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3" r:id="rId7"/>
    <p:sldId id="264" r:id="rId8"/>
    <p:sldId id="265" r:id="rId9"/>
    <p:sldId id="266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756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3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AD81C-F30B-43E7-BE7A-5EC9C9977D59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033A-F473-48B5-90DC-7D48A1FF7E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AD81C-F30B-43E7-BE7A-5EC9C9977D59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033A-F473-48B5-90DC-7D48A1FF7E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AD81C-F30B-43E7-BE7A-5EC9C9977D59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033A-F473-48B5-90DC-7D48A1FF7E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AD81C-F30B-43E7-BE7A-5EC9C9977D59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033A-F473-48B5-90DC-7D48A1FF7E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AD81C-F30B-43E7-BE7A-5EC9C9977D59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033A-F473-48B5-90DC-7D48A1FF7E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AD81C-F30B-43E7-BE7A-5EC9C9977D59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033A-F473-48B5-90DC-7D48A1FF7E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AD81C-F30B-43E7-BE7A-5EC9C9977D59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033A-F473-48B5-90DC-7D48A1FF7E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AD81C-F30B-43E7-BE7A-5EC9C9977D59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033A-F473-48B5-90DC-7D48A1FF7E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AD81C-F30B-43E7-BE7A-5EC9C9977D59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033A-F473-48B5-90DC-7D48A1FF7E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2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AD81C-F30B-43E7-BE7A-5EC9C9977D59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033A-F473-48B5-90DC-7D48A1FF7E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7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AD81C-F30B-43E7-BE7A-5EC9C9977D59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033A-F473-48B5-90DC-7D48A1FF7E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6AD81C-F30B-43E7-BE7A-5EC9C9977D59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57033A-F473-48B5-90DC-7D48A1FF7EB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590550"/>
            <a:ext cx="861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Chào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mừng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dục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28801" y="2766610"/>
            <a:ext cx="6400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b="1" dirty="0" smtClean="0"/>
          </a:p>
          <a:p>
            <a:endParaRPr lang="en-US" sz="2000" b="1" dirty="0"/>
          </a:p>
          <a:p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BÀI 1: TƯ THẾ ĐỨNG NGHIÊM, ĐỨNG NGHỈ</a:t>
            </a:r>
          </a:p>
          <a:p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86000" y="2248585"/>
            <a:ext cx="5410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 ĐỀ 1: 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ĐỘI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ĐỘI NGŨ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558284"/>
            <a:ext cx="3276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</a:rPr>
              <a:t>I. Mục tiêu bài học</a:t>
            </a:r>
            <a:endParaRPr lang="en-US" sz="320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3741" y="1177555"/>
            <a:ext cx="449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</a:rPr>
              <a:t>1. Về phẩm chất</a:t>
            </a:r>
            <a:endParaRPr lang="en-US" sz="280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" y="1809750"/>
            <a:ext cx="7850659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vi-VN" b="1" dirty="0"/>
              <a:t> </a:t>
            </a:r>
            <a:r>
              <a:rPr lang="en-US" b="1" dirty="0" smtClean="0"/>
              <a:t>* </a:t>
            </a:r>
            <a:r>
              <a:rPr lang="vi-VN" dirty="0" smtClean="0"/>
              <a:t>Bài </a:t>
            </a:r>
            <a:r>
              <a:rPr lang="vi-VN" dirty="0"/>
              <a:t>học góp phần bồi dưỡng cho học sinh các phẩm chất cụ thể:</a:t>
            </a:r>
          </a:p>
          <a:p>
            <a:pPr lvl="1">
              <a:lnSpc>
                <a:spcPct val="150000"/>
              </a:lnSpc>
            </a:pPr>
            <a:r>
              <a:rPr lang="vi-VN" dirty="0"/>
              <a:t>- Tích cực trong tập luyện và hoạt động tập thể.</a:t>
            </a:r>
          </a:p>
          <a:p>
            <a:pPr lvl="1">
              <a:lnSpc>
                <a:spcPct val="150000"/>
              </a:lnSpc>
            </a:pPr>
            <a:r>
              <a:rPr lang="vi-VN" dirty="0"/>
              <a:t>- Tích cực tham gia các trò chơi vận động  và có trách nhiệm trong khi chơi trò chơi.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167846"/>
            <a:ext cx="29718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</a:rPr>
              <a:t>2. Về năng lực</a:t>
            </a:r>
            <a:r>
              <a:rPr lang="vi-VN" sz="2800">
                <a:solidFill>
                  <a:srgbClr val="FF0000"/>
                </a:solidFill>
              </a:rPr>
              <a:t>: </a:t>
            </a:r>
          </a:p>
          <a:p>
            <a:endParaRPr lang="en-US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678911"/>
            <a:ext cx="39624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b="1">
                <a:solidFill>
                  <a:srgbClr val="FF0000"/>
                </a:solidFill>
              </a:rPr>
              <a:t>2.1. Năng lực chung:</a:t>
            </a:r>
            <a:endParaRPr lang="vi-VN" sz="2000">
              <a:solidFill>
                <a:srgbClr val="FF0000"/>
              </a:solidFill>
            </a:endParaRPr>
          </a:p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85800" y="1153674"/>
            <a:ext cx="7315200" cy="1572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- Tự chủ và tự học: Tự xem trước cách thực hiện tư thế đứng nghiêm, đứng nghỉ trong sách giáo khoa. </a:t>
            </a:r>
          </a:p>
          <a:p>
            <a:r>
              <a:rPr lang="vi-VN"/>
              <a:t>- Giao tiếp và hợp tác: Biết phân công, hợp tác trong nhóm để thực hiện các động tác và trò chơi.</a:t>
            </a:r>
          </a:p>
          <a:p>
            <a:pPr>
              <a:lnSpc>
                <a:spcPct val="150000"/>
              </a:lnSpc>
            </a:pP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81000" y="2367299"/>
            <a:ext cx="31242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b="1">
                <a:solidFill>
                  <a:srgbClr val="FF0000"/>
                </a:solidFill>
              </a:rPr>
              <a:t>2.2. Năng lực đặc thù:</a:t>
            </a:r>
            <a:endParaRPr lang="vi-VN" sz="2000">
              <a:solidFill>
                <a:srgbClr val="FF0000"/>
              </a:solidFill>
            </a:endParaRPr>
          </a:p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85800" y="2869855"/>
            <a:ext cx="7620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- NL chăm sóc SK:  Biết thực hiện vệ sinh sân tập, thực hiện vệ sinh cá nhân để đảm bảo an toàn trong tập luyện.</a:t>
            </a:r>
          </a:p>
          <a:p>
            <a:r>
              <a:rPr lang="vi-VN"/>
              <a:t>- NL vận động cơ bản: Biết khẩu lệnh và cách thực tư thế đứng nghiêm, đứng nghỉ</a:t>
            </a:r>
          </a:p>
          <a:p>
            <a:r>
              <a:rPr lang="vi-VN"/>
              <a:t>- Biết quan sát tranh, tự khám phá bài và quan sát động tác làm mẫu của giáo viên để tập luyện. Thực hiện được tư thế đứng nghiêm, đứng nghỉ.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58517"/>
            <a:ext cx="495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</a:rPr>
              <a:t>II. Các hoạt động dạy học</a:t>
            </a:r>
            <a:endParaRPr lang="en-US" sz="320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1366512"/>
            <a:ext cx="72287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/>
              <a:t>Khởi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động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các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khớp</a:t>
            </a:r>
            <a:r>
              <a:rPr lang="en-US" sz="2400" b="1" dirty="0" smtClean="0"/>
              <a:t>: </a:t>
            </a:r>
            <a:r>
              <a:rPr lang="en-US" sz="2400" b="1" dirty="0" err="1" smtClean="0"/>
              <a:t>cổ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tay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kết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hợp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cổ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chân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khớp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khủy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tay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khớp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vai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khớp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hông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khớp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gối</a:t>
            </a:r>
            <a:endParaRPr 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42784" y="843292"/>
            <a:ext cx="35711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</a:rPr>
              <a:t>1. Hoạt động mở đầu</a:t>
            </a:r>
            <a:endParaRPr lang="en-US" sz="28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285749"/>
            <a:ext cx="64008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</a:rPr>
              <a:t>2. Hoạt động hình thành kiến thức mới</a:t>
            </a:r>
            <a:endParaRPr lang="en-US" sz="2800">
              <a:solidFill>
                <a:srgbClr val="FF0000"/>
              </a:solidFill>
            </a:endParaRPr>
          </a:p>
          <a:p>
            <a:endParaRPr lang="en-US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600" y="855135"/>
            <a:ext cx="365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/>
              <a:t>* Tư thế đứng nghiêm</a:t>
            </a:r>
            <a:endParaRPr lang="en-US" sz="2400"/>
          </a:p>
        </p:txBody>
      </p:sp>
      <p:pic>
        <p:nvPicPr>
          <p:cNvPr id="1026" name="Picture 2" descr="C:\Users\Laptop88\Pictures\New folder\ĐỨNG NGHIÊ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297" y="1355415"/>
            <a:ext cx="2438400" cy="3027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Users\Laptop88\Pictures\New folder\ĐỨNG NGHỈ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90591">
                        <a14:foregroundMark x1="33042" y1="32019" x2="35667" y2="21864"/>
                        <a14:foregroundMark x1="33917" y1="27599" x2="7002" y2="34289"/>
                        <a14:foregroundMark x1="33479" y1="31183" x2="48796" y2="41697"/>
                        <a14:foregroundMark x1="39168" y1="35484" x2="38074" y2="48984"/>
                        <a14:foregroundMark x1="35011" y1="23297" x2="36761" y2="119"/>
                        <a14:foregroundMark x1="33917" y1="26643" x2="11597" y2="4062"/>
                        <a14:foregroundMark x1="35230" y1="23297" x2="73742" y2="3823"/>
                        <a14:foregroundMark x1="72648" y1="14576" x2="90591" y2="15173"/>
                        <a14:foregroundMark x1="8534" y1="14217" x2="1969" y2="14576"/>
                        <a14:foregroundMark x1="38512" y1="47909" x2="35667" y2="99044"/>
                        <a14:foregroundMark x1="8534" y1="34050" x2="0" y2="93309"/>
                        <a14:foregroundMark x1="19694" y1="93668" x2="38512" y2="99881"/>
                        <a14:foregroundMark x1="19912" y1="92832" x2="31947" y2="38232"/>
                        <a14:foregroundMark x1="23414" y1="72999" x2="21444" y2="43130"/>
                        <a14:foregroundMark x1="22319" y1="58662" x2="6783" y2="58662"/>
                        <a14:foregroundMark x1="21444" y1="51852" x2="8096" y2="40263"/>
                        <a14:foregroundMark x1="21882" y1="59498" x2="6127" y2="75866"/>
                        <a14:foregroundMark x1="14880" y1="72999" x2="11379" y2="96774"/>
                        <a14:foregroundMark x1="11816" y1="94504" x2="24289" y2="95341"/>
                        <a14:foregroundMark x1="20350" y1="88292" x2="32823" y2="88889"/>
                        <a14:foregroundMark x1="26477" y1="88530" x2="38512" y2="95579"/>
                        <a14:foregroundMark x1="28665" y1="97013" x2="33917" y2="86260"/>
                        <a14:foregroundMark x1="21444" y1="88889" x2="31729" y2="93907"/>
                        <a14:foregroundMark x1="16849" y1="95102" x2="19037" y2="99642"/>
                        <a14:foregroundMark x1="25602" y1="65114" x2="38074" y2="64516"/>
                        <a14:foregroundMark x1="26258" y1="65950" x2="38950" y2="77539"/>
                        <a14:foregroundMark x1="34136" y1="32378" x2="39387" y2="31780"/>
                        <a14:foregroundMark x1="39606" y1="35962" x2="41575" y2="32855"/>
                        <a14:foregroundMark x1="36324" y1="30108" x2="54267" y2="28913"/>
                        <a14:foregroundMark x1="41357" y1="35962" x2="52079" y2="32019"/>
                        <a14:foregroundMark x1="53829" y1="30108" x2="55580" y2="28674"/>
                        <a14:foregroundMark x1="40044" y1="35723" x2="36105" y2="52927"/>
                        <a14:foregroundMark x1="37418" y1="54719" x2="47046" y2="3691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-300" r="8809" b="300"/>
          <a:stretch>
            <a:fillRect/>
          </a:stretch>
        </p:blipFill>
        <p:spPr bwMode="auto">
          <a:xfrm>
            <a:off x="4876800" y="1498928"/>
            <a:ext cx="2423983" cy="2740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61950"/>
            <a:ext cx="411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</a:rPr>
              <a:t>3. Hoạt động luyện tập</a:t>
            </a:r>
            <a:endParaRPr lang="en-US" sz="2800">
              <a:solidFill>
                <a:srgbClr val="FF0000"/>
              </a:solidFill>
            </a:endParaRPr>
          </a:p>
        </p:txBody>
      </p:sp>
      <p:pic>
        <p:nvPicPr>
          <p:cNvPr id="4" name="Picture 2" descr="C:\Users\Laptop88\Pictures\New folder\ĐỨNG NGHIÊ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047750"/>
            <a:ext cx="2438400" cy="3027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Laptop88\Pictures\New folder\ĐỨNG NGHỈ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90591">
                        <a14:foregroundMark x1="33042" y1="32019" x2="35667" y2="21864"/>
                        <a14:foregroundMark x1="33917" y1="27599" x2="7002" y2="34289"/>
                        <a14:foregroundMark x1="33479" y1="31183" x2="48796" y2="41697"/>
                        <a14:foregroundMark x1="39168" y1="35484" x2="38074" y2="48984"/>
                        <a14:foregroundMark x1="35011" y1="23297" x2="36761" y2="119"/>
                        <a14:foregroundMark x1="33917" y1="26643" x2="11597" y2="4062"/>
                        <a14:foregroundMark x1="35230" y1="23297" x2="73742" y2="3823"/>
                        <a14:foregroundMark x1="72648" y1="14576" x2="90591" y2="15173"/>
                        <a14:foregroundMark x1="8534" y1="14217" x2="1969" y2="14576"/>
                        <a14:foregroundMark x1="38512" y1="47909" x2="35667" y2="99044"/>
                        <a14:foregroundMark x1="8534" y1="34050" x2="0" y2="93309"/>
                        <a14:foregroundMark x1="19694" y1="93668" x2="38512" y2="99881"/>
                        <a14:foregroundMark x1="19912" y1="92832" x2="31947" y2="38232"/>
                        <a14:foregroundMark x1="23414" y1="72999" x2="21444" y2="43130"/>
                        <a14:foregroundMark x1="22319" y1="58662" x2="6783" y2="58662"/>
                        <a14:foregroundMark x1="21444" y1="51852" x2="8096" y2="40263"/>
                        <a14:foregroundMark x1="21882" y1="59498" x2="6127" y2="75866"/>
                        <a14:foregroundMark x1="14880" y1="72999" x2="11379" y2="96774"/>
                        <a14:foregroundMark x1="11816" y1="94504" x2="24289" y2="95341"/>
                        <a14:foregroundMark x1="20350" y1="88292" x2="32823" y2="88889"/>
                        <a14:foregroundMark x1="26477" y1="88530" x2="38512" y2="95579"/>
                        <a14:foregroundMark x1="28665" y1="97013" x2="33917" y2="86260"/>
                        <a14:foregroundMark x1="21444" y1="88889" x2="31729" y2="93907"/>
                        <a14:foregroundMark x1="16849" y1="95102" x2="19037" y2="99642"/>
                        <a14:foregroundMark x1="25602" y1="65114" x2="38074" y2="64516"/>
                        <a14:foregroundMark x1="26258" y1="65950" x2="38950" y2="77539"/>
                        <a14:foregroundMark x1="34136" y1="32378" x2="39387" y2="31780"/>
                        <a14:foregroundMark x1="39606" y1="35962" x2="41575" y2="32855"/>
                        <a14:foregroundMark x1="36324" y1="30108" x2="54267" y2="28913"/>
                        <a14:foregroundMark x1="41357" y1="35962" x2="52079" y2="32019"/>
                        <a14:foregroundMark x1="53829" y1="30108" x2="55580" y2="28674"/>
                        <a14:foregroundMark x1="40044" y1="35723" x2="36105" y2="52927"/>
                        <a14:foregroundMark x1="37418" y1="54719" x2="47046" y2="3691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-300" r="8809" b="300"/>
          <a:stretch>
            <a:fillRect/>
          </a:stretch>
        </p:blipFill>
        <p:spPr bwMode="auto">
          <a:xfrm>
            <a:off x="5181600" y="1053546"/>
            <a:ext cx="2362200" cy="2784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361950"/>
            <a:ext cx="365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</a:rPr>
              <a:t>4. Hoạt động vận dụng</a:t>
            </a:r>
            <a:endParaRPr lang="en-US" sz="2800">
              <a:solidFill>
                <a:srgbClr val="FF0000"/>
              </a:solidFill>
            </a:endParaRPr>
          </a:p>
        </p:txBody>
      </p:sp>
      <p:pic>
        <p:nvPicPr>
          <p:cNvPr id="4" name="Picture 3" descr="C:\Users\Laptop88\Pictures\New folder\ĐỨNG NGHỈ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90591">
                        <a14:foregroundMark x1="33042" y1="32019" x2="35667" y2="21864"/>
                        <a14:foregroundMark x1="33917" y1="27599" x2="7002" y2="34289"/>
                        <a14:foregroundMark x1="33479" y1="31183" x2="48796" y2="41697"/>
                        <a14:foregroundMark x1="39168" y1="35484" x2="38074" y2="48984"/>
                        <a14:foregroundMark x1="35011" y1="23297" x2="36761" y2="119"/>
                        <a14:foregroundMark x1="33917" y1="26643" x2="11597" y2="4062"/>
                        <a14:foregroundMark x1="35230" y1="23297" x2="73742" y2="3823"/>
                        <a14:foregroundMark x1="72648" y1="14576" x2="90591" y2="15173"/>
                        <a14:foregroundMark x1="8534" y1="14217" x2="1969" y2="14576"/>
                        <a14:foregroundMark x1="38512" y1="47909" x2="35667" y2="99044"/>
                        <a14:foregroundMark x1="8534" y1="34050" x2="0" y2="93309"/>
                        <a14:foregroundMark x1="19694" y1="93668" x2="38512" y2="99881"/>
                        <a14:foregroundMark x1="19912" y1="92832" x2="31947" y2="38232"/>
                        <a14:foregroundMark x1="23414" y1="72999" x2="21444" y2="43130"/>
                        <a14:foregroundMark x1="22319" y1="58662" x2="6783" y2="58662"/>
                        <a14:foregroundMark x1="21444" y1="51852" x2="8096" y2="40263"/>
                        <a14:foregroundMark x1="21882" y1="59498" x2="6127" y2="75866"/>
                        <a14:foregroundMark x1="14880" y1="72999" x2="11379" y2="96774"/>
                        <a14:foregroundMark x1="11816" y1="94504" x2="24289" y2="95341"/>
                        <a14:foregroundMark x1="20350" y1="88292" x2="32823" y2="88889"/>
                        <a14:foregroundMark x1="26477" y1="88530" x2="38512" y2="95579"/>
                        <a14:foregroundMark x1="28665" y1="97013" x2="33917" y2="86260"/>
                        <a14:foregroundMark x1="21444" y1="88889" x2="31729" y2="93907"/>
                        <a14:foregroundMark x1="16849" y1="95102" x2="19037" y2="99642"/>
                        <a14:foregroundMark x1="25602" y1="65114" x2="38074" y2="64516"/>
                        <a14:foregroundMark x1="26258" y1="65950" x2="38950" y2="77539"/>
                        <a14:foregroundMark x1="34136" y1="32378" x2="39387" y2="31780"/>
                        <a14:foregroundMark x1="39606" y1="35962" x2="41575" y2="32855"/>
                        <a14:foregroundMark x1="36324" y1="30108" x2="54267" y2="28913"/>
                        <a14:foregroundMark x1="41357" y1="35962" x2="52079" y2="32019"/>
                        <a14:foregroundMark x1="53829" y1="30108" x2="55580" y2="28674"/>
                        <a14:foregroundMark x1="40044" y1="35723" x2="36105" y2="52927"/>
                        <a14:foregroundMark x1="37418" y1="54719" x2="47046" y2="3691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31287" r="39367" b="300"/>
          <a:stretch>
            <a:fillRect/>
          </a:stretch>
        </p:blipFill>
        <p:spPr bwMode="auto">
          <a:xfrm>
            <a:off x="555023" y="2190750"/>
            <a:ext cx="2139779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12805" y="88517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* </a:t>
            </a:r>
            <a:r>
              <a:rPr lang="en-US" sz="2400" smtClean="0"/>
              <a:t>Quan sát hình dưới đây và cho cô biết khẩu lệnh nào tương ứng với hình?</a:t>
            </a:r>
            <a:endParaRPr lang="en-US" sz="2400"/>
          </a:p>
        </p:txBody>
      </p:sp>
      <p:sp>
        <p:nvSpPr>
          <p:cNvPr id="6" name="TextBox 5"/>
          <p:cNvSpPr txBox="1"/>
          <p:nvPr/>
        </p:nvSpPr>
        <p:spPr>
          <a:xfrm>
            <a:off x="3581400" y="2146816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0070C0"/>
                </a:solidFill>
              </a:rPr>
              <a:t>- Khẩu lệnh: Nghiêm</a:t>
            </a:r>
            <a:endParaRPr lang="en-US" sz="240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81400" y="3206231"/>
            <a:ext cx="4343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rgbClr val="002060"/>
                </a:solidFill>
              </a:rPr>
              <a:t>- Khẩu lệnh: </a:t>
            </a:r>
            <a:r>
              <a:rPr lang="en-US" sz="2400" b="1" smtClean="0">
                <a:solidFill>
                  <a:srgbClr val="002060"/>
                </a:solidFill>
              </a:rPr>
              <a:t>Nghỉ</a:t>
            </a:r>
            <a:endParaRPr lang="en-US" sz="2400">
              <a:solidFill>
                <a:srgbClr val="002060"/>
              </a:solidFill>
            </a:endParaRPr>
          </a:p>
          <a:p>
            <a:endParaRPr lang="en-US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6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133350"/>
            <a:ext cx="3352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</a:rPr>
              <a:t>III. Kết Thúc</a:t>
            </a:r>
            <a:endParaRPr lang="en-US" sz="320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724400" y="854155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/>
              <a:t>* Thả lỏng</a:t>
            </a:r>
            <a:endParaRPr lang="en-US" sz="24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8200" y="2495550"/>
            <a:ext cx="6108853" cy="350520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en-US" sz="5400" b="1" cap="none" spc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Chúc Các Em Học Tốt !</a:t>
            </a:r>
            <a:endParaRPr lang="en-US" sz="5400" b="1" cap="none" spc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347</Words>
  <Application>Microsoft Office PowerPoint</Application>
  <PresentationFormat>On-screen Show (16:9)</PresentationFormat>
  <Paragraphs>31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Laptop88</dc:creator>
  <cp:lastModifiedBy>ADMIN</cp:lastModifiedBy>
  <cp:revision>26</cp:revision>
  <dcterms:created xsi:type="dcterms:W3CDTF">2021-08-19T13:42:00Z</dcterms:created>
  <dcterms:modified xsi:type="dcterms:W3CDTF">2022-11-14T04:51:34Z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0E23EFF961114AB8950891766372D0EA</vt:lpwstr>
  </property>
  <property fmtid="{D5CDD505-2E9C-101B-9397-08002B2CF9AE}" pid="3" name="KSOProductBuildVer">
    <vt:lpwstr>1033-11.2.0.10258</vt:lpwstr>
  </property>
</Properties>
</file>