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media/audio1.wav" ContentType="audio/wav"/>
  <Override PartName="/ppt/media/audio2.wav" ContentType="audio/wav"/>
  <Override PartName="/ppt/media/audio3.wav" ContentType="audio/wav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712" r:id="rId5"/>
  </p:sldMasterIdLst>
  <p:notesMasterIdLst>
    <p:notesMasterId r:id="rId25"/>
  </p:notesMasterIdLst>
  <p:sldIdLst>
    <p:sldId id="312" r:id="rId6"/>
    <p:sldId id="285" r:id="rId7"/>
    <p:sldId id="288" r:id="rId8"/>
    <p:sldId id="289" r:id="rId9"/>
    <p:sldId id="290" r:id="rId10"/>
    <p:sldId id="287" r:id="rId11"/>
    <p:sldId id="313" r:id="rId12"/>
    <p:sldId id="300" r:id="rId13"/>
    <p:sldId id="299" r:id="rId14"/>
    <p:sldId id="296" r:id="rId15"/>
    <p:sldId id="297" r:id="rId16"/>
    <p:sldId id="298" r:id="rId17"/>
    <p:sldId id="279" r:id="rId18"/>
    <p:sldId id="268" r:id="rId19"/>
    <p:sldId id="281" r:id="rId20"/>
    <p:sldId id="280" r:id="rId21"/>
    <p:sldId id="283" r:id="rId22"/>
    <p:sldId id="282" r:id="rId23"/>
    <p:sldId id="26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9900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65" d="100"/>
          <a:sy n="65" d="100"/>
        </p:scale>
        <p:origin x="154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DE348-F754-45BA-AB37-D7F9917B4D79}" type="datetimeFigureOut">
              <a:rPr lang="en-US" smtClean="0"/>
              <a:pPr/>
              <a:t>27/10/2021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0E555-4077-4CD0-9262-47A34881DB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17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17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F79471EB-D36B-480E-98A1-BB98A312D058}" type="slidenum">
              <a:rPr lang="en-US" sz="1200">
                <a:solidFill>
                  <a:prstClr val="black"/>
                </a:solidFill>
                <a:latin typeface="Arial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z="120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C4AFEDC-1A66-45DB-B096-2E1994628C2B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48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BCD969-8F21-4065-BD36-3706691D96D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5956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3027246-EE9B-4B05-882C-E786B3CD471B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9688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BE8641-4039-417F-B79E-61A4B284814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7008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CCCBC6-8931-4B55-8A6A-A8CE90E44C8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673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4CED3B-9415-48CB-AB54-CC194A16A38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1591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910BB6-10D1-4A1B-BD97-6BC236CAB661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3211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78F310-543A-4AC1-84D7-15230EC35F32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9938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99DC1D-7F48-4547-9159-49E71C452DE8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12996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426575-728A-4CED-9890-0868FC038EF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31026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E570D6-AB27-47C5-97FA-DF94286D18E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2932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1E7FD-FE2F-4D8D-B0D3-C54F2053599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3895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A2C9A-3BC0-4075-92BD-6A84A5DB81A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1577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9AD43-097C-4D59-AC17-27FED7D6EA6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895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0D489-D9DC-40C0-803D-01989AF93F9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1814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5B9A9-D063-43C0-A4C4-ED9A5ED6278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4534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EDEFD-01CF-44B3-843C-FE7B6C984F2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290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B8B81-DC76-4F25-8535-A44B9120F1B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233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7E9F6-97C1-4D9B-A6C0-621E7E4FDAD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2864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D89CF-4C71-42CB-91A4-FB22F6F8000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5560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F87E0-E729-45F8-9835-503B8D52E4B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4385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D5BDF-4482-4637-90F9-4549EEA243C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2159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C31062-255F-4996-B748-D2E164D575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4811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80688C-914B-4211-8883-C7AABC2104A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1612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4EA86D-89B6-4667-B366-2AB97451231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6885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29377A-2A10-43C2-82FF-6FF6DD8703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5813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F7A099-90A2-4930-815D-3DEC6A024F6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9387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D9E53-8CCC-4E06-A821-9F683B2066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0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6798F-272F-4D9D-A207-69AB13595F4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2363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F5B14A-3FFD-4483-A4D6-E40BF5F9DC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2528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958F5-541B-4CA6-B688-3BF3B33B312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52319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08164D-C8AA-4A1E-A621-C46E1A0D4B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1293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1D0A64-56E8-46CD-B7D2-8345959EDAA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24786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DB1BA-F28C-4C10-8C88-286B2F2EC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9CFFC-F9CD-4703-A1E0-97D8E742D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BE52D-15B9-47EA-9A5A-FBC829EE6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8F0E7-4F3C-4C38-B2C8-D3C0898108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81186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66123-470A-4B9A-91DF-CF1ED6DA3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48722-A0E3-454C-85CD-4C625E492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E2FD7-668D-4D4C-A025-CDA55D211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31F0F-3A6B-4108-9748-2CFD6CB855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241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E7143-2F6E-490A-8BEF-3CD1965AB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4F7C4-7F07-4EC9-82BD-AF3AF33D5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BA10F-4763-492A-874D-8038DC10E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6FE08-D499-4903-ADB4-6B1BDDC0AA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740895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9DC02FA-9469-44D0-832C-EC5616E48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2208B6-6B8A-47A0-B3D9-719FB238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022A7E1-E302-4022-8626-F57604AED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D0F35-D006-4B6F-8FC2-B220E90365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1996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3471439-46BA-4AAB-8E10-B4DC66C60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FBB9F04-FA4A-4C3F-B97F-C73D17BE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9A9D5E6-65A9-49EC-B46A-F2A55E793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98F5B-26CF-4FE8-A38C-A2F74B795C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4048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EFBED59-2FE9-4BF7-A223-F01B2949F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8033271-73C1-4919-A9A9-DD1C7D848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CC5EA4-D373-4042-8190-E47D8198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7E8AD-37B4-4635-AF3E-77E74ABD27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26914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3A0BFAA-5460-442E-B0FA-AAC33753B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0BF26A4-EE17-4508-9276-061E2C207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6872925-4B50-4FF9-98BD-A9E4F6AB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0B6FE-DF6E-4CF8-9E81-14240DA7D5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35166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BF4F3CB-2712-4197-96B1-E31D3C9F9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1853D54-9A4E-46F1-8A1A-94349F4F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4B2298-B28E-4245-8923-8EA95ED8A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D662A-3A0D-4462-80F7-E6A0A24364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73669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CD45915-24C6-480C-A222-EAF79E9E5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A74D38-15B9-40FD-A19C-B110DFD4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117F57A-F40F-4415-AA0B-F80E35C0C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1CEFB-2B0A-4344-886E-6088687B2D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37382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C4903-F969-450B-87DC-449440B71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EE71F-BC62-4458-9AAD-2514E17C2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888D6-3F7B-4501-8A2E-C63EBDB9D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1124C-F97F-4FF7-AD48-2D55353450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284098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84536-44D9-461B-A811-E94208D33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95698-F965-4327-A424-1E53B8491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E4A85-30A2-4A92-8DD5-2A2CB3654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262EC-2440-4F84-A6E3-7725441D0B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82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EDA34C-2D8D-451C-AC8A-190DF5CAC2F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581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DFA0AB-B619-4F1D-A51D-542C6AD04DB9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81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8B8C57D-04DB-4A36-ADDA-75E0AFBF4CD3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182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1B95FF4-A8DF-498A-8F61-6F0FFA351CF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A8B814D-630E-4239-9678-E4D063DE285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AF433-0EF7-4413-BA23-38E0918001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8E2DA-DD26-4A44-9646-4FA6F1FC14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028BC-7E40-49AE-AC17-CA92E9757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3B6D31-2893-49DB-9A44-7BE467A434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689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51.xml"/><Relationship Id="rId1" Type="http://schemas.openxmlformats.org/officeDocument/2006/relationships/audio" Target="file:///E:\MP3\Nhac%20thieu%20nhi\Thuong%20lam%20thay%20co%20oi%20-%20Jolie%20Quynh%20Anh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gif"/><Relationship Id="rId5" Type="http://schemas.openxmlformats.org/officeDocument/2006/relationships/image" Target="../media/image2.png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>
            <a:extLst>
              <a:ext uri="{FF2B5EF4-FFF2-40B4-BE49-F238E27FC236}">
                <a16:creationId xmlns:a16="http://schemas.microsoft.com/office/drawing/2014/main" id="{1B83F921-70C8-455E-B7EA-DC0E62E65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-15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6">
            <a:extLst>
              <a:ext uri="{FF2B5EF4-FFF2-40B4-BE49-F238E27FC236}">
                <a16:creationId xmlns:a16="http://schemas.microsoft.com/office/drawing/2014/main" id="{A1F070FE-EF60-4C37-9D3E-E9B77F10F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-15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6" name="Rectangle 9">
            <a:extLst>
              <a:ext uri="{FF2B5EF4-FFF2-40B4-BE49-F238E27FC236}">
                <a16:creationId xmlns:a16="http://schemas.microsoft.com/office/drawing/2014/main" id="{3DAC27D9-E200-44CB-A35B-3577EA5F7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-15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7" name="Rectangle 12">
            <a:extLst>
              <a:ext uri="{FF2B5EF4-FFF2-40B4-BE49-F238E27FC236}">
                <a16:creationId xmlns:a16="http://schemas.microsoft.com/office/drawing/2014/main" id="{7849697A-9748-49E1-B62B-36AB79677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-1587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8" name="Rectangle 15">
            <a:extLst>
              <a:ext uri="{FF2B5EF4-FFF2-40B4-BE49-F238E27FC236}">
                <a16:creationId xmlns:a16="http://schemas.microsoft.com/office/drawing/2014/main" id="{A471DD47-987B-44C4-8AFE-FF6C4C955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-15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9" name="Rectangle 28">
            <a:extLst>
              <a:ext uri="{FF2B5EF4-FFF2-40B4-BE49-F238E27FC236}">
                <a16:creationId xmlns:a16="http://schemas.microsoft.com/office/drawing/2014/main" id="{BD0595FD-B190-424D-9EE3-EC0A4E0D5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-15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huong lam thay co oi - Jolie Quynh Anh.mp3">
            <a:hlinkClick r:id="" action="ppaction://media"/>
            <a:extLst>
              <a:ext uri="{FF2B5EF4-FFF2-40B4-BE49-F238E27FC236}">
                <a16:creationId xmlns:a16="http://schemas.microsoft.com/office/drawing/2014/main" id="{DF944C62-939B-465B-809F-DF491DD28F81}"/>
              </a:ext>
            </a:extLst>
          </p:cNvPr>
          <p:cNvSpPr>
            <a:spLocks noRot="1" noChangeAspect="1"/>
          </p:cNvSpPr>
          <p:nvPr>
            <a:audioFile r:link="rId1"/>
          </p:nvPr>
        </p:nvSpPr>
        <p:spPr bwMode="auto">
          <a:xfrm>
            <a:off x="-669925" y="644048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EA417E0-9982-4B5E-9D5A-DA700C9D7115}"/>
              </a:ext>
            </a:extLst>
          </p:cNvPr>
          <p:cNvSpPr txBox="1"/>
          <p:nvPr/>
        </p:nvSpPr>
        <p:spPr>
          <a:xfrm>
            <a:off x="914496" y="3054547"/>
            <a:ext cx="7391304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rgbClr val="C0504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Luyện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rgbClr val="C0504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63500">
                    <a:srgbClr val="C0504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tập</a:t>
            </a:r>
            <a:endParaRPr lang="en-US" sz="4800" dirty="0">
              <a:solidFill>
                <a:srgbClr val="FF0000"/>
              </a:solidFill>
              <a:effectLst>
                <a:glow rad="63500">
                  <a:srgbClr val="C0504D">
                    <a:satMod val="175000"/>
                    <a:alpha val="40000"/>
                  </a:srgb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rgbClr val="C0504D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(Trang 38)</a:t>
            </a:r>
            <a:endParaRPr kumimoji="0" lang="vi-VN" sz="4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63500">
                  <a:srgbClr val="C0504D">
                    <a:satMod val="175000"/>
                    <a:alpha val="40000"/>
                  </a:srgbClr>
                </a:glo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082" name="Picture 25" descr="C:\Users\acer\Documents\giáo án of bé\hình động 1.gif">
            <a:extLst>
              <a:ext uri="{FF2B5EF4-FFF2-40B4-BE49-F238E27FC236}">
                <a16:creationId xmlns:a16="http://schemas.microsoft.com/office/drawing/2014/main" id="{1AFFE197-F944-4123-ADF3-1D74806BC93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25" descr="C:\Users\acer\Documents\giáo án of bé\hình động 1.gif">
            <a:extLst>
              <a:ext uri="{FF2B5EF4-FFF2-40B4-BE49-F238E27FC236}">
                <a16:creationId xmlns:a16="http://schemas.microsoft.com/office/drawing/2014/main" id="{92ACC8A9-8C21-47A5-9638-4E277CA9ADF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60325" y="3854450"/>
            <a:ext cx="9144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4" name="TextBox 2">
            <a:extLst>
              <a:ext uri="{FF2B5EF4-FFF2-40B4-BE49-F238E27FC236}">
                <a16:creationId xmlns:a16="http://schemas.microsoft.com/office/drawing/2014/main" id="{16DAED9D-4108-49FE-8A29-C3376BE4B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127125"/>
            <a:ext cx="8686800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 TIỂU HỌC THƯỢNG THANH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D60093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Toán</a:t>
            </a:r>
            <a:endParaRPr kumimoji="0" lang="en-US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D6009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19100" y="1567657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28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171" name="Line 7"/>
          <p:cNvSpPr>
            <a:spLocks noChangeShapeType="1"/>
          </p:cNvSpPr>
          <p:nvPr/>
        </p:nvSpPr>
        <p:spPr bwMode="auto">
          <a:xfrm>
            <a:off x="952500" y="2850483"/>
            <a:ext cx="4267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8"/>
          <p:cNvSpPr>
            <a:spLocks noChangeShapeType="1"/>
          </p:cNvSpPr>
          <p:nvPr/>
        </p:nvSpPr>
        <p:spPr bwMode="auto">
          <a:xfrm>
            <a:off x="952500" y="2698083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12"/>
          <p:cNvSpPr>
            <a:spLocks noChangeShapeType="1"/>
          </p:cNvSpPr>
          <p:nvPr/>
        </p:nvSpPr>
        <p:spPr bwMode="auto">
          <a:xfrm>
            <a:off x="5219700" y="2698083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552700" y="2012283"/>
            <a:ext cx="137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quả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924300" y="2317083"/>
            <a:ext cx="1295400" cy="158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952500" y="2317083"/>
            <a:ext cx="1295400" cy="158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8" name="Text Box 7"/>
          <p:cNvSpPr txBox="1">
            <a:spLocks noChangeArrowheads="1"/>
          </p:cNvSpPr>
          <p:nvPr/>
        </p:nvSpPr>
        <p:spPr bwMode="auto">
          <a:xfrm>
            <a:off x="3619500" y="3826870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179" name="Text Box 7"/>
          <p:cNvSpPr txBox="1">
            <a:spLocks noChangeArrowheads="1"/>
          </p:cNvSpPr>
          <p:nvPr/>
        </p:nvSpPr>
        <p:spPr bwMode="auto">
          <a:xfrm>
            <a:off x="1104900" y="3764883"/>
            <a:ext cx="106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alt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altLang="en-US" sz="2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1" name="Text Box 7"/>
          <p:cNvSpPr txBox="1">
            <a:spLocks noChangeArrowheads="1"/>
          </p:cNvSpPr>
          <p:nvPr/>
        </p:nvSpPr>
        <p:spPr bwMode="auto">
          <a:xfrm>
            <a:off x="1276350" y="4468737"/>
            <a:ext cx="72771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rổ</a:t>
            </a:r>
            <a:r>
              <a:rPr lang="en-US" altLang="en-US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 </a:t>
            </a:r>
            <a:r>
              <a:rPr lang="en-US" altLang="en-US" sz="40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en-US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60 </a:t>
            </a:r>
            <a:r>
              <a:rPr lang="en-US" altLang="en-US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 = 20 (</a:t>
            </a:r>
            <a:r>
              <a:rPr lang="en-US" altLang="en-US" sz="4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en-US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en-US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40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7186" name="AutoShape 28"/>
          <p:cNvSpPr>
            <a:spLocks/>
          </p:cNvSpPr>
          <p:nvPr/>
        </p:nvSpPr>
        <p:spPr bwMode="auto">
          <a:xfrm rot="16200000" flipH="1">
            <a:off x="1583532" y="3024314"/>
            <a:ext cx="152400" cy="1481137"/>
          </a:xfrm>
          <a:prstGeom prst="rightBrace">
            <a:avLst>
              <a:gd name="adj1" fmla="val 75725"/>
              <a:gd name="adj2" fmla="val 50000"/>
            </a:avLst>
          </a:prstGeom>
          <a:ln w="12700">
            <a:solidFill>
              <a:srgbClr val="FF0000"/>
            </a:solidFill>
            <a:round/>
            <a:headEnd/>
            <a:tailEnd/>
          </a:ln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7" name="Line 12"/>
          <p:cNvSpPr>
            <a:spLocks noChangeShapeType="1"/>
          </p:cNvSpPr>
          <p:nvPr/>
        </p:nvSpPr>
        <p:spPr bwMode="auto">
          <a:xfrm>
            <a:off x="966788" y="2850483"/>
            <a:ext cx="143351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Text Box 7"/>
          <p:cNvSpPr txBox="1">
            <a:spLocks noChangeArrowheads="1"/>
          </p:cNvSpPr>
          <p:nvPr/>
        </p:nvSpPr>
        <p:spPr bwMode="auto">
          <a:xfrm>
            <a:off x="265113" y="194469"/>
            <a:ext cx="89154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rổ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cam.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rổ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cam.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rổ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cam? </a:t>
            </a:r>
          </a:p>
        </p:txBody>
      </p:sp>
      <p:sp>
        <p:nvSpPr>
          <p:cNvPr id="7192" name="Text Box 7"/>
          <p:cNvSpPr txBox="1">
            <a:spLocks noChangeArrowheads="1"/>
          </p:cNvSpPr>
          <p:nvPr/>
        </p:nvSpPr>
        <p:spPr bwMode="auto">
          <a:xfrm>
            <a:off x="38100" y="2621883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</a:p>
        </p:txBody>
      </p:sp>
      <p:sp>
        <p:nvSpPr>
          <p:cNvPr id="7193" name="Text Box 7"/>
          <p:cNvSpPr txBox="1">
            <a:spLocks noChangeArrowheads="1"/>
          </p:cNvSpPr>
          <p:nvPr/>
        </p:nvSpPr>
        <p:spPr bwMode="auto">
          <a:xfrm>
            <a:off x="38100" y="3231483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</a:p>
        </p:txBody>
      </p:sp>
      <p:sp>
        <p:nvSpPr>
          <p:cNvPr id="7195" name="Line 12"/>
          <p:cNvSpPr>
            <a:spLocks noChangeShapeType="1"/>
          </p:cNvSpPr>
          <p:nvPr/>
        </p:nvSpPr>
        <p:spPr bwMode="auto">
          <a:xfrm>
            <a:off x="952500" y="2715546"/>
            <a:ext cx="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>
            <a:off x="2400300" y="2698083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>
            <a:off x="3786188" y="2710783"/>
            <a:ext cx="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>
            <a:off x="2386013" y="2698083"/>
            <a:ext cx="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242" name="Group 140"/>
          <p:cNvGrpSpPr>
            <a:grpSpLocks/>
          </p:cNvGrpSpPr>
          <p:nvPr/>
        </p:nvGrpSpPr>
        <p:grpSpPr bwMode="auto">
          <a:xfrm>
            <a:off x="4419600" y="431927"/>
            <a:ext cx="457200" cy="1079500"/>
            <a:chOff x="4114800" y="5715000"/>
            <a:chExt cx="457200" cy="1079247"/>
          </a:xfrm>
        </p:grpSpPr>
        <p:sp>
          <p:nvSpPr>
            <p:cNvPr id="9243" name="TextBox 137"/>
            <p:cNvSpPr txBox="1">
              <a:spLocks noChangeArrowheads="1"/>
            </p:cNvSpPr>
            <p:nvPr/>
          </p:nvSpPr>
          <p:spPr bwMode="auto">
            <a:xfrm>
              <a:off x="4132263" y="5715000"/>
              <a:ext cx="361950" cy="5189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9244" name="TextBox 138"/>
            <p:cNvSpPr txBox="1">
              <a:spLocks noChangeArrowheads="1"/>
            </p:cNvSpPr>
            <p:nvPr/>
          </p:nvSpPr>
          <p:spPr bwMode="auto">
            <a:xfrm>
              <a:off x="4114800" y="6275256"/>
              <a:ext cx="361950" cy="5189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cxnSp>
          <p:nvCxnSpPr>
            <p:cNvPr id="9245" name="Straight Connector 139"/>
            <p:cNvCxnSpPr>
              <a:cxnSpLocks noChangeShapeType="1"/>
            </p:cNvCxnSpPr>
            <p:nvPr/>
          </p:nvCxnSpPr>
          <p:spPr bwMode="auto">
            <a:xfrm>
              <a:off x="4114800" y="6248400"/>
              <a:ext cx="457200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49921008"/>
      </p:ext>
    </p:extLst>
  </p:cSld>
  <p:clrMapOvr>
    <a:masterClrMapping/>
  </p:clrMapOvr>
  <p:transition spd="med">
    <p:cover dir="r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L 3.33333E-6 0.09745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861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208 L 0.00139 0.100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5139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7.40741E-7 L 2.22222E-6 0.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7175" grpId="0"/>
      <p:bldP spid="7178" grpId="0"/>
      <p:bldP spid="7179" grpId="0"/>
      <p:bldP spid="7181" grpId="0"/>
      <p:bldP spid="7186" grpId="0" animBg="1"/>
      <p:bldP spid="7192" grpId="0"/>
      <p:bldP spid="719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138239" y="1417148"/>
            <a:ext cx="6934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  <a:endParaRPr lang="en-US" altLang="en-US" sz="40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28800" y="2518271"/>
            <a:ext cx="6934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  <a:endParaRPr lang="en-US" altLang="en-US" sz="40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grpSp>
        <p:nvGrpSpPr>
          <p:cNvPr id="2" name="Group 140"/>
          <p:cNvGrpSpPr>
            <a:grpSpLocks/>
          </p:cNvGrpSpPr>
          <p:nvPr/>
        </p:nvGrpSpPr>
        <p:grpSpPr bwMode="auto">
          <a:xfrm>
            <a:off x="3352800" y="2342414"/>
            <a:ext cx="458609" cy="1268273"/>
            <a:chOff x="4114800" y="5715000"/>
            <a:chExt cx="458609" cy="1267976"/>
          </a:xfrm>
        </p:grpSpPr>
        <p:sp>
          <p:nvSpPr>
            <p:cNvPr id="11275" name="TextBox 137"/>
            <p:cNvSpPr txBox="1">
              <a:spLocks noChangeArrowheads="1"/>
            </p:cNvSpPr>
            <p:nvPr/>
          </p:nvSpPr>
          <p:spPr bwMode="auto">
            <a:xfrm>
              <a:off x="4132263" y="5715000"/>
              <a:ext cx="441146" cy="707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1276" name="TextBox 138"/>
            <p:cNvSpPr txBox="1">
              <a:spLocks noChangeArrowheads="1"/>
            </p:cNvSpPr>
            <p:nvPr/>
          </p:nvSpPr>
          <p:spPr bwMode="auto">
            <a:xfrm>
              <a:off x="4114800" y="6275256"/>
              <a:ext cx="441146" cy="707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cxnSp>
          <p:nvCxnSpPr>
            <p:cNvPr id="11277" name="Straight Connector 139"/>
            <p:cNvCxnSpPr>
              <a:cxnSpLocks noChangeShapeType="1"/>
            </p:cNvCxnSpPr>
            <p:nvPr/>
          </p:nvCxnSpPr>
          <p:spPr bwMode="auto">
            <a:xfrm>
              <a:off x="4114800" y="6248400"/>
              <a:ext cx="457200" cy="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71373" y="3779121"/>
            <a:ext cx="89916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4000" b="1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grpSp>
        <p:nvGrpSpPr>
          <p:cNvPr id="3" name="Group 140"/>
          <p:cNvGrpSpPr>
            <a:grpSpLocks/>
          </p:cNvGrpSpPr>
          <p:nvPr/>
        </p:nvGrpSpPr>
        <p:grpSpPr bwMode="auto">
          <a:xfrm>
            <a:off x="1371600" y="4253370"/>
            <a:ext cx="457200" cy="1079500"/>
            <a:chOff x="4114800" y="5715000"/>
            <a:chExt cx="457200" cy="1079247"/>
          </a:xfrm>
        </p:grpSpPr>
        <p:sp>
          <p:nvSpPr>
            <p:cNvPr id="11272" name="TextBox 137"/>
            <p:cNvSpPr txBox="1">
              <a:spLocks noChangeArrowheads="1"/>
            </p:cNvSpPr>
            <p:nvPr/>
          </p:nvSpPr>
          <p:spPr bwMode="auto">
            <a:xfrm>
              <a:off x="4132263" y="5715000"/>
              <a:ext cx="361950" cy="5189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1273" name="TextBox 138"/>
            <p:cNvSpPr txBox="1">
              <a:spLocks noChangeArrowheads="1"/>
            </p:cNvSpPr>
            <p:nvPr/>
          </p:nvSpPr>
          <p:spPr bwMode="auto">
            <a:xfrm>
              <a:off x="4114800" y="6275256"/>
              <a:ext cx="361950" cy="5189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cxnSp>
          <p:nvCxnSpPr>
            <p:cNvPr id="11274" name="Straight Connector 139"/>
            <p:cNvCxnSpPr>
              <a:cxnSpLocks noChangeShapeType="1"/>
            </p:cNvCxnSpPr>
            <p:nvPr/>
          </p:nvCxnSpPr>
          <p:spPr bwMode="auto">
            <a:xfrm>
              <a:off x="4114800" y="6248400"/>
              <a:ext cx="457200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" name="TextBox 13"/>
          <p:cNvSpPr txBox="1"/>
          <p:nvPr/>
        </p:nvSpPr>
        <p:spPr>
          <a:xfrm>
            <a:off x="466546" y="304977"/>
            <a:ext cx="8601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62421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4" name="Text Box 6"/>
          <p:cNvSpPr txBox="1">
            <a:spLocks noChangeArrowheads="1"/>
          </p:cNvSpPr>
          <p:nvPr/>
        </p:nvSpPr>
        <p:spPr bwMode="auto">
          <a:xfrm>
            <a:off x="1512916" y="557441"/>
            <a:ext cx="61813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Đo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độ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dài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AB</a:t>
            </a:r>
          </a:p>
        </p:txBody>
      </p:sp>
      <p:pic>
        <p:nvPicPr>
          <p:cNvPr id="11270" name="Picture 9" descr="Thuoc k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916" y="2089312"/>
            <a:ext cx="64817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1882832" y="2003699"/>
            <a:ext cx="5699089" cy="3461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662268" y="1283839"/>
            <a:ext cx="685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60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7408487" y="1269551"/>
            <a:ext cx="685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6000" dirty="0">
                <a:solidFill>
                  <a:srgbClr val="FF0000"/>
                </a:solidFill>
              </a:rPr>
              <a:t>.</a:t>
            </a:r>
          </a:p>
        </p:txBody>
      </p:sp>
      <p:grpSp>
        <p:nvGrpSpPr>
          <p:cNvPr id="10258" name="Group 18"/>
          <p:cNvGrpSpPr>
            <a:grpSpLocks/>
          </p:cNvGrpSpPr>
          <p:nvPr/>
        </p:nvGrpSpPr>
        <p:grpSpPr bwMode="auto">
          <a:xfrm>
            <a:off x="1611656" y="1077495"/>
            <a:ext cx="6566978" cy="974725"/>
            <a:chOff x="1228" y="2976"/>
            <a:chExt cx="2595" cy="614"/>
          </a:xfrm>
        </p:grpSpPr>
        <p:sp>
          <p:nvSpPr>
            <p:cNvPr id="11300" name="AutoShape 13"/>
            <p:cNvSpPr>
              <a:spLocks/>
            </p:cNvSpPr>
            <p:nvPr/>
          </p:nvSpPr>
          <p:spPr bwMode="auto">
            <a:xfrm rot="5400000">
              <a:off x="2328" y="2259"/>
              <a:ext cx="294" cy="2224"/>
            </a:xfrm>
            <a:prstGeom prst="leftBrace">
              <a:avLst>
                <a:gd name="adj1" fmla="val 9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01" name="Text Box 14"/>
            <p:cNvSpPr txBox="1">
              <a:spLocks noChangeArrowheads="1"/>
            </p:cNvSpPr>
            <p:nvPr/>
          </p:nvSpPr>
          <p:spPr bwMode="auto">
            <a:xfrm>
              <a:off x="2256" y="2976"/>
              <a:ext cx="48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 cm</a:t>
              </a:r>
            </a:p>
          </p:txBody>
        </p:sp>
        <p:sp>
          <p:nvSpPr>
            <p:cNvPr id="11302" name="Text Box 16"/>
            <p:cNvSpPr txBox="1">
              <a:spLocks noChangeArrowheads="1"/>
            </p:cNvSpPr>
            <p:nvPr/>
          </p:nvSpPr>
          <p:spPr bwMode="auto">
            <a:xfrm>
              <a:off x="1228" y="3222"/>
              <a:ext cx="19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1303" name="Text Box 17"/>
            <p:cNvSpPr txBox="1">
              <a:spLocks noChangeArrowheads="1"/>
            </p:cNvSpPr>
            <p:nvPr/>
          </p:nvSpPr>
          <p:spPr bwMode="auto">
            <a:xfrm>
              <a:off x="3592" y="3192"/>
              <a:ext cx="2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</p:grp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489734" y="2751793"/>
            <a:ext cx="865426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MN.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MN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285" name="Text Box 45"/>
          <p:cNvSpPr txBox="1">
            <a:spLocks noChangeArrowheads="1"/>
          </p:cNvSpPr>
          <p:nvPr/>
        </p:nvSpPr>
        <p:spPr bwMode="auto">
          <a:xfrm>
            <a:off x="2171006" y="4301447"/>
            <a:ext cx="519268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MN </a:t>
            </a:r>
            <a:r>
              <a:rPr lang="en-US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10 : 5 = 2 ( cm)</a:t>
            </a:r>
          </a:p>
        </p:txBody>
      </p:sp>
      <p:grpSp>
        <p:nvGrpSpPr>
          <p:cNvPr id="10294" name="Group 54"/>
          <p:cNvGrpSpPr>
            <a:grpSpLocks/>
          </p:cNvGrpSpPr>
          <p:nvPr/>
        </p:nvGrpSpPr>
        <p:grpSpPr bwMode="auto">
          <a:xfrm flipV="1">
            <a:off x="1702265" y="5848799"/>
            <a:ext cx="1371600" cy="303212"/>
            <a:chOff x="969" y="3648"/>
            <a:chExt cx="4311" cy="0"/>
          </a:xfrm>
        </p:grpSpPr>
        <p:sp>
          <p:nvSpPr>
            <p:cNvPr id="11292" name="Line 55"/>
            <p:cNvSpPr>
              <a:spLocks noChangeShapeType="1"/>
            </p:cNvSpPr>
            <p:nvPr/>
          </p:nvSpPr>
          <p:spPr bwMode="auto">
            <a:xfrm>
              <a:off x="3120" y="3648"/>
              <a:ext cx="2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Line 56"/>
            <p:cNvSpPr>
              <a:spLocks noChangeShapeType="1"/>
            </p:cNvSpPr>
            <p:nvPr/>
          </p:nvSpPr>
          <p:spPr bwMode="auto">
            <a:xfrm>
              <a:off x="969" y="3648"/>
              <a:ext cx="2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25" name="Group 85"/>
          <p:cNvGrpSpPr>
            <a:grpSpLocks/>
          </p:cNvGrpSpPr>
          <p:nvPr/>
        </p:nvGrpSpPr>
        <p:grpSpPr bwMode="auto">
          <a:xfrm>
            <a:off x="1150938" y="5607050"/>
            <a:ext cx="2163763" cy="584200"/>
            <a:chOff x="677" y="3724"/>
            <a:chExt cx="1363" cy="368"/>
          </a:xfrm>
        </p:grpSpPr>
        <p:sp>
          <p:nvSpPr>
            <p:cNvPr id="11288" name="Text Box 76"/>
            <p:cNvSpPr txBox="1">
              <a:spLocks noChangeArrowheads="1"/>
            </p:cNvSpPr>
            <p:nvPr/>
          </p:nvSpPr>
          <p:spPr bwMode="auto">
            <a:xfrm>
              <a:off x="677" y="3724"/>
              <a:ext cx="19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11289" name="Text Box 77"/>
            <p:cNvSpPr txBox="1">
              <a:spLocks noChangeArrowheads="1"/>
            </p:cNvSpPr>
            <p:nvPr/>
          </p:nvSpPr>
          <p:spPr bwMode="auto">
            <a:xfrm>
              <a:off x="1848" y="3724"/>
              <a:ext cx="19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</a:p>
          </p:txBody>
        </p:sp>
      </p:grpSp>
      <p:grpSp>
        <p:nvGrpSpPr>
          <p:cNvPr id="10324" name="Group 84"/>
          <p:cNvGrpSpPr>
            <a:grpSpLocks/>
          </p:cNvGrpSpPr>
          <p:nvPr/>
        </p:nvGrpSpPr>
        <p:grpSpPr bwMode="auto">
          <a:xfrm>
            <a:off x="1471606" y="5264911"/>
            <a:ext cx="1997918" cy="1093145"/>
            <a:chOff x="1039" y="3380"/>
            <a:chExt cx="1064" cy="586"/>
          </a:xfrm>
        </p:grpSpPr>
        <p:sp>
          <p:nvSpPr>
            <p:cNvPr id="11284" name="AutoShape 74"/>
            <p:cNvSpPr>
              <a:spLocks/>
            </p:cNvSpPr>
            <p:nvPr/>
          </p:nvSpPr>
          <p:spPr bwMode="auto">
            <a:xfrm rot="5400000">
              <a:off x="1416" y="3360"/>
              <a:ext cx="192" cy="720"/>
            </a:xfrm>
            <a:prstGeom prst="leftBrace">
              <a:avLst>
                <a:gd name="adj1" fmla="val 3125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85" name="Text Box 75"/>
            <p:cNvSpPr txBox="1">
              <a:spLocks noChangeArrowheads="1"/>
            </p:cNvSpPr>
            <p:nvPr/>
          </p:nvSpPr>
          <p:spPr bwMode="auto">
            <a:xfrm>
              <a:off x="1296" y="3380"/>
              <a:ext cx="621" cy="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2cm</a:t>
              </a:r>
            </a:p>
          </p:txBody>
        </p:sp>
        <p:sp>
          <p:nvSpPr>
            <p:cNvPr id="11286" name="Rectangle 79"/>
            <p:cNvSpPr>
              <a:spLocks noChangeArrowheads="1"/>
            </p:cNvSpPr>
            <p:nvPr/>
          </p:nvSpPr>
          <p:spPr bwMode="auto">
            <a:xfrm rot="10800000" flipH="1" flipV="1">
              <a:off x="1039" y="3476"/>
              <a:ext cx="298" cy="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5400" b="1" dirty="0">
                  <a:solidFill>
                    <a:srgbClr val="FF0000"/>
                  </a:solidFill>
                </a:rPr>
                <a:t>. </a:t>
              </a:r>
            </a:p>
          </p:txBody>
        </p:sp>
        <p:sp>
          <p:nvSpPr>
            <p:cNvPr id="11287" name="Rectangle 80"/>
            <p:cNvSpPr>
              <a:spLocks noChangeArrowheads="1"/>
            </p:cNvSpPr>
            <p:nvPr/>
          </p:nvSpPr>
          <p:spPr bwMode="auto">
            <a:xfrm rot="10800000" flipH="1" flipV="1">
              <a:off x="1709" y="3475"/>
              <a:ext cx="394" cy="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5400" b="1" dirty="0">
                  <a:solidFill>
                    <a:srgbClr val="FF0000"/>
                  </a:solidFill>
                </a:rPr>
                <a:t> .</a:t>
              </a:r>
            </a:p>
          </p:txBody>
        </p:sp>
      </p:grpSp>
      <p:sp>
        <p:nvSpPr>
          <p:cNvPr id="42" name="Rectangle 43"/>
          <p:cNvSpPr>
            <a:spLocks noChangeArrowheads="1"/>
          </p:cNvSpPr>
          <p:nvPr/>
        </p:nvSpPr>
        <p:spPr bwMode="auto">
          <a:xfrm>
            <a:off x="152401" y="58139"/>
            <a:ext cx="1676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0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altLang="en-US" sz="40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40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71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4" grpId="0"/>
      <p:bldP spid="10251" grpId="0"/>
      <p:bldP spid="10260" grpId="0"/>
      <p:bldP spid="1028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2057400"/>
            <a:ext cx="891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HỎI NHANH – ĐÁP GỌN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533400"/>
            <a:ext cx="7619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TRÒ CHƠI</a:t>
            </a:r>
            <a:endParaRPr lang="en-US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3073063"/>
            <a:ext cx="7772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4000" b="1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54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3008055"/>
            <a:ext cx="845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 smtClean="0">
              <a:latin typeface="VNI-Times" pitchFamily="2" charset="0"/>
            </a:endParaRPr>
          </a:p>
          <a:p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ta ….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3232" y="4353617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00999" y="3568773"/>
            <a:ext cx="1200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1676400"/>
            <a:ext cx="891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HỎI NHANH – ĐÁP GỌN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" y="533400"/>
            <a:ext cx="7619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TRÒ CHƠI</a:t>
            </a:r>
            <a:endParaRPr lang="en-US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3008055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 smtClean="0">
              <a:latin typeface="VNI-Times" pitchFamily="2" charset="0"/>
            </a:endParaRPr>
          </a:p>
          <a:p>
            <a:endParaRPr lang="en-US" sz="4000" b="1" dirty="0">
              <a:latin typeface="VNI-Times" pitchFamily="2" charset="0"/>
            </a:endParaRPr>
          </a:p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ta</a:t>
            </a:r>
            <a:r>
              <a:rPr lang="en-US" sz="4000" b="1" dirty="0">
                <a:latin typeface="VNI-Times" pitchFamily="2" charset="0"/>
              </a:rPr>
              <a:t>. . . . ..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4854714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07594" y="4038600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1676400"/>
            <a:ext cx="891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HỎI NHANH – ĐÁP GỌN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" y="533400"/>
            <a:ext cx="7619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TRÒ CHƠI</a:t>
            </a:r>
            <a:endParaRPr lang="en-US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481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981200"/>
            <a:ext cx="891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itchFamily="18" charset="0"/>
              </a:rPr>
              <a:t>HỎI NHANH – ĐÁP GỌN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533400"/>
            <a:ext cx="7619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</a:t>
            </a:r>
            <a:endParaRPr lang="en-US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4800" y="3773956"/>
            <a:ext cx="83820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3810687"/>
            <a:ext cx="83820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48200" y="3545356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953000" y="4115487"/>
            <a:ext cx="2286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600200" y="4191687"/>
            <a:ext cx="2438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10139" y="3505887"/>
            <a:ext cx="2276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14800" y="3773269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</a:p>
        </p:txBody>
      </p:sp>
      <p:sp>
        <p:nvSpPr>
          <p:cNvPr id="14" name="Oval 13"/>
          <p:cNvSpPr/>
          <p:nvPr/>
        </p:nvSpPr>
        <p:spPr>
          <a:xfrm>
            <a:off x="7239000" y="3773269"/>
            <a:ext cx="1219200" cy="80146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239000" y="3695701"/>
            <a:ext cx="1259305" cy="87629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7608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1" grpId="0"/>
      <p:bldP spid="13" grpId="0"/>
      <p:bldP spid="14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981200"/>
            <a:ext cx="891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itchFamily="18" charset="0"/>
              </a:rPr>
              <a:t>HỎI NHANH – ĐÁP GỌN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533400"/>
            <a:ext cx="7619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</a:t>
            </a:r>
            <a:endParaRPr lang="en-US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3773956"/>
            <a:ext cx="106680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810687"/>
            <a:ext cx="114300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48200" y="3545356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ln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953000" y="4115487"/>
            <a:ext cx="2286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600200" y="4191687"/>
            <a:ext cx="2133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10139" y="3606225"/>
            <a:ext cx="2276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giảm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86200" y="3773269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4m</a:t>
            </a:r>
          </a:p>
        </p:txBody>
      </p:sp>
      <p:sp>
        <p:nvSpPr>
          <p:cNvPr id="14" name="Oval 13"/>
          <p:cNvSpPr/>
          <p:nvPr/>
        </p:nvSpPr>
        <p:spPr>
          <a:xfrm>
            <a:off x="7239000" y="3773269"/>
            <a:ext cx="1219200" cy="80146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239000" y="3695701"/>
            <a:ext cx="1905000" cy="87629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12m</a:t>
            </a:r>
          </a:p>
        </p:txBody>
      </p:sp>
    </p:spTree>
    <p:extLst>
      <p:ext uri="{BB962C8B-B14F-4D97-AF65-F5344CB8AC3E}">
        <p14:creationId xmlns:p14="http://schemas.microsoft.com/office/powerpoint/2010/main" val="253094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1" grpId="0"/>
      <p:bldP spid="13" grpId="0"/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3242608"/>
            <a:ext cx="845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1676400"/>
            <a:ext cx="891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HỎI NHANH – ĐÁP GỌN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" y="533400"/>
            <a:ext cx="7619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TRÒ CHƠI</a:t>
            </a:r>
            <a:endParaRPr lang="en-US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4876800"/>
            <a:ext cx="784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40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12647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2">
            <a:extLst>
              <a:ext uri="{FF2B5EF4-FFF2-40B4-BE49-F238E27FC236}">
                <a16:creationId xmlns:a16="http://schemas.microsoft.com/office/drawing/2014/main" id="{547DF878-B71C-4CC6-9BDF-8E4A870EA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438" y="2317750"/>
            <a:ext cx="65722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1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 học kết thúc</a:t>
            </a:r>
          </a:p>
        </p:txBody>
      </p:sp>
      <p:pic>
        <p:nvPicPr>
          <p:cNvPr id="4099" name="Picture 6" descr="Related image">
            <a:extLst>
              <a:ext uri="{FF2B5EF4-FFF2-40B4-BE49-F238E27FC236}">
                <a16:creationId xmlns:a16="http://schemas.microsoft.com/office/drawing/2014/main" id="{3D9D16E6-1173-403E-A52D-233A05C37D6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5934" flipH="1">
            <a:off x="6915150" y="1597025"/>
            <a:ext cx="2109788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6" descr="Related image">
            <a:extLst>
              <a:ext uri="{FF2B5EF4-FFF2-40B4-BE49-F238E27FC236}">
                <a16:creationId xmlns:a16="http://schemas.microsoft.com/office/drawing/2014/main" id="{A1953A99-A98F-49FE-8C7E-4AD7DAD7F14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53307">
            <a:off x="158750" y="1590675"/>
            <a:ext cx="20859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" descr="Related image">
            <a:extLst>
              <a:ext uri="{FF2B5EF4-FFF2-40B4-BE49-F238E27FC236}">
                <a16:creationId xmlns:a16="http://schemas.microsoft.com/office/drawing/2014/main" id="{0A3203F5-933B-49DC-9214-03707799EDC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4724400"/>
            <a:ext cx="9144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2" descr="Related image">
            <a:extLst>
              <a:ext uri="{FF2B5EF4-FFF2-40B4-BE49-F238E27FC236}">
                <a16:creationId xmlns:a16="http://schemas.microsoft.com/office/drawing/2014/main" id="{E8F5BA51-8B70-4ABA-8827-AB7C095C5CD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4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inh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9800"/>
            <a:ext cx="8964613" cy="426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4" name="WordArt 8"/>
          <p:cNvSpPr>
            <a:spLocks noChangeArrowheads="1" noChangeShapeType="1" noTextEdit="1"/>
          </p:cNvSpPr>
          <p:nvPr/>
        </p:nvSpPr>
        <p:spPr bwMode="auto">
          <a:xfrm>
            <a:off x="2514600" y="914400"/>
            <a:ext cx="4267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Rung </a:t>
            </a:r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chuông</a:t>
            </a:r>
            <a:r>
              <a:rPr lang="en-US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vàng</a:t>
            </a:r>
            <a:endParaRPr lang="en-US" sz="36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66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92" name="WordArt 24"/>
          <p:cNvSpPr>
            <a:spLocks noChangeArrowheads="1" noChangeShapeType="1" noTextEdit="1"/>
          </p:cNvSpPr>
          <p:nvPr/>
        </p:nvSpPr>
        <p:spPr bwMode="auto">
          <a:xfrm>
            <a:off x="3352800" y="381000"/>
            <a:ext cx="2667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TRÒ CHƠI: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9706" name="Picture 4" descr="one_christmas_bell_ringing_lg_nwm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743200"/>
            <a:ext cx="35052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Roya227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9948052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10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5184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29704" grpId="0" animBg="1"/>
      <p:bldP spid="719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5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2339975" y="620713"/>
            <a:ext cx="4895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1143000" y="1892439"/>
            <a:ext cx="57165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af-ZA" altLang="en-US" sz="4000" b="1" dirty="0">
                <a:solidFill>
                  <a:srgbClr val="333399"/>
                </a:solidFill>
                <a:latin typeface="Times New Roman" pitchFamily="18" charset="0"/>
              </a:rPr>
              <a:t>a) 30         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1219200" y="2783027"/>
            <a:ext cx="57419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af-ZA" altLang="en-US" sz="4000" b="1" dirty="0">
                <a:solidFill>
                  <a:srgbClr val="006600"/>
                </a:solidFill>
                <a:latin typeface="Times New Roman" pitchFamily="18" charset="0"/>
              </a:rPr>
              <a:t>b) 42</a:t>
            </a: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1230312" y="3617773"/>
            <a:ext cx="535781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af-ZA" altLang="en-US" sz="4000" b="1" dirty="0">
                <a:solidFill>
                  <a:srgbClr val="663300"/>
                </a:solidFill>
                <a:latin typeface="Times New Roman" pitchFamily="18" charset="0"/>
              </a:rPr>
              <a:t>c) 35</a:t>
            </a:r>
          </a:p>
        </p:txBody>
      </p:sp>
      <p:sp>
        <p:nvSpPr>
          <p:cNvPr id="73738" name="AutoShape 10"/>
          <p:cNvSpPr>
            <a:spLocks noChangeArrowheads="1"/>
          </p:cNvSpPr>
          <p:nvPr/>
        </p:nvSpPr>
        <p:spPr bwMode="auto">
          <a:xfrm>
            <a:off x="76200" y="44450"/>
            <a:ext cx="8839200" cy="1871663"/>
          </a:xfrm>
          <a:prstGeom prst="horizontalScroll">
            <a:avLst>
              <a:gd name="adj" fmla="val 12500"/>
            </a:avLst>
          </a:prstGeom>
          <a:solidFill>
            <a:srgbClr val="FFFFCC"/>
          </a:solidFill>
          <a:ln w="25400">
            <a:solidFill>
              <a:srgbClr val="66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f-ZA" altLang="en-US" sz="40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en-US" sz="4000" b="1" dirty="0" err="1">
                <a:solidFill>
                  <a:srgbClr val="FF3300"/>
                </a:solidFill>
                <a:latin typeface="Times New Roman" pitchFamily="18" charset="0"/>
              </a:rPr>
              <a:t>Kết</a:t>
            </a:r>
            <a:r>
              <a:rPr lang="fr-FR" altLang="en-US" sz="40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fr-FR" altLang="en-US" sz="4000" b="1" dirty="0" err="1">
                <a:solidFill>
                  <a:srgbClr val="FF3300"/>
                </a:solidFill>
                <a:latin typeface="Times New Roman" pitchFamily="18" charset="0"/>
              </a:rPr>
              <a:t>quả</a:t>
            </a:r>
            <a:r>
              <a:rPr lang="fr-FR" altLang="en-US" sz="40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fr-FR" altLang="en-US" sz="4000" b="1" dirty="0" err="1">
                <a:solidFill>
                  <a:srgbClr val="FF3300"/>
                </a:solidFill>
                <a:latin typeface="Times New Roman" pitchFamily="18" charset="0"/>
              </a:rPr>
              <a:t>của</a:t>
            </a:r>
            <a:r>
              <a:rPr lang="fr-FR" altLang="en-US" sz="40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fr-FR" altLang="en-US" sz="4000" b="1" dirty="0" err="1">
                <a:solidFill>
                  <a:srgbClr val="FF3300"/>
                </a:solidFill>
                <a:latin typeface="Times New Roman" pitchFamily="18" charset="0"/>
              </a:rPr>
              <a:t>phép</a:t>
            </a:r>
            <a:r>
              <a:rPr lang="fr-FR" altLang="en-US" sz="40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fr-FR" altLang="en-US" sz="4000" b="1" dirty="0" err="1">
                <a:solidFill>
                  <a:srgbClr val="FF3300"/>
                </a:solidFill>
                <a:latin typeface="Times New Roman" pitchFamily="18" charset="0"/>
              </a:rPr>
              <a:t>nhân</a:t>
            </a:r>
            <a:r>
              <a:rPr lang="fr-FR" altLang="en-US" sz="4000" b="1" dirty="0">
                <a:solidFill>
                  <a:srgbClr val="FF3300"/>
                </a:solidFill>
                <a:latin typeface="Times New Roman" pitchFamily="18" charset="0"/>
              </a:rPr>
              <a:t> 7 x 6 là: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f-ZA" altLang="en-US" sz="4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3739" name="Oval 11"/>
          <p:cNvSpPr>
            <a:spLocks noChangeArrowheads="1"/>
          </p:cNvSpPr>
          <p:nvPr/>
        </p:nvSpPr>
        <p:spPr bwMode="auto">
          <a:xfrm>
            <a:off x="1143000" y="2876550"/>
            <a:ext cx="685800" cy="6477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Oval 39"/>
          <p:cNvSpPr>
            <a:spLocks noChangeArrowheads="1"/>
          </p:cNvSpPr>
          <p:nvPr/>
        </p:nvSpPr>
        <p:spPr bwMode="auto">
          <a:xfrm>
            <a:off x="7315200" y="2667000"/>
            <a:ext cx="1066800" cy="10668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5" name="Oval 40"/>
          <p:cNvSpPr>
            <a:spLocks noChangeArrowheads="1"/>
          </p:cNvSpPr>
          <p:nvPr/>
        </p:nvSpPr>
        <p:spPr bwMode="auto">
          <a:xfrm>
            <a:off x="7315200" y="2667000"/>
            <a:ext cx="1066800" cy="10668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6" name="Oval 41"/>
          <p:cNvSpPr>
            <a:spLocks noChangeArrowheads="1"/>
          </p:cNvSpPr>
          <p:nvPr/>
        </p:nvSpPr>
        <p:spPr bwMode="auto">
          <a:xfrm>
            <a:off x="7315200" y="2667000"/>
            <a:ext cx="1066800" cy="10668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7" name="Oval 42"/>
          <p:cNvSpPr>
            <a:spLocks noChangeArrowheads="1"/>
          </p:cNvSpPr>
          <p:nvPr/>
        </p:nvSpPr>
        <p:spPr bwMode="auto">
          <a:xfrm>
            <a:off x="7315200" y="2667000"/>
            <a:ext cx="1066800" cy="10668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8" name="Oval 43"/>
          <p:cNvSpPr>
            <a:spLocks noChangeArrowheads="1"/>
          </p:cNvSpPr>
          <p:nvPr/>
        </p:nvSpPr>
        <p:spPr bwMode="auto">
          <a:xfrm>
            <a:off x="7315200" y="2667000"/>
            <a:ext cx="1066800" cy="10668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7FE6B-A1DF-46A0-9E05-A4BEFACE9ED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5909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uongBaoVaoLopNhacChuong-V.A-283771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9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5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2339975" y="620713"/>
            <a:ext cx="4895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1973262" y="1984514"/>
            <a:ext cx="5867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af-ZA" altLang="en-US" sz="4000" b="1" dirty="0">
                <a:solidFill>
                  <a:srgbClr val="333399"/>
                </a:solidFill>
                <a:latin typeface="Times New Roman" pitchFamily="18" charset="0"/>
              </a:rPr>
              <a:t>a) 54 m</a:t>
            </a: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2004219" y="2943295"/>
            <a:ext cx="55673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af-ZA" altLang="en-US" sz="4000" b="1" dirty="0">
                <a:solidFill>
                  <a:srgbClr val="006600"/>
                </a:solidFill>
                <a:latin typeface="Times New Roman" pitchFamily="18" charset="0"/>
              </a:rPr>
              <a:t>b) 45 m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1973262" y="3896728"/>
            <a:ext cx="54625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af-ZA" altLang="en-US" sz="4000" b="1" dirty="0">
                <a:solidFill>
                  <a:srgbClr val="663300"/>
                </a:solidFill>
                <a:latin typeface="Times New Roman" pitchFamily="18" charset="0"/>
              </a:rPr>
              <a:t>c) 63 m </a:t>
            </a:r>
          </a:p>
        </p:txBody>
      </p:sp>
      <p:sp>
        <p:nvSpPr>
          <p:cNvPr id="74761" name="AutoShape 9"/>
          <p:cNvSpPr>
            <a:spLocks noChangeArrowheads="1"/>
          </p:cNvSpPr>
          <p:nvPr/>
        </p:nvSpPr>
        <p:spPr bwMode="auto">
          <a:xfrm>
            <a:off x="179388" y="44450"/>
            <a:ext cx="8964612" cy="1871663"/>
          </a:xfrm>
          <a:prstGeom prst="horizontalScroll">
            <a:avLst>
              <a:gd name="adj" fmla="val 12500"/>
            </a:avLst>
          </a:prstGeom>
          <a:solidFill>
            <a:srgbClr val="FFFFFF"/>
          </a:solidFill>
          <a:ln w="25400">
            <a:solidFill>
              <a:srgbClr val="66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f-ZA" altLang="en-US" sz="40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altLang="en-US" sz="4000" b="1" dirty="0">
                <a:solidFill>
                  <a:srgbClr val="FF3300"/>
                </a:solidFill>
                <a:latin typeface="Times New Roman" pitchFamily="18" charset="0"/>
              </a:rPr>
              <a:t>Gấp 6m lên 9 lần thì được: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f-ZA" altLang="en-US" sz="4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762" name="Oval 10"/>
          <p:cNvSpPr>
            <a:spLocks noChangeArrowheads="1"/>
          </p:cNvSpPr>
          <p:nvPr/>
        </p:nvSpPr>
        <p:spPr bwMode="auto">
          <a:xfrm>
            <a:off x="1828800" y="2076451"/>
            <a:ext cx="762000" cy="6477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Oval 39"/>
          <p:cNvSpPr>
            <a:spLocks noChangeArrowheads="1"/>
          </p:cNvSpPr>
          <p:nvPr/>
        </p:nvSpPr>
        <p:spPr bwMode="auto">
          <a:xfrm>
            <a:off x="7472362" y="3011488"/>
            <a:ext cx="1066800" cy="10668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5" name="Oval 40"/>
          <p:cNvSpPr>
            <a:spLocks noChangeArrowheads="1"/>
          </p:cNvSpPr>
          <p:nvPr/>
        </p:nvSpPr>
        <p:spPr bwMode="auto">
          <a:xfrm>
            <a:off x="7472362" y="3011488"/>
            <a:ext cx="1066800" cy="10668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6" name="Oval 41"/>
          <p:cNvSpPr>
            <a:spLocks noChangeArrowheads="1"/>
          </p:cNvSpPr>
          <p:nvPr/>
        </p:nvSpPr>
        <p:spPr bwMode="auto">
          <a:xfrm>
            <a:off x="7472362" y="3011488"/>
            <a:ext cx="1066800" cy="10668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7" name="Oval 42"/>
          <p:cNvSpPr>
            <a:spLocks noChangeArrowheads="1"/>
          </p:cNvSpPr>
          <p:nvPr/>
        </p:nvSpPr>
        <p:spPr bwMode="auto">
          <a:xfrm>
            <a:off x="7472362" y="3011488"/>
            <a:ext cx="1066800" cy="10668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8" name="Oval 43"/>
          <p:cNvSpPr>
            <a:spLocks noChangeArrowheads="1"/>
          </p:cNvSpPr>
          <p:nvPr/>
        </p:nvSpPr>
        <p:spPr bwMode="auto">
          <a:xfrm>
            <a:off x="7472362" y="3011488"/>
            <a:ext cx="1066800" cy="10668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C5426-4A56-4B03-B8E2-512F691944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738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uongBaoVaoLopNhacChuong-V.A-283771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5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2339975" y="620713"/>
            <a:ext cx="4895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3203575" y="2492375"/>
            <a:ext cx="36734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af-ZA" altLang="en-US" sz="4000" b="1" dirty="0">
                <a:solidFill>
                  <a:srgbClr val="003300"/>
                </a:solidFill>
                <a:latin typeface="Times New Roman" pitchFamily="18" charset="0"/>
              </a:rPr>
              <a:t>a) 10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3203575" y="3284538"/>
            <a:ext cx="331311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af-ZA" altLang="en-US" sz="4000" b="1" dirty="0">
                <a:solidFill>
                  <a:srgbClr val="006600"/>
                </a:solidFill>
                <a:latin typeface="Times New Roman" pitchFamily="18" charset="0"/>
              </a:rPr>
              <a:t>b)  5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3203575" y="4122738"/>
            <a:ext cx="36734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af-ZA" altLang="en-US" sz="4000" b="1" dirty="0">
                <a:solidFill>
                  <a:srgbClr val="663300"/>
                </a:solidFill>
                <a:latin typeface="Times New Roman" pitchFamily="18" charset="0"/>
              </a:rPr>
              <a:t>c)  15</a:t>
            </a:r>
          </a:p>
        </p:txBody>
      </p:sp>
      <p:sp>
        <p:nvSpPr>
          <p:cNvPr id="75786" name="AutoShape 10"/>
          <p:cNvSpPr>
            <a:spLocks noChangeArrowheads="1"/>
          </p:cNvSpPr>
          <p:nvPr/>
        </p:nvSpPr>
        <p:spPr bwMode="auto">
          <a:xfrm>
            <a:off x="1187450" y="-171450"/>
            <a:ext cx="7956550" cy="2205038"/>
          </a:xfrm>
          <a:prstGeom prst="cloudCallout">
            <a:avLst>
              <a:gd name="adj1" fmla="val -50278"/>
              <a:gd name="adj2" fmla="val 127681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f-ZA" altLang="en-US" sz="40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75787" name="Picture 11" descr="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81275"/>
            <a:ext cx="2538413" cy="427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788" name="Oval 12"/>
          <p:cNvSpPr>
            <a:spLocks noChangeArrowheads="1"/>
          </p:cNvSpPr>
          <p:nvPr/>
        </p:nvSpPr>
        <p:spPr bwMode="auto">
          <a:xfrm>
            <a:off x="3124201" y="3200261"/>
            <a:ext cx="838200" cy="803414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Oval 39"/>
          <p:cNvSpPr>
            <a:spLocks noChangeArrowheads="1"/>
          </p:cNvSpPr>
          <p:nvPr/>
        </p:nvSpPr>
        <p:spPr bwMode="auto">
          <a:xfrm>
            <a:off x="7213600" y="2822575"/>
            <a:ext cx="1066800" cy="10668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5" name="Oval 40"/>
          <p:cNvSpPr>
            <a:spLocks noChangeArrowheads="1"/>
          </p:cNvSpPr>
          <p:nvPr/>
        </p:nvSpPr>
        <p:spPr bwMode="auto">
          <a:xfrm>
            <a:off x="7213600" y="2822575"/>
            <a:ext cx="1066800" cy="10668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6" name="Oval 41"/>
          <p:cNvSpPr>
            <a:spLocks noChangeArrowheads="1"/>
          </p:cNvSpPr>
          <p:nvPr/>
        </p:nvSpPr>
        <p:spPr bwMode="auto">
          <a:xfrm>
            <a:off x="7213600" y="2822575"/>
            <a:ext cx="1066800" cy="10668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7" name="Oval 42"/>
          <p:cNvSpPr>
            <a:spLocks noChangeArrowheads="1"/>
          </p:cNvSpPr>
          <p:nvPr/>
        </p:nvSpPr>
        <p:spPr bwMode="auto">
          <a:xfrm>
            <a:off x="7213600" y="2822575"/>
            <a:ext cx="1066800" cy="10668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8" name="Oval 43"/>
          <p:cNvSpPr>
            <a:spLocks noChangeArrowheads="1"/>
          </p:cNvSpPr>
          <p:nvPr/>
        </p:nvSpPr>
        <p:spPr bwMode="auto">
          <a:xfrm>
            <a:off x="7213600" y="2822575"/>
            <a:ext cx="1066800" cy="10668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57061" y="762000"/>
            <a:ext cx="83820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495261" y="1143000"/>
            <a:ext cx="24384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495261" y="458002"/>
            <a:ext cx="2504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09861" y="724582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VNI-Times" pitchFamily="2" charset="0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075CF-B5F0-4457-A3A8-BE8161EDFB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552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uongBaoVaoLopNhacChuong-V.A-283771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8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8" grpId="1" animBg="1"/>
      <p:bldP spid="19" grpId="0" animBg="1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5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2339975" y="620713"/>
            <a:ext cx="4895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6805" name="AutoShape 5"/>
          <p:cNvSpPr>
            <a:spLocks noChangeArrowheads="1"/>
          </p:cNvSpPr>
          <p:nvPr/>
        </p:nvSpPr>
        <p:spPr bwMode="auto">
          <a:xfrm>
            <a:off x="611188" y="0"/>
            <a:ext cx="8532812" cy="3352800"/>
          </a:xfrm>
          <a:prstGeom prst="irregularSeal1">
            <a:avLst/>
          </a:prstGeom>
          <a:solidFill>
            <a:srgbClr val="CCFFFF"/>
          </a:solidFill>
          <a:ln w="25400">
            <a:solidFill>
              <a:srgbClr val="66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f-ZA" altLang="en-US" sz="3200" b="1" dirty="0">
                <a:solidFill>
                  <a:srgbClr val="FF3300"/>
                </a:solidFill>
                <a:latin typeface="Times New Roman" pitchFamily="18" charset="0"/>
              </a:rPr>
              <a:t>Muốn giảm một số đi một số đơn vị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f-ZA" altLang="en-US" sz="3200" b="1" dirty="0">
                <a:solidFill>
                  <a:srgbClr val="FF3300"/>
                </a:solidFill>
                <a:latin typeface="Times New Roman" pitchFamily="18" charset="0"/>
              </a:rPr>
              <a:t>ta làm như thế nào?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1066800" y="3141663"/>
            <a:ext cx="73929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af-ZA" altLang="en-US" sz="3200" b="1" dirty="0">
                <a:solidFill>
                  <a:srgbClr val="333399"/>
                </a:solidFill>
                <a:latin typeface="Times New Roman" pitchFamily="18" charset="0"/>
              </a:rPr>
              <a:t>a) Lấy số đó nhân với số đơn vị cần giảm.</a:t>
            </a: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1066800" y="3933825"/>
            <a:ext cx="73929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af-ZA" altLang="en-US" sz="3200" b="1" dirty="0">
                <a:solidFill>
                  <a:srgbClr val="003300"/>
                </a:solidFill>
                <a:latin typeface="Times New Roman" pitchFamily="18" charset="0"/>
              </a:rPr>
              <a:t>b) Lấy số đó chia cho số đơn vị cần giảm.</a:t>
            </a:r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1066800" y="4652963"/>
            <a:ext cx="73929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af-ZA" altLang="en-US" sz="3200" b="1" dirty="0">
                <a:solidFill>
                  <a:srgbClr val="663300"/>
                </a:solidFill>
                <a:latin typeface="Times New Roman" pitchFamily="18" charset="0"/>
              </a:rPr>
              <a:t>c) Lấy số đó cộng với số đơn vị cần giảm.</a:t>
            </a: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1066800" y="5337174"/>
            <a:ext cx="6985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af-ZA" altLang="en-US" sz="3200" b="1" dirty="0">
                <a:solidFill>
                  <a:srgbClr val="660066"/>
                </a:solidFill>
                <a:latin typeface="Times New Roman" pitchFamily="18" charset="0"/>
              </a:rPr>
              <a:t>d) Lấy số đó trừ đi số đơn vị cần giảm.</a:t>
            </a:r>
          </a:p>
        </p:txBody>
      </p:sp>
      <p:sp>
        <p:nvSpPr>
          <p:cNvPr id="76813" name="Oval 13"/>
          <p:cNvSpPr>
            <a:spLocks noChangeArrowheads="1"/>
          </p:cNvSpPr>
          <p:nvPr/>
        </p:nvSpPr>
        <p:spPr bwMode="auto">
          <a:xfrm>
            <a:off x="1041400" y="5319998"/>
            <a:ext cx="522288" cy="6477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6814" name="AutoShape 1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4508500"/>
            <a:ext cx="250825" cy="40481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Oval 39"/>
          <p:cNvSpPr>
            <a:spLocks noChangeArrowheads="1"/>
          </p:cNvSpPr>
          <p:nvPr/>
        </p:nvSpPr>
        <p:spPr bwMode="auto">
          <a:xfrm>
            <a:off x="7772400" y="2044701"/>
            <a:ext cx="1066800" cy="10668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5" name="Oval 40"/>
          <p:cNvSpPr>
            <a:spLocks noChangeArrowheads="1"/>
          </p:cNvSpPr>
          <p:nvPr/>
        </p:nvSpPr>
        <p:spPr bwMode="auto">
          <a:xfrm>
            <a:off x="7772400" y="2044701"/>
            <a:ext cx="1066800" cy="10668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6" name="Oval 41"/>
          <p:cNvSpPr>
            <a:spLocks noChangeArrowheads="1"/>
          </p:cNvSpPr>
          <p:nvPr/>
        </p:nvSpPr>
        <p:spPr bwMode="auto">
          <a:xfrm>
            <a:off x="7772400" y="2044701"/>
            <a:ext cx="1066800" cy="10668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7" name="Oval 42"/>
          <p:cNvSpPr>
            <a:spLocks noChangeArrowheads="1"/>
          </p:cNvSpPr>
          <p:nvPr/>
        </p:nvSpPr>
        <p:spPr bwMode="auto">
          <a:xfrm>
            <a:off x="7772400" y="2044701"/>
            <a:ext cx="1066800" cy="10668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8" name="Oval 43"/>
          <p:cNvSpPr>
            <a:spLocks noChangeArrowheads="1"/>
          </p:cNvSpPr>
          <p:nvPr/>
        </p:nvSpPr>
        <p:spPr bwMode="auto">
          <a:xfrm>
            <a:off x="7772400" y="2044701"/>
            <a:ext cx="1066800" cy="1066800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5400" b="1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829C0-4980-4425-B37B-D608CA69DBE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B7A2C50-0A7B-40B5-960C-17D4E59182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406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uongBaoVaoLopNhacChuong-V.A-283771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74231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 err="1" smtClean="0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Thứ</a:t>
            </a:r>
            <a:r>
              <a:rPr lang="en-US" altLang="en-US" b="1" dirty="0" smtClean="0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tư</a:t>
            </a:r>
            <a:r>
              <a:rPr lang="en-US" altLang="en-US" b="1" dirty="0" smtClean="0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ngày</a:t>
            </a:r>
            <a:r>
              <a:rPr lang="en-US" altLang="en-US" b="1" dirty="0" smtClean="0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 27  </a:t>
            </a:r>
            <a:r>
              <a:rPr lang="en-US" altLang="en-US" b="1" dirty="0" err="1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tháng</a:t>
            </a:r>
            <a:r>
              <a:rPr lang="en-US" altLang="en-US" b="1" dirty="0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 10 </a:t>
            </a:r>
            <a:r>
              <a:rPr lang="en-US" altLang="en-US" b="1" dirty="0" err="1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năm</a:t>
            </a:r>
            <a:r>
              <a:rPr lang="en-US" altLang="en-US" b="1" dirty="0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 2021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 err="1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Toán</a:t>
            </a:r>
            <a:endParaRPr lang="en-US" altLang="en-US" sz="1600" b="1" dirty="0">
              <a:solidFill>
                <a:schemeClr val="bg1"/>
              </a:solidFill>
              <a:latin typeface="HP001 4 hàng" panose="020B06030503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7900" y="3352800"/>
            <a:ext cx="2044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29459591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3"/>
          <p:cNvSpPr>
            <a:spLocks noChangeArrowheads="1"/>
          </p:cNvSpPr>
          <p:nvPr/>
        </p:nvSpPr>
        <p:spPr bwMode="auto">
          <a:xfrm>
            <a:off x="304800" y="914400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u="sng" dirty="0" err="1">
                <a:cs typeface="Times New Roman" pitchFamily="18" charset="0"/>
              </a:rPr>
              <a:t>Bài</a:t>
            </a:r>
            <a:r>
              <a:rPr lang="en-US" sz="2400" b="1" u="sng" dirty="0">
                <a:cs typeface="Times New Roman" pitchFamily="18" charset="0"/>
              </a:rPr>
              <a:t> 1</a:t>
            </a:r>
            <a:r>
              <a:rPr lang="en-US" sz="2400" b="1" dirty="0">
                <a:cs typeface="Times New Roman" pitchFamily="18" charset="0"/>
              </a:rPr>
              <a:t>: </a:t>
            </a:r>
            <a:r>
              <a:rPr lang="en-US" sz="2400" b="1" dirty="0" err="1">
                <a:cs typeface="Times New Roman" pitchFamily="18" charset="0"/>
              </a:rPr>
              <a:t>Viết</a:t>
            </a:r>
            <a:r>
              <a:rPr lang="en-US" sz="2400" b="1" dirty="0">
                <a:cs typeface="Times New Roman" pitchFamily="18" charset="0"/>
              </a:rPr>
              <a:t> (</a:t>
            </a:r>
            <a:r>
              <a:rPr lang="en-US" sz="2400" b="1" dirty="0" err="1">
                <a:cs typeface="Times New Roman" pitchFamily="18" charset="0"/>
              </a:rPr>
              <a:t>theo</a:t>
            </a: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sz="2400" b="1" dirty="0" err="1">
                <a:cs typeface="Times New Roman" pitchFamily="18" charset="0"/>
              </a:rPr>
              <a:t>mẫu</a:t>
            </a:r>
            <a:r>
              <a:rPr lang="en-US" sz="2400" b="1" dirty="0">
                <a:cs typeface="Times New Roman" pitchFamily="18" charset="0"/>
              </a:rPr>
              <a:t>):</a:t>
            </a:r>
          </a:p>
        </p:txBody>
      </p:sp>
      <p:sp>
        <p:nvSpPr>
          <p:cNvPr id="2053" name="Rectangle 46"/>
          <p:cNvSpPr>
            <a:spLocks noChangeArrowheads="1"/>
          </p:cNvSpPr>
          <p:nvPr/>
        </p:nvSpPr>
        <p:spPr bwMode="auto">
          <a:xfrm>
            <a:off x="914400" y="1615333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gấp 5 lần</a:t>
            </a:r>
          </a:p>
        </p:txBody>
      </p:sp>
      <p:sp>
        <p:nvSpPr>
          <p:cNvPr id="2054" name="Rectangle 46"/>
          <p:cNvSpPr>
            <a:spLocks noChangeArrowheads="1"/>
          </p:cNvSpPr>
          <p:nvPr/>
        </p:nvSpPr>
        <p:spPr bwMode="auto">
          <a:xfrm>
            <a:off x="2743200" y="1615333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giảm 6 lần</a:t>
            </a:r>
          </a:p>
        </p:txBody>
      </p:sp>
      <p:sp>
        <p:nvSpPr>
          <p:cNvPr id="2055" name="Oval 37"/>
          <p:cNvSpPr>
            <a:spLocks noChangeArrowheads="1"/>
          </p:cNvSpPr>
          <p:nvPr/>
        </p:nvSpPr>
        <p:spPr bwMode="auto">
          <a:xfrm>
            <a:off x="4191000" y="1872508"/>
            <a:ext cx="533400" cy="581025"/>
          </a:xfrm>
          <a:prstGeom prst="ellipse">
            <a:avLst/>
          </a:prstGeom>
          <a:solidFill>
            <a:srgbClr val="FFCC00"/>
          </a:solidFill>
          <a:ln w="25400" algn="ctr">
            <a:solidFill>
              <a:srgbClr val="00CC66"/>
            </a:solidFill>
            <a:round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1066800" y="2148733"/>
            <a:ext cx="1066800" cy="1588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7620000" y="2078405"/>
            <a:ext cx="28575" cy="1143000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5791200" y="1996333"/>
            <a:ext cx="1447800" cy="1588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2895600" y="2147146"/>
            <a:ext cx="1295400" cy="1587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590800" y="3825133"/>
            <a:ext cx="0" cy="1219200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1066800" y="3520333"/>
            <a:ext cx="1143000" cy="1588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4662488" y="5349133"/>
            <a:ext cx="533400" cy="4572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" name="Rectangle 54"/>
          <p:cNvSpPr/>
          <p:nvPr/>
        </p:nvSpPr>
        <p:spPr>
          <a:xfrm>
            <a:off x="381000" y="1920133"/>
            <a:ext cx="533400" cy="4572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6</a:t>
            </a:r>
          </a:p>
        </p:txBody>
      </p:sp>
      <p:sp>
        <p:nvSpPr>
          <p:cNvPr id="3" name="Rectangle 54"/>
          <p:cNvSpPr/>
          <p:nvPr/>
        </p:nvSpPr>
        <p:spPr>
          <a:xfrm>
            <a:off x="2209800" y="1920133"/>
            <a:ext cx="533400" cy="4572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30</a:t>
            </a:r>
          </a:p>
        </p:txBody>
      </p:sp>
      <p:sp>
        <p:nvSpPr>
          <p:cNvPr id="2065" name="Rectangle 54"/>
          <p:cNvSpPr>
            <a:spLocks noChangeArrowheads="1"/>
          </p:cNvSpPr>
          <p:nvPr/>
        </p:nvSpPr>
        <p:spPr bwMode="auto">
          <a:xfrm>
            <a:off x="2362200" y="3291733"/>
            <a:ext cx="533400" cy="457200"/>
          </a:xfrm>
          <a:prstGeom prst="rect">
            <a:avLst/>
          </a:prstGeom>
          <a:solidFill>
            <a:srgbClr val="FF66FF"/>
          </a:solidFill>
          <a:ln w="25400" algn="ctr">
            <a:solidFill>
              <a:srgbClr val="5C9929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066" name="Rectangle 54"/>
          <p:cNvSpPr>
            <a:spLocks noChangeArrowheads="1"/>
          </p:cNvSpPr>
          <p:nvPr/>
        </p:nvSpPr>
        <p:spPr bwMode="auto">
          <a:xfrm>
            <a:off x="381000" y="3272683"/>
            <a:ext cx="533400" cy="457200"/>
          </a:xfrm>
          <a:prstGeom prst="rect">
            <a:avLst/>
          </a:prstGeom>
          <a:solidFill>
            <a:srgbClr val="FF66FF"/>
          </a:solidFill>
          <a:ln w="25400" algn="ctr">
            <a:solidFill>
              <a:srgbClr val="5C9929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7</a:t>
            </a:r>
          </a:p>
        </p:txBody>
      </p:sp>
      <p:sp>
        <p:nvSpPr>
          <p:cNvPr id="2067" name="Rectangle 54"/>
          <p:cNvSpPr>
            <a:spLocks noChangeArrowheads="1"/>
          </p:cNvSpPr>
          <p:nvPr/>
        </p:nvSpPr>
        <p:spPr bwMode="auto">
          <a:xfrm>
            <a:off x="5105400" y="1767733"/>
            <a:ext cx="533400" cy="457200"/>
          </a:xfrm>
          <a:prstGeom prst="rect">
            <a:avLst/>
          </a:prstGeom>
          <a:solidFill>
            <a:srgbClr val="00FF00"/>
          </a:solidFill>
          <a:ln w="25400" algn="ctr">
            <a:solidFill>
              <a:srgbClr val="5C9929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FF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2068" name="Rectangle 46"/>
          <p:cNvSpPr>
            <a:spLocks noChangeArrowheads="1"/>
          </p:cNvSpPr>
          <p:nvPr/>
        </p:nvSpPr>
        <p:spPr bwMode="auto">
          <a:xfrm>
            <a:off x="6096000" y="2529733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giảm 3 lần</a:t>
            </a:r>
          </a:p>
        </p:txBody>
      </p:sp>
      <p:sp>
        <p:nvSpPr>
          <p:cNvPr id="2069" name="Rectangle 46"/>
          <p:cNvSpPr>
            <a:spLocks noChangeArrowheads="1"/>
          </p:cNvSpPr>
          <p:nvPr/>
        </p:nvSpPr>
        <p:spPr bwMode="auto">
          <a:xfrm>
            <a:off x="5715000" y="1539133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gấp 6 lần</a:t>
            </a:r>
          </a:p>
        </p:txBody>
      </p:sp>
      <p:sp>
        <p:nvSpPr>
          <p:cNvPr id="2070" name="Oval 37"/>
          <p:cNvSpPr>
            <a:spLocks noChangeArrowheads="1"/>
          </p:cNvSpPr>
          <p:nvPr/>
        </p:nvSpPr>
        <p:spPr bwMode="auto">
          <a:xfrm>
            <a:off x="7391400" y="5196733"/>
            <a:ext cx="685800" cy="685800"/>
          </a:xfrm>
          <a:prstGeom prst="ellipse">
            <a:avLst/>
          </a:prstGeom>
          <a:solidFill>
            <a:srgbClr val="FFFF00"/>
          </a:solidFill>
          <a:ln w="25400" algn="ctr">
            <a:solidFill>
              <a:srgbClr val="00CC66"/>
            </a:solidFill>
            <a:round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CC"/>
              </a:solidFill>
            </a:endParaRPr>
          </a:p>
        </p:txBody>
      </p:sp>
      <p:sp>
        <p:nvSpPr>
          <p:cNvPr id="2071" name="Oval 37"/>
          <p:cNvSpPr>
            <a:spLocks noChangeArrowheads="1"/>
          </p:cNvSpPr>
          <p:nvPr/>
        </p:nvSpPr>
        <p:spPr bwMode="auto">
          <a:xfrm>
            <a:off x="2238375" y="5120533"/>
            <a:ext cx="685800" cy="762000"/>
          </a:xfrm>
          <a:prstGeom prst="ellipse">
            <a:avLst/>
          </a:prstGeom>
          <a:solidFill>
            <a:srgbClr val="FF66FF"/>
          </a:solidFill>
          <a:ln w="25400" algn="ctr">
            <a:solidFill>
              <a:srgbClr val="00CC66"/>
            </a:solidFill>
            <a:round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CC"/>
              </a:solidFill>
            </a:endParaRPr>
          </a:p>
        </p:txBody>
      </p:sp>
      <p:sp>
        <p:nvSpPr>
          <p:cNvPr id="2072" name="Oval 37"/>
          <p:cNvSpPr>
            <a:spLocks noChangeArrowheads="1"/>
          </p:cNvSpPr>
          <p:nvPr/>
        </p:nvSpPr>
        <p:spPr bwMode="auto">
          <a:xfrm>
            <a:off x="7315200" y="3222188"/>
            <a:ext cx="642938" cy="700087"/>
          </a:xfrm>
          <a:prstGeom prst="ellipse">
            <a:avLst/>
          </a:prstGeom>
          <a:solidFill>
            <a:srgbClr val="00FF00"/>
          </a:solidFill>
          <a:ln w="25400" algn="ctr">
            <a:solidFill>
              <a:srgbClr val="00CC66"/>
            </a:solidFill>
            <a:round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CC"/>
              </a:solidFill>
            </a:endParaRPr>
          </a:p>
        </p:txBody>
      </p:sp>
      <p:sp>
        <p:nvSpPr>
          <p:cNvPr id="2073" name="Rectangle 46"/>
          <p:cNvSpPr>
            <a:spLocks noChangeArrowheads="1"/>
          </p:cNvSpPr>
          <p:nvPr/>
        </p:nvSpPr>
        <p:spPr bwMode="auto">
          <a:xfrm>
            <a:off x="5334000" y="5044333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gấp 4 lần</a:t>
            </a:r>
          </a:p>
        </p:txBody>
      </p:sp>
      <p:sp>
        <p:nvSpPr>
          <p:cNvPr id="2074" name="Rectangle 46"/>
          <p:cNvSpPr>
            <a:spLocks noChangeArrowheads="1"/>
          </p:cNvSpPr>
          <p:nvPr/>
        </p:nvSpPr>
        <p:spPr bwMode="auto">
          <a:xfrm>
            <a:off x="990600" y="2986933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gấp 6 lần</a:t>
            </a:r>
          </a:p>
        </p:txBody>
      </p:sp>
      <p:sp>
        <p:nvSpPr>
          <p:cNvPr id="2075" name="Rectangle 46"/>
          <p:cNvSpPr>
            <a:spLocks noChangeArrowheads="1"/>
          </p:cNvSpPr>
          <p:nvPr/>
        </p:nvSpPr>
        <p:spPr bwMode="auto">
          <a:xfrm>
            <a:off x="4953000" y="3977533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giảm 5 lần</a:t>
            </a:r>
          </a:p>
        </p:txBody>
      </p:sp>
      <p:sp>
        <p:nvSpPr>
          <p:cNvPr id="2076" name="Rectangle 46"/>
          <p:cNvSpPr>
            <a:spLocks noChangeArrowheads="1"/>
          </p:cNvSpPr>
          <p:nvPr/>
        </p:nvSpPr>
        <p:spPr bwMode="auto">
          <a:xfrm>
            <a:off x="990600" y="4129933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giảm 2 lần</a:t>
            </a:r>
          </a:p>
        </p:txBody>
      </p:sp>
      <p:sp>
        <p:nvSpPr>
          <p:cNvPr id="10" name="Rectangle 54"/>
          <p:cNvSpPr/>
          <p:nvPr/>
        </p:nvSpPr>
        <p:spPr>
          <a:xfrm>
            <a:off x="4724400" y="3215533"/>
            <a:ext cx="533400" cy="4572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25</a:t>
            </a:r>
          </a:p>
        </p:txBody>
      </p:sp>
      <p:cxnSp>
        <p:nvCxnSpPr>
          <p:cNvPr id="11" name="Straight Arrow Connector 62"/>
          <p:cNvCxnSpPr/>
          <p:nvPr/>
        </p:nvCxnSpPr>
        <p:spPr>
          <a:xfrm>
            <a:off x="4953000" y="3748933"/>
            <a:ext cx="0" cy="1447800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62"/>
          <p:cNvCxnSpPr/>
          <p:nvPr/>
        </p:nvCxnSpPr>
        <p:spPr>
          <a:xfrm>
            <a:off x="5257800" y="5577733"/>
            <a:ext cx="1981200" cy="0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0" name="Rectangle 54"/>
          <p:cNvSpPr>
            <a:spLocks noChangeArrowheads="1"/>
          </p:cNvSpPr>
          <p:nvPr/>
        </p:nvSpPr>
        <p:spPr bwMode="auto">
          <a:xfrm>
            <a:off x="7315200" y="1691533"/>
            <a:ext cx="533400" cy="457200"/>
          </a:xfrm>
          <a:prstGeom prst="rect">
            <a:avLst/>
          </a:prstGeom>
          <a:solidFill>
            <a:srgbClr val="00FF00"/>
          </a:solidFill>
          <a:ln w="25400" algn="ctr">
            <a:solidFill>
              <a:srgbClr val="5C9929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4" name="Rectangle 54"/>
          <p:cNvSpPr>
            <a:spLocks noChangeArrowheads="1"/>
          </p:cNvSpPr>
          <p:nvPr/>
        </p:nvSpPr>
        <p:spPr bwMode="auto">
          <a:xfrm>
            <a:off x="7315200" y="1691533"/>
            <a:ext cx="533400" cy="457200"/>
          </a:xfrm>
          <a:prstGeom prst="rect">
            <a:avLst/>
          </a:prstGeom>
          <a:solidFill>
            <a:srgbClr val="00FF00"/>
          </a:solidFill>
          <a:ln w="25400" algn="ctr">
            <a:solidFill>
              <a:srgbClr val="5C9929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FF"/>
                </a:solidFill>
                <a:cs typeface="Times New Roman" pitchFamily="18" charset="0"/>
              </a:rPr>
              <a:t>24</a:t>
            </a:r>
          </a:p>
        </p:txBody>
      </p:sp>
      <p:sp>
        <p:nvSpPr>
          <p:cNvPr id="15" name="Oval 37"/>
          <p:cNvSpPr>
            <a:spLocks noChangeArrowheads="1"/>
          </p:cNvSpPr>
          <p:nvPr/>
        </p:nvSpPr>
        <p:spPr bwMode="auto">
          <a:xfrm>
            <a:off x="7312818" y="3222188"/>
            <a:ext cx="642938" cy="700088"/>
          </a:xfrm>
          <a:prstGeom prst="ellipse">
            <a:avLst/>
          </a:prstGeom>
          <a:solidFill>
            <a:srgbClr val="00FF00"/>
          </a:solidFill>
          <a:ln w="25400" algn="ctr">
            <a:solidFill>
              <a:srgbClr val="00CC66"/>
            </a:solidFill>
            <a:round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16" name="Rectangle 54"/>
          <p:cNvSpPr>
            <a:spLocks noChangeArrowheads="1"/>
          </p:cNvSpPr>
          <p:nvPr/>
        </p:nvSpPr>
        <p:spPr bwMode="auto">
          <a:xfrm>
            <a:off x="2362200" y="3291733"/>
            <a:ext cx="533400" cy="457200"/>
          </a:xfrm>
          <a:prstGeom prst="rect">
            <a:avLst/>
          </a:prstGeom>
          <a:solidFill>
            <a:srgbClr val="FF66FF"/>
          </a:solidFill>
          <a:ln w="25400" algn="ctr">
            <a:solidFill>
              <a:srgbClr val="5C9929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42</a:t>
            </a:r>
          </a:p>
        </p:txBody>
      </p:sp>
      <p:sp>
        <p:nvSpPr>
          <p:cNvPr id="17" name="Oval 37"/>
          <p:cNvSpPr>
            <a:spLocks noChangeArrowheads="1"/>
          </p:cNvSpPr>
          <p:nvPr/>
        </p:nvSpPr>
        <p:spPr bwMode="auto">
          <a:xfrm>
            <a:off x="2224088" y="5120533"/>
            <a:ext cx="685800" cy="762000"/>
          </a:xfrm>
          <a:prstGeom prst="ellipse">
            <a:avLst/>
          </a:prstGeom>
          <a:solidFill>
            <a:srgbClr val="FF66FF"/>
          </a:solidFill>
          <a:ln w="25400" algn="ctr">
            <a:solidFill>
              <a:srgbClr val="00CC66"/>
            </a:solidFill>
            <a:round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00"/>
                </a:solidFill>
              </a:rPr>
              <a:t>21</a:t>
            </a:r>
          </a:p>
        </p:txBody>
      </p:sp>
      <p:sp>
        <p:nvSpPr>
          <p:cNvPr id="18" name="Rectangle 54"/>
          <p:cNvSpPr/>
          <p:nvPr/>
        </p:nvSpPr>
        <p:spPr>
          <a:xfrm>
            <a:off x="4648200" y="5349133"/>
            <a:ext cx="533400" cy="4572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19" name="Oval 37"/>
          <p:cNvSpPr>
            <a:spLocks noChangeArrowheads="1"/>
          </p:cNvSpPr>
          <p:nvPr/>
        </p:nvSpPr>
        <p:spPr bwMode="auto">
          <a:xfrm>
            <a:off x="7391400" y="5196733"/>
            <a:ext cx="685800" cy="685800"/>
          </a:xfrm>
          <a:prstGeom prst="ellipse">
            <a:avLst/>
          </a:prstGeom>
          <a:solidFill>
            <a:srgbClr val="FFFF00"/>
          </a:solidFill>
          <a:ln w="25400" algn="ctr">
            <a:solidFill>
              <a:srgbClr val="00CC66"/>
            </a:solidFill>
            <a:round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0000"/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93328980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228600" y="127000"/>
            <a:ext cx="88392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a: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811213" y="1978025"/>
            <a:ext cx="1600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alt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altLang="en-US" sz="2800" b="1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163513" y="2979738"/>
            <a:ext cx="12954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Sáng: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382713" y="2674938"/>
            <a:ext cx="3733800" cy="762000"/>
            <a:chOff x="1382767" y="2675731"/>
            <a:chExt cx="3733800" cy="762000"/>
          </a:xfrm>
        </p:grpSpPr>
        <p:grpSp>
          <p:nvGrpSpPr>
            <p:cNvPr id="25622" name="Group 8"/>
            <p:cNvGrpSpPr>
              <a:grpSpLocks/>
            </p:cNvGrpSpPr>
            <p:nvPr/>
          </p:nvGrpSpPr>
          <p:grpSpPr bwMode="auto">
            <a:xfrm>
              <a:off x="1382767" y="3132931"/>
              <a:ext cx="3733800" cy="304800"/>
              <a:chOff x="1382767" y="3132931"/>
              <a:chExt cx="3733800" cy="304800"/>
            </a:xfrm>
          </p:grpSpPr>
          <p:sp>
            <p:nvSpPr>
              <p:cNvPr id="25627" name="Line 7"/>
              <p:cNvSpPr>
                <a:spLocks noChangeShapeType="1"/>
              </p:cNvSpPr>
              <p:nvPr/>
            </p:nvSpPr>
            <p:spPr bwMode="auto">
              <a:xfrm>
                <a:off x="1382767" y="3285331"/>
                <a:ext cx="3733800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8" name="Line 8"/>
              <p:cNvSpPr>
                <a:spLocks noChangeShapeType="1"/>
              </p:cNvSpPr>
              <p:nvPr/>
            </p:nvSpPr>
            <p:spPr bwMode="auto">
              <a:xfrm>
                <a:off x="1382767" y="3132931"/>
                <a:ext cx="0" cy="3048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9" name="Line 12"/>
              <p:cNvSpPr>
                <a:spLocks noChangeShapeType="1"/>
              </p:cNvSpPr>
              <p:nvPr/>
            </p:nvSpPr>
            <p:spPr bwMode="auto">
              <a:xfrm>
                <a:off x="2678167" y="3132931"/>
                <a:ext cx="0" cy="3048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25630" name="Line 12"/>
              <p:cNvSpPr>
                <a:spLocks noChangeShapeType="1"/>
              </p:cNvSpPr>
              <p:nvPr/>
            </p:nvSpPr>
            <p:spPr bwMode="auto">
              <a:xfrm>
                <a:off x="3897367" y="3132931"/>
                <a:ext cx="0" cy="3048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25631" name="Line 12"/>
              <p:cNvSpPr>
                <a:spLocks noChangeShapeType="1"/>
              </p:cNvSpPr>
              <p:nvPr/>
            </p:nvSpPr>
            <p:spPr bwMode="auto">
              <a:xfrm>
                <a:off x="5116567" y="3132931"/>
                <a:ext cx="0" cy="3048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5623" name="Group 10"/>
            <p:cNvGrpSpPr>
              <a:grpSpLocks/>
            </p:cNvGrpSpPr>
            <p:nvPr/>
          </p:nvGrpSpPr>
          <p:grpSpPr bwMode="auto">
            <a:xfrm>
              <a:off x="1382767" y="2675731"/>
              <a:ext cx="3657600" cy="519113"/>
              <a:chOff x="1382767" y="2675731"/>
              <a:chExt cx="3657600" cy="519113"/>
            </a:xfrm>
          </p:grpSpPr>
          <p:cxnSp>
            <p:nvCxnSpPr>
              <p:cNvPr id="43" name="Straight Arrow Connector 42"/>
              <p:cNvCxnSpPr/>
              <p:nvPr/>
            </p:nvCxnSpPr>
            <p:spPr>
              <a:xfrm rot="10800000">
                <a:off x="1382767" y="2980531"/>
                <a:ext cx="1295400" cy="1587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625" name="Text Box 7"/>
              <p:cNvSpPr txBox="1">
                <a:spLocks noChangeArrowheads="1"/>
              </p:cNvSpPr>
              <p:nvPr/>
            </p:nvSpPr>
            <p:spPr bwMode="auto">
              <a:xfrm>
                <a:off x="2754367" y="2675731"/>
                <a:ext cx="1371600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800" b="1">
                    <a:solidFill>
                      <a:srgbClr val="333399"/>
                    </a:solidFill>
                    <a:latin typeface="Times New Roman" pitchFamily="18" charset="0"/>
                    <a:cs typeface="Times New Roman" pitchFamily="18" charset="0"/>
                  </a:rPr>
                  <a:t>60 lít</a:t>
                </a:r>
              </a:p>
            </p:txBody>
          </p:sp>
          <p:cxnSp>
            <p:nvCxnSpPr>
              <p:cNvPr id="45" name="Straight Arrow Connector 44"/>
              <p:cNvCxnSpPr/>
              <p:nvPr/>
            </p:nvCxnSpPr>
            <p:spPr>
              <a:xfrm>
                <a:off x="3744967" y="2980531"/>
                <a:ext cx="1295400" cy="1587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65088" y="3587750"/>
            <a:ext cx="12652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Chiều:</a:t>
            </a:r>
          </a:p>
        </p:txBody>
      </p:sp>
      <p:grpSp>
        <p:nvGrpSpPr>
          <p:cNvPr id="7" name="Group 12"/>
          <p:cNvGrpSpPr>
            <a:grpSpLocks/>
          </p:cNvGrpSpPr>
          <p:nvPr/>
        </p:nvGrpSpPr>
        <p:grpSpPr bwMode="auto">
          <a:xfrm>
            <a:off x="1397000" y="3744913"/>
            <a:ext cx="1281113" cy="366712"/>
            <a:chOff x="1397055" y="3744361"/>
            <a:chExt cx="1281112" cy="366945"/>
          </a:xfrm>
        </p:grpSpPr>
        <p:sp>
          <p:nvSpPr>
            <p:cNvPr id="25617" name="Line 12"/>
            <p:cNvSpPr>
              <a:spLocks noChangeShapeType="1"/>
            </p:cNvSpPr>
            <p:nvPr/>
          </p:nvSpPr>
          <p:spPr bwMode="auto">
            <a:xfrm>
              <a:off x="1397055" y="3915569"/>
              <a:ext cx="128111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>
                <a:solidFill>
                  <a:srgbClr val="000000"/>
                </a:solidFill>
              </a:endParaRPr>
            </a:p>
          </p:txBody>
        </p:sp>
        <p:grpSp>
          <p:nvGrpSpPr>
            <p:cNvPr id="25618" name="Group 9"/>
            <p:cNvGrpSpPr>
              <a:grpSpLocks/>
            </p:cNvGrpSpPr>
            <p:nvPr/>
          </p:nvGrpSpPr>
          <p:grpSpPr bwMode="auto">
            <a:xfrm>
              <a:off x="1397055" y="3744361"/>
              <a:ext cx="1281112" cy="366945"/>
              <a:chOff x="1397055" y="3744361"/>
              <a:chExt cx="1281112" cy="366945"/>
            </a:xfrm>
          </p:grpSpPr>
          <p:sp>
            <p:nvSpPr>
              <p:cNvPr id="25619" name="Line 12"/>
              <p:cNvSpPr>
                <a:spLocks noChangeShapeType="1"/>
              </p:cNvSpPr>
              <p:nvPr/>
            </p:nvSpPr>
            <p:spPr bwMode="auto">
              <a:xfrm>
                <a:off x="1397055" y="3744361"/>
                <a:ext cx="0" cy="3048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0" name="Line 12"/>
              <p:cNvSpPr>
                <a:spLocks noChangeShapeType="1"/>
              </p:cNvSpPr>
              <p:nvPr/>
            </p:nvSpPr>
            <p:spPr bwMode="auto">
              <a:xfrm>
                <a:off x="2678167" y="3763169"/>
                <a:ext cx="0" cy="3048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>
                  <a:solidFill>
                    <a:srgbClr val="000000"/>
                  </a:solidFill>
                </a:endParaRPr>
              </a:p>
            </p:txBody>
          </p:sp>
          <p:sp useBgFill="1">
            <p:nvSpPr>
              <p:cNvPr id="25621" name="AutoShape 28"/>
              <p:cNvSpPr>
                <a:spLocks/>
              </p:cNvSpPr>
              <p:nvPr/>
            </p:nvSpPr>
            <p:spPr bwMode="auto">
              <a:xfrm rot="16200000" flipH="1">
                <a:off x="1955791" y="3388929"/>
                <a:ext cx="195736" cy="1249017"/>
              </a:xfrm>
              <a:prstGeom prst="rightBrace">
                <a:avLst>
                  <a:gd name="adj1" fmla="val 48686"/>
                  <a:gd name="adj2" fmla="val 50000"/>
                </a:avLst>
              </a:prstGeom>
              <a:ln w="127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1744663" y="4067175"/>
            <a:ext cx="8001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?lít</a:t>
            </a: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3857625" y="4348163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  <a:r>
              <a:rPr lang="en-US" alt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1143000" y="5019675"/>
            <a:ext cx="731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 err="1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altLang="en-US" sz="2800" b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altLang="en-US" sz="2800" b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altLang="en-US" sz="2800" b="1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altLang="en-US" sz="2800" b="1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800" b="1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altLang="en-US" sz="2800" b="1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800" b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altLang="en-US" sz="2800" b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altLang="en-US" sz="2800" b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1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733800" y="533400"/>
            <a:ext cx="4419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3794125" y="990600"/>
            <a:ext cx="367347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cxnSpLocks/>
          </p:cNvCxnSpPr>
          <p:nvPr/>
        </p:nvCxnSpPr>
        <p:spPr>
          <a:xfrm>
            <a:off x="2590800" y="1371600"/>
            <a:ext cx="5562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>
            <a:off x="381000" y="1828800"/>
            <a:ext cx="1828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3001963" y="5521325"/>
            <a:ext cx="26527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60 : 3 = 20 (</a:t>
            </a:r>
            <a:r>
              <a:rPr lang="en-US" altLang="en-US" sz="2800" b="1" i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en-US" sz="2800" b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en-US" sz="2800" b="1" dirty="0">
              <a:solidFill>
                <a:srgbClr val="33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2914650" y="6088063"/>
            <a:ext cx="5238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altLang="en-US" sz="2800" b="1" dirty="0" err="1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altLang="en-US" sz="2800" b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: 20 </a:t>
            </a:r>
            <a:r>
              <a:rPr lang="en-US" altLang="en-US" sz="2800" b="1" i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en-US" sz="2800" b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altLang="en-US" sz="2800" b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800" b="1" dirty="0">
              <a:solidFill>
                <a:srgbClr val="33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005835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8" grpId="0"/>
      <p:bldP spid="46" grpId="0"/>
      <p:bldP spid="51" grpId="0"/>
      <p:bldP spid="53" grpId="0"/>
      <p:bldP spid="54" grpId="0"/>
      <p:bldP spid="33" grpId="0"/>
      <p:bldP spid="3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651</Words>
  <Application>Microsoft Office PowerPoint</Application>
  <PresentationFormat>On-screen Show (4:3)</PresentationFormat>
  <Paragraphs>154</Paragraphs>
  <Slides>19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.VnTime</vt:lpstr>
      <vt:lpstr>Arial</vt:lpstr>
      <vt:lpstr>Calibri</vt:lpstr>
      <vt:lpstr>HP001 4 hàng</vt:lpstr>
      <vt:lpstr>Times New Roman</vt:lpstr>
      <vt:lpstr>VNI-Times</vt:lpstr>
      <vt:lpstr>Office Theme</vt:lpstr>
      <vt:lpstr>Default Design</vt:lpstr>
      <vt:lpstr>1_Default Design</vt:lpstr>
      <vt:lpstr>2_Default Design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</cp:lastModifiedBy>
  <cp:revision>126</cp:revision>
  <dcterms:created xsi:type="dcterms:W3CDTF">2006-08-16T00:00:00Z</dcterms:created>
  <dcterms:modified xsi:type="dcterms:W3CDTF">2021-10-27T02:49:38Z</dcterms:modified>
</cp:coreProperties>
</file>