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</p:sldMasterIdLst>
  <p:notesMasterIdLst>
    <p:notesMasterId r:id="rId22"/>
  </p:notesMasterIdLst>
  <p:handoutMasterIdLst>
    <p:handoutMasterId r:id="rId23"/>
  </p:handoutMasterIdLst>
  <p:sldIdLst>
    <p:sldId id="2007577113" r:id="rId3"/>
    <p:sldId id="264" r:id="rId4"/>
    <p:sldId id="265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007577095" r:id="rId13"/>
    <p:sldId id="2007577096" r:id="rId14"/>
    <p:sldId id="2007577099" r:id="rId15"/>
    <p:sldId id="2007577111" r:id="rId16"/>
    <p:sldId id="2007577097" r:id="rId17"/>
    <p:sldId id="2007577110" r:id="rId18"/>
    <p:sldId id="2007577105" r:id="rId19"/>
    <p:sldId id="2007577102" r:id="rId20"/>
    <p:sldId id="200757711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6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76D5C4-A814-44B2-8755-C42A95A43B7A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08DBD2-7187-4CCC-AE7A-C763E7468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56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185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9611675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658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632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919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553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4139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94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454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503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514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845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32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8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73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5.wav"/><Relationship Id="rId12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39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Relationship Id="rId9" Type="http://schemas.openxmlformats.org/officeDocument/2006/relationships/image" Target="../media/image3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3.wdp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29.png"/><Relationship Id="rId7" Type="http://schemas.openxmlformats.org/officeDocument/2006/relationships/slide" Target="slide6.xml"/><Relationship Id="rId12" Type="http://schemas.openxmlformats.org/officeDocument/2006/relationships/image" Target="../media/image34.png"/><Relationship Id="rId17" Type="http://schemas.openxmlformats.org/officeDocument/2006/relationships/slide" Target="slide10.xml"/><Relationship Id="rId25" Type="http://schemas.openxmlformats.org/officeDocument/2006/relationships/image" Target="../media/image37.gif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openxmlformats.org/officeDocument/2006/relationships/slide" Target="slide5.xml"/><Relationship Id="rId11" Type="http://schemas.openxmlformats.org/officeDocument/2006/relationships/slide" Target="slide8.xml"/><Relationship Id="rId24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image" Target="../media/image35.png"/><Relationship Id="rId23" Type="http://schemas.openxmlformats.org/officeDocument/2006/relationships/image" Target="../media/image31.gif"/><Relationship Id="rId10" Type="http://schemas.openxmlformats.org/officeDocument/2006/relationships/slide" Target="slide7.xml"/><Relationship Id="rId19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slide" Target="slide9.xml"/><Relationship Id="rId22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5.wav"/><Relationship Id="rId12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39.wmf"/><Relationship Id="rId1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5.wav"/><Relationship Id="rId12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39.wmf"/><Relationship Id="rId14" Type="http://schemas.openxmlformats.org/officeDocument/2006/relationships/image" Target="../media/image4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5.wav"/><Relationship Id="rId12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39.wmf"/><Relationship Id="rId1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5.wav"/><Relationship Id="rId12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39.wmf"/><Relationship Id="rId1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microsoft.com/office/2007/relationships/hdphoto" Target="../media/hdphoto6.wdp"/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5.wav"/><Relationship Id="rId12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3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840497" y="387678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65622" y="720493"/>
            <a:ext cx="732980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Chào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mừng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các</a:t>
            </a:r>
            <a:r>
              <a:rPr lang="vi-VN" altLang="zh-CN" sz="5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vi-VN" altLang="zh-CN" sz="5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đến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kumimoji="0" lang="en-US" altLang="zh-CN" sz="5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lang="vi-VN" altLang="zh-CN" sz="5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giờ học</a:t>
            </a:r>
            <a:r>
              <a:rPr kumimoji="0" lang="en-US" altLang="zh-CN" sz="5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54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Toán</a:t>
            </a:r>
            <a:r>
              <a:rPr kumimoji="0" lang="vi-VN" altLang="zh-CN" sz="5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!!!</a:t>
            </a:r>
            <a:endParaRPr kumimoji="0" lang="en-US" altLang="zh-CN" sz="5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=""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8921809" y="111095"/>
            <a:ext cx="3067941" cy="264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923993" y="6560702"/>
            <a:ext cx="7997816" cy="2503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0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6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60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phút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637950" y="1461224"/>
            <a:ext cx="681629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3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2023C8-03CC-4ED0-830D-BF606451F86B}"/>
              </a:ext>
            </a:extLst>
          </p:cNvPr>
          <p:cNvSpPr txBox="1"/>
          <p:nvPr/>
        </p:nvSpPr>
        <p:spPr>
          <a:xfrm>
            <a:off x="1615469" y="2841471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30: NGÀY - THÁNG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xmlns="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xmlns="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6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NGÀY – GIỜ, GIỜ - PHÚT,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 NGÀY - THÁNG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262863" y="6337002"/>
            <a:ext cx="4465674" cy="2764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86FC1E2-E192-4684-8AC0-52155A0925FB}"/>
              </a:ext>
            </a:extLst>
          </p:cNvPr>
          <p:cNvSpPr txBox="1"/>
          <p:nvPr/>
        </p:nvSpPr>
        <p:spPr>
          <a:xfrm>
            <a:off x="4983297" y="3671635"/>
            <a:ext cx="4979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186529" y="0"/>
            <a:ext cx="3007681" cy="27644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339644" y="1648178"/>
            <a:ext cx="19142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MỤC TIÊU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25731" y="2348088"/>
            <a:ext cx="734848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Qua </a:t>
            </a:r>
            <a:r>
              <a:rPr lang="en-US" sz="2800" dirty="0" err="1" smtClean="0">
                <a:solidFill>
                  <a:srgbClr val="FFFF00"/>
                </a:solidFill>
              </a:rPr>
              <a:t>bài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học</a:t>
            </a:r>
            <a:r>
              <a:rPr lang="en-US" sz="2800" dirty="0" smtClean="0">
                <a:solidFill>
                  <a:srgbClr val="FFFF00"/>
                </a:solidFill>
              </a:rPr>
              <a:t>, con </a:t>
            </a:r>
            <a:r>
              <a:rPr lang="en-US" sz="2800" dirty="0" err="1" smtClean="0">
                <a:solidFill>
                  <a:srgbClr val="FFFF00"/>
                </a:solidFill>
              </a:rPr>
              <a:t>nắm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được</a:t>
            </a:r>
            <a:r>
              <a:rPr lang="en-US" sz="2800" dirty="0" smtClean="0">
                <a:solidFill>
                  <a:srgbClr val="FFFF00"/>
                </a:solidFill>
              </a:rPr>
              <a:t>:</a:t>
            </a:r>
          </a:p>
          <a:p>
            <a:endParaRPr lang="en-US" sz="2800" dirty="0" smtClean="0">
              <a:solidFill>
                <a:srgbClr val="FFFF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solidFill>
                  <a:srgbClr val="FFFF00"/>
                </a:solidFill>
              </a:rPr>
              <a:t>Nhận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biết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được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số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ngày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trong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tháng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thông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qua </a:t>
            </a:r>
            <a:r>
              <a:rPr lang="en-US" sz="2800" dirty="0" err="1" smtClean="0">
                <a:solidFill>
                  <a:srgbClr val="FFFF00"/>
                </a:solidFill>
              </a:rPr>
              <a:t>tờ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lịch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tháng</a:t>
            </a:r>
            <a:r>
              <a:rPr lang="en-US" sz="2800" dirty="0" smtClean="0">
                <a:solidFill>
                  <a:srgbClr val="FFFF00"/>
                </a:solidFill>
              </a:rPr>
              <a:t>.</a:t>
            </a:r>
          </a:p>
          <a:p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282510" y="6581553"/>
            <a:ext cx="4465674" cy="2764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19E942D-1DD7-4BA5-AB48-84AB50F54985}"/>
              </a:ext>
            </a:extLst>
          </p:cNvPr>
          <p:cNvGrpSpPr/>
          <p:nvPr/>
        </p:nvGrpSpPr>
        <p:grpSpPr>
          <a:xfrm>
            <a:off x="400050" y="927098"/>
            <a:ext cx="11049000" cy="5536923"/>
            <a:chOff x="400050" y="228600"/>
            <a:chExt cx="11083160" cy="613382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6EECF909-07E8-4317-80C8-95104FB07C52}"/>
                </a:ext>
              </a:extLst>
            </p:cNvPr>
            <p:cNvGrpSpPr/>
            <p:nvPr/>
          </p:nvGrpSpPr>
          <p:grpSpPr>
            <a:xfrm>
              <a:off x="400050" y="228600"/>
              <a:ext cx="11083160" cy="6133824"/>
              <a:chOff x="400050" y="228600"/>
              <a:chExt cx="11083160" cy="6133824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xmlns="" id="{D74DB37F-EB8A-43AF-BA9C-FA27699277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l="3939" t="14932"/>
              <a:stretch/>
            </p:blipFill>
            <p:spPr>
              <a:xfrm>
                <a:off x="400050" y="228600"/>
                <a:ext cx="11083160" cy="6133824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B78D2FCE-DCC5-4BBA-A0BF-AAEFB82B40A9}"/>
                  </a:ext>
                </a:extLst>
              </p:cNvPr>
              <p:cNvSpPr/>
              <p:nvPr/>
            </p:nvSpPr>
            <p:spPr>
              <a:xfrm>
                <a:off x="2921000" y="2095500"/>
                <a:ext cx="1397000" cy="711200"/>
              </a:xfrm>
              <a:prstGeom prst="rect">
                <a:avLst/>
              </a:prstGeom>
              <a:solidFill>
                <a:srgbClr val="41DADE"/>
              </a:solidFill>
              <a:ln>
                <a:solidFill>
                  <a:srgbClr val="41DAD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4E598B34-0828-4AC2-9A17-D0CDB72C34B7}"/>
                  </a:ext>
                </a:extLst>
              </p:cNvPr>
              <p:cNvSpPr/>
              <p:nvPr/>
            </p:nvSpPr>
            <p:spPr>
              <a:xfrm>
                <a:off x="2603500" y="2020153"/>
                <a:ext cx="194310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2400" b="1" dirty="0">
                    <a:solidFill>
                      <a:srgbClr val="002060"/>
                    </a:solidFill>
                  </a:rPr>
                  <a:t>THÁNG MƯỜI MỘT</a:t>
                </a:r>
                <a:endParaRPr lang="en-US" sz="2400" b="1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xmlns="" id="{BC134244-8BD1-454F-95C8-8AC09C4B7825}"/>
                </a:ext>
              </a:extLst>
            </p:cNvPr>
            <p:cNvSpPr/>
            <p:nvPr/>
          </p:nvSpPr>
          <p:spPr>
            <a:xfrm>
              <a:off x="914400" y="2813050"/>
              <a:ext cx="3454400" cy="1708150"/>
            </a:xfrm>
            <a:prstGeom prst="wedgeEllipseCallout">
              <a:avLst>
                <a:gd name="adj1" fmla="val -20453"/>
                <a:gd name="adj2" fmla="val 6408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" name="Speech Bubble: Oval 4">
              <a:extLst>
                <a:ext uri="{FF2B5EF4-FFF2-40B4-BE49-F238E27FC236}">
                  <a16:creationId xmlns:a16="http://schemas.microsoft.com/office/drawing/2014/main" xmlns="" id="{3527C4D7-6597-4B5D-973F-8A9254986463}"/>
                </a:ext>
              </a:extLst>
            </p:cNvPr>
            <p:cNvSpPr/>
            <p:nvPr/>
          </p:nvSpPr>
          <p:spPr>
            <a:xfrm>
              <a:off x="8748712" y="368302"/>
              <a:ext cx="2333626" cy="1809747"/>
            </a:xfrm>
            <a:prstGeom prst="wedgeEllipseCallout">
              <a:avLst>
                <a:gd name="adj1" fmla="val -7038"/>
                <a:gd name="adj2" fmla="val 62298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EB4760D3-C9E7-4818-9155-7806898418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490844"/>
              </p:ext>
            </p:extLst>
          </p:nvPr>
        </p:nvGraphicFramePr>
        <p:xfrm>
          <a:off x="4425603" y="2706973"/>
          <a:ext cx="5029200" cy="33010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2353">
                  <a:extLst>
                    <a:ext uri="{9D8B030D-6E8A-4147-A177-3AD203B41FA5}">
                      <a16:colId xmlns:a16="http://schemas.microsoft.com/office/drawing/2014/main" xmlns="" val="274537390"/>
                    </a:ext>
                  </a:extLst>
                </a:gridCol>
                <a:gridCol w="700676">
                  <a:extLst>
                    <a:ext uri="{9D8B030D-6E8A-4147-A177-3AD203B41FA5}">
                      <a16:colId xmlns:a16="http://schemas.microsoft.com/office/drawing/2014/main" xmlns="" val="484017830"/>
                    </a:ext>
                  </a:extLst>
                </a:gridCol>
                <a:gridCol w="704088">
                  <a:extLst>
                    <a:ext uri="{9D8B030D-6E8A-4147-A177-3AD203B41FA5}">
                      <a16:colId xmlns:a16="http://schemas.microsoft.com/office/drawing/2014/main" xmlns="" val="1092291372"/>
                    </a:ext>
                  </a:extLst>
                </a:gridCol>
                <a:gridCol w="704088">
                  <a:extLst>
                    <a:ext uri="{9D8B030D-6E8A-4147-A177-3AD203B41FA5}">
                      <a16:colId xmlns:a16="http://schemas.microsoft.com/office/drawing/2014/main" xmlns="" val="3960849886"/>
                    </a:ext>
                  </a:extLst>
                </a:gridCol>
                <a:gridCol w="704088">
                  <a:extLst>
                    <a:ext uri="{9D8B030D-6E8A-4147-A177-3AD203B41FA5}">
                      <a16:colId xmlns:a16="http://schemas.microsoft.com/office/drawing/2014/main" xmlns="" val="360845237"/>
                    </a:ext>
                  </a:extLst>
                </a:gridCol>
                <a:gridCol w="691515">
                  <a:extLst>
                    <a:ext uri="{9D8B030D-6E8A-4147-A177-3AD203B41FA5}">
                      <a16:colId xmlns:a16="http://schemas.microsoft.com/office/drawing/2014/main" xmlns="" val="880744691"/>
                    </a:ext>
                  </a:extLst>
                </a:gridCol>
                <a:gridCol w="842392">
                  <a:extLst>
                    <a:ext uri="{9D8B030D-6E8A-4147-A177-3AD203B41FA5}">
                      <a16:colId xmlns:a16="http://schemas.microsoft.com/office/drawing/2014/main" xmlns="" val="1301124571"/>
                    </a:ext>
                  </a:extLst>
                </a:gridCol>
              </a:tblGrid>
              <a:tr h="94314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  <a:r>
                        <a:rPr lang="en-US" sz="1800" b="1" baseline="0" dirty="0"/>
                        <a:t> </a:t>
                      </a:r>
                    </a:p>
                    <a:p>
                      <a:pPr algn="ctr"/>
                      <a:r>
                        <a:rPr lang="en-US" sz="1800" b="1" baseline="0" dirty="0"/>
                        <a:t>HAI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  <a:r>
                        <a:rPr lang="en-US" sz="1800" b="1" baseline="0" dirty="0"/>
                        <a:t> </a:t>
                      </a:r>
                    </a:p>
                    <a:p>
                      <a:pPr algn="ctr"/>
                      <a:r>
                        <a:rPr lang="en-US" sz="1800" b="1" baseline="0" dirty="0"/>
                        <a:t>BA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TƯ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NĂM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SÁU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BẢY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CHỦ</a:t>
                      </a:r>
                      <a:r>
                        <a:rPr lang="en-US" sz="1800" b="1" baseline="0" dirty="0"/>
                        <a:t> NHẬT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9851566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9537148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8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06353738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15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4766022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22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89396450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009818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12F50EC-BCFB-4711-B70A-491D645174D0}"/>
              </a:ext>
            </a:extLst>
          </p:cNvPr>
          <p:cNvSpPr txBox="1"/>
          <p:nvPr/>
        </p:nvSpPr>
        <p:spPr>
          <a:xfrm>
            <a:off x="932891" y="3390086"/>
            <a:ext cx="3403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Tháng 11 có 30 ngày. Ngày 1 tháng 11 là thứ Hai.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6A40009-31C2-46CD-9423-383BD6A9D651}"/>
              </a:ext>
            </a:extLst>
          </p:cNvPr>
          <p:cNvSpPr/>
          <p:nvPr/>
        </p:nvSpPr>
        <p:spPr>
          <a:xfrm>
            <a:off x="5101927" y="5534006"/>
            <a:ext cx="703561" cy="468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30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ED48D4A-64D8-4249-89A8-6D250C263CC8}"/>
              </a:ext>
            </a:extLst>
          </p:cNvPr>
          <p:cNvSpPr/>
          <p:nvPr/>
        </p:nvSpPr>
        <p:spPr>
          <a:xfrm>
            <a:off x="4432796" y="3651309"/>
            <a:ext cx="669131" cy="468000"/>
          </a:xfrm>
          <a:prstGeom prst="rect">
            <a:avLst/>
          </a:prstGeom>
          <a:solidFill>
            <a:srgbClr val="23E1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1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6723DE7-496D-4473-AA14-A201C18B4FF1}"/>
              </a:ext>
            </a:extLst>
          </p:cNvPr>
          <p:cNvSpPr txBox="1"/>
          <p:nvPr/>
        </p:nvSpPr>
        <p:spPr>
          <a:xfrm>
            <a:off x="8765156" y="1221771"/>
            <a:ext cx="23336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Ngày 20 tháng 11 là thứ Bảy.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4E00E88-E25A-4E0C-BB61-CABC71EA9CA8}"/>
              </a:ext>
            </a:extLst>
          </p:cNvPr>
          <p:cNvSpPr/>
          <p:nvPr/>
        </p:nvSpPr>
        <p:spPr>
          <a:xfrm>
            <a:off x="7928081" y="4123482"/>
            <a:ext cx="669131" cy="468000"/>
          </a:xfrm>
          <a:prstGeom prst="rect">
            <a:avLst/>
          </a:prstGeom>
          <a:solidFill>
            <a:srgbClr val="FB25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20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9A9361B-7195-4E2B-9FD1-289C8B69A2CA}"/>
              </a:ext>
            </a:extLst>
          </p:cNvPr>
          <p:cNvSpPr txBox="1"/>
          <p:nvPr/>
        </p:nvSpPr>
        <p:spPr>
          <a:xfrm>
            <a:off x="3041091" y="252521"/>
            <a:ext cx="82503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2400" dirty="0"/>
              <a:t>Tháng 1, tháng 3, tháng 5, tháng 7, tháng 8, tháng 10, tháng 12 có 31 ngày.</a:t>
            </a:r>
          </a:p>
          <a:p>
            <a:pPr marL="285750" indent="-285750">
              <a:buFontTx/>
              <a:buChar char="-"/>
            </a:pPr>
            <a:r>
              <a:rPr lang="vi-VN" sz="2400" dirty="0"/>
              <a:t>Tháng 4, tháng 6, tháng 9, tháng 11 có </a:t>
            </a:r>
          </a:p>
          <a:p>
            <a:r>
              <a:rPr lang="vi-VN" sz="2400" dirty="0"/>
              <a:t>30 ngày.</a:t>
            </a:r>
          </a:p>
          <a:p>
            <a:pPr marL="285750" indent="-285750">
              <a:buFontTx/>
              <a:buChar char="-"/>
            </a:pPr>
            <a:r>
              <a:rPr lang="vi-VN" sz="2400" dirty="0"/>
              <a:t>Tháng 2 có 28 hoặc 29 ngày.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EA17D3A-C365-481D-A652-B35D969607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87" y="252521"/>
            <a:ext cx="2069886" cy="1034943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8765155" y="0"/>
            <a:ext cx="3353877" cy="252521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99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/>
      <p:bldP spid="14" grpId="0" animBg="1"/>
      <p:bldP spid="15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899738" y="6539021"/>
            <a:ext cx="4465674" cy="2764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8518AF8-9F15-4122-9DBB-656001EACBE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7843" y="1010269"/>
            <a:ext cx="8596313" cy="528789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5AF48D68-803E-4FB6-BC35-586CC8E21C8C}"/>
              </a:ext>
            </a:extLst>
          </p:cNvPr>
          <p:cNvSpPr/>
          <p:nvPr/>
        </p:nvSpPr>
        <p:spPr>
          <a:xfrm>
            <a:off x="3081512" y="5729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0CDD3B5-6C2F-479B-9056-7692E250F779}"/>
              </a:ext>
            </a:extLst>
          </p:cNvPr>
          <p:cNvSpPr txBox="1"/>
          <p:nvPr/>
        </p:nvSpPr>
        <p:spPr>
          <a:xfrm>
            <a:off x="3518834" y="572947"/>
            <a:ext cx="7666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Tìm hai con vật có cùng ngày sinh.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72B5B220-0627-49A6-A195-86B8DD665D6D}"/>
              </a:ext>
            </a:extLst>
          </p:cNvPr>
          <p:cNvCxnSpPr>
            <a:cxnSpLocks/>
          </p:cNvCxnSpPr>
          <p:nvPr/>
        </p:nvCxnSpPr>
        <p:spPr>
          <a:xfrm>
            <a:off x="4914900" y="3184451"/>
            <a:ext cx="4394200" cy="15568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E0B79AF0-CAB4-4D94-8EE7-CC36B742C170}"/>
              </a:ext>
            </a:extLst>
          </p:cNvPr>
          <p:cNvCxnSpPr>
            <a:cxnSpLocks/>
          </p:cNvCxnSpPr>
          <p:nvPr/>
        </p:nvCxnSpPr>
        <p:spPr>
          <a:xfrm flipV="1">
            <a:off x="3300173" y="3051210"/>
            <a:ext cx="3272714" cy="15184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01ECD73E-4E63-415A-A86D-63B50BFA4887}"/>
              </a:ext>
            </a:extLst>
          </p:cNvPr>
          <p:cNvCxnSpPr>
            <a:cxnSpLocks/>
          </p:cNvCxnSpPr>
          <p:nvPr/>
        </p:nvCxnSpPr>
        <p:spPr>
          <a:xfrm flipV="1">
            <a:off x="7620000" y="2863398"/>
            <a:ext cx="863521" cy="20736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7526710-AE14-4ADF-8361-DFE5629E12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74" y="453244"/>
            <a:ext cx="2325467" cy="116273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928482" y="6507120"/>
            <a:ext cx="4465674" cy="2764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08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DEE5AEF8-7472-4AB9-84D5-D69BF3DCD302}"/>
              </a:ext>
            </a:extLst>
          </p:cNvPr>
          <p:cNvSpPr/>
          <p:nvPr/>
        </p:nvSpPr>
        <p:spPr>
          <a:xfrm>
            <a:off x="924286" y="87438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F5ABB7B-6F79-4D30-88A3-B314E3CEFC6F}"/>
              </a:ext>
            </a:extLst>
          </p:cNvPr>
          <p:cNvSpPr txBox="1"/>
          <p:nvPr/>
        </p:nvSpPr>
        <p:spPr>
          <a:xfrm>
            <a:off x="1361608" y="874389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a) Nêu các ngày còn thiếu trong tờ lịch tháng 12 dưới đây.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37B87CD-D396-4718-8DF6-D13F7B000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7908" y="2025124"/>
            <a:ext cx="6210300" cy="3305175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13833F60-B9F0-4EB4-97D7-BC09F0E9A3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127596"/>
              </p:ext>
            </p:extLst>
          </p:nvPr>
        </p:nvGraphicFramePr>
        <p:xfrm>
          <a:off x="6538239" y="2449782"/>
          <a:ext cx="4591397" cy="26016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2953">
                  <a:extLst>
                    <a:ext uri="{9D8B030D-6E8A-4147-A177-3AD203B41FA5}">
                      <a16:colId xmlns:a16="http://schemas.microsoft.com/office/drawing/2014/main" xmlns="" val="274537390"/>
                    </a:ext>
                  </a:extLst>
                </a:gridCol>
                <a:gridCol w="639680">
                  <a:extLst>
                    <a:ext uri="{9D8B030D-6E8A-4147-A177-3AD203B41FA5}">
                      <a16:colId xmlns:a16="http://schemas.microsoft.com/office/drawing/2014/main" xmlns="" val="484017830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xmlns="" val="1092291372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xmlns="" val="3960849886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xmlns="" val="360845237"/>
                    </a:ext>
                  </a:extLst>
                </a:gridCol>
                <a:gridCol w="631317">
                  <a:extLst>
                    <a:ext uri="{9D8B030D-6E8A-4147-A177-3AD203B41FA5}">
                      <a16:colId xmlns:a16="http://schemas.microsoft.com/office/drawing/2014/main" xmlns="" val="880744691"/>
                    </a:ext>
                  </a:extLst>
                </a:gridCol>
                <a:gridCol w="769059">
                  <a:extLst>
                    <a:ext uri="{9D8B030D-6E8A-4147-A177-3AD203B41FA5}">
                      <a16:colId xmlns:a16="http://schemas.microsoft.com/office/drawing/2014/main" xmlns="" val="1301124571"/>
                    </a:ext>
                  </a:extLst>
                </a:gridCol>
              </a:tblGrid>
              <a:tr h="70913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HAI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BA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TƯ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NĂM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SÁU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BẢY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CHỦ</a:t>
                      </a:r>
                      <a:r>
                        <a:rPr lang="en-US" sz="1400" b="1" baseline="0" dirty="0"/>
                        <a:t> NHẬT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9851566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953714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0635373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/>
                        <a:t>14</a:t>
                      </a:r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4766022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89396450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0098184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51D6494-F82F-43B9-A007-BB5B08B40B86}"/>
              </a:ext>
            </a:extLst>
          </p:cNvPr>
          <p:cNvSpPr/>
          <p:nvPr/>
        </p:nvSpPr>
        <p:spPr>
          <a:xfrm>
            <a:off x="9253610" y="3580950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1666F49-E8F0-4149-AEDD-78B9732B00A6}"/>
              </a:ext>
            </a:extLst>
          </p:cNvPr>
          <p:cNvSpPr/>
          <p:nvPr/>
        </p:nvSpPr>
        <p:spPr>
          <a:xfrm>
            <a:off x="7320035" y="3952425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C8B7314-E887-41BC-8BBB-4138FED14FAD}"/>
              </a:ext>
            </a:extLst>
          </p:cNvPr>
          <p:cNvSpPr/>
          <p:nvPr/>
        </p:nvSpPr>
        <p:spPr>
          <a:xfrm>
            <a:off x="8607498" y="3952425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FE639EDF-7F8D-40D5-A725-A033B190864E}"/>
              </a:ext>
            </a:extLst>
          </p:cNvPr>
          <p:cNvSpPr/>
          <p:nvPr/>
        </p:nvSpPr>
        <p:spPr>
          <a:xfrm>
            <a:off x="6704879" y="4337036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45F4612E-37AE-4AE1-8AEC-969A675DAF7B}"/>
              </a:ext>
            </a:extLst>
          </p:cNvPr>
          <p:cNvSpPr/>
          <p:nvPr/>
        </p:nvSpPr>
        <p:spPr>
          <a:xfrm>
            <a:off x="7992342" y="4337036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89AC5077-66B4-4496-B23A-39C11D557CA8}"/>
              </a:ext>
            </a:extLst>
          </p:cNvPr>
          <p:cNvSpPr/>
          <p:nvPr/>
        </p:nvSpPr>
        <p:spPr>
          <a:xfrm>
            <a:off x="10605368" y="4337036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D59B00F0-FCFE-4A81-8F16-CA168C15C560}"/>
              </a:ext>
            </a:extLst>
          </p:cNvPr>
          <p:cNvSpPr/>
          <p:nvPr/>
        </p:nvSpPr>
        <p:spPr>
          <a:xfrm>
            <a:off x="7320035" y="4711052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34E1921-D8C8-4584-8260-CA29B036EDFF}"/>
              </a:ext>
            </a:extLst>
          </p:cNvPr>
          <p:cNvSpPr txBox="1"/>
          <p:nvPr/>
        </p:nvSpPr>
        <p:spPr>
          <a:xfrm>
            <a:off x="1361608" y="1449016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b) Xem tờ lịch tháng 12 rồi trả lời câu hỏi.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FDEC5BC-12B0-4D9D-A19C-11AEDB831DBF}"/>
              </a:ext>
            </a:extLst>
          </p:cNvPr>
          <p:cNvSpPr txBox="1"/>
          <p:nvPr/>
        </p:nvSpPr>
        <p:spPr>
          <a:xfrm>
            <a:off x="721114" y="2123010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Tháng 12 có bao nhiêu ngày?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BAF7132-E7E6-4537-B770-01B4D581BB13}"/>
              </a:ext>
            </a:extLst>
          </p:cNvPr>
          <p:cNvSpPr txBox="1"/>
          <p:nvPr/>
        </p:nvSpPr>
        <p:spPr>
          <a:xfrm>
            <a:off x="721114" y="2943241"/>
            <a:ext cx="443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đầu tiên của tháng 12 là thứ mấy?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2972BBE-0ED3-49E5-BA52-58FD56E625AD}"/>
              </a:ext>
            </a:extLst>
          </p:cNvPr>
          <p:cNvSpPr txBox="1"/>
          <p:nvPr/>
        </p:nvSpPr>
        <p:spPr>
          <a:xfrm>
            <a:off x="721114" y="4098256"/>
            <a:ext cx="443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cuối cùng của tháng 12 là thứ mấy?</a:t>
            </a:r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xmlns="" id="{3B58EF70-FA47-460C-9180-59CBEFF17E36}"/>
              </a:ext>
            </a:extLst>
          </p:cNvPr>
          <p:cNvSpPr/>
          <p:nvPr/>
        </p:nvSpPr>
        <p:spPr>
          <a:xfrm>
            <a:off x="9057948" y="4480957"/>
            <a:ext cx="679451" cy="701601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5E621F1-AB49-4059-9C44-6152D5F456A7}"/>
              </a:ext>
            </a:extLst>
          </p:cNvPr>
          <p:cNvSpPr txBox="1"/>
          <p:nvPr/>
        </p:nvSpPr>
        <p:spPr>
          <a:xfrm>
            <a:off x="740164" y="2542619"/>
            <a:ext cx="441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31 ngày.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6EA9756-B7B6-4417-9D93-102A233D5FEF}"/>
              </a:ext>
            </a:extLst>
          </p:cNvPr>
          <p:cNvSpPr/>
          <p:nvPr/>
        </p:nvSpPr>
        <p:spPr>
          <a:xfrm>
            <a:off x="7804222" y="3157643"/>
            <a:ext cx="632824" cy="370152"/>
          </a:xfrm>
          <a:prstGeom prst="rect">
            <a:avLst/>
          </a:prstGeom>
          <a:solidFill>
            <a:srgbClr val="23E1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1</a:t>
            </a:r>
            <a:endParaRPr lang="vi-VN" sz="2400" dirty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28980D3-D9DA-4E41-A72A-1D84051B4375}"/>
              </a:ext>
            </a:extLst>
          </p:cNvPr>
          <p:cNvSpPr txBox="1"/>
          <p:nvPr/>
        </p:nvSpPr>
        <p:spPr>
          <a:xfrm>
            <a:off x="740164" y="3726065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Tư.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D466AB2-127D-4DFC-A9DE-FDD87CFF6873}"/>
              </a:ext>
            </a:extLst>
          </p:cNvPr>
          <p:cNvSpPr/>
          <p:nvPr/>
        </p:nvSpPr>
        <p:spPr>
          <a:xfrm>
            <a:off x="9096519" y="4678965"/>
            <a:ext cx="621357" cy="360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31</a:t>
            </a:r>
            <a:endParaRPr lang="vi-VN" sz="2000" dirty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0FB12CB-8386-4BB4-ABA9-2F0B497FC13E}"/>
              </a:ext>
            </a:extLst>
          </p:cNvPr>
          <p:cNvSpPr txBox="1"/>
          <p:nvPr/>
        </p:nvSpPr>
        <p:spPr>
          <a:xfrm>
            <a:off x="740164" y="4929253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Sáu.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928482" y="6507120"/>
            <a:ext cx="4465674" cy="2764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 animBg="1"/>
      <p:bldP spid="17" grpId="1" animBg="1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478DAC2-A8D1-4713-BDA8-D9456B5D8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1696" y="2655006"/>
            <a:ext cx="7368269" cy="388327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D6538754-F257-4532-A692-E9F614CA9BC9}"/>
              </a:ext>
            </a:extLst>
          </p:cNvPr>
          <p:cNvSpPr/>
          <p:nvPr/>
        </p:nvSpPr>
        <p:spPr>
          <a:xfrm>
            <a:off x="597952" y="146942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5C8D8B4-AD84-4590-BB51-EFFB575BF8CA}"/>
              </a:ext>
            </a:extLst>
          </p:cNvPr>
          <p:cNvSpPr txBox="1"/>
          <p:nvPr/>
        </p:nvSpPr>
        <p:spPr>
          <a:xfrm>
            <a:off x="1035274" y="1469428"/>
            <a:ext cx="3594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Xem tờ lịch tháng 1 dưới đây rồi trả lời câu hỏi.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9888A60A-9821-4C88-ACCD-1A38B584EC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309406"/>
              </p:ext>
            </p:extLst>
          </p:nvPr>
        </p:nvGraphicFramePr>
        <p:xfrm>
          <a:off x="3725528" y="3256353"/>
          <a:ext cx="5500285" cy="30789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6270">
                  <a:extLst>
                    <a:ext uri="{9D8B030D-6E8A-4147-A177-3AD203B41FA5}">
                      <a16:colId xmlns:a16="http://schemas.microsoft.com/office/drawing/2014/main" xmlns="" val="274537390"/>
                    </a:ext>
                  </a:extLst>
                </a:gridCol>
                <a:gridCol w="766307">
                  <a:extLst>
                    <a:ext uri="{9D8B030D-6E8A-4147-A177-3AD203B41FA5}">
                      <a16:colId xmlns:a16="http://schemas.microsoft.com/office/drawing/2014/main" xmlns="" val="484017830"/>
                    </a:ext>
                  </a:extLst>
                </a:gridCol>
                <a:gridCol w="770040">
                  <a:extLst>
                    <a:ext uri="{9D8B030D-6E8A-4147-A177-3AD203B41FA5}">
                      <a16:colId xmlns:a16="http://schemas.microsoft.com/office/drawing/2014/main" xmlns="" val="1092291372"/>
                    </a:ext>
                  </a:extLst>
                </a:gridCol>
                <a:gridCol w="770040">
                  <a:extLst>
                    <a:ext uri="{9D8B030D-6E8A-4147-A177-3AD203B41FA5}">
                      <a16:colId xmlns:a16="http://schemas.microsoft.com/office/drawing/2014/main" xmlns="" val="3960849886"/>
                    </a:ext>
                  </a:extLst>
                </a:gridCol>
                <a:gridCol w="770040">
                  <a:extLst>
                    <a:ext uri="{9D8B030D-6E8A-4147-A177-3AD203B41FA5}">
                      <a16:colId xmlns:a16="http://schemas.microsoft.com/office/drawing/2014/main" xmlns="" val="360845237"/>
                    </a:ext>
                  </a:extLst>
                </a:gridCol>
                <a:gridCol w="756290">
                  <a:extLst>
                    <a:ext uri="{9D8B030D-6E8A-4147-A177-3AD203B41FA5}">
                      <a16:colId xmlns:a16="http://schemas.microsoft.com/office/drawing/2014/main" xmlns="" val="880744691"/>
                    </a:ext>
                  </a:extLst>
                </a:gridCol>
                <a:gridCol w="921298">
                  <a:extLst>
                    <a:ext uri="{9D8B030D-6E8A-4147-A177-3AD203B41FA5}">
                      <a16:colId xmlns:a16="http://schemas.microsoft.com/office/drawing/2014/main" xmlns="" val="1301124571"/>
                    </a:ext>
                  </a:extLst>
                </a:gridCol>
              </a:tblGrid>
              <a:tr h="62831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  <a:r>
                        <a:rPr lang="en-US" sz="1600" b="1" baseline="0" dirty="0"/>
                        <a:t> </a:t>
                      </a:r>
                    </a:p>
                    <a:p>
                      <a:pPr algn="ctr"/>
                      <a:r>
                        <a:rPr lang="en-US" sz="1600" b="1" baseline="0" dirty="0"/>
                        <a:t>HAI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  <a:r>
                        <a:rPr lang="en-US" sz="1600" b="1" baseline="0" dirty="0"/>
                        <a:t> </a:t>
                      </a:r>
                    </a:p>
                    <a:p>
                      <a:pPr algn="ctr"/>
                      <a:r>
                        <a:rPr lang="en-US" sz="1600" b="1" baseline="0" dirty="0"/>
                        <a:t>BA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TƯ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NĂM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SÁU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BẢY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CHỦ</a:t>
                      </a:r>
                      <a:r>
                        <a:rPr lang="en-US" sz="1600" b="1" baseline="0" dirty="0"/>
                        <a:t> NHẬT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59851566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9537148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06353738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4766022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89396450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0098184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1052437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EE621AC-6EB1-48E1-805C-CF40C1A48DC6}"/>
              </a:ext>
            </a:extLst>
          </p:cNvPr>
          <p:cNvSpPr txBox="1"/>
          <p:nvPr/>
        </p:nvSpPr>
        <p:spPr>
          <a:xfrm>
            <a:off x="4832524" y="364981"/>
            <a:ext cx="5098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Tháng 1 có bao nhiêu ngày?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3C66DD4-12C9-426B-B297-D722E2E4C911}"/>
              </a:ext>
            </a:extLst>
          </p:cNvPr>
          <p:cNvSpPr txBox="1"/>
          <p:nvPr/>
        </p:nvSpPr>
        <p:spPr>
          <a:xfrm>
            <a:off x="4831646" y="743575"/>
            <a:ext cx="634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tết Dương lịch 1 tháng 1 là thứ mấy?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1B709C8-5E30-46E8-9D71-B4AE75A1B64E}"/>
              </a:ext>
            </a:extLst>
          </p:cNvPr>
          <p:cNvSpPr txBox="1"/>
          <p:nvPr/>
        </p:nvSpPr>
        <p:spPr>
          <a:xfrm>
            <a:off x="4817913" y="1548559"/>
            <a:ext cx="634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1 tháng 2 cùng năm là thứ mấy?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5CD765D-C8EA-4F07-83A6-540F8E74C9A4}"/>
              </a:ext>
            </a:extLst>
          </p:cNvPr>
          <p:cNvSpPr txBox="1"/>
          <p:nvPr/>
        </p:nvSpPr>
        <p:spPr>
          <a:xfrm>
            <a:off x="8965949" y="360777"/>
            <a:ext cx="2013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31 ngày.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AE13625-8656-4DEA-9AA7-B792D753F1B7}"/>
              </a:ext>
            </a:extLst>
          </p:cNvPr>
          <p:cNvSpPr txBox="1"/>
          <p:nvPr/>
        </p:nvSpPr>
        <p:spPr>
          <a:xfrm>
            <a:off x="4817913" y="1146890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Bảy.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640F49F-8C37-4B07-BE12-81EEE7AF9910}"/>
              </a:ext>
            </a:extLst>
          </p:cNvPr>
          <p:cNvSpPr txBox="1"/>
          <p:nvPr/>
        </p:nvSpPr>
        <p:spPr>
          <a:xfrm>
            <a:off x="4799741" y="1963136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Ba.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xmlns="" id="{B6E69CB5-384C-4C2F-8AA7-0D36C43BFDED}"/>
              </a:ext>
            </a:extLst>
          </p:cNvPr>
          <p:cNvSpPr/>
          <p:nvPr/>
        </p:nvSpPr>
        <p:spPr>
          <a:xfrm>
            <a:off x="3738228" y="5732152"/>
            <a:ext cx="679451" cy="701601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17DB598-952F-4C77-8484-701D248F3545}"/>
              </a:ext>
            </a:extLst>
          </p:cNvPr>
          <p:cNvSpPr/>
          <p:nvPr/>
        </p:nvSpPr>
        <p:spPr>
          <a:xfrm>
            <a:off x="7547137" y="3882280"/>
            <a:ext cx="749300" cy="39932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375E0B98-F491-452C-B245-CEF72AC77696}"/>
              </a:ext>
            </a:extLst>
          </p:cNvPr>
          <p:cNvSpPr/>
          <p:nvPr/>
        </p:nvSpPr>
        <p:spPr>
          <a:xfrm>
            <a:off x="3725528" y="5934188"/>
            <a:ext cx="692151" cy="4458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E0E4E4C-1A35-49C5-994B-3CC2D101D84F}"/>
              </a:ext>
            </a:extLst>
          </p:cNvPr>
          <p:cNvSpPr/>
          <p:nvPr/>
        </p:nvSpPr>
        <p:spPr>
          <a:xfrm>
            <a:off x="4481055" y="5934188"/>
            <a:ext cx="749300" cy="399321"/>
          </a:xfrm>
          <a:prstGeom prst="rect">
            <a:avLst/>
          </a:prstGeom>
          <a:solidFill>
            <a:srgbClr val="41DAD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13650" y="-21268"/>
            <a:ext cx="4465674" cy="2764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2" grpId="1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1428095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8800" b="1" i="0" u="none" strike="noStrike" kern="1200" cap="none" spc="0" normalizeH="0" baseline="0" noProof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86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412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/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0" action="ppaction://hlinksldjump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" fmla="*/ 715694 w 2218504"/>
              <a:gd name="connsiteY0" fmla="*/ 88833 h 1699974"/>
              <a:gd name="connsiteX1" fmla="*/ 120608 w 2218504"/>
              <a:gd name="connsiteY1" fmla="*/ 321061 h 1699974"/>
              <a:gd name="connsiteX2" fmla="*/ 77065 w 2218504"/>
              <a:gd name="connsiteY2" fmla="*/ 887118 h 1699974"/>
              <a:gd name="connsiteX3" fmla="*/ 976951 w 2218504"/>
              <a:gd name="connsiteY3" fmla="*/ 1206433 h 1699974"/>
              <a:gd name="connsiteX4" fmla="*/ 1223694 w 2218504"/>
              <a:gd name="connsiteY4" fmla="*/ 1699918 h 1699974"/>
              <a:gd name="connsiteX5" fmla="*/ 2196151 w 2218504"/>
              <a:gd name="connsiteY5" fmla="*/ 1235461 h 1699974"/>
              <a:gd name="connsiteX6" fmla="*/ 1891351 w 2218504"/>
              <a:gd name="connsiteY6" fmla="*/ 712947 h 1699974"/>
              <a:gd name="connsiteX7" fmla="*/ 1717180 w 2218504"/>
              <a:gd name="connsiteY7" fmla="*/ 379118 h 1699974"/>
              <a:gd name="connsiteX8" fmla="*/ 1513980 w 2218504"/>
              <a:gd name="connsiteY8" fmla="*/ 16261 h 1699974"/>
              <a:gd name="connsiteX9" fmla="*/ 715694 w 2218504"/>
              <a:gd name="connsiteY9" fmla="*/ 88833 h 1699974"/>
              <a:gd name="connsiteX0" fmla="*/ 705170 w 2207980"/>
              <a:gd name="connsiteY0" fmla="*/ 88833 h 1700161"/>
              <a:gd name="connsiteX1" fmla="*/ 110084 w 2207980"/>
              <a:gd name="connsiteY1" fmla="*/ 321061 h 1700161"/>
              <a:gd name="connsiteX2" fmla="*/ 66541 w 2207980"/>
              <a:gd name="connsiteY2" fmla="*/ 887118 h 1700161"/>
              <a:gd name="connsiteX3" fmla="*/ 821284 w 2207980"/>
              <a:gd name="connsiteY3" fmla="*/ 1293519 h 1700161"/>
              <a:gd name="connsiteX4" fmla="*/ 1213170 w 2207980"/>
              <a:gd name="connsiteY4" fmla="*/ 1699918 h 1700161"/>
              <a:gd name="connsiteX5" fmla="*/ 2185627 w 2207980"/>
              <a:gd name="connsiteY5" fmla="*/ 1235461 h 1700161"/>
              <a:gd name="connsiteX6" fmla="*/ 1880827 w 2207980"/>
              <a:gd name="connsiteY6" fmla="*/ 712947 h 1700161"/>
              <a:gd name="connsiteX7" fmla="*/ 1706656 w 2207980"/>
              <a:gd name="connsiteY7" fmla="*/ 379118 h 1700161"/>
              <a:gd name="connsiteX8" fmla="*/ 1503456 w 2207980"/>
              <a:gd name="connsiteY8" fmla="*/ 16261 h 1700161"/>
              <a:gd name="connsiteX9" fmla="*/ 705170 w 2207980"/>
              <a:gd name="connsiteY9" fmla="*/ 88833 h 170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/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27" name="o5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41" b="83073" l="43265" r="54758">
                        <a14:foregroundMark x1="51245" y1="74740" x2="51245" y2="74740"/>
                        <a14:foregroundMark x1="50146" y1="75391" x2="50146" y2="75391"/>
                        <a14:foregroundMark x1="50366" y1="75391" x2="51245" y2="77995"/>
                        <a14:foregroundMark x1="50293" y1="74870" x2="50293" y2="74219"/>
                        <a14:foregroundMark x1="50293" y1="77344" x2="50805" y2="77734"/>
                        <a14:foregroundMark x1="50512" y1="77865" x2="50952" y2="77344"/>
                      </a14:backgroundRemoval>
                    </a14:imgEffect>
                  </a14:imgLayer>
                </a14:imgProps>
              </a:ext>
            </a:extLst>
          </a:blip>
          <a:srcRect l="47094" t="71059" r="45263" b="18381"/>
          <a:stretch/>
        </p:blipFill>
        <p:spPr>
          <a:xfrm>
            <a:off x="5839326" y="5111221"/>
            <a:ext cx="1872554" cy="1608894"/>
          </a:xfrm>
          <a:prstGeom prst="rect">
            <a:avLst/>
          </a:prstGeom>
        </p:spPr>
      </p:pic>
      <p:pic>
        <p:nvPicPr>
          <p:cNvPr id="28" name="o6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8490" b="83724" l="54832" r="61933">
                        <a14:foregroundMark x1="58638" y1="74609" x2="58638" y2="74609"/>
                        <a14:foregroundMark x1="57687" y1="76823" x2="57687" y2="76823"/>
                        <a14:foregroundMark x1="57906" y1="78125" x2="57906" y2="78125"/>
                        <a14:foregroundMark x1="58785" y1="78125" x2="58785" y2="78125"/>
                        <a14:foregroundMark x1="58785" y1="78125" x2="57687" y2="76172"/>
                      </a14:backgroundRemoval>
                    </a14:imgEffect>
                  </a14:imgLayer>
                </a14:imgProps>
              </a:ext>
            </a:extLst>
          </a:blip>
          <a:srcRect l="54593" t="70041" r="38009" b="16362"/>
          <a:stretch/>
        </p:blipFill>
        <p:spPr>
          <a:xfrm>
            <a:off x="7685980" y="4976419"/>
            <a:ext cx="1443790" cy="1958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320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484578" y="685800"/>
            <a:ext cx="11222843" cy="3968039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1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9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giờ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036013" y="1510941"/>
            <a:ext cx="66591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1026" name="Picture 2" descr="Cách vẽ đồng hồ báo thức mới nhất 2021 - Vẽ.vn">
            <a:extLst>
              <a:ext uri="{FF2B5EF4-FFF2-40B4-BE49-F238E27FC236}">
                <a16:creationId xmlns:a16="http://schemas.microsoft.com/office/drawing/2014/main" xmlns="" id="{EAABE71F-5FA6-4824-9F82-EE728ED36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02" y="1207455"/>
            <a:ext cx="2358699" cy="2351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0579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468055" y="511686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2 </a:t>
            </a:r>
          </a:p>
        </p:txBody>
      </p:sp>
      <p:sp>
        <p:nvSpPr>
          <p:cNvPr id="4" name="Đáp án"/>
          <p:cNvSpPr/>
          <p:nvPr/>
        </p:nvSpPr>
        <p:spPr>
          <a:xfrm>
            <a:off x="851254" y="4054986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15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giờ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hay 3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giờ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222894" y="2097147"/>
            <a:ext cx="68467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050" name="Picture 2" descr="Dạy bé vẽ và tô màu chiếc đồng hồ báo thức | How to Draw a Alarm Clock for  Kids. mới nhất 2021 - Vẽ.vn">
            <a:extLst>
              <a:ext uri="{FF2B5EF4-FFF2-40B4-BE49-F238E27FC236}">
                <a16:creationId xmlns:a16="http://schemas.microsoft.com/office/drawing/2014/main" xmlns="" id="{93241EC9-0864-4694-A114-47B31A706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040" y="1644531"/>
            <a:ext cx="3480845" cy="194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5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3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6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giờ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15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phút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sáng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57561" y="1461224"/>
            <a:ext cx="63770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342A786-9B0F-4213-8972-726D44F0E31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883" t="6279" r="11883" b="4582"/>
          <a:stretch/>
        </p:blipFill>
        <p:spPr>
          <a:xfrm>
            <a:off x="9653358" y="1394807"/>
            <a:ext cx="2022540" cy="196114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52019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84554" y="725653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4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lang="en-US" sz="2400" b="1" noProof="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20 </a:t>
            </a:r>
            <a:r>
              <a:rPr lang="en-US" sz="2400" b="1" noProof="0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giờ</a:t>
            </a:r>
            <a:r>
              <a:rPr lang="en-US" sz="2400" b="1" noProof="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hay 8 </a:t>
            </a:r>
            <a:r>
              <a:rPr lang="en-US" sz="2400" b="1" noProof="0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giờ</a:t>
            </a:r>
            <a:r>
              <a:rPr lang="en-US" sz="2400" b="1" noProof="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noProof="0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7727" y="1461224"/>
            <a:ext cx="748362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Cho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4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EFF15D19-7424-43B7-8D2C-6E0720B7C6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50595" y="725653"/>
            <a:ext cx="3123551" cy="292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3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33400" y="685800"/>
            <a:ext cx="11258266" cy="4880811"/>
          </a:xfrm>
          <a:prstGeom prst="roundRect">
            <a:avLst/>
          </a:prstGeom>
          <a:solidFill>
            <a:srgbClr val="7030A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4435521" y="114737"/>
            <a:ext cx="2959889" cy="914399"/>
          </a:xfrm>
          <a:prstGeom prst="roundRect">
            <a:avLst/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5 </a:t>
            </a:r>
          </a:p>
        </p:txBody>
      </p:sp>
      <p:sp>
        <p:nvSpPr>
          <p:cNvPr id="4" name="Đáp án"/>
          <p:cNvSpPr/>
          <p:nvPr/>
        </p:nvSpPr>
        <p:spPr>
          <a:xfrm>
            <a:off x="928617" y="3775532"/>
            <a:ext cx="10467832" cy="161461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24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giờ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2622721" y="1461224"/>
            <a:ext cx="68467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5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6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35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9697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707</Words>
  <Application>Microsoft Office PowerPoint</Application>
  <PresentationFormat>Widescreen</PresentationFormat>
  <Paragraphs>320</Paragraphs>
  <Slides>19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.VnBlack</vt:lpstr>
      <vt:lpstr>Arial</vt:lpstr>
      <vt:lpstr>Arial-Rounded</vt:lpstr>
      <vt:lpstr>Calibri</vt:lpstr>
      <vt:lpstr>Calibri Light</vt:lpstr>
      <vt:lpstr>Tahoma</vt:lpstr>
      <vt:lpstr>Times New Roman</vt:lpstr>
      <vt:lpstr>Wingdings</vt:lpstr>
      <vt:lpstr>等线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OANH</cp:lastModifiedBy>
  <cp:revision>22</cp:revision>
  <dcterms:created xsi:type="dcterms:W3CDTF">2021-07-24T01:07:49Z</dcterms:created>
  <dcterms:modified xsi:type="dcterms:W3CDTF">2021-12-07T04:30:08Z</dcterms:modified>
</cp:coreProperties>
</file>