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95" r:id="rId3"/>
    <p:sldId id="281" r:id="rId4"/>
    <p:sldId id="261" r:id="rId5"/>
    <p:sldId id="290" r:id="rId6"/>
    <p:sldId id="291" r:id="rId7"/>
    <p:sldId id="292" r:id="rId8"/>
    <p:sldId id="293" r:id="rId9"/>
    <p:sldId id="294" r:id="rId10"/>
    <p:sldId id="296" r:id="rId11"/>
    <p:sldId id="297" r:id="rId12"/>
    <p:sldId id="259" r:id="rId13"/>
    <p:sldId id="284" r:id="rId14"/>
    <p:sldId id="262" r:id="rId15"/>
    <p:sldId id="263" r:id="rId16"/>
    <p:sldId id="276" r:id="rId17"/>
    <p:sldId id="275" r:id="rId18"/>
    <p:sldId id="278" r:id="rId19"/>
    <p:sldId id="277" r:id="rId20"/>
    <p:sldId id="280" r:id="rId21"/>
    <p:sldId id="279" r:id="rId22"/>
    <p:sldId id="282" r:id="rId23"/>
    <p:sldId id="265" r:id="rId24"/>
    <p:sldId id="286" r:id="rId25"/>
    <p:sldId id="298" r:id="rId26"/>
    <p:sldId id="287" r:id="rId27"/>
    <p:sldId id="288" r:id="rId28"/>
    <p:sldId id="289" r:id="rId29"/>
    <p:sldId id="299" r:id="rId30"/>
    <p:sldId id="270" r:id="rId31"/>
    <p:sldId id="325" r:id="rId32"/>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E9B59"/>
    <a:srgbClr val="3333CC"/>
    <a:srgbClr val="CCFFFF"/>
    <a:srgbClr val="9900FF"/>
    <a:srgbClr val="FFCC66"/>
    <a:srgbClr val="CC3300"/>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36"/>
    <p:restoredTop sz="94679"/>
  </p:normalViewPr>
  <p:slideViewPr>
    <p:cSldViewPr showGuides="1">
      <p:cViewPr varScale="1">
        <p:scale>
          <a:sx n="70" d="100"/>
          <a:sy n="70" d="100"/>
        </p:scale>
        <p:origin x="-1380" y="-90"/>
      </p:cViewPr>
      <p:guideLst>
        <p:guide orient="horz" pos="2160"/>
        <p:guide pos="2880"/>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notesMaster" Target="notesMasters/notesMaster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93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93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3796" name="Rectangle 4"/>
          <p:cNvSpPr>
            <a:spLocks noRo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593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Fifth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93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93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
            <a:pPr lvl="0" algn="r" eaLnBrk="1" hangingPunct="1">
              <a:buNone/>
            </a:pPr>
            <a:fld id="{9A0DB2DC-4C9A-4742-B13C-FB6460FD3503}" type="slidenum">
              <a:rPr lang="en-US" sz="1200" dirty="0">
                <a:latin typeface="Arial" panose="020B0604020202020204" pitchFamily="34" charset="0"/>
              </a:rPr>
            </a:fld>
            <a:endParaRPr lang="en-US" sz="1200" dirty="0">
              <a:latin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p:sp>
      <p:sp>
        <p:nvSpPr>
          <p:cNvPr id="30723" name="文本占位符 307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dirty="0"/>
              <a:t>Click to edit Master title style</a:t>
            </a:r>
            <a:endParaRPr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686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86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86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atin typeface="Arial" panose="020B0604020202020204" pitchFamily="34" charset="0"/>
              </a:defRPr>
            </a:lvl1pPr>
          </a:lstStyle>
          <a:p>
            <a:pPr lvl="0" eaLnBrk="1" hangingPunct="1">
              <a:buNone/>
            </a:pPr>
            <a:fld id="{9A0DB2DC-4C9A-4742-B13C-FB6460FD3503}" type="slidenum">
              <a:rPr lang="en-US" dirty="0"/>
            </a:fld>
            <a:endParaRPr lang="en-US"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GIF"/><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2.xml"/><Relationship Id="rId2" Type="http://schemas.openxmlformats.org/officeDocument/2006/relationships/image" Target="../media/image3.png"/><Relationship Id="rId1"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audio1.wav"/><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12.xml"/><Relationship Id="rId2" Type="http://schemas.openxmlformats.org/officeDocument/2006/relationships/image" Target="../media/image5.png"/><Relationship Id="rId1"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12.xml"/><Relationship Id="rId2" Type="http://schemas.openxmlformats.org/officeDocument/2006/relationships/image" Target="../media/image8.png"/><Relationship Id="rId1"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4" name="Picture 2" descr="90"/>
          <p:cNvPicPr>
            <a:picLocks noChangeAspect="1"/>
          </p:cNvPicPr>
          <p:nvPr/>
        </p:nvPicPr>
        <p:blipFill>
          <a:blip r:embed="rId1"/>
          <a:stretch>
            <a:fillRect/>
          </a:stretch>
        </p:blipFill>
        <p:spPr>
          <a:xfrm>
            <a:off x="0" y="0"/>
            <a:ext cx="8964613" cy="6858000"/>
          </a:xfrm>
          <a:prstGeom prst="rect">
            <a:avLst/>
          </a:prstGeom>
          <a:noFill/>
          <a:ln w="9525">
            <a:noFill/>
          </a:ln>
        </p:spPr>
      </p:pic>
      <p:pic>
        <p:nvPicPr>
          <p:cNvPr id="3075" name="Picture 4" descr="daisy_button_pink_hb"/>
          <p:cNvPicPr>
            <a:picLocks noChangeAspect="1"/>
          </p:cNvPicPr>
          <p:nvPr/>
        </p:nvPicPr>
        <p:blipFill>
          <a:blip r:embed="rId2"/>
          <a:stretch>
            <a:fillRect/>
          </a:stretch>
        </p:blipFill>
        <p:spPr>
          <a:xfrm>
            <a:off x="4090988" y="28575"/>
            <a:ext cx="739775" cy="739775"/>
          </a:xfrm>
          <a:prstGeom prst="rect">
            <a:avLst/>
          </a:prstGeom>
          <a:noFill/>
          <a:ln w="9525">
            <a:noFill/>
          </a:ln>
        </p:spPr>
      </p:pic>
      <p:sp>
        <p:nvSpPr>
          <p:cNvPr id="3076" name="Text Box 12"/>
          <p:cNvSpPr txBox="1"/>
          <p:nvPr/>
        </p:nvSpPr>
        <p:spPr>
          <a:xfrm>
            <a:off x="609600" y="2514600"/>
            <a:ext cx="7924800" cy="2122805"/>
          </a:xfrm>
          <a:prstGeom prst="rect">
            <a:avLst/>
          </a:prstGeom>
          <a:noFill/>
          <a:ln w="9525">
            <a:noFill/>
          </a:ln>
        </p:spPr>
        <p:txBody>
          <a:bodyPr>
            <a:spAutoFit/>
          </a:bodyPr>
          <a:p>
            <a:pPr algn="ctr" eaLnBrk="1" hangingPunct="1"/>
            <a:r>
              <a:rPr sz="6600" b="1" dirty="0">
                <a:solidFill>
                  <a:srgbClr val="FF0000"/>
                </a:solidFill>
                <a:cs typeface="Times New Roman" panose="02020603050405020304" pitchFamily="18" charset="0"/>
              </a:rPr>
              <a:t>Môn: Tập làm văn</a:t>
            </a:r>
            <a:endParaRPr sz="6600" b="1" dirty="0">
              <a:solidFill>
                <a:srgbClr val="FF0000"/>
              </a:solidFill>
              <a:cs typeface="Times New Roman" panose="02020603050405020304" pitchFamily="18" charset="0"/>
            </a:endParaRPr>
          </a:p>
          <a:p>
            <a:pPr algn="ctr" eaLnBrk="1" hangingPunct="1"/>
            <a:r>
              <a:rPr sz="6600" b="1" dirty="0">
                <a:solidFill>
                  <a:srgbClr val="FF0000"/>
                </a:solidFill>
                <a:cs typeface="Times New Roman" panose="02020603050405020304" pitchFamily="18" charset="0"/>
              </a:rPr>
              <a:t>Lớp 4</a:t>
            </a:r>
            <a:endParaRPr sz="6600" b="1" dirty="0">
              <a:solidFill>
                <a:srgbClr val="FF0000"/>
              </a:solidFill>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ounded Rectangle 3"/>
          <p:cNvSpPr/>
          <p:nvPr/>
        </p:nvSpPr>
        <p:spPr>
          <a:xfrm>
            <a:off x="2561953" y="519356"/>
            <a:ext cx="3791495"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Yêu</a:t>
            </a:r>
            <a:r>
              <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cầu</a:t>
            </a:r>
            <a:r>
              <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cần</a:t>
            </a:r>
            <a:r>
              <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đạt</a:t>
            </a:r>
            <a:endPar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p:cNvGrpSpPr/>
          <p:nvPr/>
        </p:nvGrpSpPr>
        <p:grpSpPr bwMode="auto">
          <a:xfrm>
            <a:off x="674308" y="1688558"/>
            <a:ext cx="8053313" cy="1435101"/>
            <a:chOff x="-8052" y="1484784"/>
            <a:chExt cx="9469074" cy="1435925"/>
          </a:xfrm>
          <a:solidFill>
            <a:srgbClr val="FF99FF"/>
          </a:solidFill>
        </p:grpSpPr>
        <p:sp>
          <p:nvSpPr>
            <p:cNvPr id="5" name="Rectangle 4"/>
            <p:cNvSpPr/>
            <p:nvPr/>
          </p:nvSpPr>
          <p:spPr>
            <a:xfrm>
              <a:off x="678063" y="1484784"/>
              <a:ext cx="8782959" cy="1435925"/>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Tiếp</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tục</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luyện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tập</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xây</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dựng</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hoàn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chỉnh</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đoạn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chuyện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gồm</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đoạn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sẵn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cốt</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1</a:t>
              </a:r>
              <a:endParaRPr kumimoji="0" lang="en-US" sz="32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endParaRPr>
            </a:p>
          </p:txBody>
        </p:sp>
      </p:grpSp>
      <p:grpSp>
        <p:nvGrpSpPr>
          <p:cNvPr id="10" name="Group 9"/>
          <p:cNvGrpSpPr/>
          <p:nvPr/>
        </p:nvGrpSpPr>
        <p:grpSpPr>
          <a:xfrm>
            <a:off x="690563" y="3589338"/>
            <a:ext cx="8037512" cy="909637"/>
            <a:chOff x="-8052" y="1747250"/>
            <a:chExt cx="8976506" cy="910989"/>
          </a:xfrm>
        </p:grpSpPr>
        <p:sp>
          <p:nvSpPr>
            <p:cNvPr id="13" name="Rectangle 12"/>
            <p:cNvSpPr/>
            <p:nvPr/>
          </p:nvSpPr>
          <p:spPr>
            <a:xfrm>
              <a:off x="657899" y="1747250"/>
              <a:ext cx="8310555" cy="910989"/>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5pPr>
            </a:lstStyle>
            <a:p>
              <a:pPr lvl="0">
                <a:buNone/>
              </a:pPr>
              <a:r>
                <a:rPr sz="2800" dirty="0">
                  <a:latin typeface="Times New Roman" panose="02020603050405020304" pitchFamily="18" charset="0"/>
                  <a:cs typeface="Times New Roman" panose="02020603050405020304" pitchFamily="18" charset="0"/>
                </a:rPr>
                <a:t>Biết nhận xét, đánh giá đoạn văn của bạn, rút kinh nghiệm v</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 tự chữa lỗi trong b</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i của mình.</a:t>
              </a:r>
              <a:endParaRPr sz="2800" dirty="0">
                <a:latin typeface="Times New Roman" panose="02020603050405020304" pitchFamily="18" charset="0"/>
                <a:ea typeface="Times New Roman" panose="02020603050405020304" pitchFamily="18" charset="0"/>
              </a:endParaRPr>
            </a:p>
          </p:txBody>
        </p:sp>
        <p:sp>
          <p:nvSpPr>
            <p:cNvPr id="14" name="Oval 13"/>
            <p:cNvSpPr/>
            <p:nvPr/>
          </p:nvSpPr>
          <p:spPr>
            <a:xfrm>
              <a:off x="-8052" y="1914449"/>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000" b="1" i="0" u="none" strike="noStrike" kern="1200" cap="none" spc="0" normalizeH="0" baseline="0" noProof="0" dirty="0" smtClean="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2</a:t>
              </a:r>
              <a:endParaRPr kumimoji="0" lang="en-US" sz="3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000000"/>
                                          </p:val>
                                        </p:tav>
                                        <p:tav tm="100000">
                                          <p:val>
                                            <p:strVal val="#ppt_w"/>
                                          </p:val>
                                        </p:tav>
                                      </p:tavLst>
                                    </p:anim>
                                    <p:anim calcmode="lin" valueType="num">
                                      <p:cBhvr>
                                        <p:cTn id="8" dur="500" fill="hold"/>
                                        <p:tgtEl>
                                          <p:spTgt spid="4"/>
                                        </p:tgtEl>
                                        <p:attrNameLst>
                                          <p:attrName>ppt_h</p:attrName>
                                        </p:attrNameLst>
                                      </p:cBhvr>
                                      <p:tavLst>
                                        <p:tav tm="0">
                                          <p:val>
                                            <p:fltVal val="0,00000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000000"/>
                                          </p:val>
                                        </p:tav>
                                        <p:tav tm="100000">
                                          <p:val>
                                            <p:strVal val="#ppt_w"/>
                                          </p:val>
                                        </p:tav>
                                      </p:tavLst>
                                    </p:anim>
                                    <p:anim calcmode="lin" valueType="num">
                                      <p:cBhvr>
                                        <p:cTn id="15" dur="500" fill="hold"/>
                                        <p:tgtEl>
                                          <p:spTgt spid="11"/>
                                        </p:tgtEl>
                                        <p:attrNameLst>
                                          <p:attrName>ppt_h</p:attrName>
                                        </p:attrNameLst>
                                      </p:cBhvr>
                                      <p:tavLst>
                                        <p:tav tm="0">
                                          <p:val>
                                            <p:fltVal val="0,00000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000000"/>
                                          </p:val>
                                        </p:tav>
                                        <p:tav tm="100000">
                                          <p:val>
                                            <p:strVal val="#ppt_w"/>
                                          </p:val>
                                        </p:tav>
                                      </p:tavLst>
                                    </p:anim>
                                    <p:anim calcmode="lin" valueType="num">
                                      <p:cBhvr>
                                        <p:cTn id="22" dur="500" fill="hold"/>
                                        <p:tgtEl>
                                          <p:spTgt spid="10"/>
                                        </p:tgtEl>
                                        <p:attrNameLst>
                                          <p:attrName>ppt_h</p:attrName>
                                        </p:attrNameLst>
                                      </p:cBhvr>
                                      <p:tavLst>
                                        <p:tav tm="0">
                                          <p:val>
                                            <p:fltVal val="0,00000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ounded Rectangle 1"/>
          <p:cNvSpPr/>
          <p:nvPr/>
        </p:nvSpPr>
        <p:spPr>
          <a:xfrm>
            <a:off x="838200" y="228600"/>
            <a:ext cx="7467600" cy="990600"/>
          </a:xfrm>
          <a:prstGeom prst="round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sz="2000" b="0" i="0" u="none" strike="noStrike" cap="none" normalizeH="0" baseline="0" smtClean="0">
              <a:ln>
                <a:noFill/>
              </a:ln>
              <a:solidFill>
                <a:schemeClr val="tx1"/>
              </a:solidFill>
              <a:effectLst/>
              <a:latin typeface="Times New Roman" panose="02020603050405020304" pitchFamily="18" charset="0"/>
            </a:endParaRPr>
          </a:p>
        </p:txBody>
      </p:sp>
      <p:sp>
        <p:nvSpPr>
          <p:cNvPr id="13314" name="Text Box 6"/>
          <p:cNvSpPr txBox="1"/>
          <p:nvPr/>
        </p:nvSpPr>
        <p:spPr>
          <a:xfrm>
            <a:off x="1143000" y="381000"/>
            <a:ext cx="6629400" cy="646113"/>
          </a:xfrm>
          <a:prstGeom prst="rect">
            <a:avLst/>
          </a:prstGeom>
          <a:noFill/>
          <a:ln w="9525">
            <a:noFill/>
          </a:ln>
        </p:spPr>
        <p:txBody>
          <a:bodyPr>
            <a:spAutoFit/>
          </a:bodyPr>
          <a:p>
            <a:pPr algn="ctr" eaLnBrk="1" hangingPunct="1">
              <a:spcBef>
                <a:spcPct val="50000"/>
              </a:spcBef>
            </a:pPr>
            <a:r>
              <a:rPr sz="3600" b="1" dirty="0">
                <a:solidFill>
                  <a:srgbClr val="002060"/>
                </a:solidFill>
                <a:latin typeface="Times New Roman" panose="02020603050405020304" pitchFamily="18" charset="0"/>
              </a:rPr>
              <a:t>LUYỆN TẬP, THỰC HÀNH</a:t>
            </a:r>
            <a:endParaRPr sz="3600" b="1" dirty="0">
              <a:solidFill>
                <a:srgbClr val="002060"/>
              </a:solidFill>
              <a:latin typeface="Times New Roman" panose="02020603050405020304" pitchFamily="18" charset="0"/>
            </a:endParaRPr>
          </a:p>
        </p:txBody>
      </p:sp>
      <p:sp>
        <p:nvSpPr>
          <p:cNvPr id="5128" name="Text Box 8"/>
          <p:cNvSpPr txBox="1"/>
          <p:nvPr/>
        </p:nvSpPr>
        <p:spPr>
          <a:xfrm>
            <a:off x="228600" y="1447800"/>
            <a:ext cx="4495800" cy="519113"/>
          </a:xfrm>
          <a:prstGeom prst="rect">
            <a:avLst/>
          </a:prstGeom>
          <a:noFill/>
          <a:ln w="9525">
            <a:noFill/>
          </a:ln>
        </p:spPr>
        <p:txBody>
          <a:bodyPr>
            <a:spAutoFit/>
          </a:bodyPr>
          <a:p>
            <a:pPr eaLnBrk="1" hangingPunct="1">
              <a:spcBef>
                <a:spcPct val="50000"/>
              </a:spcBef>
            </a:pPr>
            <a:r>
              <a:rPr sz="2800" b="1" i="1" dirty="0">
                <a:solidFill>
                  <a:srgbClr val="FF0000"/>
                </a:solidFill>
                <a:latin typeface="Times New Roman" panose="02020603050405020304" pitchFamily="18" charset="0"/>
              </a:rPr>
              <a:t>1. Đọc cốt truyện sau</a:t>
            </a:r>
            <a:endParaRPr sz="2800" b="1" i="1" dirty="0">
              <a:solidFill>
                <a:srgbClr val="FF0000"/>
              </a:solidFill>
              <a:latin typeface="Times New Roman" panose="02020603050405020304" pitchFamily="18" charset="0"/>
            </a:endParaRPr>
          </a:p>
        </p:txBody>
      </p:sp>
      <p:sp>
        <p:nvSpPr>
          <p:cNvPr id="5129" name="Text Box 9"/>
          <p:cNvSpPr txBox="1"/>
          <p:nvPr/>
        </p:nvSpPr>
        <p:spPr>
          <a:xfrm>
            <a:off x="381000" y="1714500"/>
            <a:ext cx="8458200" cy="4994275"/>
          </a:xfrm>
          <a:prstGeom prst="rect">
            <a:avLst/>
          </a:prstGeom>
          <a:noFill/>
          <a:ln w="9525">
            <a:noFill/>
          </a:ln>
        </p:spPr>
        <p:txBody>
          <a:bodyPr>
            <a:spAutoFit/>
          </a:bodyPr>
          <a:p>
            <a:pPr algn="ctr" eaLnBrk="1" hangingPunct="1">
              <a:lnSpc>
                <a:spcPct val="170000"/>
              </a:lnSpc>
              <a:spcBef>
                <a:spcPct val="50000"/>
              </a:spcBef>
            </a:pPr>
            <a:r>
              <a:rPr sz="2800" b="1" dirty="0">
                <a:solidFill>
                  <a:srgbClr val="FF0000"/>
                </a:solidFill>
                <a:latin typeface="Times New Roman" panose="02020603050405020304" pitchFamily="18" charset="0"/>
              </a:rPr>
              <a:t>Vào nghề</a:t>
            </a:r>
            <a:endParaRPr sz="2800" b="1" dirty="0">
              <a:solidFill>
                <a:srgbClr val="FF0000"/>
              </a:solidFill>
              <a:latin typeface="Times New Roman" panose="02020603050405020304" pitchFamily="18" charset="0"/>
            </a:endParaRPr>
          </a:p>
          <a:p>
            <a:pPr eaLnBrk="1" hangingPunct="1">
              <a:lnSpc>
                <a:spcPct val="90000"/>
              </a:lnSpc>
              <a:spcBef>
                <a:spcPct val="50000"/>
              </a:spcBef>
            </a:pPr>
            <a:r>
              <a:rPr sz="2400" dirty="0">
                <a:solidFill>
                  <a:srgbClr val="008000"/>
                </a:solidFill>
                <a:latin typeface=".VnArial" pitchFamily="34" charset="0"/>
              </a:rPr>
              <a:t>    </a:t>
            </a:r>
            <a:r>
              <a:rPr sz="2400" dirty="0">
                <a:solidFill>
                  <a:srgbClr val="002060"/>
                </a:solidFill>
                <a:latin typeface=".VnArial" pitchFamily="34" charset="0"/>
              </a:rPr>
              <a:t> </a:t>
            </a:r>
            <a:r>
              <a:rPr sz="2400" dirty="0">
                <a:solidFill>
                  <a:srgbClr val="002060"/>
                </a:solidFill>
                <a:latin typeface="Times New Roman" panose="02020603050405020304" pitchFamily="18" charset="0"/>
              </a:rPr>
              <a:t>Va-li-a được bố mẹ cho đi xem xiếc. Em thích nhất tiết mục “Cô gái phi ngựa, đánh đàn” và mơ ước thành diễn viên biểu diễn tiết mục ấy.</a:t>
            </a:r>
            <a:endParaRPr sz="2400" dirty="0">
              <a:solidFill>
                <a:srgbClr val="002060"/>
              </a:solidFill>
              <a:latin typeface="Times New Roman" panose="02020603050405020304" pitchFamily="18" charset="0"/>
            </a:endParaRPr>
          </a:p>
          <a:p>
            <a:pPr eaLnBrk="1" hangingPunct="1">
              <a:lnSpc>
                <a:spcPct val="90000"/>
              </a:lnSpc>
              <a:spcBef>
                <a:spcPct val="50000"/>
              </a:spcBef>
            </a:pPr>
            <a:r>
              <a:rPr sz="2400" dirty="0">
                <a:solidFill>
                  <a:srgbClr val="002060"/>
                </a:solidFill>
                <a:latin typeface="Times New Roman" panose="02020603050405020304" pitchFamily="18" charset="0"/>
              </a:rPr>
              <a:t>     Em xin vào học nghề tại rạp xiếc. Ông giám đốc rạp xiếc giao cho em việc quét dọn chuồng ngựa. Em ngạc nhiên nhưng rồi cũng nhận lời.</a:t>
            </a:r>
            <a:endParaRPr sz="2400" dirty="0">
              <a:solidFill>
                <a:srgbClr val="002060"/>
              </a:solidFill>
              <a:latin typeface="Times New Roman" panose="02020603050405020304" pitchFamily="18" charset="0"/>
            </a:endParaRPr>
          </a:p>
          <a:p>
            <a:pPr eaLnBrk="1" hangingPunct="1">
              <a:lnSpc>
                <a:spcPct val="90000"/>
              </a:lnSpc>
              <a:spcBef>
                <a:spcPct val="50000"/>
              </a:spcBef>
            </a:pPr>
            <a:r>
              <a:rPr sz="2400" dirty="0">
                <a:solidFill>
                  <a:srgbClr val="002060"/>
                </a:solidFill>
                <a:latin typeface="Times New Roman" panose="02020603050405020304" pitchFamily="18" charset="0"/>
              </a:rPr>
              <a:t>    Va-li-a đã giữ chuồng ngựa sạch sẽ và làm quen với chú ngựa diễn trong suốt thời gian học.</a:t>
            </a:r>
            <a:endParaRPr sz="2400" dirty="0">
              <a:solidFill>
                <a:srgbClr val="002060"/>
              </a:solidFill>
              <a:latin typeface="Times New Roman" panose="02020603050405020304" pitchFamily="18" charset="0"/>
            </a:endParaRPr>
          </a:p>
          <a:p>
            <a:pPr eaLnBrk="1" hangingPunct="1">
              <a:lnSpc>
                <a:spcPct val="90000"/>
              </a:lnSpc>
              <a:spcBef>
                <a:spcPct val="50000"/>
              </a:spcBef>
            </a:pPr>
            <a:r>
              <a:rPr sz="2400" dirty="0">
                <a:solidFill>
                  <a:srgbClr val="002060"/>
                </a:solidFill>
                <a:latin typeface="Times New Roman" panose="02020603050405020304" pitchFamily="18" charset="0"/>
              </a:rPr>
              <a:t>    Về sau, Va-li-a trở thành một diễn viên như em hằng mong ước.</a:t>
            </a:r>
            <a:endParaRPr sz="2400" dirty="0">
              <a:solidFill>
                <a:srgbClr val="002060"/>
              </a:solidFill>
              <a:latin typeface="Times New Roman" panose="02020603050405020304" pitchFamily="18" charset="0"/>
            </a:endParaRPr>
          </a:p>
          <a:p>
            <a:pPr eaLnBrk="1" hangingPunct="1">
              <a:lnSpc>
                <a:spcPct val="70000"/>
              </a:lnSpc>
              <a:spcBef>
                <a:spcPct val="50000"/>
              </a:spcBef>
            </a:pPr>
            <a:r>
              <a:rPr sz="2400" i="1" dirty="0">
                <a:solidFill>
                  <a:srgbClr val="002060"/>
                </a:solidFill>
                <a:latin typeface="Times New Roman" panose="02020603050405020304" pitchFamily="18" charset="0"/>
              </a:rPr>
              <a:t>                                                             </a:t>
            </a:r>
            <a:r>
              <a:rPr lang="vi-VN" sz="2400" i="1" dirty="0">
                <a:solidFill>
                  <a:srgbClr val="002060"/>
                </a:solidFill>
                <a:latin typeface="Times New Roman" panose="02020603050405020304" pitchFamily="18" charset="0"/>
              </a:rPr>
              <a:t>    </a:t>
            </a:r>
            <a:r>
              <a:rPr sz="1800" b="1" i="1" dirty="0">
                <a:solidFill>
                  <a:srgbClr val="002060"/>
                </a:solidFill>
                <a:latin typeface="Times New Roman" panose="02020603050405020304" pitchFamily="18" charset="0"/>
              </a:rPr>
              <a:t>Theo TIẾNG VIỆT 3, 1995</a:t>
            </a:r>
            <a:endParaRPr sz="1800" b="1" i="1" dirty="0">
              <a:solidFill>
                <a:srgbClr val="002060"/>
              </a:solidFill>
              <a:latin typeface="Times New Roman" panose="02020603050405020304" pitchFamily="18"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box(in)">
                                      <p:cBhvr>
                                        <p:cTn id="7" dur="500"/>
                                        <p:tgtEl>
                                          <p:spTgt spid="51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129"/>
                                        </p:tgtEl>
                                        <p:attrNameLst>
                                          <p:attrName>style.visibility</p:attrName>
                                        </p:attrNameLst>
                                      </p:cBhvr>
                                      <p:to>
                                        <p:strVal val="visible"/>
                                      </p:to>
                                    </p:set>
                                    <p:animEffect transition="in" filter="checkerboard(across)">
                                      <p:cBhvr>
                                        <p:cTn id="10"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P spid="51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8" name="Picture 6" descr="DSC05438"/>
          <p:cNvPicPr>
            <a:picLocks noChangeAspect="1"/>
          </p:cNvPicPr>
          <p:nvPr/>
        </p:nvPicPr>
        <p:blipFill>
          <a:blip r:embed="rId1"/>
          <a:stretch>
            <a:fillRect/>
          </a:stretch>
        </p:blipFill>
        <p:spPr>
          <a:xfrm>
            <a:off x="15875" y="15875"/>
            <a:ext cx="9144000" cy="6831013"/>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23" name="AutoShape 7"/>
          <p:cNvSpPr/>
          <p:nvPr/>
        </p:nvSpPr>
        <p:spPr>
          <a:xfrm>
            <a:off x="152400" y="304800"/>
            <a:ext cx="8648700" cy="643890"/>
          </a:xfrm>
          <a:prstGeom prst="wedgeRoundRectCallout">
            <a:avLst>
              <a:gd name="adj1" fmla="val -85"/>
              <a:gd name="adj2" fmla="val 47473"/>
              <a:gd name="adj3" fmla="val 16667"/>
            </a:avLst>
          </a:prstGeom>
          <a:solidFill>
            <a:schemeClr val="accent5">
              <a:lumMod val="90000"/>
            </a:schemeClr>
          </a:solidFill>
          <a:ln w="9525" cap="flat" cmpd="sng">
            <a:solidFill>
              <a:srgbClr val="800000"/>
            </a:solidFill>
            <a:prstDash val="solid"/>
            <a:miter/>
            <a:headEnd type="none" w="med" len="med"/>
            <a:tailEnd type="none" w="med" len="med"/>
          </a:ln>
        </p:spPr>
        <p:txBody>
          <a:bodyPr/>
          <a:p>
            <a:pPr algn="ctr" eaLnBrk="1" hangingPunct="1"/>
            <a:r>
              <a:rPr sz="2800" dirty="0">
                <a:solidFill>
                  <a:srgbClr val="0000FF"/>
                </a:solidFill>
                <a:latin typeface="Times New Roman" panose="02020603050405020304" pitchFamily="18" charset="0"/>
              </a:rPr>
              <a:t>Có mấy sự việc chính trong cốt truyện</a:t>
            </a:r>
            <a:r>
              <a:rPr sz="2800" dirty="0">
                <a:solidFill>
                  <a:schemeClr val="bg2"/>
                </a:solidFill>
                <a:latin typeface="Times New Roman" panose="02020603050405020304" pitchFamily="18" charset="0"/>
              </a:rPr>
              <a:t> </a:t>
            </a:r>
            <a:r>
              <a:rPr sz="2800" b="1" dirty="0">
                <a:solidFill>
                  <a:srgbClr val="FF0000"/>
                </a:solidFill>
                <a:latin typeface="Times New Roman" panose="02020603050405020304" pitchFamily="18" charset="0"/>
              </a:rPr>
              <a:t>“Vào nghề”</a:t>
            </a:r>
            <a:r>
              <a:rPr sz="2800" dirty="0">
                <a:solidFill>
                  <a:schemeClr val="bg2"/>
                </a:solidFill>
                <a:latin typeface="Times New Roman" panose="02020603050405020304" pitchFamily="18" charset="0"/>
              </a:rPr>
              <a:t> </a:t>
            </a:r>
            <a:r>
              <a:rPr sz="2800" dirty="0">
                <a:solidFill>
                  <a:srgbClr val="0000FF"/>
                </a:solidFill>
                <a:latin typeface="Times New Roman" panose="02020603050405020304" pitchFamily="18" charset="0"/>
              </a:rPr>
              <a:t>?</a:t>
            </a:r>
            <a:endParaRPr sz="2800" dirty="0">
              <a:solidFill>
                <a:srgbClr val="0000FF"/>
              </a:solidFill>
              <a:latin typeface="Times New Roman" panose="02020603050405020304" pitchFamily="18" charset="0"/>
            </a:endParaRPr>
          </a:p>
        </p:txBody>
      </p:sp>
      <p:sp>
        <p:nvSpPr>
          <p:cNvPr id="9230" name="AutoShape 14"/>
          <p:cNvSpPr/>
          <p:nvPr/>
        </p:nvSpPr>
        <p:spPr>
          <a:xfrm>
            <a:off x="211455" y="304800"/>
            <a:ext cx="8551545" cy="581025"/>
          </a:xfrm>
          <a:prstGeom prst="wedgeRoundRectCallout">
            <a:avLst>
              <a:gd name="adj1" fmla="val 4815"/>
              <a:gd name="adj2" fmla="val 40319"/>
              <a:gd name="adj3" fmla="val 16667"/>
            </a:avLst>
          </a:prstGeom>
          <a:solidFill>
            <a:schemeClr val="accent5"/>
          </a:solidFill>
          <a:ln w="9525" cap="flat" cmpd="sng">
            <a:solidFill>
              <a:srgbClr val="800000"/>
            </a:solidFill>
            <a:prstDash val="solid"/>
            <a:miter/>
            <a:headEnd type="none" w="med" len="med"/>
            <a:tailEnd type="none" w="med" len="med"/>
          </a:ln>
        </p:spPr>
        <p:txBody>
          <a:bodyPr/>
          <a:p>
            <a:pPr algn="ctr" eaLnBrk="1" hangingPunct="1"/>
            <a:r>
              <a:rPr sz="2800" dirty="0">
                <a:solidFill>
                  <a:srgbClr val="0000FF"/>
                </a:solidFill>
                <a:latin typeface="Times New Roman" panose="02020603050405020304" pitchFamily="18" charset="0"/>
              </a:rPr>
              <a:t>Cốt truyện</a:t>
            </a:r>
            <a:r>
              <a:rPr sz="2800" dirty="0">
                <a:solidFill>
                  <a:schemeClr val="bg2"/>
                </a:solidFill>
                <a:latin typeface="Times New Roman" panose="02020603050405020304" pitchFamily="18" charset="0"/>
              </a:rPr>
              <a:t> </a:t>
            </a:r>
            <a:r>
              <a:rPr sz="2800" b="1" dirty="0">
                <a:solidFill>
                  <a:srgbClr val="FF0000"/>
                </a:solidFill>
                <a:latin typeface="Times New Roman" panose="02020603050405020304" pitchFamily="18" charset="0"/>
              </a:rPr>
              <a:t>“Vào nghề”</a:t>
            </a:r>
            <a:r>
              <a:rPr sz="2800" dirty="0">
                <a:solidFill>
                  <a:schemeClr val="bg2"/>
                </a:solidFill>
                <a:latin typeface="Times New Roman" panose="02020603050405020304" pitchFamily="18" charset="0"/>
              </a:rPr>
              <a:t> </a:t>
            </a:r>
            <a:r>
              <a:rPr sz="2800" dirty="0">
                <a:solidFill>
                  <a:srgbClr val="0000FF"/>
                </a:solidFill>
                <a:latin typeface="Times New Roman" panose="02020603050405020304" pitchFamily="18" charset="0"/>
              </a:rPr>
              <a:t>được chia làm mấy đoạn ?</a:t>
            </a:r>
            <a:endParaRPr sz="2800" dirty="0">
              <a:solidFill>
                <a:srgbClr val="0000FF"/>
              </a:solidFill>
              <a:latin typeface="Times New Roman" panose="02020603050405020304" pitchFamily="18" charset="0"/>
            </a:endParaRPr>
          </a:p>
        </p:txBody>
      </p:sp>
      <p:sp>
        <p:nvSpPr>
          <p:cNvPr id="9224" name="Rectangle 8"/>
          <p:cNvSpPr/>
          <p:nvPr/>
        </p:nvSpPr>
        <p:spPr>
          <a:xfrm>
            <a:off x="152400" y="1143000"/>
            <a:ext cx="8825865" cy="5107940"/>
          </a:xfrm>
          <a:prstGeom prst="rect">
            <a:avLst/>
          </a:prstGeom>
          <a:noFill/>
          <a:ln w="28575" cap="flat" cmpd="sng">
            <a:solidFill>
              <a:schemeClr val="accent1">
                <a:shade val="50000"/>
              </a:schemeClr>
            </a:solidFill>
            <a:prstDash val="solid"/>
            <a:miter/>
            <a:headEnd type="none" w="med" len="med"/>
            <a:tailEnd type="none" w="med" len="med"/>
          </a:ln>
        </p:spPr>
        <p:txBody>
          <a:bodyPr wrap="square">
            <a:spAutoFit/>
          </a:bodyPr>
          <a:p>
            <a:pPr algn="ctr" eaLnBrk="1" hangingPunct="1"/>
            <a:r>
              <a:rPr sz="2800" b="1" dirty="0">
                <a:solidFill>
                  <a:srgbClr val="FF0000"/>
                </a:solidFill>
                <a:latin typeface="Times New Roman" panose="02020603050405020304" pitchFamily="18" charset="0"/>
              </a:rPr>
              <a:t>Vào nghề</a:t>
            </a:r>
            <a:endParaRPr sz="2800" b="1" dirty="0">
              <a:solidFill>
                <a:srgbClr val="FF0000"/>
              </a:solidFill>
              <a:latin typeface="Times New Roman" panose="02020603050405020304" pitchFamily="18" charset="0"/>
            </a:endParaRPr>
          </a:p>
          <a:p>
            <a:pPr eaLnBrk="1" hangingPunct="1"/>
            <a:r>
              <a:rPr sz="2800" dirty="0">
                <a:solidFill>
                  <a:srgbClr val="0000FF"/>
                </a:solidFill>
                <a:latin typeface="Times New Roman" panose="02020603050405020304" pitchFamily="18" charset="0"/>
              </a:rPr>
              <a:t>    </a:t>
            </a:r>
            <a:r>
              <a:rPr sz="2800" dirty="0">
                <a:solidFill>
                  <a:srgbClr val="002060"/>
                </a:solidFill>
                <a:latin typeface="Times New Roman" panose="02020603050405020304" pitchFamily="18" charset="0"/>
              </a:rPr>
              <a:t> Va-li-a được bố mẹ cho đi xem xiếc. Em thích nhất tiết mục “Cô gái phi ngựa, đánh đàn” và mơ ước thành diễn viên biểu diễn tiết mục ấy.</a:t>
            </a:r>
            <a:endParaRPr sz="2800" dirty="0">
              <a:solidFill>
                <a:srgbClr val="002060"/>
              </a:solidFill>
              <a:latin typeface="Times New Roman" panose="02020603050405020304" pitchFamily="18" charset="0"/>
            </a:endParaRPr>
          </a:p>
          <a:p>
            <a:pPr eaLnBrk="1" hangingPunct="1"/>
            <a:r>
              <a:rPr sz="2800" dirty="0">
                <a:solidFill>
                  <a:srgbClr val="002060"/>
                </a:solidFill>
                <a:latin typeface="Times New Roman" panose="02020603050405020304" pitchFamily="18" charset="0"/>
              </a:rPr>
              <a:t>     Em xin vào học nghề tại rạp xiếc. Ông giám đốc rạp xiếc giao cho em việc quét dọn chuồng ngựa. Em ngạc nhiên nhưng rồi cũng nhận lời.</a:t>
            </a:r>
            <a:endParaRPr sz="2800" dirty="0">
              <a:solidFill>
                <a:srgbClr val="002060"/>
              </a:solidFill>
              <a:latin typeface="Times New Roman" panose="02020603050405020304" pitchFamily="18" charset="0"/>
            </a:endParaRPr>
          </a:p>
          <a:p>
            <a:pPr eaLnBrk="1" hangingPunct="1"/>
            <a:r>
              <a:rPr sz="2800" dirty="0">
                <a:solidFill>
                  <a:srgbClr val="002060"/>
                </a:solidFill>
                <a:latin typeface="Times New Roman" panose="02020603050405020304" pitchFamily="18" charset="0"/>
              </a:rPr>
              <a:t>    Va-li-a đã giữ chuồng ngựa sạch sẽ và làm quen với chú ngựa diễn trong suốt thời gian học.</a:t>
            </a:r>
            <a:endParaRPr sz="2800" dirty="0">
              <a:solidFill>
                <a:srgbClr val="002060"/>
              </a:solidFill>
              <a:latin typeface="Times New Roman" panose="02020603050405020304" pitchFamily="18" charset="0"/>
            </a:endParaRPr>
          </a:p>
          <a:p>
            <a:pPr eaLnBrk="1" hangingPunct="1"/>
            <a:r>
              <a:rPr sz="2800" dirty="0">
                <a:solidFill>
                  <a:srgbClr val="002060"/>
                </a:solidFill>
                <a:latin typeface="Times New Roman" panose="02020603050405020304" pitchFamily="18" charset="0"/>
              </a:rPr>
              <a:t>    Về sau, Va-li-a trở thành một diễn viên như em hằng mong ước</a:t>
            </a:r>
            <a:r>
              <a:rPr sz="1800" dirty="0">
                <a:solidFill>
                  <a:srgbClr val="002060"/>
                </a:solidFill>
                <a:latin typeface="Times New Roman" panose="02020603050405020304" pitchFamily="18" charset="0"/>
              </a:rPr>
              <a:t>.</a:t>
            </a:r>
            <a:endParaRPr sz="1800" dirty="0">
              <a:solidFill>
                <a:srgbClr val="002060"/>
              </a:solidFill>
              <a:latin typeface="Times New Roman" panose="02020603050405020304" pitchFamily="18" charset="0"/>
            </a:endParaRPr>
          </a:p>
          <a:p>
            <a:pPr eaLnBrk="1" hangingPunct="1"/>
            <a:r>
              <a:rPr sz="1800" i="1" dirty="0">
                <a:solidFill>
                  <a:srgbClr val="006600"/>
                </a:solidFill>
                <a:latin typeface="Times New Roman" panose="02020603050405020304" pitchFamily="18" charset="0"/>
              </a:rPr>
              <a:t>                                                                                              </a:t>
            </a:r>
            <a:r>
              <a:rPr sz="1800" i="1" dirty="0">
                <a:solidFill>
                  <a:srgbClr val="002060"/>
                </a:solidFill>
                <a:latin typeface="Times New Roman" panose="02020603050405020304" pitchFamily="18" charset="0"/>
              </a:rPr>
              <a:t>     </a:t>
            </a:r>
            <a:r>
              <a:rPr sz="1800" b="1" i="1" dirty="0">
                <a:solidFill>
                  <a:srgbClr val="002060"/>
                </a:solidFill>
                <a:latin typeface="Times New Roman" panose="02020603050405020304" pitchFamily="18" charset="0"/>
              </a:rPr>
              <a:t>Theo TIẾNG VIỆT 3, 1995</a:t>
            </a:r>
            <a:endParaRPr sz="1800" b="1" i="1" dirty="0">
              <a:solidFill>
                <a:srgbClr val="002060"/>
              </a:solidFill>
              <a:latin typeface="Times New Roman" panose="02020603050405020304" pitchFamily="18" charset="0"/>
            </a:endParaRPr>
          </a:p>
        </p:txBody>
      </p:sp>
      <p:sp>
        <p:nvSpPr>
          <p:cNvPr id="9229" name="AutoShape 13"/>
          <p:cNvSpPr/>
          <p:nvPr/>
        </p:nvSpPr>
        <p:spPr>
          <a:xfrm>
            <a:off x="162560" y="304800"/>
            <a:ext cx="8655050" cy="650875"/>
          </a:xfrm>
          <a:prstGeom prst="wedgeRoundRectCallout">
            <a:avLst>
              <a:gd name="adj1" fmla="val 2496"/>
              <a:gd name="adj2" fmla="val 40634"/>
              <a:gd name="adj3" fmla="val 16667"/>
            </a:avLst>
          </a:prstGeom>
          <a:solidFill>
            <a:schemeClr val="accent5">
              <a:lumMod val="90000"/>
            </a:schemeClr>
          </a:solidFill>
          <a:ln w="9525" cap="flat" cmpd="sng">
            <a:solidFill>
              <a:srgbClr val="800000"/>
            </a:solidFill>
            <a:prstDash val="solid"/>
            <a:miter/>
            <a:headEnd type="none" w="med" len="med"/>
            <a:tailEnd type="none" w="med" len="med"/>
          </a:ln>
        </p:spPr>
        <p:txBody>
          <a:bodyPr/>
          <a:p>
            <a:pPr algn="ctr" eaLnBrk="1" hangingPunct="1"/>
            <a:r>
              <a:rPr sz="2400" dirty="0">
                <a:solidFill>
                  <a:srgbClr val="0000FF"/>
                </a:solidFill>
                <a:latin typeface="Times New Roman" panose="02020603050405020304" pitchFamily="18" charset="0"/>
              </a:rPr>
              <a:t>Sự việc 1 trong cốt truyện</a:t>
            </a:r>
            <a:r>
              <a:rPr sz="2400" dirty="0">
                <a:solidFill>
                  <a:schemeClr val="bg2"/>
                </a:solidFill>
                <a:latin typeface="Times New Roman" panose="02020603050405020304" pitchFamily="18" charset="0"/>
              </a:rPr>
              <a:t> </a:t>
            </a:r>
            <a:r>
              <a:rPr sz="2400" b="1" dirty="0">
                <a:solidFill>
                  <a:srgbClr val="FF0000"/>
                </a:solidFill>
                <a:latin typeface="Times New Roman" panose="02020603050405020304" pitchFamily="18" charset="0"/>
              </a:rPr>
              <a:t>“Vào nghề”</a:t>
            </a:r>
            <a:r>
              <a:rPr sz="2400" dirty="0">
                <a:solidFill>
                  <a:schemeClr val="bg2"/>
                </a:solidFill>
                <a:latin typeface="Times New Roman" panose="02020603050405020304" pitchFamily="18" charset="0"/>
              </a:rPr>
              <a:t> </a:t>
            </a:r>
            <a:r>
              <a:rPr sz="2400" dirty="0">
                <a:solidFill>
                  <a:srgbClr val="0000FF"/>
                </a:solidFill>
                <a:latin typeface="Times New Roman" panose="02020603050405020304" pitchFamily="18" charset="0"/>
              </a:rPr>
              <a:t>là gì ?</a:t>
            </a:r>
            <a:endParaRPr sz="2400" dirty="0">
              <a:solidFill>
                <a:srgbClr val="0000FF"/>
              </a:solidFill>
              <a:latin typeface="Times New Roman" panose="02020603050405020304" pitchFamily="18" charset="0"/>
            </a:endParaRPr>
          </a:p>
        </p:txBody>
      </p:sp>
    </p:spTree>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2" nodeType="clickEffect">
                                  <p:stCondLst>
                                    <p:cond delay="0"/>
                                  </p:stCondLst>
                                  <p:childTnLst>
                                    <p:animEffect transition="out" filter="blinds(horizontal)">
                                      <p:cBhvr>
                                        <p:cTn id="10" dur="500"/>
                                        <p:tgtEl>
                                          <p:spTgt spid="9230"/>
                                        </p:tgtEl>
                                      </p:cBhvr>
                                    </p:animEffect>
                                    <p:set>
                                      <p:cBhvr>
                                        <p:cTn id="11" dur="1" fill="hold">
                                          <p:stCondLst>
                                            <p:cond delay="499"/>
                                          </p:stCondLst>
                                        </p:cTn>
                                        <p:tgtEl>
                                          <p:spTgt spid="9230"/>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2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2" nodeType="clickEffect">
                                  <p:stCondLst>
                                    <p:cond delay="0"/>
                                  </p:stCondLst>
                                  <p:childTnLst>
                                    <p:animEffect transition="out" filter="blinds(horizontal)">
                                      <p:cBhvr>
                                        <p:cTn id="18" dur="500"/>
                                        <p:tgtEl>
                                          <p:spTgt spid="9223"/>
                                        </p:tgtEl>
                                      </p:cBhvr>
                                    </p:animEffect>
                                    <p:set>
                                      <p:cBhvr>
                                        <p:cTn id="19" dur="1" fill="hold">
                                          <p:stCondLst>
                                            <p:cond delay="499"/>
                                          </p:stCondLst>
                                        </p:cTn>
                                        <p:tgtEl>
                                          <p:spTgt spid="9223"/>
                                        </p:tgtEl>
                                        <p:attrNameLst>
                                          <p:attrName>style.visibility</p:attrName>
                                        </p:attrNameLst>
                                      </p:cBhvr>
                                      <p:to>
                                        <p:strVal val="hidden"/>
                                      </p:to>
                                    </p:set>
                                  </p:childTnLst>
                                </p:cTn>
                              </p:par>
                            </p:childTnLst>
                          </p:cTn>
                        </p:par>
                        <p:par>
                          <p:cTn id="20" fill="hold">
                            <p:stCondLst>
                              <p:cond delay="500"/>
                            </p:stCondLst>
                            <p:childTnLst>
                              <p:par>
                                <p:cTn id="21" presetID="18" presetClass="entr" presetSubtype="12" fill="hold" grpId="0" nodeType="afterEffect">
                                  <p:stCondLst>
                                    <p:cond delay="0"/>
                                  </p:stCondLst>
                                  <p:childTnLst>
                                    <p:set>
                                      <p:cBhvr>
                                        <p:cTn id="22" dur="1" fill="hold">
                                          <p:stCondLst>
                                            <p:cond delay="0"/>
                                          </p:stCondLst>
                                        </p:cTn>
                                        <p:tgtEl>
                                          <p:spTgt spid="9229"/>
                                        </p:tgtEl>
                                        <p:attrNameLst>
                                          <p:attrName>style.visibility</p:attrName>
                                        </p:attrNameLst>
                                      </p:cBhvr>
                                      <p:to>
                                        <p:strVal val="visible"/>
                                      </p:to>
                                    </p:set>
                                    <p:animEffect transition="in" filter="strips(downLeft)">
                                      <p:cBhvr>
                                        <p:cTn id="23" dur="500"/>
                                        <p:tgtEl>
                                          <p:spTgt spid="9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0" grpId="0" bldLvl="0" animBg="1"/>
      <p:bldP spid="9230" grpId="1" animBg="1"/>
      <p:bldP spid="9230" grpId="2" bldLvl="0" animBg="1"/>
      <p:bldP spid="9223" grpId="0" bldLvl="0" animBg="1"/>
      <p:bldP spid="9223" grpId="1" animBg="1"/>
      <p:bldP spid="9223" grpId="2" bldLvl="0" animBg="1"/>
      <p:bldP spid="9229" grpId="0" bldLvl="0" animBg="1"/>
      <p:bldP spid="92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2"/>
          <p:cNvSpPr>
            <a:spLocks noGrp="1"/>
          </p:cNvSpPr>
          <p:nvPr>
            <p:ph type="title"/>
          </p:nvPr>
        </p:nvSpPr>
        <p:spPr>
          <a:xfrm>
            <a:off x="0" y="685800"/>
            <a:ext cx="8229600" cy="1143000"/>
          </a:xfrm>
        </p:spPr>
        <p:txBody>
          <a:bodyPr vert="horz" wrap="square" lIns="91440" tIns="45720" rIns="91440" bIns="45720" anchor="ctr" anchorCtr="0"/>
          <a:p>
            <a:pPr eaLnBrk="1" hangingPunct="1"/>
            <a:r>
              <a:rPr dirty="0"/>
              <a:t>               </a:t>
            </a:r>
            <a:endParaRPr dirty="0"/>
          </a:p>
        </p:txBody>
      </p:sp>
      <p:sp>
        <p:nvSpPr>
          <p:cNvPr id="16387" name="Text Box 4"/>
          <p:cNvSpPr txBox="1"/>
          <p:nvPr/>
        </p:nvSpPr>
        <p:spPr>
          <a:xfrm>
            <a:off x="292100" y="457200"/>
            <a:ext cx="8610600" cy="946150"/>
          </a:xfrm>
          <a:prstGeom prst="rect">
            <a:avLst/>
          </a:prstGeom>
          <a:noFill/>
          <a:ln w="9525">
            <a:noFill/>
          </a:ln>
        </p:spPr>
        <p:txBody>
          <a:bodyPr>
            <a:spAutoFit/>
          </a:bodyPr>
          <a:p>
            <a:pPr eaLnBrk="1" hangingPunct="1">
              <a:spcBef>
                <a:spcPct val="50000"/>
              </a:spcBef>
            </a:pPr>
            <a:r>
              <a:rPr sz="2800" dirty="0">
                <a:solidFill>
                  <a:srgbClr val="FF0000"/>
                </a:solidFill>
                <a:latin typeface="Times New Roman" panose="02020603050405020304" pitchFamily="18" charset="0"/>
              </a:rPr>
              <a:t>- Sự việc 1:</a:t>
            </a:r>
            <a:r>
              <a:rPr sz="2800" dirty="0">
                <a:solidFill>
                  <a:srgbClr val="9900FF"/>
                </a:solidFill>
                <a:latin typeface="Times New Roman" panose="02020603050405020304" pitchFamily="18" charset="0"/>
              </a:rPr>
              <a:t> </a:t>
            </a:r>
            <a:r>
              <a:rPr sz="2800" dirty="0">
                <a:solidFill>
                  <a:srgbClr val="0000FF"/>
                </a:solidFill>
                <a:latin typeface="Times New Roman" panose="02020603050405020304" pitchFamily="18" charset="0"/>
              </a:rPr>
              <a:t>Va-li-a mơ ước trở thành diễn viên xiếc biểu diễn tiết mục phi ngựa đánh đàn.</a:t>
            </a:r>
            <a:endParaRPr sz="2800" dirty="0">
              <a:solidFill>
                <a:srgbClr val="0000FF"/>
              </a:solidFill>
              <a:latin typeface="Times New Roman" panose="02020603050405020304" pitchFamily="18" charset="0"/>
            </a:endParaRPr>
          </a:p>
        </p:txBody>
      </p:sp>
    </p:spTree>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Text Box 2"/>
          <p:cNvSpPr txBox="1"/>
          <p:nvPr/>
        </p:nvSpPr>
        <p:spPr>
          <a:xfrm>
            <a:off x="1219200" y="685800"/>
            <a:ext cx="6400800" cy="779463"/>
          </a:xfrm>
          <a:prstGeom prst="rect">
            <a:avLst/>
          </a:prstGeom>
          <a:noFill/>
          <a:ln w="9525">
            <a:noFill/>
          </a:ln>
        </p:spPr>
        <p:txBody>
          <a:bodyPr>
            <a:spAutoFit/>
          </a:bodyPr>
          <a:p>
            <a:pPr eaLnBrk="1" hangingPunct="1">
              <a:spcBef>
                <a:spcPct val="50000"/>
              </a:spcBef>
            </a:pPr>
            <a:endParaRPr sz="1800" dirty="0">
              <a:latin typeface=".VnArial" pitchFamily="34" charset="0"/>
            </a:endParaRPr>
          </a:p>
          <a:p>
            <a:pPr eaLnBrk="1" hangingPunct="1">
              <a:spcBef>
                <a:spcPct val="50000"/>
              </a:spcBef>
            </a:pPr>
            <a:endParaRPr sz="1800" dirty="0">
              <a:latin typeface=".VnArial" pitchFamily="34" charset="0"/>
            </a:endParaRPr>
          </a:p>
        </p:txBody>
      </p:sp>
      <p:sp>
        <p:nvSpPr>
          <p:cNvPr id="39941" name="AutoShape 5"/>
          <p:cNvSpPr/>
          <p:nvPr/>
        </p:nvSpPr>
        <p:spPr>
          <a:xfrm>
            <a:off x="1752600" y="228600"/>
            <a:ext cx="5562600" cy="657860"/>
          </a:xfrm>
          <a:prstGeom prst="wedgeRoundRectCallout">
            <a:avLst>
              <a:gd name="adj1" fmla="val 1221"/>
              <a:gd name="adj2" fmla="val 40637"/>
              <a:gd name="adj3" fmla="val 16667"/>
            </a:avLst>
          </a:prstGeom>
          <a:solidFill>
            <a:schemeClr val="accent5">
              <a:lumMod val="90000"/>
            </a:schemeClr>
          </a:solidFill>
          <a:ln w="9525" cap="flat" cmpd="sng">
            <a:solidFill>
              <a:srgbClr val="800000"/>
            </a:solidFill>
            <a:prstDash val="solid"/>
            <a:miter/>
            <a:headEnd type="none" w="med" len="med"/>
            <a:tailEnd type="none" w="med" len="med"/>
          </a:ln>
        </p:spPr>
        <p:txBody>
          <a:bodyPr/>
          <a:p>
            <a:pPr algn="ctr" eaLnBrk="1" hangingPunct="1"/>
            <a:r>
              <a:rPr sz="2800" dirty="0">
                <a:solidFill>
                  <a:srgbClr val="0000FF"/>
                </a:solidFill>
                <a:latin typeface="Times New Roman" panose="02020603050405020304" pitchFamily="18" charset="0"/>
              </a:rPr>
              <a:t>Nêu sự việc chính thứ hai.</a:t>
            </a:r>
            <a:endParaRPr sz="2800" dirty="0">
              <a:solidFill>
                <a:srgbClr val="0000FF"/>
              </a:solidFill>
              <a:latin typeface="Times New Roman" panose="02020603050405020304" pitchFamily="18" charset="0"/>
            </a:endParaRPr>
          </a:p>
        </p:txBody>
      </p:sp>
      <p:sp>
        <p:nvSpPr>
          <p:cNvPr id="9224" name="Rectangle 8"/>
          <p:cNvSpPr/>
          <p:nvPr/>
        </p:nvSpPr>
        <p:spPr>
          <a:xfrm>
            <a:off x="152400" y="1143000"/>
            <a:ext cx="8825865" cy="5107940"/>
          </a:xfrm>
          <a:prstGeom prst="rect">
            <a:avLst/>
          </a:prstGeom>
          <a:noFill/>
          <a:ln w="28575" cap="flat" cmpd="sng">
            <a:solidFill>
              <a:schemeClr val="accent1">
                <a:shade val="50000"/>
              </a:schemeClr>
            </a:solidFill>
            <a:prstDash val="solid"/>
            <a:miter/>
            <a:headEnd type="none" w="med" len="med"/>
            <a:tailEnd type="none" w="med" len="med"/>
          </a:ln>
        </p:spPr>
        <p:txBody>
          <a:bodyPr wrap="square">
            <a:spAutoFit/>
          </a:bodyPr>
          <a:p>
            <a:pPr algn="ctr" eaLnBrk="1" hangingPunct="1"/>
            <a:r>
              <a:rPr sz="2800" b="1" dirty="0">
                <a:solidFill>
                  <a:srgbClr val="FF0000"/>
                </a:solidFill>
                <a:latin typeface="Times New Roman" panose="02020603050405020304" pitchFamily="18" charset="0"/>
              </a:rPr>
              <a:t>Vào nghề</a:t>
            </a:r>
            <a:endParaRPr sz="2800" b="1" dirty="0">
              <a:solidFill>
                <a:srgbClr val="FF0000"/>
              </a:solidFill>
              <a:latin typeface="Times New Roman" panose="02020603050405020304" pitchFamily="18" charset="0"/>
            </a:endParaRPr>
          </a:p>
          <a:p>
            <a:pPr eaLnBrk="1" hangingPunct="1"/>
            <a:r>
              <a:rPr sz="2800" dirty="0">
                <a:solidFill>
                  <a:srgbClr val="0000FF"/>
                </a:solidFill>
                <a:latin typeface="Times New Roman" panose="02020603050405020304" pitchFamily="18" charset="0"/>
              </a:rPr>
              <a:t>    </a:t>
            </a:r>
            <a:r>
              <a:rPr sz="2800" dirty="0">
                <a:solidFill>
                  <a:srgbClr val="002060"/>
                </a:solidFill>
                <a:latin typeface="Times New Roman" panose="02020603050405020304" pitchFamily="18" charset="0"/>
              </a:rPr>
              <a:t> Va-li-a được bố mẹ cho đi xem xiếc. Em thích nhất tiết mục “Cô gái phi ngựa, đánh đàn” và mơ ước thành diễn viên biểu diễn tiết mục ấy.</a:t>
            </a:r>
            <a:endParaRPr sz="2800" dirty="0">
              <a:solidFill>
                <a:srgbClr val="002060"/>
              </a:solidFill>
              <a:latin typeface="Times New Roman" panose="02020603050405020304" pitchFamily="18" charset="0"/>
            </a:endParaRPr>
          </a:p>
          <a:p>
            <a:pPr eaLnBrk="1" hangingPunct="1"/>
            <a:r>
              <a:rPr sz="2800" dirty="0">
                <a:solidFill>
                  <a:srgbClr val="002060"/>
                </a:solidFill>
                <a:latin typeface="Times New Roman" panose="02020603050405020304" pitchFamily="18" charset="0"/>
              </a:rPr>
              <a:t>     Em xin vào học nghề tại rạp xiếc. Ông giám đốc rạp xiếc giao cho em việc quét dọn chuồng ngựa. Em ngạc nhiên nhưng rồi cũng nhận lời.</a:t>
            </a:r>
            <a:endParaRPr sz="2800" dirty="0">
              <a:solidFill>
                <a:srgbClr val="002060"/>
              </a:solidFill>
              <a:latin typeface="Times New Roman" panose="02020603050405020304" pitchFamily="18" charset="0"/>
            </a:endParaRPr>
          </a:p>
          <a:p>
            <a:pPr eaLnBrk="1" hangingPunct="1"/>
            <a:r>
              <a:rPr sz="2800" dirty="0">
                <a:solidFill>
                  <a:srgbClr val="002060"/>
                </a:solidFill>
                <a:latin typeface="Times New Roman" panose="02020603050405020304" pitchFamily="18" charset="0"/>
              </a:rPr>
              <a:t>    Va-li-a đã giữ chuồng ngựa sạch sẽ và làm quen với chú ngựa diễn trong suốt thời gian học.</a:t>
            </a:r>
            <a:endParaRPr sz="2800" dirty="0">
              <a:solidFill>
                <a:srgbClr val="002060"/>
              </a:solidFill>
              <a:latin typeface="Times New Roman" panose="02020603050405020304" pitchFamily="18" charset="0"/>
            </a:endParaRPr>
          </a:p>
          <a:p>
            <a:pPr eaLnBrk="1" hangingPunct="1"/>
            <a:r>
              <a:rPr sz="2800" dirty="0">
                <a:solidFill>
                  <a:srgbClr val="002060"/>
                </a:solidFill>
                <a:latin typeface="Times New Roman" panose="02020603050405020304" pitchFamily="18" charset="0"/>
              </a:rPr>
              <a:t>    Về sau, Va-li-a trở thành một diễn viên như em hằng mong ước</a:t>
            </a:r>
            <a:r>
              <a:rPr sz="1800" dirty="0">
                <a:solidFill>
                  <a:srgbClr val="002060"/>
                </a:solidFill>
                <a:latin typeface="Times New Roman" panose="02020603050405020304" pitchFamily="18" charset="0"/>
              </a:rPr>
              <a:t>.</a:t>
            </a:r>
            <a:endParaRPr sz="1800" dirty="0">
              <a:solidFill>
                <a:srgbClr val="002060"/>
              </a:solidFill>
              <a:latin typeface="Times New Roman" panose="02020603050405020304" pitchFamily="18" charset="0"/>
            </a:endParaRPr>
          </a:p>
          <a:p>
            <a:pPr eaLnBrk="1" hangingPunct="1"/>
            <a:r>
              <a:rPr sz="1800" i="1" dirty="0">
                <a:solidFill>
                  <a:srgbClr val="006600"/>
                </a:solidFill>
                <a:latin typeface="Times New Roman" panose="02020603050405020304" pitchFamily="18" charset="0"/>
              </a:rPr>
              <a:t>                                                                                              </a:t>
            </a:r>
            <a:r>
              <a:rPr sz="1800" i="1" dirty="0">
                <a:solidFill>
                  <a:srgbClr val="002060"/>
                </a:solidFill>
                <a:latin typeface="Times New Roman" panose="02020603050405020304" pitchFamily="18" charset="0"/>
              </a:rPr>
              <a:t>     </a:t>
            </a:r>
            <a:r>
              <a:rPr sz="1800" b="1" i="1" dirty="0">
                <a:solidFill>
                  <a:srgbClr val="002060"/>
                </a:solidFill>
                <a:latin typeface="Times New Roman" panose="02020603050405020304" pitchFamily="18" charset="0"/>
              </a:rPr>
              <a:t>Theo TIẾNG VIỆT 3, 1995</a:t>
            </a:r>
            <a:endParaRPr sz="1800" b="1" i="1" dirty="0">
              <a:solidFill>
                <a:srgbClr val="002060"/>
              </a:solidFill>
              <a:latin typeface="Times New Roman" panose="02020603050405020304" pitchFamily="18" charset="0"/>
            </a:endParaRPr>
          </a:p>
        </p:txBody>
      </p:sp>
    </p:spTree>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checkerboard(across)">
                                      <p:cBhvr>
                                        <p:cTn id="7" dur="5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Rectangle 2"/>
          <p:cNvSpPr>
            <a:spLocks noGrp="1"/>
          </p:cNvSpPr>
          <p:nvPr>
            <p:ph type="title"/>
          </p:nvPr>
        </p:nvSpPr>
        <p:spPr>
          <a:xfrm>
            <a:off x="0" y="685800"/>
            <a:ext cx="8229600" cy="1143000"/>
          </a:xfrm>
        </p:spPr>
        <p:txBody>
          <a:bodyPr vert="horz" wrap="square" lIns="91440" tIns="45720" rIns="91440" bIns="45720" anchor="ctr" anchorCtr="0"/>
          <a:p>
            <a:pPr eaLnBrk="1" hangingPunct="1"/>
            <a:r>
              <a:rPr dirty="0"/>
              <a:t>               </a:t>
            </a:r>
            <a:endParaRPr dirty="0"/>
          </a:p>
        </p:txBody>
      </p:sp>
      <p:sp>
        <p:nvSpPr>
          <p:cNvPr id="18435" name="Text Box 3"/>
          <p:cNvSpPr txBox="1"/>
          <p:nvPr/>
        </p:nvSpPr>
        <p:spPr>
          <a:xfrm>
            <a:off x="304800" y="501650"/>
            <a:ext cx="8610600" cy="946150"/>
          </a:xfrm>
          <a:prstGeom prst="rect">
            <a:avLst/>
          </a:prstGeom>
          <a:noFill/>
          <a:ln w="9525">
            <a:noFill/>
          </a:ln>
        </p:spPr>
        <p:txBody>
          <a:bodyPr>
            <a:spAutoFit/>
          </a:bodyPr>
          <a:p>
            <a:pPr eaLnBrk="1" hangingPunct="1">
              <a:spcBef>
                <a:spcPct val="50000"/>
              </a:spcBef>
            </a:pPr>
            <a:r>
              <a:rPr sz="2800" b="1" dirty="0">
                <a:solidFill>
                  <a:srgbClr val="FF0000"/>
                </a:solidFill>
                <a:latin typeface="Times New Roman" panose="02020603050405020304" pitchFamily="18" charset="0"/>
              </a:rPr>
              <a:t>- Sự việc 1:</a:t>
            </a:r>
            <a:r>
              <a:rPr sz="2800" dirty="0">
                <a:solidFill>
                  <a:srgbClr val="9900FF"/>
                </a:solidFill>
                <a:latin typeface="Times New Roman" panose="02020603050405020304" pitchFamily="18" charset="0"/>
              </a:rPr>
              <a:t> </a:t>
            </a:r>
            <a:r>
              <a:rPr sz="2800" dirty="0">
                <a:solidFill>
                  <a:srgbClr val="0000FF"/>
                </a:solidFill>
                <a:latin typeface="Times New Roman" panose="02020603050405020304" pitchFamily="18" charset="0"/>
              </a:rPr>
              <a:t>Mơ ước trở thành diễn viên xiếc biểu diễn tiết mục phi ngựa đánh đàn.</a:t>
            </a:r>
            <a:endParaRPr sz="2800" dirty="0">
              <a:solidFill>
                <a:srgbClr val="0000FF"/>
              </a:solidFill>
              <a:latin typeface="Times New Roman" panose="02020603050405020304" pitchFamily="18" charset="0"/>
            </a:endParaRPr>
          </a:p>
        </p:txBody>
      </p:sp>
      <p:sp>
        <p:nvSpPr>
          <p:cNvPr id="18436" name="Text Box 4"/>
          <p:cNvSpPr txBox="1"/>
          <p:nvPr/>
        </p:nvSpPr>
        <p:spPr>
          <a:xfrm>
            <a:off x="228600" y="1447800"/>
            <a:ext cx="8763000" cy="946150"/>
          </a:xfrm>
          <a:prstGeom prst="rect">
            <a:avLst/>
          </a:prstGeom>
          <a:noFill/>
          <a:ln w="9525">
            <a:noFill/>
          </a:ln>
        </p:spPr>
        <p:txBody>
          <a:bodyPr>
            <a:spAutoFit/>
          </a:bodyPr>
          <a:p>
            <a:pPr eaLnBrk="1" hangingPunct="1">
              <a:spcBef>
                <a:spcPct val="50000"/>
              </a:spcBef>
            </a:pPr>
            <a:r>
              <a:rPr sz="2800" b="1" dirty="0">
                <a:solidFill>
                  <a:srgbClr val="FF0000"/>
                </a:solidFill>
                <a:latin typeface="Times New Roman" panose="02020603050405020304" pitchFamily="18" charset="0"/>
              </a:rPr>
              <a:t>- Sự việc 2:</a:t>
            </a:r>
            <a:r>
              <a:rPr sz="2800" dirty="0">
                <a:solidFill>
                  <a:srgbClr val="9900FF"/>
                </a:solidFill>
                <a:latin typeface="Times New Roman" panose="02020603050405020304" pitchFamily="18" charset="0"/>
              </a:rPr>
              <a:t> </a:t>
            </a:r>
            <a:r>
              <a:rPr sz="2800" dirty="0">
                <a:solidFill>
                  <a:srgbClr val="0000FF"/>
                </a:solidFill>
                <a:latin typeface="Times New Roman" panose="02020603050405020304" pitchFamily="18" charset="0"/>
              </a:rPr>
              <a:t>Va-li-a xin học nghề ở rạp xiếc và được giao việc quét dọn chuồng ngựa.</a:t>
            </a:r>
            <a:endParaRPr sz="2800" dirty="0">
              <a:solidFill>
                <a:srgbClr val="0000FF"/>
              </a:solidFill>
              <a:latin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strips(downLeft)">
                                      <p:cBhvr>
                                        <p:cTn id="7"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Text Box 2"/>
          <p:cNvSpPr txBox="1"/>
          <p:nvPr/>
        </p:nvSpPr>
        <p:spPr>
          <a:xfrm>
            <a:off x="1219200" y="685800"/>
            <a:ext cx="6400800" cy="779463"/>
          </a:xfrm>
          <a:prstGeom prst="rect">
            <a:avLst/>
          </a:prstGeom>
          <a:noFill/>
          <a:ln w="9525">
            <a:noFill/>
          </a:ln>
        </p:spPr>
        <p:txBody>
          <a:bodyPr>
            <a:spAutoFit/>
          </a:bodyPr>
          <a:p>
            <a:pPr eaLnBrk="1" hangingPunct="1">
              <a:spcBef>
                <a:spcPct val="50000"/>
              </a:spcBef>
            </a:pPr>
            <a:endParaRPr sz="1800" dirty="0">
              <a:latin typeface=".VnArial" pitchFamily="34" charset="0"/>
            </a:endParaRPr>
          </a:p>
          <a:p>
            <a:pPr eaLnBrk="1" hangingPunct="1">
              <a:spcBef>
                <a:spcPct val="50000"/>
              </a:spcBef>
            </a:pPr>
            <a:endParaRPr sz="1800" dirty="0">
              <a:latin typeface=".VnArial" pitchFamily="34" charset="0"/>
            </a:endParaRPr>
          </a:p>
        </p:txBody>
      </p:sp>
      <p:sp>
        <p:nvSpPr>
          <p:cNvPr id="44036" name="AutoShape 4"/>
          <p:cNvSpPr/>
          <p:nvPr/>
        </p:nvSpPr>
        <p:spPr>
          <a:xfrm>
            <a:off x="227330" y="304800"/>
            <a:ext cx="8613140" cy="610870"/>
          </a:xfrm>
          <a:prstGeom prst="wedgeRoundRectCallout">
            <a:avLst>
              <a:gd name="adj1" fmla="val 570"/>
              <a:gd name="adj2" fmla="val 45520"/>
              <a:gd name="adj3" fmla="val 16667"/>
            </a:avLst>
          </a:prstGeom>
          <a:solidFill>
            <a:schemeClr val="accent5">
              <a:lumMod val="90000"/>
            </a:schemeClr>
          </a:solidFill>
          <a:ln w="9525" cap="flat" cmpd="sng">
            <a:solidFill>
              <a:srgbClr val="800000"/>
            </a:solidFill>
            <a:prstDash val="solid"/>
            <a:miter/>
            <a:headEnd type="none" w="med" len="med"/>
            <a:tailEnd type="none" w="med" len="med"/>
          </a:ln>
        </p:spPr>
        <p:txBody>
          <a:bodyPr/>
          <a:p>
            <a:pPr algn="ctr" eaLnBrk="1" hangingPunct="1"/>
            <a:r>
              <a:rPr sz="2800" dirty="0">
                <a:solidFill>
                  <a:srgbClr val="0000FF"/>
                </a:solidFill>
                <a:latin typeface="Times New Roman" panose="02020603050405020304" pitchFamily="18" charset="0"/>
              </a:rPr>
              <a:t>Sự việc 3 trong cốt truyện</a:t>
            </a:r>
            <a:r>
              <a:rPr sz="2800" dirty="0">
                <a:solidFill>
                  <a:schemeClr val="bg2"/>
                </a:solidFill>
                <a:latin typeface="Times New Roman" panose="02020603050405020304" pitchFamily="18" charset="0"/>
              </a:rPr>
              <a:t> </a:t>
            </a:r>
            <a:r>
              <a:rPr sz="2800" b="1" dirty="0">
                <a:solidFill>
                  <a:srgbClr val="FF0000"/>
                </a:solidFill>
                <a:latin typeface="Times New Roman" panose="02020603050405020304" pitchFamily="18" charset="0"/>
              </a:rPr>
              <a:t>“Vào nghề”</a:t>
            </a:r>
            <a:r>
              <a:rPr sz="2800" dirty="0">
                <a:solidFill>
                  <a:schemeClr val="bg2"/>
                </a:solidFill>
                <a:latin typeface="Times New Roman" panose="02020603050405020304" pitchFamily="18" charset="0"/>
              </a:rPr>
              <a:t> </a:t>
            </a:r>
            <a:r>
              <a:rPr sz="2800" dirty="0">
                <a:solidFill>
                  <a:srgbClr val="0000FF"/>
                </a:solidFill>
                <a:latin typeface="Times New Roman" panose="02020603050405020304" pitchFamily="18" charset="0"/>
              </a:rPr>
              <a:t>là gì ?</a:t>
            </a:r>
            <a:endParaRPr sz="2800" dirty="0">
              <a:solidFill>
                <a:srgbClr val="0000FF"/>
              </a:solidFill>
              <a:latin typeface="Times New Roman" panose="02020603050405020304" pitchFamily="18" charset="0"/>
            </a:endParaRPr>
          </a:p>
        </p:txBody>
      </p:sp>
      <p:sp>
        <p:nvSpPr>
          <p:cNvPr id="9224" name="Rectangle 8"/>
          <p:cNvSpPr/>
          <p:nvPr/>
        </p:nvSpPr>
        <p:spPr>
          <a:xfrm>
            <a:off x="152400" y="1143000"/>
            <a:ext cx="8825865" cy="5107940"/>
          </a:xfrm>
          <a:prstGeom prst="rect">
            <a:avLst/>
          </a:prstGeom>
          <a:noFill/>
          <a:ln w="28575" cap="flat" cmpd="sng">
            <a:solidFill>
              <a:schemeClr val="accent1">
                <a:shade val="50000"/>
              </a:schemeClr>
            </a:solidFill>
            <a:prstDash val="solid"/>
            <a:miter/>
            <a:headEnd type="none" w="med" len="med"/>
            <a:tailEnd type="none" w="med" len="med"/>
          </a:ln>
        </p:spPr>
        <p:txBody>
          <a:bodyPr wrap="square">
            <a:spAutoFit/>
          </a:bodyPr>
          <a:p>
            <a:pPr algn="ctr" eaLnBrk="1" hangingPunct="1"/>
            <a:r>
              <a:rPr sz="2800" b="1" dirty="0">
                <a:solidFill>
                  <a:srgbClr val="FF0000"/>
                </a:solidFill>
                <a:latin typeface="Times New Roman" panose="02020603050405020304" pitchFamily="18" charset="0"/>
              </a:rPr>
              <a:t>Vào nghề</a:t>
            </a:r>
            <a:endParaRPr sz="2800" b="1" dirty="0">
              <a:solidFill>
                <a:srgbClr val="FF0000"/>
              </a:solidFill>
              <a:latin typeface="Times New Roman" panose="02020603050405020304" pitchFamily="18" charset="0"/>
            </a:endParaRPr>
          </a:p>
          <a:p>
            <a:pPr eaLnBrk="1" hangingPunct="1"/>
            <a:r>
              <a:rPr sz="2800" dirty="0">
                <a:solidFill>
                  <a:srgbClr val="0000FF"/>
                </a:solidFill>
                <a:latin typeface="Times New Roman" panose="02020603050405020304" pitchFamily="18" charset="0"/>
              </a:rPr>
              <a:t>    </a:t>
            </a:r>
            <a:r>
              <a:rPr sz="2800" dirty="0">
                <a:solidFill>
                  <a:srgbClr val="002060"/>
                </a:solidFill>
                <a:latin typeface="Times New Roman" panose="02020603050405020304" pitchFamily="18" charset="0"/>
              </a:rPr>
              <a:t> Va-li-a được bố mẹ cho đi xem xiếc. Em thích nhất tiết mục “Cô gái phi ngựa, đánh đàn” và mơ ước thành diễn viên biểu diễn tiết mục ấy.</a:t>
            </a:r>
            <a:endParaRPr sz="2800" dirty="0">
              <a:solidFill>
                <a:srgbClr val="002060"/>
              </a:solidFill>
              <a:latin typeface="Times New Roman" panose="02020603050405020304" pitchFamily="18" charset="0"/>
            </a:endParaRPr>
          </a:p>
          <a:p>
            <a:pPr eaLnBrk="1" hangingPunct="1"/>
            <a:r>
              <a:rPr sz="2800" dirty="0">
                <a:solidFill>
                  <a:srgbClr val="002060"/>
                </a:solidFill>
                <a:latin typeface="Times New Roman" panose="02020603050405020304" pitchFamily="18" charset="0"/>
              </a:rPr>
              <a:t>     Em xin vào học nghề tại rạp xiếc. Ông giám đốc rạp xiếc giao cho em việc quét dọn chuồng ngựa. Em ngạc nhiên nhưng rồi cũng nhận lời.</a:t>
            </a:r>
            <a:endParaRPr sz="2800" dirty="0">
              <a:solidFill>
                <a:srgbClr val="002060"/>
              </a:solidFill>
              <a:latin typeface="Times New Roman" panose="02020603050405020304" pitchFamily="18" charset="0"/>
            </a:endParaRPr>
          </a:p>
          <a:p>
            <a:pPr eaLnBrk="1" hangingPunct="1"/>
            <a:r>
              <a:rPr sz="2800" dirty="0">
                <a:solidFill>
                  <a:srgbClr val="002060"/>
                </a:solidFill>
                <a:latin typeface="Times New Roman" panose="02020603050405020304" pitchFamily="18" charset="0"/>
              </a:rPr>
              <a:t>    Va-li-a đã giữ chuồng ngựa sạch sẽ và làm quen với chú ngựa diễn trong suốt thời gian học.</a:t>
            </a:r>
            <a:endParaRPr sz="2800" dirty="0">
              <a:solidFill>
                <a:srgbClr val="002060"/>
              </a:solidFill>
              <a:latin typeface="Times New Roman" panose="02020603050405020304" pitchFamily="18" charset="0"/>
            </a:endParaRPr>
          </a:p>
          <a:p>
            <a:pPr eaLnBrk="1" hangingPunct="1"/>
            <a:r>
              <a:rPr sz="2800" dirty="0">
                <a:solidFill>
                  <a:srgbClr val="002060"/>
                </a:solidFill>
                <a:latin typeface="Times New Roman" panose="02020603050405020304" pitchFamily="18" charset="0"/>
              </a:rPr>
              <a:t>    Về sau, Va-li-a trở thành một diễn viên như em hằng mong ước</a:t>
            </a:r>
            <a:r>
              <a:rPr sz="1800" dirty="0">
                <a:solidFill>
                  <a:srgbClr val="002060"/>
                </a:solidFill>
                <a:latin typeface="Times New Roman" panose="02020603050405020304" pitchFamily="18" charset="0"/>
              </a:rPr>
              <a:t>.</a:t>
            </a:r>
            <a:endParaRPr sz="1800" dirty="0">
              <a:solidFill>
                <a:srgbClr val="002060"/>
              </a:solidFill>
              <a:latin typeface="Times New Roman" panose="02020603050405020304" pitchFamily="18" charset="0"/>
            </a:endParaRPr>
          </a:p>
          <a:p>
            <a:pPr eaLnBrk="1" hangingPunct="1"/>
            <a:r>
              <a:rPr sz="1800" i="1" dirty="0">
                <a:solidFill>
                  <a:srgbClr val="006600"/>
                </a:solidFill>
                <a:latin typeface="Times New Roman" panose="02020603050405020304" pitchFamily="18" charset="0"/>
              </a:rPr>
              <a:t>                                                                                              </a:t>
            </a:r>
            <a:r>
              <a:rPr sz="1800" i="1" dirty="0">
                <a:solidFill>
                  <a:srgbClr val="002060"/>
                </a:solidFill>
                <a:latin typeface="Times New Roman" panose="02020603050405020304" pitchFamily="18" charset="0"/>
              </a:rPr>
              <a:t>     </a:t>
            </a:r>
            <a:r>
              <a:rPr sz="1800" b="1" i="1" dirty="0">
                <a:solidFill>
                  <a:srgbClr val="002060"/>
                </a:solidFill>
                <a:latin typeface="Times New Roman" panose="02020603050405020304" pitchFamily="18" charset="0"/>
              </a:rPr>
              <a:t>Theo TIẾNG VIỆT 3, 1995</a:t>
            </a:r>
            <a:endParaRPr sz="1800" b="1" i="1" dirty="0">
              <a:solidFill>
                <a:srgbClr val="002060"/>
              </a:solidFill>
              <a:latin typeface="Times New Roman" panose="02020603050405020304" pitchFamily="18" charset="0"/>
            </a:endParaRPr>
          </a:p>
        </p:txBody>
      </p:sp>
    </p:spTree>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checkerboard(across)">
                                      <p:cBhvr>
                                        <p:cTn id="7"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Rectangle 2"/>
          <p:cNvSpPr>
            <a:spLocks noGrp="1"/>
          </p:cNvSpPr>
          <p:nvPr>
            <p:ph type="title"/>
          </p:nvPr>
        </p:nvSpPr>
        <p:spPr>
          <a:xfrm>
            <a:off x="0" y="685800"/>
            <a:ext cx="8229600" cy="1143000"/>
          </a:xfrm>
        </p:spPr>
        <p:txBody>
          <a:bodyPr vert="horz" wrap="square" lIns="91440" tIns="45720" rIns="91440" bIns="45720" anchor="ctr" anchorCtr="0"/>
          <a:p>
            <a:pPr eaLnBrk="1" hangingPunct="1"/>
            <a:r>
              <a:rPr dirty="0"/>
              <a:t>               </a:t>
            </a:r>
            <a:endParaRPr dirty="0"/>
          </a:p>
        </p:txBody>
      </p:sp>
      <p:sp>
        <p:nvSpPr>
          <p:cNvPr id="20483" name="Text Box 3"/>
          <p:cNvSpPr txBox="1"/>
          <p:nvPr/>
        </p:nvSpPr>
        <p:spPr>
          <a:xfrm>
            <a:off x="457200" y="457200"/>
            <a:ext cx="8610600" cy="946150"/>
          </a:xfrm>
          <a:prstGeom prst="rect">
            <a:avLst/>
          </a:prstGeom>
          <a:noFill/>
          <a:ln w="9525">
            <a:noFill/>
          </a:ln>
        </p:spPr>
        <p:txBody>
          <a:bodyPr>
            <a:spAutoFit/>
          </a:bodyPr>
          <a:p>
            <a:pPr eaLnBrk="1" hangingPunct="1">
              <a:spcBef>
                <a:spcPct val="50000"/>
              </a:spcBef>
            </a:pPr>
            <a:r>
              <a:rPr sz="2800" b="1" dirty="0">
                <a:solidFill>
                  <a:srgbClr val="FF0000"/>
                </a:solidFill>
                <a:latin typeface="Times New Roman" panose="02020603050405020304" pitchFamily="18" charset="0"/>
              </a:rPr>
              <a:t>- Sự việc 1: </a:t>
            </a:r>
            <a:r>
              <a:rPr sz="2800" dirty="0">
                <a:solidFill>
                  <a:srgbClr val="0000FF"/>
                </a:solidFill>
                <a:latin typeface="Times New Roman" panose="02020603050405020304" pitchFamily="18" charset="0"/>
              </a:rPr>
              <a:t>Va-li-a mơ ước trở thành diễn viên xiếc biểu diễn tiết mục phi ngựa đánh đàn.</a:t>
            </a:r>
            <a:endParaRPr sz="2800" dirty="0">
              <a:solidFill>
                <a:srgbClr val="0000FF"/>
              </a:solidFill>
              <a:latin typeface="Times New Roman" panose="02020603050405020304" pitchFamily="18" charset="0"/>
            </a:endParaRPr>
          </a:p>
        </p:txBody>
      </p:sp>
      <p:sp>
        <p:nvSpPr>
          <p:cNvPr id="20484" name="Text Box 4"/>
          <p:cNvSpPr txBox="1"/>
          <p:nvPr/>
        </p:nvSpPr>
        <p:spPr>
          <a:xfrm>
            <a:off x="457200" y="1981200"/>
            <a:ext cx="8763000" cy="946150"/>
          </a:xfrm>
          <a:prstGeom prst="rect">
            <a:avLst/>
          </a:prstGeom>
          <a:noFill/>
          <a:ln w="9525">
            <a:noFill/>
          </a:ln>
        </p:spPr>
        <p:txBody>
          <a:bodyPr>
            <a:spAutoFit/>
          </a:bodyPr>
          <a:p>
            <a:pPr eaLnBrk="1" hangingPunct="1">
              <a:spcBef>
                <a:spcPct val="50000"/>
              </a:spcBef>
            </a:pPr>
            <a:r>
              <a:rPr sz="2800" b="1" dirty="0">
                <a:solidFill>
                  <a:srgbClr val="FF0000"/>
                </a:solidFill>
                <a:latin typeface=".VnArial" pitchFamily="34" charset="0"/>
              </a:rPr>
              <a:t>- </a:t>
            </a:r>
            <a:r>
              <a:rPr sz="2800" b="1" dirty="0">
                <a:solidFill>
                  <a:srgbClr val="FF0000"/>
                </a:solidFill>
                <a:latin typeface="Times New Roman" panose="02020603050405020304" pitchFamily="18" charset="0"/>
              </a:rPr>
              <a:t>Sự việc 2:</a:t>
            </a:r>
            <a:r>
              <a:rPr sz="2800" dirty="0">
                <a:solidFill>
                  <a:srgbClr val="9900FF"/>
                </a:solidFill>
                <a:latin typeface="Times New Roman" panose="02020603050405020304" pitchFamily="18" charset="0"/>
              </a:rPr>
              <a:t> </a:t>
            </a:r>
            <a:r>
              <a:rPr sz="2800" dirty="0">
                <a:solidFill>
                  <a:srgbClr val="0000FF"/>
                </a:solidFill>
                <a:latin typeface="Times New Roman" panose="02020603050405020304" pitchFamily="18" charset="0"/>
              </a:rPr>
              <a:t>Va-li-a xin học nghề ở rạp xiếc và được giao việc quét dọn chuồng ngựa.</a:t>
            </a:r>
            <a:endParaRPr sz="2800" dirty="0">
              <a:solidFill>
                <a:srgbClr val="0000FF"/>
              </a:solidFill>
              <a:latin typeface="Times New Roman" panose="02020603050405020304" pitchFamily="18" charset="0"/>
            </a:endParaRPr>
          </a:p>
        </p:txBody>
      </p:sp>
      <p:sp>
        <p:nvSpPr>
          <p:cNvPr id="20485" name="Text Box 5"/>
          <p:cNvSpPr txBox="1"/>
          <p:nvPr/>
        </p:nvSpPr>
        <p:spPr>
          <a:xfrm>
            <a:off x="457200" y="3429000"/>
            <a:ext cx="8229600" cy="946150"/>
          </a:xfrm>
          <a:prstGeom prst="rect">
            <a:avLst/>
          </a:prstGeom>
          <a:noFill/>
          <a:ln w="9525">
            <a:noFill/>
          </a:ln>
        </p:spPr>
        <p:txBody>
          <a:bodyPr>
            <a:spAutoFit/>
          </a:bodyPr>
          <a:p>
            <a:pPr eaLnBrk="1" hangingPunct="1">
              <a:spcBef>
                <a:spcPct val="50000"/>
              </a:spcBef>
            </a:pPr>
            <a:r>
              <a:rPr sz="2800" b="1" dirty="0">
                <a:solidFill>
                  <a:srgbClr val="FF0000"/>
                </a:solidFill>
                <a:latin typeface="Times New Roman" panose="02020603050405020304" pitchFamily="18" charset="0"/>
              </a:rPr>
              <a:t>- Sự việc 3:</a:t>
            </a:r>
            <a:r>
              <a:rPr sz="2800" dirty="0">
                <a:solidFill>
                  <a:srgbClr val="9900FF"/>
                </a:solidFill>
                <a:latin typeface="Times New Roman" panose="02020603050405020304" pitchFamily="18" charset="0"/>
              </a:rPr>
              <a:t> </a:t>
            </a:r>
            <a:r>
              <a:rPr sz="2800" dirty="0">
                <a:solidFill>
                  <a:srgbClr val="0000FF"/>
                </a:solidFill>
                <a:latin typeface="Times New Roman" panose="02020603050405020304" pitchFamily="18" charset="0"/>
              </a:rPr>
              <a:t>Va-li-a đã giữ chuồng ngựa sạch sẽ và làm quen với chú ngựa diễn.</a:t>
            </a:r>
            <a:endParaRPr sz="2800" dirty="0">
              <a:solidFill>
                <a:srgbClr val="0000FF"/>
              </a:solidFill>
              <a:latin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strips(downLeft)">
                                      <p:cBhvr>
                                        <p:cTn id="7"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Text Box 2"/>
          <p:cNvSpPr txBox="1"/>
          <p:nvPr/>
        </p:nvSpPr>
        <p:spPr>
          <a:xfrm>
            <a:off x="1219200" y="685800"/>
            <a:ext cx="6400800" cy="779463"/>
          </a:xfrm>
          <a:prstGeom prst="rect">
            <a:avLst/>
          </a:prstGeom>
          <a:noFill/>
          <a:ln w="9525">
            <a:noFill/>
          </a:ln>
        </p:spPr>
        <p:txBody>
          <a:bodyPr>
            <a:spAutoFit/>
          </a:bodyPr>
          <a:p>
            <a:pPr eaLnBrk="1" hangingPunct="1">
              <a:spcBef>
                <a:spcPct val="50000"/>
              </a:spcBef>
            </a:pPr>
            <a:endParaRPr sz="1800" dirty="0">
              <a:latin typeface=".VnArial" pitchFamily="34" charset="0"/>
            </a:endParaRPr>
          </a:p>
          <a:p>
            <a:pPr eaLnBrk="1" hangingPunct="1">
              <a:spcBef>
                <a:spcPct val="50000"/>
              </a:spcBef>
            </a:pPr>
            <a:endParaRPr sz="1800" dirty="0">
              <a:latin typeface=".VnArial" pitchFamily="34" charset="0"/>
            </a:endParaRPr>
          </a:p>
        </p:txBody>
      </p:sp>
      <p:sp>
        <p:nvSpPr>
          <p:cNvPr id="48132" name="AutoShape 4"/>
          <p:cNvSpPr/>
          <p:nvPr/>
        </p:nvSpPr>
        <p:spPr>
          <a:xfrm>
            <a:off x="228600" y="304800"/>
            <a:ext cx="8648065" cy="571500"/>
          </a:xfrm>
          <a:prstGeom prst="wedgeRoundRectCallout">
            <a:avLst>
              <a:gd name="adj1" fmla="val 1560"/>
              <a:gd name="adj2" fmla="val 46250"/>
              <a:gd name="adj3" fmla="val 16667"/>
            </a:avLst>
          </a:prstGeom>
          <a:solidFill>
            <a:schemeClr val="accent5">
              <a:lumMod val="90000"/>
            </a:schemeClr>
          </a:solidFill>
          <a:ln w="9525" cap="flat" cmpd="sng">
            <a:solidFill>
              <a:srgbClr val="800000"/>
            </a:solidFill>
            <a:prstDash val="solid"/>
            <a:miter/>
            <a:headEnd type="none" w="med" len="med"/>
            <a:tailEnd type="none" w="med" len="med"/>
          </a:ln>
        </p:spPr>
        <p:txBody>
          <a:bodyPr/>
          <a:p>
            <a:pPr algn="ctr" eaLnBrk="1" hangingPunct="1"/>
            <a:r>
              <a:rPr sz="2800" dirty="0">
                <a:solidFill>
                  <a:srgbClr val="0000FF"/>
                </a:solidFill>
                <a:latin typeface="Times New Roman" panose="02020603050405020304" pitchFamily="18" charset="0"/>
              </a:rPr>
              <a:t>Nhắc lại sự việc chính thứ tư.</a:t>
            </a:r>
            <a:endParaRPr sz="2800" dirty="0">
              <a:solidFill>
                <a:srgbClr val="0000FF"/>
              </a:solidFill>
              <a:latin typeface="Times New Roman" panose="02020603050405020304" pitchFamily="18" charset="0"/>
            </a:endParaRPr>
          </a:p>
        </p:txBody>
      </p:sp>
      <p:sp>
        <p:nvSpPr>
          <p:cNvPr id="9224" name="Rectangle 8"/>
          <p:cNvSpPr/>
          <p:nvPr/>
        </p:nvSpPr>
        <p:spPr>
          <a:xfrm>
            <a:off x="152400" y="1143000"/>
            <a:ext cx="8825865" cy="5107940"/>
          </a:xfrm>
          <a:prstGeom prst="rect">
            <a:avLst/>
          </a:prstGeom>
          <a:noFill/>
          <a:ln w="28575" cap="flat" cmpd="sng">
            <a:solidFill>
              <a:schemeClr val="accent1">
                <a:shade val="50000"/>
              </a:schemeClr>
            </a:solidFill>
            <a:prstDash val="solid"/>
            <a:miter/>
            <a:headEnd type="none" w="med" len="med"/>
            <a:tailEnd type="none" w="med" len="med"/>
          </a:ln>
        </p:spPr>
        <p:txBody>
          <a:bodyPr wrap="square">
            <a:spAutoFit/>
          </a:bodyPr>
          <a:p>
            <a:pPr algn="ctr" eaLnBrk="1" hangingPunct="1"/>
            <a:r>
              <a:rPr sz="2800" b="1" dirty="0">
                <a:solidFill>
                  <a:srgbClr val="FF0000"/>
                </a:solidFill>
                <a:latin typeface="Times New Roman" panose="02020603050405020304" pitchFamily="18" charset="0"/>
              </a:rPr>
              <a:t>Vào nghề</a:t>
            </a:r>
            <a:endParaRPr sz="2800" b="1" dirty="0">
              <a:solidFill>
                <a:srgbClr val="FF0000"/>
              </a:solidFill>
              <a:latin typeface="Times New Roman" panose="02020603050405020304" pitchFamily="18" charset="0"/>
            </a:endParaRPr>
          </a:p>
          <a:p>
            <a:pPr eaLnBrk="1" hangingPunct="1"/>
            <a:r>
              <a:rPr sz="2800" dirty="0">
                <a:solidFill>
                  <a:srgbClr val="0000FF"/>
                </a:solidFill>
                <a:latin typeface="Times New Roman" panose="02020603050405020304" pitchFamily="18" charset="0"/>
              </a:rPr>
              <a:t>    </a:t>
            </a:r>
            <a:r>
              <a:rPr sz="2800" dirty="0">
                <a:solidFill>
                  <a:srgbClr val="002060"/>
                </a:solidFill>
                <a:latin typeface="Times New Roman" panose="02020603050405020304" pitchFamily="18" charset="0"/>
              </a:rPr>
              <a:t> Va-li-a được bố mẹ cho đi xem xiếc. Em thích nhất tiết mục “Cô gái phi ngựa, đánh đàn” và mơ ước thành diễn viên biểu diễn tiết mục ấy.</a:t>
            </a:r>
            <a:endParaRPr sz="2800" dirty="0">
              <a:solidFill>
                <a:srgbClr val="002060"/>
              </a:solidFill>
              <a:latin typeface="Times New Roman" panose="02020603050405020304" pitchFamily="18" charset="0"/>
            </a:endParaRPr>
          </a:p>
          <a:p>
            <a:pPr eaLnBrk="1" hangingPunct="1"/>
            <a:r>
              <a:rPr sz="2800" dirty="0">
                <a:solidFill>
                  <a:srgbClr val="002060"/>
                </a:solidFill>
                <a:latin typeface="Times New Roman" panose="02020603050405020304" pitchFamily="18" charset="0"/>
              </a:rPr>
              <a:t>     Em xin vào học nghề tại rạp xiếc. Ông giám đốc rạp xiếc giao cho em việc quét dọn chuồng ngựa. Em ngạc nhiên nhưng rồi cũng nhận lời.</a:t>
            </a:r>
            <a:endParaRPr sz="2800" dirty="0">
              <a:solidFill>
                <a:srgbClr val="002060"/>
              </a:solidFill>
              <a:latin typeface="Times New Roman" panose="02020603050405020304" pitchFamily="18" charset="0"/>
            </a:endParaRPr>
          </a:p>
          <a:p>
            <a:pPr eaLnBrk="1" hangingPunct="1"/>
            <a:r>
              <a:rPr sz="2800" dirty="0">
                <a:solidFill>
                  <a:srgbClr val="002060"/>
                </a:solidFill>
                <a:latin typeface="Times New Roman" panose="02020603050405020304" pitchFamily="18" charset="0"/>
              </a:rPr>
              <a:t>    Va-li-a đã giữ chuồng ngựa sạch sẽ và làm quen với chú ngựa diễn trong suốt thời gian học.</a:t>
            </a:r>
            <a:endParaRPr sz="2800" dirty="0">
              <a:solidFill>
                <a:srgbClr val="002060"/>
              </a:solidFill>
              <a:latin typeface="Times New Roman" panose="02020603050405020304" pitchFamily="18" charset="0"/>
            </a:endParaRPr>
          </a:p>
          <a:p>
            <a:pPr eaLnBrk="1" hangingPunct="1"/>
            <a:r>
              <a:rPr sz="2800" dirty="0">
                <a:solidFill>
                  <a:srgbClr val="002060"/>
                </a:solidFill>
                <a:latin typeface="Times New Roman" panose="02020603050405020304" pitchFamily="18" charset="0"/>
              </a:rPr>
              <a:t>    Về sau, Va-li-a trở thành một diễn viên như em hằng mong ước</a:t>
            </a:r>
            <a:r>
              <a:rPr sz="1800" dirty="0">
                <a:solidFill>
                  <a:srgbClr val="002060"/>
                </a:solidFill>
                <a:latin typeface="Times New Roman" panose="02020603050405020304" pitchFamily="18" charset="0"/>
              </a:rPr>
              <a:t>.</a:t>
            </a:r>
            <a:endParaRPr sz="1800" dirty="0">
              <a:solidFill>
                <a:srgbClr val="002060"/>
              </a:solidFill>
              <a:latin typeface="Times New Roman" panose="02020603050405020304" pitchFamily="18" charset="0"/>
            </a:endParaRPr>
          </a:p>
          <a:p>
            <a:pPr eaLnBrk="1" hangingPunct="1"/>
            <a:r>
              <a:rPr sz="1800" i="1" dirty="0">
                <a:solidFill>
                  <a:srgbClr val="006600"/>
                </a:solidFill>
                <a:latin typeface="Times New Roman" panose="02020603050405020304" pitchFamily="18" charset="0"/>
              </a:rPr>
              <a:t>                                                                                              </a:t>
            </a:r>
            <a:r>
              <a:rPr sz="1800" i="1" dirty="0">
                <a:solidFill>
                  <a:srgbClr val="002060"/>
                </a:solidFill>
                <a:latin typeface="Times New Roman" panose="02020603050405020304" pitchFamily="18" charset="0"/>
              </a:rPr>
              <a:t>     </a:t>
            </a:r>
            <a:r>
              <a:rPr sz="1800" b="1" i="1" dirty="0">
                <a:solidFill>
                  <a:srgbClr val="002060"/>
                </a:solidFill>
                <a:latin typeface="Times New Roman" panose="02020603050405020304" pitchFamily="18" charset="0"/>
              </a:rPr>
              <a:t>Theo TIẾNG VIỆT 3, 1995</a:t>
            </a:r>
            <a:endParaRPr sz="1800" b="1" i="1" dirty="0">
              <a:solidFill>
                <a:srgbClr val="002060"/>
              </a:solidFill>
              <a:latin typeface="Times New Roman" panose="02020603050405020304" pitchFamily="18" charset="0"/>
            </a:endParaRPr>
          </a:p>
        </p:txBody>
      </p:sp>
    </p:spTree>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checkerboard(across)">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098" name="Object 16"/>
          <p:cNvGraphicFramePr>
            <a:graphicFrameLocks noChangeAspect="1"/>
          </p:cNvGraphicFramePr>
          <p:nvPr>
            <p:ph/>
          </p:nvPr>
        </p:nvGraphicFramePr>
        <p:xfrm>
          <a:off x="457200" y="533400"/>
          <a:ext cx="8229600" cy="5368925"/>
        </p:xfrm>
        <a:graphic>
          <a:graphicData uri="http://schemas.openxmlformats.org/presentationml/2006/ole">
            <mc:AlternateContent xmlns:mc="http://schemas.openxmlformats.org/markup-compatibility/2006">
              <mc:Choice xmlns:v="urn:schemas-microsoft-com:vml" Requires="v">
                <p:oleObj spid="_x0000_s3078" name="" r:id="rId1" imgW="21297900" imgH="13893800" progId="Photoshop.Image.7">
                  <p:embed/>
                </p:oleObj>
              </mc:Choice>
              <mc:Fallback>
                <p:oleObj name="" r:id="rId1" imgW="21297900" imgH="13893800" progId="Photoshop.Image.7">
                  <p:embed/>
                  <p:pic>
                    <p:nvPicPr>
                      <p:cNvPr id="0" name="Picture 3077"/>
                      <p:cNvPicPr/>
                      <p:nvPr/>
                    </p:nvPicPr>
                    <p:blipFill>
                      <a:blip r:embed="rId2"/>
                      <a:srcRect/>
                      <a:stretch>
                        <a:fillRect/>
                      </a:stretch>
                    </p:blipFill>
                    <p:spPr>
                      <a:xfrm>
                        <a:off x="457200" y="533400"/>
                        <a:ext cx="8229600" cy="5368925"/>
                      </a:xfrm>
                      <a:prstGeom prst="rect">
                        <a:avLst/>
                      </a:prstGeom>
                      <a:noFill/>
                      <a:ln w="38100">
                        <a:miter/>
                      </a:ln>
                    </p:spPr>
                  </p:pic>
                </p:oleObj>
              </mc:Fallback>
            </mc:AlternateContent>
          </a:graphicData>
        </a:graphic>
      </p:graphicFrame>
      <p:sp>
        <p:nvSpPr>
          <p:cNvPr id="4099" name="Rectangle 15"/>
          <p:cNvSpPr/>
          <p:nvPr/>
        </p:nvSpPr>
        <p:spPr>
          <a:xfrm>
            <a:off x="3676333" y="0"/>
            <a:ext cx="2023110" cy="583565"/>
          </a:xfrm>
          <a:prstGeom prst="rect">
            <a:avLst/>
          </a:prstGeom>
          <a:noFill/>
          <a:ln w="9525">
            <a:noFill/>
          </a:ln>
        </p:spPr>
        <p:txBody>
          <a:bodyPr wrap="none">
            <a:spAutoFit/>
          </a:bodyPr>
          <a:p>
            <a:pPr algn="ctr">
              <a:spcBef>
                <a:spcPct val="50000"/>
              </a:spcBef>
            </a:pPr>
            <a:r>
              <a:rPr sz="3200" b="1" dirty="0">
                <a:solidFill>
                  <a:srgbClr val="FF0000"/>
                </a:solidFill>
                <a:cs typeface="Times New Roman" panose="02020603050405020304" pitchFamily="18" charset="0"/>
              </a:rPr>
              <a:t>Khởi động</a:t>
            </a:r>
            <a:endParaRPr sz="3200" dirty="0">
              <a:cs typeface="Times New Roman" panose="02020603050405020304" pitchFamily="18" charset="0"/>
            </a:endParaRPr>
          </a:p>
        </p:txBody>
      </p:sp>
      <p:sp>
        <p:nvSpPr>
          <p:cNvPr id="49170" name="Rectangle 18"/>
          <p:cNvSpPr/>
          <p:nvPr/>
        </p:nvSpPr>
        <p:spPr>
          <a:xfrm>
            <a:off x="434340" y="5902325"/>
            <a:ext cx="8335010" cy="829945"/>
          </a:xfrm>
          <a:prstGeom prst="rect">
            <a:avLst/>
          </a:prstGeom>
          <a:ln w="28575" cmpd="sng">
            <a:solidFill>
              <a:schemeClr val="accent1">
                <a:shade val="50000"/>
              </a:schemeClr>
            </a:solidFill>
            <a:prstDash val="solid"/>
          </a:ln>
        </p:spPr>
        <p:style>
          <a:lnRef idx="2">
            <a:schemeClr val="accent6"/>
          </a:lnRef>
          <a:fillRef idx="1">
            <a:schemeClr val="lt1"/>
          </a:fillRef>
          <a:effectRef idx="0">
            <a:schemeClr val="accent6"/>
          </a:effectRef>
          <a:fontRef idx="minor">
            <a:schemeClr val="dk1"/>
          </a:fontRef>
        </p:style>
        <p:txBody>
          <a:bodyPr wrap="square">
            <a:spAutoFit/>
          </a:bodyPr>
          <a:p>
            <a:pPr algn="ctr" eaLnBrk="1" hangingPunct="1">
              <a:spcBef>
                <a:spcPct val="50000"/>
              </a:spcBef>
            </a:pPr>
            <a:r>
              <a:rPr lang="vi-VN" sz="2400" dirty="0">
                <a:solidFill>
                  <a:srgbClr val="FF0000"/>
                </a:solidFill>
                <a:cs typeface="Times New Roman" panose="02020603050405020304" pitchFamily="18" charset="0"/>
              </a:rPr>
              <a:t>Dựa vào tranh và phát triển lời ghi dưới mỗi tranh rồi kể lại thành một câu chuyện hoàn chỉnh.</a:t>
            </a:r>
            <a:endParaRPr lang="vi-VN" sz="2400" dirty="0">
              <a:solidFill>
                <a:srgbClr val="FF0000"/>
              </a:solidFill>
              <a:cs typeface="Times New Roman" panose="02020603050405020304" pitchFamily="18" charset="0"/>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70"/>
                                        </p:tgtEl>
                                        <p:attrNameLst>
                                          <p:attrName>style.visibility</p:attrName>
                                        </p:attrNameLst>
                                      </p:cBhvr>
                                      <p:to>
                                        <p:strVal val="visible"/>
                                      </p:to>
                                    </p:set>
                                    <p:animEffect transition="in" filter="checkerboard(across)">
                                      <p:cBhvr>
                                        <p:cTn id="7" dur="500"/>
                                        <p:tgtEl>
                                          <p:spTgt spid="49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0"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2"/>
          <p:cNvSpPr>
            <a:spLocks noGrp="1"/>
          </p:cNvSpPr>
          <p:nvPr>
            <p:ph type="title"/>
          </p:nvPr>
        </p:nvSpPr>
        <p:spPr>
          <a:xfrm>
            <a:off x="0" y="685800"/>
            <a:ext cx="8229600" cy="1143000"/>
          </a:xfrm>
        </p:spPr>
        <p:txBody>
          <a:bodyPr vert="horz" wrap="square" lIns="91440" tIns="45720" rIns="91440" bIns="45720" anchor="ctr" anchorCtr="0"/>
          <a:p>
            <a:pPr eaLnBrk="1" hangingPunct="1"/>
            <a:r>
              <a:rPr dirty="0"/>
              <a:t>               </a:t>
            </a:r>
            <a:endParaRPr dirty="0"/>
          </a:p>
        </p:txBody>
      </p:sp>
      <p:sp>
        <p:nvSpPr>
          <p:cNvPr id="22531" name="Text Box 3"/>
          <p:cNvSpPr txBox="1"/>
          <p:nvPr/>
        </p:nvSpPr>
        <p:spPr>
          <a:xfrm>
            <a:off x="533400" y="457200"/>
            <a:ext cx="8610600" cy="946150"/>
          </a:xfrm>
          <a:prstGeom prst="rect">
            <a:avLst/>
          </a:prstGeom>
          <a:noFill/>
          <a:ln w="9525">
            <a:noFill/>
          </a:ln>
        </p:spPr>
        <p:txBody>
          <a:bodyPr>
            <a:spAutoFit/>
          </a:bodyPr>
          <a:p>
            <a:pPr eaLnBrk="1" hangingPunct="1">
              <a:spcBef>
                <a:spcPct val="50000"/>
              </a:spcBef>
            </a:pPr>
            <a:r>
              <a:rPr sz="2800" b="1" dirty="0">
                <a:solidFill>
                  <a:srgbClr val="FF0000"/>
                </a:solidFill>
                <a:latin typeface="Times New Roman" panose="02020603050405020304" pitchFamily="18" charset="0"/>
              </a:rPr>
              <a:t>- Sự việc 1:</a:t>
            </a:r>
            <a:r>
              <a:rPr sz="2800" dirty="0">
                <a:solidFill>
                  <a:srgbClr val="9900FF"/>
                </a:solidFill>
                <a:latin typeface="Times New Roman" panose="02020603050405020304" pitchFamily="18" charset="0"/>
              </a:rPr>
              <a:t> </a:t>
            </a:r>
            <a:r>
              <a:rPr sz="2800" dirty="0">
                <a:solidFill>
                  <a:srgbClr val="0000FF"/>
                </a:solidFill>
                <a:latin typeface="Times New Roman" panose="02020603050405020304" pitchFamily="18" charset="0"/>
              </a:rPr>
              <a:t>Va-li-a mơ ước trở thành diễn viên xiếc biểu diễn tiết mục phi ngựa đánh đàn.</a:t>
            </a:r>
            <a:endParaRPr sz="2800" dirty="0">
              <a:solidFill>
                <a:srgbClr val="0000FF"/>
              </a:solidFill>
              <a:latin typeface="Times New Roman" panose="02020603050405020304" pitchFamily="18" charset="0"/>
            </a:endParaRPr>
          </a:p>
        </p:txBody>
      </p:sp>
      <p:sp>
        <p:nvSpPr>
          <p:cNvPr id="22532" name="Text Box 4"/>
          <p:cNvSpPr txBox="1"/>
          <p:nvPr/>
        </p:nvSpPr>
        <p:spPr>
          <a:xfrm>
            <a:off x="533400" y="1676400"/>
            <a:ext cx="8763000" cy="946150"/>
          </a:xfrm>
          <a:prstGeom prst="rect">
            <a:avLst/>
          </a:prstGeom>
          <a:noFill/>
          <a:ln w="9525">
            <a:noFill/>
          </a:ln>
        </p:spPr>
        <p:txBody>
          <a:bodyPr>
            <a:spAutoFit/>
          </a:bodyPr>
          <a:p>
            <a:pPr eaLnBrk="1" hangingPunct="1">
              <a:spcBef>
                <a:spcPct val="50000"/>
              </a:spcBef>
            </a:pPr>
            <a:r>
              <a:rPr sz="2800" b="1" dirty="0">
                <a:solidFill>
                  <a:srgbClr val="FF0000"/>
                </a:solidFill>
                <a:latin typeface="Times New Roman" panose="02020603050405020304" pitchFamily="18" charset="0"/>
              </a:rPr>
              <a:t>- Sự việc 2:</a:t>
            </a:r>
            <a:r>
              <a:rPr sz="2800" dirty="0">
                <a:solidFill>
                  <a:srgbClr val="9900FF"/>
                </a:solidFill>
                <a:latin typeface="Times New Roman" panose="02020603050405020304" pitchFamily="18" charset="0"/>
              </a:rPr>
              <a:t> </a:t>
            </a:r>
            <a:r>
              <a:rPr sz="2800" dirty="0">
                <a:solidFill>
                  <a:srgbClr val="0000FF"/>
                </a:solidFill>
                <a:latin typeface="Times New Roman" panose="02020603050405020304" pitchFamily="18" charset="0"/>
              </a:rPr>
              <a:t>Va-li-a xin học nghề ở rạp xiếc và được giao việc quét dọn chuồng ngựa.</a:t>
            </a:r>
            <a:endParaRPr sz="2800" dirty="0">
              <a:solidFill>
                <a:srgbClr val="0000FF"/>
              </a:solidFill>
              <a:latin typeface="Times New Roman" panose="02020603050405020304" pitchFamily="18" charset="0"/>
            </a:endParaRPr>
          </a:p>
        </p:txBody>
      </p:sp>
      <p:sp>
        <p:nvSpPr>
          <p:cNvPr id="22533" name="Text Box 5"/>
          <p:cNvSpPr txBox="1"/>
          <p:nvPr/>
        </p:nvSpPr>
        <p:spPr>
          <a:xfrm>
            <a:off x="533400" y="2819400"/>
            <a:ext cx="8229600" cy="946150"/>
          </a:xfrm>
          <a:prstGeom prst="rect">
            <a:avLst/>
          </a:prstGeom>
          <a:noFill/>
          <a:ln w="9525">
            <a:noFill/>
          </a:ln>
        </p:spPr>
        <p:txBody>
          <a:bodyPr>
            <a:spAutoFit/>
          </a:bodyPr>
          <a:p>
            <a:pPr eaLnBrk="1" hangingPunct="1">
              <a:spcBef>
                <a:spcPct val="50000"/>
              </a:spcBef>
            </a:pPr>
            <a:r>
              <a:rPr sz="2800" b="1" dirty="0">
                <a:solidFill>
                  <a:srgbClr val="FF0000"/>
                </a:solidFill>
                <a:latin typeface="Times New Roman" panose="02020603050405020304" pitchFamily="18" charset="0"/>
              </a:rPr>
              <a:t>- Sự việc 3:</a:t>
            </a:r>
            <a:r>
              <a:rPr sz="2800" dirty="0">
                <a:solidFill>
                  <a:srgbClr val="9900FF"/>
                </a:solidFill>
                <a:latin typeface="Times New Roman" panose="02020603050405020304" pitchFamily="18" charset="0"/>
              </a:rPr>
              <a:t> </a:t>
            </a:r>
            <a:r>
              <a:rPr sz="2800" dirty="0">
                <a:solidFill>
                  <a:srgbClr val="0000FF"/>
                </a:solidFill>
                <a:latin typeface="Times New Roman" panose="02020603050405020304" pitchFamily="18" charset="0"/>
              </a:rPr>
              <a:t>Va-li-a đã giữ chuồng ngựa sạch sẽ và làm quen với chú ngựa diễn.</a:t>
            </a:r>
            <a:endParaRPr sz="2800" dirty="0">
              <a:solidFill>
                <a:srgbClr val="0000FF"/>
              </a:solidFill>
              <a:latin typeface="Times New Roman" panose="02020603050405020304" pitchFamily="18" charset="0"/>
            </a:endParaRPr>
          </a:p>
        </p:txBody>
      </p:sp>
      <p:sp>
        <p:nvSpPr>
          <p:cNvPr id="22534" name="Text Box 6"/>
          <p:cNvSpPr txBox="1"/>
          <p:nvPr/>
        </p:nvSpPr>
        <p:spPr>
          <a:xfrm>
            <a:off x="609600" y="3935413"/>
            <a:ext cx="8077200" cy="946150"/>
          </a:xfrm>
          <a:prstGeom prst="rect">
            <a:avLst/>
          </a:prstGeom>
          <a:noFill/>
          <a:ln w="9525">
            <a:noFill/>
          </a:ln>
        </p:spPr>
        <p:txBody>
          <a:bodyPr>
            <a:spAutoFit/>
          </a:bodyPr>
          <a:p>
            <a:pPr eaLnBrk="1" hangingPunct="1">
              <a:spcBef>
                <a:spcPct val="50000"/>
              </a:spcBef>
            </a:pPr>
            <a:r>
              <a:rPr sz="2800" b="1" dirty="0">
                <a:solidFill>
                  <a:srgbClr val="FF0000"/>
                </a:solidFill>
                <a:latin typeface="Times New Roman" panose="02020603050405020304" pitchFamily="18" charset="0"/>
              </a:rPr>
              <a:t>- Sự việc 4:</a:t>
            </a:r>
            <a:r>
              <a:rPr sz="2800" dirty="0">
                <a:solidFill>
                  <a:srgbClr val="9900FF"/>
                </a:solidFill>
                <a:latin typeface="Times New Roman" panose="02020603050405020304" pitchFamily="18" charset="0"/>
              </a:rPr>
              <a:t> </a:t>
            </a:r>
            <a:r>
              <a:rPr sz="2800" dirty="0">
                <a:solidFill>
                  <a:srgbClr val="0000FF"/>
                </a:solidFill>
                <a:latin typeface="Times New Roman" panose="02020603050405020304" pitchFamily="18" charset="0"/>
              </a:rPr>
              <a:t>Sau này, Va-li-a trở thành một diễn viên giỏi như em hằng mong ước.</a:t>
            </a:r>
            <a:endParaRPr sz="2800" dirty="0">
              <a:solidFill>
                <a:srgbClr val="0000FF"/>
              </a:solidFill>
              <a:latin typeface="Times New Roman" panose="02020603050405020304" pitchFamily="18" charset="0"/>
            </a:endParaRPr>
          </a:p>
        </p:txBody>
      </p:sp>
      <p:sp>
        <p:nvSpPr>
          <p:cNvPr id="22535" name="Text Box 6"/>
          <p:cNvSpPr txBox="1"/>
          <p:nvPr/>
        </p:nvSpPr>
        <p:spPr>
          <a:xfrm>
            <a:off x="566738" y="5410200"/>
            <a:ext cx="8077200" cy="523875"/>
          </a:xfrm>
          <a:prstGeom prst="rect">
            <a:avLst/>
          </a:prstGeom>
          <a:noFill/>
          <a:ln w="9525">
            <a:noFill/>
          </a:ln>
        </p:spPr>
        <p:txBody>
          <a:bodyPr>
            <a:spAutoFit/>
          </a:bodyPr>
          <a:p>
            <a:pPr eaLnBrk="1" hangingPunct="1">
              <a:spcBef>
                <a:spcPct val="50000"/>
              </a:spcBef>
            </a:pPr>
            <a:r>
              <a:rPr sz="2800" b="1" dirty="0">
                <a:solidFill>
                  <a:srgbClr val="002060"/>
                </a:solidFill>
                <a:latin typeface="Times New Roman" panose="02020603050405020304" pitchFamily="18" charset="0"/>
              </a:rPr>
              <a:t>Cốt truyện </a:t>
            </a:r>
            <a:r>
              <a:rPr sz="2800" b="1" i="1" dirty="0">
                <a:solidFill>
                  <a:srgbClr val="FF0000"/>
                </a:solidFill>
                <a:latin typeface="Times New Roman" panose="02020603050405020304" pitchFamily="18" charset="0"/>
              </a:rPr>
              <a:t>Vào Nghề </a:t>
            </a:r>
            <a:r>
              <a:rPr sz="2800" b="1" dirty="0">
                <a:solidFill>
                  <a:srgbClr val="002060"/>
                </a:solidFill>
                <a:latin typeface="Times New Roman" panose="02020603050405020304" pitchFamily="18" charset="0"/>
              </a:rPr>
              <a:t>có ý nghĩa như thế nào?</a:t>
            </a:r>
            <a:endParaRPr sz="2800" b="1" dirty="0">
              <a:solidFill>
                <a:srgbClr val="002060"/>
              </a:solidFill>
              <a:latin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strips(downLeft)">
                                      <p:cBhvr>
                                        <p:cTn id="7" dur="500"/>
                                        <p:tgtEl>
                                          <p:spTgt spid="225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4" grpId="1"/>
      <p:bldP spid="22535" grpId="0"/>
      <p:bldP spid="2253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Text Box 7"/>
          <p:cNvSpPr txBox="1"/>
          <p:nvPr/>
        </p:nvSpPr>
        <p:spPr>
          <a:xfrm>
            <a:off x="114300" y="0"/>
            <a:ext cx="8915400" cy="1198880"/>
          </a:xfrm>
          <a:prstGeom prst="rect">
            <a:avLst/>
          </a:prstGeom>
          <a:noFill/>
          <a:ln w="9525">
            <a:noFill/>
          </a:ln>
        </p:spPr>
        <p:txBody>
          <a:bodyPr>
            <a:spAutoFit/>
          </a:bodyPr>
          <a:p>
            <a:pPr eaLnBrk="1" hangingPunct="1">
              <a:spcBef>
                <a:spcPct val="50000"/>
              </a:spcBef>
            </a:pPr>
            <a:r>
              <a:rPr lang="vi-VN" sz="2400" dirty="0">
                <a:solidFill>
                  <a:srgbClr val="FF0000"/>
                </a:solidFill>
                <a:cs typeface="Times New Roman" panose="02020603050405020304" pitchFamily="18" charset="0"/>
              </a:rPr>
              <a:t>Bài 2: </a:t>
            </a:r>
            <a:r>
              <a:rPr sz="2400" dirty="0">
                <a:solidFill>
                  <a:srgbClr val="FF0000"/>
                </a:solidFill>
                <a:cs typeface="Times New Roman" panose="02020603050405020304" pitchFamily="18" charset="0"/>
              </a:rPr>
              <a:t>Bạn </a:t>
            </a:r>
            <a:r>
              <a:rPr sz="2400" dirty="0">
                <a:solidFill>
                  <a:srgbClr val="FF0000"/>
                </a:solidFill>
                <a:latin typeface="Times New Roman" panose="02020603050405020304" pitchFamily="18" charset="0"/>
              </a:rPr>
              <a:t>Hà viết thử cả bốn đoạn của câu chuyện trên, nhưng chưa viết được đoạn nào hoàn chỉnh. Em hãy giúp bạn hoàn chỉnh một trong các đoạn văn ấy.</a:t>
            </a:r>
            <a:endParaRPr sz="2400" dirty="0">
              <a:solidFill>
                <a:srgbClr val="FF0000"/>
              </a:solidFill>
              <a:latin typeface="Times New Roman" panose="02020603050405020304" pitchFamily="18" charset="0"/>
            </a:endParaRPr>
          </a:p>
        </p:txBody>
      </p:sp>
      <p:sp>
        <p:nvSpPr>
          <p:cNvPr id="51209" name="Line 9"/>
          <p:cNvSpPr/>
          <p:nvPr/>
        </p:nvSpPr>
        <p:spPr>
          <a:xfrm flipH="1">
            <a:off x="5029200" y="798195"/>
            <a:ext cx="2616200" cy="6985"/>
          </a:xfrm>
          <a:prstGeom prst="line">
            <a:avLst/>
          </a:prstGeom>
          <a:ln w="28575" cap="flat" cmpd="sng">
            <a:solidFill>
              <a:srgbClr val="CC3300"/>
            </a:solidFill>
            <a:prstDash val="solid"/>
            <a:headEnd type="none" w="med" len="med"/>
            <a:tailEnd type="none" w="med" len="med"/>
          </a:ln>
        </p:spPr>
      </p:sp>
      <p:sp>
        <p:nvSpPr>
          <p:cNvPr id="51210" name="Line 10"/>
          <p:cNvSpPr/>
          <p:nvPr/>
        </p:nvSpPr>
        <p:spPr>
          <a:xfrm flipV="1">
            <a:off x="228600" y="742950"/>
            <a:ext cx="3724910" cy="27940"/>
          </a:xfrm>
          <a:prstGeom prst="line">
            <a:avLst/>
          </a:prstGeom>
          <a:ln w="28575" cap="flat" cmpd="sng">
            <a:solidFill>
              <a:srgbClr val="CC3300"/>
            </a:solidFill>
            <a:prstDash val="solid"/>
            <a:headEnd type="none" w="med" len="med"/>
            <a:tailEnd type="none" w="med" len="med"/>
          </a:ln>
        </p:spPr>
      </p:sp>
      <p:sp>
        <p:nvSpPr>
          <p:cNvPr id="24578" name="Text Box 4"/>
          <p:cNvSpPr txBox="1"/>
          <p:nvPr/>
        </p:nvSpPr>
        <p:spPr>
          <a:xfrm>
            <a:off x="1828800" y="533400"/>
            <a:ext cx="6400800" cy="366713"/>
          </a:xfrm>
          <a:prstGeom prst="rect">
            <a:avLst/>
          </a:prstGeom>
          <a:noFill/>
          <a:ln w="9525">
            <a:noFill/>
          </a:ln>
        </p:spPr>
        <p:txBody>
          <a:bodyPr>
            <a:spAutoFit/>
          </a:bodyPr>
          <a:p>
            <a:pPr>
              <a:spcBef>
                <a:spcPct val="50000"/>
              </a:spcBef>
            </a:pPr>
            <a:endParaRPr sz="1800" dirty="0">
              <a:latin typeface="Tahoma" panose="020B0604030504040204" pitchFamily="34" charset="0"/>
            </a:endParaRPr>
          </a:p>
        </p:txBody>
      </p:sp>
      <p:sp>
        <p:nvSpPr>
          <p:cNvPr id="12300" name="Text Box 12"/>
          <p:cNvSpPr txBox="1"/>
          <p:nvPr/>
        </p:nvSpPr>
        <p:spPr>
          <a:xfrm>
            <a:off x="0" y="3733800"/>
            <a:ext cx="4572000" cy="3008313"/>
          </a:xfrm>
          <a:prstGeom prst="rect">
            <a:avLst/>
          </a:prstGeom>
          <a:noFill/>
          <a:ln w="9525">
            <a:noFill/>
          </a:ln>
        </p:spPr>
        <p:txBody>
          <a:bodyPr>
            <a:spAutoFit/>
          </a:bodyPr>
          <a:p>
            <a:pPr>
              <a:spcBef>
                <a:spcPct val="50000"/>
              </a:spcBef>
            </a:pPr>
            <a:r>
              <a:rPr sz="1800" b="1" dirty="0">
                <a:solidFill>
                  <a:srgbClr val="FF0066"/>
                </a:solidFill>
                <a:latin typeface="Times New Roman" panose="02020603050405020304" pitchFamily="18" charset="0"/>
              </a:rPr>
              <a:t>    </a:t>
            </a:r>
            <a:endParaRPr sz="1800" b="1" dirty="0">
              <a:solidFill>
                <a:srgbClr val="FF0066"/>
              </a:solidFill>
              <a:latin typeface="Times New Roman" panose="02020603050405020304" pitchFamily="18" charset="0"/>
            </a:endParaRPr>
          </a:p>
          <a:p>
            <a:pPr>
              <a:spcBef>
                <a:spcPct val="50000"/>
              </a:spcBef>
            </a:pPr>
            <a:r>
              <a:rPr sz="1800" b="1" dirty="0">
                <a:solidFill>
                  <a:srgbClr val="FF0000"/>
                </a:solidFill>
                <a:latin typeface="Times New Roman" panose="02020603050405020304" pitchFamily="18" charset="0"/>
              </a:rPr>
              <a:t>Mở đầu:</a:t>
            </a:r>
            <a:r>
              <a:rPr sz="1800" b="1" dirty="0">
                <a:solidFill>
                  <a:srgbClr val="9900FF"/>
                </a:solidFill>
                <a:latin typeface="Times New Roman" panose="02020603050405020304" pitchFamily="18" charset="0"/>
              </a:rPr>
              <a:t> </a:t>
            </a:r>
            <a:r>
              <a:rPr sz="1800" b="1" dirty="0">
                <a:solidFill>
                  <a:srgbClr val="0000FF"/>
                </a:solidFill>
                <a:latin typeface="Times New Roman" panose="02020603050405020304" pitchFamily="18" charset="0"/>
              </a:rPr>
              <a:t>Rồi một hôm, rạp xiếc  thông báo cần tuyển diễn viên. Va-li-a xin bố mẹ cho ghi tên học nghề.</a:t>
            </a:r>
            <a:endParaRPr sz="1800" b="1" dirty="0">
              <a:solidFill>
                <a:srgbClr val="0000FF"/>
              </a:solidFill>
              <a:latin typeface="Times New Roman" panose="02020603050405020304" pitchFamily="18" charset="0"/>
            </a:endParaRPr>
          </a:p>
          <a:p>
            <a:pPr>
              <a:spcBef>
                <a:spcPct val="50000"/>
              </a:spcBef>
            </a:pPr>
            <a:r>
              <a:rPr sz="1800" b="1" dirty="0">
                <a:solidFill>
                  <a:srgbClr val="FF0000"/>
                </a:solidFill>
                <a:latin typeface="Times New Roman" panose="02020603050405020304" pitchFamily="18" charset="0"/>
              </a:rPr>
              <a:t>Diễn biến:….</a:t>
            </a:r>
            <a:endParaRPr sz="1800" b="1" dirty="0">
              <a:solidFill>
                <a:srgbClr val="FF0000"/>
              </a:solidFill>
              <a:latin typeface="Times New Roman" panose="02020603050405020304" pitchFamily="18" charset="0"/>
            </a:endParaRPr>
          </a:p>
          <a:p>
            <a:pPr>
              <a:spcBef>
                <a:spcPct val="50000"/>
              </a:spcBef>
            </a:pPr>
            <a:r>
              <a:rPr sz="1800" b="1" dirty="0">
                <a:solidFill>
                  <a:srgbClr val="FF0000"/>
                </a:solidFill>
                <a:latin typeface="Times New Roman" panose="02020603050405020304" pitchFamily="18" charset="0"/>
              </a:rPr>
              <a:t>Kết thúc:</a:t>
            </a:r>
            <a:r>
              <a:rPr sz="1800" b="1" dirty="0">
                <a:solidFill>
                  <a:srgbClr val="9900FF"/>
                </a:solidFill>
                <a:latin typeface="Times New Roman" panose="02020603050405020304" pitchFamily="18" charset="0"/>
              </a:rPr>
              <a:t> </a:t>
            </a:r>
            <a:r>
              <a:rPr sz="1800" b="1" dirty="0">
                <a:solidFill>
                  <a:srgbClr val="0000FF"/>
                </a:solidFill>
                <a:latin typeface="Times New Roman" panose="02020603050405020304" pitchFamily="18" charset="0"/>
              </a:rPr>
              <a:t>Bác giám đốc gật đầu cười, bảo em : “Công việc của diễn viên phi ngựa đánh đàn bắt đầu như thế đấy, cháu ạ. Cái tháp cao nào cũng phải xây từ mặt xây lên.”</a:t>
            </a:r>
            <a:endParaRPr sz="1800" b="1" dirty="0">
              <a:solidFill>
                <a:srgbClr val="0000FF"/>
              </a:solidFill>
              <a:latin typeface="Times New Roman" panose="02020603050405020304" pitchFamily="18" charset="0"/>
            </a:endParaRPr>
          </a:p>
        </p:txBody>
      </p:sp>
      <p:sp>
        <p:nvSpPr>
          <p:cNvPr id="12302" name="Text Box 14"/>
          <p:cNvSpPr txBox="1"/>
          <p:nvPr/>
        </p:nvSpPr>
        <p:spPr>
          <a:xfrm>
            <a:off x="4724400" y="4178300"/>
            <a:ext cx="4343400" cy="2306955"/>
          </a:xfrm>
          <a:prstGeom prst="rect">
            <a:avLst/>
          </a:prstGeom>
          <a:noFill/>
          <a:ln w="9525">
            <a:noFill/>
          </a:ln>
        </p:spPr>
        <p:txBody>
          <a:bodyPr>
            <a:spAutoFit/>
          </a:bodyPr>
          <a:p>
            <a:r>
              <a:rPr sz="1800" b="1" dirty="0">
                <a:solidFill>
                  <a:srgbClr val="FF0000"/>
                </a:solidFill>
                <a:latin typeface="Times New Roman" panose="02020603050405020304" pitchFamily="18" charset="0"/>
              </a:rPr>
              <a:t>Mở đầu:…</a:t>
            </a:r>
            <a:endParaRPr sz="1800" b="1" dirty="0">
              <a:solidFill>
                <a:srgbClr val="FF0000"/>
              </a:solidFill>
              <a:latin typeface="Times New Roman" panose="02020603050405020304" pitchFamily="18" charset="0"/>
            </a:endParaRPr>
          </a:p>
          <a:p>
            <a:r>
              <a:rPr sz="1800" b="1" dirty="0">
                <a:solidFill>
                  <a:srgbClr val="FF0000"/>
                </a:solidFill>
                <a:latin typeface="Times New Roman" panose="02020603050405020304" pitchFamily="18" charset="0"/>
              </a:rPr>
              <a:t>Diễn biến:</a:t>
            </a:r>
            <a:r>
              <a:rPr sz="1800" dirty="0">
                <a:solidFill>
                  <a:srgbClr val="9900FF"/>
                </a:solidFill>
                <a:latin typeface="Times New Roman" panose="02020603050405020304" pitchFamily="18" charset="0"/>
              </a:rPr>
              <a:t> </a:t>
            </a:r>
            <a:r>
              <a:rPr sz="1800" b="1" dirty="0">
                <a:solidFill>
                  <a:srgbClr val="0000FF"/>
                </a:solidFill>
                <a:latin typeface="Times New Roman" panose="02020603050405020304" pitchFamily="18" charset="0"/>
              </a:rPr>
              <a:t>Cứ mỗi lần Va-li-a bước ra sàn diễn, những tràng vỗ tay nồng nhiệt lại vang lên. Chỉ trong nháy mắt, cô đã đứng trên lưng ngựa,tay ôm cây đàn vĩ cầm. Rồi tiếng đàn cất lên. Vẻ thán phục lộ rõ trên gương mặt từng khán giả.</a:t>
            </a:r>
            <a:endParaRPr sz="1800" b="1" dirty="0">
              <a:solidFill>
                <a:srgbClr val="0000FF"/>
              </a:solidFill>
              <a:latin typeface="Times New Roman" panose="02020603050405020304" pitchFamily="18" charset="0"/>
            </a:endParaRPr>
          </a:p>
          <a:p>
            <a:r>
              <a:rPr sz="1800" b="1" dirty="0">
                <a:solidFill>
                  <a:srgbClr val="FF0000"/>
                </a:solidFill>
                <a:latin typeface="Times New Roman" panose="02020603050405020304" pitchFamily="18" charset="0"/>
              </a:rPr>
              <a:t>Kết thúc:….</a:t>
            </a:r>
            <a:endParaRPr sz="1800" b="1" dirty="0">
              <a:solidFill>
                <a:srgbClr val="FF0000"/>
              </a:solidFill>
              <a:latin typeface="Times New Roman" panose="02020603050405020304" pitchFamily="18" charset="0"/>
            </a:endParaRPr>
          </a:p>
        </p:txBody>
      </p:sp>
      <p:sp>
        <p:nvSpPr>
          <p:cNvPr id="12303" name="Rectangle 15"/>
          <p:cNvSpPr/>
          <p:nvPr/>
        </p:nvSpPr>
        <p:spPr>
          <a:xfrm>
            <a:off x="6400800" y="3729990"/>
            <a:ext cx="1367790" cy="347345"/>
          </a:xfrm>
          <a:prstGeom prst="rect">
            <a:avLst/>
          </a:prstGeom>
          <a:solidFill>
            <a:srgbClr val="FFFF00"/>
          </a:solidFill>
          <a:ln w="9525" cap="flat" cmpd="sng">
            <a:solidFill>
              <a:srgbClr val="800000"/>
            </a:solidFill>
            <a:prstDash val="solid"/>
            <a:miter/>
            <a:headEnd type="none" w="med" len="med"/>
            <a:tailEnd type="none" w="med" len="med"/>
          </a:ln>
        </p:spPr>
        <p:txBody>
          <a:bodyPr wrap="none" anchor="ctr" anchorCtr="0"/>
          <a:p>
            <a:pPr algn="ctr"/>
            <a:r>
              <a:rPr b="1" dirty="0">
                <a:solidFill>
                  <a:srgbClr val="000066"/>
                </a:solidFill>
                <a:latin typeface="Times New Roman" panose="02020603050405020304" pitchFamily="18" charset="0"/>
              </a:rPr>
              <a:t>Đoạn 4</a:t>
            </a:r>
            <a:endParaRPr b="1" dirty="0">
              <a:solidFill>
                <a:srgbClr val="000066"/>
              </a:solidFill>
              <a:latin typeface="Times New Roman" panose="02020603050405020304" pitchFamily="18" charset="0"/>
            </a:endParaRPr>
          </a:p>
        </p:txBody>
      </p:sp>
      <p:sp>
        <p:nvSpPr>
          <p:cNvPr id="12304" name="Rectangle 16"/>
          <p:cNvSpPr/>
          <p:nvPr/>
        </p:nvSpPr>
        <p:spPr>
          <a:xfrm>
            <a:off x="6299200" y="1219200"/>
            <a:ext cx="1346835" cy="324485"/>
          </a:xfrm>
          <a:prstGeom prst="rect">
            <a:avLst/>
          </a:prstGeom>
          <a:solidFill>
            <a:srgbClr val="FFFF00"/>
          </a:solidFill>
          <a:ln w="9525" cap="flat" cmpd="sng">
            <a:solidFill>
              <a:srgbClr val="800000"/>
            </a:solidFill>
            <a:prstDash val="solid"/>
            <a:miter/>
            <a:headEnd type="none" w="med" len="med"/>
            <a:tailEnd type="none" w="med" len="med"/>
          </a:ln>
        </p:spPr>
        <p:txBody>
          <a:bodyPr wrap="none" anchor="ctr" anchorCtr="0"/>
          <a:p>
            <a:pPr algn="ctr"/>
            <a:r>
              <a:rPr b="1" dirty="0">
                <a:solidFill>
                  <a:srgbClr val="000066"/>
                </a:solidFill>
                <a:latin typeface="Times New Roman" panose="02020603050405020304" pitchFamily="18" charset="0"/>
              </a:rPr>
              <a:t>Đoạn 3</a:t>
            </a:r>
            <a:endParaRPr b="1" dirty="0">
              <a:solidFill>
                <a:srgbClr val="000066"/>
              </a:solidFill>
              <a:latin typeface="Times New Roman" panose="02020603050405020304" pitchFamily="18" charset="0"/>
            </a:endParaRPr>
          </a:p>
        </p:txBody>
      </p:sp>
      <p:sp>
        <p:nvSpPr>
          <p:cNvPr id="12305" name="Rectangle 17"/>
          <p:cNvSpPr/>
          <p:nvPr/>
        </p:nvSpPr>
        <p:spPr>
          <a:xfrm>
            <a:off x="1295400" y="3754755"/>
            <a:ext cx="1259840" cy="346710"/>
          </a:xfrm>
          <a:prstGeom prst="rect">
            <a:avLst/>
          </a:prstGeom>
          <a:solidFill>
            <a:srgbClr val="FFFF00"/>
          </a:solidFill>
          <a:ln w="9525" cap="flat" cmpd="sng">
            <a:solidFill>
              <a:srgbClr val="800000"/>
            </a:solidFill>
            <a:prstDash val="solid"/>
            <a:miter/>
            <a:headEnd type="none" w="med" len="med"/>
            <a:tailEnd type="none" w="med" len="med"/>
          </a:ln>
        </p:spPr>
        <p:txBody>
          <a:bodyPr wrap="none" anchor="ctr" anchorCtr="0"/>
          <a:p>
            <a:pPr algn="ctr"/>
            <a:r>
              <a:rPr b="1" dirty="0">
                <a:solidFill>
                  <a:srgbClr val="000066"/>
                </a:solidFill>
                <a:latin typeface="Times New Roman" panose="02020603050405020304" pitchFamily="18" charset="0"/>
              </a:rPr>
              <a:t>Đoạn 2</a:t>
            </a:r>
            <a:endParaRPr b="1" dirty="0">
              <a:solidFill>
                <a:srgbClr val="000066"/>
              </a:solidFill>
              <a:latin typeface="Times New Roman" panose="02020603050405020304" pitchFamily="18" charset="0"/>
            </a:endParaRPr>
          </a:p>
        </p:txBody>
      </p:sp>
      <p:sp>
        <p:nvSpPr>
          <p:cNvPr id="12306" name="Rectangle 18"/>
          <p:cNvSpPr/>
          <p:nvPr/>
        </p:nvSpPr>
        <p:spPr>
          <a:xfrm>
            <a:off x="1219200" y="1219200"/>
            <a:ext cx="1179830" cy="304165"/>
          </a:xfrm>
          <a:prstGeom prst="rect">
            <a:avLst/>
          </a:prstGeom>
          <a:solidFill>
            <a:srgbClr val="FFFF00"/>
          </a:solidFill>
          <a:ln w="9525" cap="flat" cmpd="sng">
            <a:solidFill>
              <a:srgbClr val="800000"/>
            </a:solidFill>
            <a:prstDash val="solid"/>
            <a:miter/>
            <a:headEnd type="none" w="med" len="med"/>
            <a:tailEnd type="none" w="med" len="med"/>
          </a:ln>
        </p:spPr>
        <p:txBody>
          <a:bodyPr wrap="none" anchor="ctr" anchorCtr="0"/>
          <a:p>
            <a:pPr algn="ctr"/>
            <a:r>
              <a:rPr b="1" dirty="0">
                <a:solidFill>
                  <a:srgbClr val="000066"/>
                </a:solidFill>
                <a:latin typeface="Times New Roman" panose="02020603050405020304" pitchFamily="18" charset="0"/>
              </a:rPr>
              <a:t>Đoạn 1</a:t>
            </a:r>
            <a:endParaRPr b="1" dirty="0">
              <a:solidFill>
                <a:srgbClr val="000066"/>
              </a:solidFill>
              <a:latin typeface="Times New Roman" panose="02020603050405020304" pitchFamily="18" charset="0"/>
            </a:endParaRPr>
          </a:p>
        </p:txBody>
      </p:sp>
      <p:sp>
        <p:nvSpPr>
          <p:cNvPr id="12293" name="Text Box 5"/>
          <p:cNvSpPr txBox="1"/>
          <p:nvPr/>
        </p:nvSpPr>
        <p:spPr>
          <a:xfrm>
            <a:off x="0" y="1447800"/>
            <a:ext cx="4572000" cy="2306955"/>
          </a:xfrm>
          <a:prstGeom prst="rect">
            <a:avLst/>
          </a:prstGeom>
          <a:noFill/>
          <a:ln w="9525">
            <a:noFill/>
          </a:ln>
        </p:spPr>
        <p:txBody>
          <a:bodyPr>
            <a:spAutoFit/>
          </a:bodyPr>
          <a:p>
            <a:pPr>
              <a:spcBef>
                <a:spcPct val="50000"/>
              </a:spcBef>
            </a:pPr>
            <a:r>
              <a:rPr sz="1800" b="1" dirty="0">
                <a:solidFill>
                  <a:srgbClr val="FF0000"/>
                </a:solidFill>
                <a:latin typeface="Times New Roman" panose="02020603050405020304" pitchFamily="18" charset="0"/>
              </a:rPr>
              <a:t>Mở đầu :….</a:t>
            </a:r>
            <a:endParaRPr sz="1800" b="1" dirty="0">
              <a:solidFill>
                <a:srgbClr val="FF0000"/>
              </a:solidFill>
              <a:latin typeface="Times New Roman" panose="02020603050405020304" pitchFamily="18" charset="0"/>
            </a:endParaRPr>
          </a:p>
          <a:p>
            <a:pPr>
              <a:spcBef>
                <a:spcPct val="50000"/>
              </a:spcBef>
            </a:pPr>
            <a:r>
              <a:rPr sz="1800" b="1" dirty="0">
                <a:solidFill>
                  <a:srgbClr val="FF0000"/>
                </a:solidFill>
                <a:latin typeface="Times New Roman" panose="02020603050405020304" pitchFamily="18" charset="0"/>
              </a:rPr>
              <a:t>Diễn biến :…</a:t>
            </a:r>
            <a:endParaRPr sz="1800" b="1" dirty="0">
              <a:solidFill>
                <a:srgbClr val="FF0000"/>
              </a:solidFill>
              <a:latin typeface="Times New Roman" panose="02020603050405020304" pitchFamily="18" charset="0"/>
            </a:endParaRPr>
          </a:p>
          <a:p>
            <a:pPr>
              <a:spcBef>
                <a:spcPct val="50000"/>
              </a:spcBef>
            </a:pPr>
            <a:r>
              <a:rPr sz="1800" b="1" dirty="0">
                <a:solidFill>
                  <a:srgbClr val="FF0000"/>
                </a:solidFill>
                <a:latin typeface="Times New Roman" panose="02020603050405020304" pitchFamily="18" charset="0"/>
              </a:rPr>
              <a:t>Kết thúc:</a:t>
            </a:r>
            <a:r>
              <a:rPr sz="1800" dirty="0">
                <a:solidFill>
                  <a:srgbClr val="9900FF"/>
                </a:solidFill>
                <a:latin typeface="Times New Roman" panose="02020603050405020304" pitchFamily="18" charset="0"/>
              </a:rPr>
              <a:t> </a:t>
            </a:r>
            <a:r>
              <a:rPr sz="1800" b="1" dirty="0">
                <a:solidFill>
                  <a:srgbClr val="0000FF"/>
                </a:solidFill>
                <a:latin typeface="Times New Roman" panose="02020603050405020304" pitchFamily="18" charset="0"/>
              </a:rPr>
              <a:t>Từ đó, lúc nào trong trí óc non nớt của Va- li-a cũng hiện lên hình ảnh cô diễn viên phi ngựa, đánh đàn. Em mơ ước một ngày nào đó cũng được như cô phi ngựa và chơi những bản nhạc rộn rã.</a:t>
            </a:r>
            <a:endParaRPr sz="1800" b="1" dirty="0">
              <a:solidFill>
                <a:srgbClr val="0000FF"/>
              </a:solidFill>
              <a:latin typeface="Times New Roman" panose="02020603050405020304" pitchFamily="18" charset="0"/>
            </a:endParaRPr>
          </a:p>
        </p:txBody>
      </p:sp>
      <p:sp>
        <p:nvSpPr>
          <p:cNvPr id="12301" name="Text Box 13"/>
          <p:cNvSpPr txBox="1"/>
          <p:nvPr/>
        </p:nvSpPr>
        <p:spPr>
          <a:xfrm>
            <a:off x="4800600" y="1452880"/>
            <a:ext cx="4343400" cy="1753235"/>
          </a:xfrm>
          <a:prstGeom prst="rect">
            <a:avLst/>
          </a:prstGeom>
          <a:noFill/>
          <a:ln w="9525">
            <a:noFill/>
          </a:ln>
        </p:spPr>
        <p:txBody>
          <a:bodyPr>
            <a:spAutoFit/>
          </a:bodyPr>
          <a:p>
            <a:pPr marL="55880" indent="-55880"/>
            <a:r>
              <a:rPr sz="1800" b="1" dirty="0">
                <a:solidFill>
                  <a:srgbClr val="FF0000"/>
                </a:solidFill>
                <a:latin typeface="Times New Roman" panose="02020603050405020304" pitchFamily="18" charset="0"/>
              </a:rPr>
              <a:t>Mở đầu :…</a:t>
            </a:r>
            <a:endParaRPr sz="1800" b="1" dirty="0">
              <a:solidFill>
                <a:srgbClr val="FF0000"/>
              </a:solidFill>
              <a:latin typeface="Times New Roman" panose="02020603050405020304" pitchFamily="18" charset="0"/>
            </a:endParaRPr>
          </a:p>
          <a:p>
            <a:pPr marL="55880" indent="-55880"/>
            <a:r>
              <a:rPr sz="1800" b="1" dirty="0">
                <a:solidFill>
                  <a:srgbClr val="FF0000"/>
                </a:solidFill>
                <a:latin typeface="Times New Roman" panose="02020603050405020304" pitchFamily="18" charset="0"/>
              </a:rPr>
              <a:t>Diễn biến:</a:t>
            </a:r>
            <a:r>
              <a:rPr sz="1800" dirty="0">
                <a:solidFill>
                  <a:srgbClr val="9900FF"/>
                </a:solidFill>
                <a:latin typeface="Times New Roman" panose="02020603050405020304" pitchFamily="18" charset="0"/>
              </a:rPr>
              <a:t> </a:t>
            </a:r>
            <a:r>
              <a:rPr sz="1800" b="1" dirty="0">
                <a:solidFill>
                  <a:srgbClr val="0000FF"/>
                </a:solidFill>
                <a:latin typeface="Times New Roman" panose="02020603050405020304" pitchFamily="18" charset="0"/>
              </a:rPr>
              <a:t>Những ngày đầu, Va-li-a rất bỡ ngỡ. Có lúc em nản chí. Nhưng cứ nhớ đến hình ảnh cô diễn viên phi ngựa, em lại thấy phấn chấn lên.</a:t>
            </a:r>
            <a:endParaRPr sz="1800" b="1" dirty="0">
              <a:solidFill>
                <a:srgbClr val="0000FF"/>
              </a:solidFill>
              <a:latin typeface="Times New Roman" panose="02020603050405020304" pitchFamily="18" charset="0"/>
            </a:endParaRPr>
          </a:p>
          <a:p>
            <a:pPr marL="55880" indent="-55880"/>
            <a:r>
              <a:rPr sz="1800" b="1" dirty="0">
                <a:solidFill>
                  <a:srgbClr val="FF0000"/>
                </a:solidFill>
                <a:latin typeface="Times New Roman" panose="02020603050405020304" pitchFamily="18" charset="0"/>
              </a:rPr>
              <a:t>Kết thúc:…</a:t>
            </a:r>
            <a:endParaRPr sz="1800" b="1" dirty="0">
              <a:solidFill>
                <a:srgbClr val="FF0000"/>
              </a:solidFill>
              <a:latin typeface="Times New Roman" panose="02020603050405020304" pitchFamily="18" charset="0"/>
            </a:endParaRPr>
          </a:p>
        </p:txBody>
      </p:sp>
      <p:sp>
        <p:nvSpPr>
          <p:cNvPr id="24580" name="Line 11"/>
          <p:cNvSpPr/>
          <p:nvPr/>
        </p:nvSpPr>
        <p:spPr>
          <a:xfrm>
            <a:off x="4572000" y="1143000"/>
            <a:ext cx="635" cy="5715000"/>
          </a:xfrm>
          <a:prstGeom prst="line">
            <a:avLst/>
          </a:prstGeom>
          <a:ln w="9525" cap="flat" cmpd="sng">
            <a:solidFill>
              <a:schemeClr val="bg2"/>
            </a:solidFill>
            <a:prstDash val="solid"/>
            <a:headEnd type="none" w="med" len="med"/>
            <a:tailEnd type="none" w="med" len="med"/>
          </a:ln>
        </p:spPr>
      </p:sp>
    </p:spTree>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10"/>
                                        </p:tgtEl>
                                        <p:attrNameLst>
                                          <p:attrName>style.visibility</p:attrName>
                                        </p:attrNameLst>
                                      </p:cBhvr>
                                      <p:to>
                                        <p:strVal val="visible"/>
                                      </p:to>
                                    </p:set>
                                    <p:anim to="" calcmode="lin" valueType="num">
                                      <p:cBhvr>
                                        <p:cTn id="7" dur="1" fill="hold"/>
                                        <p:tgtEl>
                                          <p:spTgt spid="51210"/>
                                        </p:tgtEl>
                                        <p:attrNameLst>
                                          <p:attrName>style.visibility</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1209"/>
                                        </p:tgtEl>
                                        <p:attrNameLst>
                                          <p:attrName>style.visibility</p:attrName>
                                        </p:attrNameLst>
                                      </p:cBhvr>
                                      <p:to>
                                        <p:strVal val="visible"/>
                                      </p:to>
                                    </p:set>
                                    <p:anim to="" calcmode="lin" valueType="num">
                                      <p:cBhvr>
                                        <p:cTn id="12" dur="1" fill="hold"/>
                                        <p:tgtEl>
                                          <p:spTgt spid="51209"/>
                                        </p:tgtEl>
                                        <p:attrNameLst>
                                          <p:attrName>style.visibility</p:attrName>
                                        </p:attrNameLst>
                                      </p:cBhvr>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306"/>
                                        </p:tgtEl>
                                        <p:attrNameLst>
                                          <p:attrName>style.visibility</p:attrName>
                                        </p:attrNameLst>
                                      </p:cBhvr>
                                      <p:to>
                                        <p:strVal val="visible"/>
                                      </p:to>
                                    </p:set>
                                    <p:animEffect transition="in" filter="diamond(in)">
                                      <p:cBhvr>
                                        <p:cTn id="17" dur="500"/>
                                        <p:tgtEl>
                                          <p:spTgt spid="12306"/>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2293"/>
                                        </p:tgtEl>
                                        <p:attrNameLst>
                                          <p:attrName>style.visibility</p:attrName>
                                        </p:attrNameLst>
                                      </p:cBhvr>
                                      <p:to>
                                        <p:strVal val="visible"/>
                                      </p:to>
                                    </p:set>
                                    <p:animEffect transition="in" filter="box(in)">
                                      <p:cBhvr>
                                        <p:cTn id="20" dur="500"/>
                                        <p:tgtEl>
                                          <p:spTgt spid="12293"/>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2305"/>
                                        </p:tgtEl>
                                        <p:attrNameLst>
                                          <p:attrName>style.visibility</p:attrName>
                                        </p:attrNameLst>
                                      </p:cBhvr>
                                      <p:to>
                                        <p:strVal val="visible"/>
                                      </p:to>
                                    </p:set>
                                    <p:animEffect transition="in" filter="checkerboard(across)">
                                      <p:cBhvr>
                                        <p:cTn id="25" dur="500"/>
                                        <p:tgtEl>
                                          <p:spTgt spid="12305"/>
                                        </p:tgtEl>
                                      </p:cBhvr>
                                    </p:animEffect>
                                  </p:childTnLst>
                                </p:cTn>
                              </p:par>
                            </p:childTnLst>
                          </p:cTn>
                        </p:par>
                        <p:par>
                          <p:cTn id="26" fill="hold">
                            <p:stCondLst>
                              <p:cond delay="500"/>
                            </p:stCondLst>
                            <p:childTnLst>
                              <p:par>
                                <p:cTn id="27" presetID="4" presetClass="entr" presetSubtype="16" fill="hold" grpId="0" nodeType="afterEffect">
                                  <p:stCondLst>
                                    <p:cond delay="0"/>
                                  </p:stCondLst>
                                  <p:childTnLst>
                                    <p:set>
                                      <p:cBhvr>
                                        <p:cTn id="28" dur="1" fill="hold">
                                          <p:stCondLst>
                                            <p:cond delay="0"/>
                                          </p:stCondLst>
                                        </p:cTn>
                                        <p:tgtEl>
                                          <p:spTgt spid="12300"/>
                                        </p:tgtEl>
                                        <p:attrNameLst>
                                          <p:attrName>style.visibility</p:attrName>
                                        </p:attrNameLst>
                                      </p:cBhvr>
                                      <p:to>
                                        <p:strVal val="visible"/>
                                      </p:to>
                                    </p:set>
                                    <p:animEffect transition="in" filter="box(in)">
                                      <p:cBhvr>
                                        <p:cTn id="29" dur="500"/>
                                        <p:tgtEl>
                                          <p:spTgt spid="1230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304"/>
                                        </p:tgtEl>
                                        <p:attrNameLst>
                                          <p:attrName>style.visibility</p:attrName>
                                        </p:attrNameLst>
                                      </p:cBhvr>
                                      <p:to>
                                        <p:strVal val="visible"/>
                                      </p:to>
                                    </p:set>
                                    <p:anim calcmode="lin" valueType="num">
                                      <p:cBhvr additive="base">
                                        <p:cTn id="34" dur="500" fill="hold"/>
                                        <p:tgtEl>
                                          <p:spTgt spid="12304"/>
                                        </p:tgtEl>
                                        <p:attrNameLst>
                                          <p:attrName>ppt_x</p:attrName>
                                        </p:attrNameLst>
                                      </p:cBhvr>
                                      <p:tavLst>
                                        <p:tav tm="0">
                                          <p:val>
                                            <p:strVal val="#ppt_x"/>
                                          </p:val>
                                        </p:tav>
                                        <p:tav tm="100000">
                                          <p:val>
                                            <p:strVal val="#ppt_x"/>
                                          </p:val>
                                        </p:tav>
                                      </p:tavLst>
                                    </p:anim>
                                    <p:anim calcmode="lin" valueType="num">
                                      <p:cBhvr additive="base">
                                        <p:cTn id="35" dur="500" fill="hold"/>
                                        <p:tgtEl>
                                          <p:spTgt spid="12304"/>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4" presetClass="entr" presetSubtype="16" fill="hold" grpId="0" nodeType="afterEffect">
                                  <p:stCondLst>
                                    <p:cond delay="0"/>
                                  </p:stCondLst>
                                  <p:childTnLst>
                                    <p:set>
                                      <p:cBhvr>
                                        <p:cTn id="38" dur="1" fill="hold">
                                          <p:stCondLst>
                                            <p:cond delay="0"/>
                                          </p:stCondLst>
                                        </p:cTn>
                                        <p:tgtEl>
                                          <p:spTgt spid="12301"/>
                                        </p:tgtEl>
                                        <p:attrNameLst>
                                          <p:attrName>style.visibility</p:attrName>
                                        </p:attrNameLst>
                                      </p:cBhvr>
                                      <p:to>
                                        <p:strVal val="visible"/>
                                      </p:to>
                                    </p:set>
                                    <p:animEffect transition="in" filter="box(in)">
                                      <p:cBhvr>
                                        <p:cTn id="39" dur="500"/>
                                        <p:tgtEl>
                                          <p:spTgt spid="12301"/>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12303"/>
                                        </p:tgtEl>
                                        <p:attrNameLst>
                                          <p:attrName>style.visibility</p:attrName>
                                        </p:attrNameLst>
                                      </p:cBhvr>
                                      <p:to>
                                        <p:strVal val="visible"/>
                                      </p:to>
                                    </p:set>
                                    <p:animEffect transition="in" filter="diamond(in)">
                                      <p:cBhvr>
                                        <p:cTn id="44" dur="500"/>
                                        <p:tgtEl>
                                          <p:spTgt spid="12303"/>
                                        </p:tgtEl>
                                      </p:cBhvr>
                                    </p:animEffect>
                                  </p:childTnLst>
                                </p:cTn>
                              </p:par>
                            </p:childTnLst>
                          </p:cTn>
                        </p:par>
                        <p:par>
                          <p:cTn id="45" fill="hold">
                            <p:stCondLst>
                              <p:cond delay="500"/>
                            </p:stCondLst>
                            <p:childTnLst>
                              <p:par>
                                <p:cTn id="46" presetID="4" presetClass="entr" presetSubtype="16" fill="hold" grpId="0" nodeType="afterEffect">
                                  <p:stCondLst>
                                    <p:cond delay="0"/>
                                  </p:stCondLst>
                                  <p:childTnLst>
                                    <p:set>
                                      <p:cBhvr>
                                        <p:cTn id="47" dur="1" fill="hold">
                                          <p:stCondLst>
                                            <p:cond delay="0"/>
                                          </p:stCondLst>
                                        </p:cTn>
                                        <p:tgtEl>
                                          <p:spTgt spid="12302"/>
                                        </p:tgtEl>
                                        <p:attrNameLst>
                                          <p:attrName>style.visibility</p:attrName>
                                        </p:attrNameLst>
                                      </p:cBhvr>
                                      <p:to>
                                        <p:strVal val="visible"/>
                                      </p:to>
                                    </p:set>
                                    <p:animEffect transition="in" filter="box(in)">
                                      <p:cBhvr>
                                        <p:cTn id="48" dur="500"/>
                                        <p:tgtEl>
                                          <p:spTgt spid="12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0" grpId="0"/>
      <p:bldP spid="12302" grpId="0"/>
      <p:bldP spid="12303" grpId="0" bldLvl="0" animBg="1"/>
      <p:bldP spid="12304" grpId="0" bldLvl="0" animBg="1"/>
      <p:bldP spid="12305" grpId="0" bldLvl="0" animBg="1"/>
      <p:bldP spid="12306" grpId="0" bldLvl="0" animBg="1"/>
      <p:bldP spid="12293" grpId="0"/>
      <p:bldP spid="1230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Text Box 4"/>
          <p:cNvSpPr txBox="1"/>
          <p:nvPr/>
        </p:nvSpPr>
        <p:spPr>
          <a:xfrm>
            <a:off x="1905000" y="609600"/>
            <a:ext cx="6400800" cy="366713"/>
          </a:xfrm>
          <a:prstGeom prst="rect">
            <a:avLst/>
          </a:prstGeom>
          <a:noFill/>
          <a:ln w="9525">
            <a:noFill/>
          </a:ln>
        </p:spPr>
        <p:txBody>
          <a:bodyPr>
            <a:spAutoFit/>
          </a:bodyPr>
          <a:p>
            <a:pPr>
              <a:spcBef>
                <a:spcPct val="50000"/>
              </a:spcBef>
            </a:pPr>
            <a:endParaRPr sz="1800" dirty="0">
              <a:latin typeface="Tahoma" panose="020B0604030504040204" pitchFamily="34" charset="0"/>
            </a:endParaRPr>
          </a:p>
        </p:txBody>
      </p:sp>
      <p:sp>
        <p:nvSpPr>
          <p:cNvPr id="12293" name="Text Box 5"/>
          <p:cNvSpPr txBox="1"/>
          <p:nvPr/>
        </p:nvSpPr>
        <p:spPr>
          <a:xfrm>
            <a:off x="76200" y="152400"/>
            <a:ext cx="4572000" cy="2724150"/>
          </a:xfrm>
          <a:prstGeom prst="rect">
            <a:avLst/>
          </a:prstGeom>
          <a:noFill/>
          <a:ln w="9525">
            <a:noFill/>
          </a:ln>
        </p:spPr>
        <p:txBody>
          <a:bodyPr>
            <a:spAutoFit/>
          </a:bodyPr>
          <a:p>
            <a:pPr>
              <a:spcBef>
                <a:spcPct val="50000"/>
              </a:spcBef>
            </a:pPr>
            <a:endParaRPr sz="1800" b="1" dirty="0">
              <a:solidFill>
                <a:srgbClr val="FF0000"/>
              </a:solidFill>
              <a:latin typeface="Times New Roman" panose="02020603050405020304" pitchFamily="18" charset="0"/>
            </a:endParaRPr>
          </a:p>
          <a:p>
            <a:pPr>
              <a:spcBef>
                <a:spcPct val="50000"/>
              </a:spcBef>
            </a:pPr>
            <a:r>
              <a:rPr sz="1800" b="1" dirty="0">
                <a:solidFill>
                  <a:srgbClr val="FF0000"/>
                </a:solidFill>
                <a:latin typeface="Times New Roman" panose="02020603050405020304" pitchFamily="18" charset="0"/>
              </a:rPr>
              <a:t>Mở đầu :….</a:t>
            </a:r>
            <a:endParaRPr sz="1800" b="1" dirty="0">
              <a:solidFill>
                <a:srgbClr val="FF0000"/>
              </a:solidFill>
              <a:latin typeface="Times New Roman" panose="02020603050405020304" pitchFamily="18" charset="0"/>
            </a:endParaRPr>
          </a:p>
          <a:p>
            <a:pPr>
              <a:spcBef>
                <a:spcPct val="50000"/>
              </a:spcBef>
            </a:pPr>
            <a:r>
              <a:rPr sz="1800" b="1" dirty="0">
                <a:solidFill>
                  <a:srgbClr val="FF0000"/>
                </a:solidFill>
                <a:latin typeface="Times New Roman" panose="02020603050405020304" pitchFamily="18" charset="0"/>
              </a:rPr>
              <a:t>Diễn biến :…</a:t>
            </a:r>
            <a:endParaRPr sz="1800" b="1" dirty="0">
              <a:solidFill>
                <a:srgbClr val="FF0000"/>
              </a:solidFill>
              <a:latin typeface="Times New Roman" panose="02020603050405020304" pitchFamily="18" charset="0"/>
            </a:endParaRPr>
          </a:p>
          <a:p>
            <a:pPr>
              <a:spcBef>
                <a:spcPct val="50000"/>
              </a:spcBef>
            </a:pPr>
            <a:r>
              <a:rPr sz="1800" b="1" dirty="0">
                <a:solidFill>
                  <a:srgbClr val="FF0000"/>
                </a:solidFill>
                <a:latin typeface="Times New Roman" panose="02020603050405020304" pitchFamily="18" charset="0"/>
              </a:rPr>
              <a:t>Kết thúc:</a:t>
            </a:r>
            <a:r>
              <a:rPr sz="1800" dirty="0">
                <a:solidFill>
                  <a:srgbClr val="9900FF"/>
                </a:solidFill>
                <a:latin typeface="Times New Roman" panose="02020603050405020304" pitchFamily="18" charset="0"/>
              </a:rPr>
              <a:t> </a:t>
            </a:r>
            <a:r>
              <a:rPr sz="1800" b="1" dirty="0">
                <a:solidFill>
                  <a:srgbClr val="0000FF"/>
                </a:solidFill>
                <a:latin typeface="Times New Roman" panose="02020603050405020304" pitchFamily="18" charset="0"/>
              </a:rPr>
              <a:t>Từ đó, lúc nào trong trí óc non nớt của Va- li-a cũng hiện lên hình ảnh cô diễn viên phi ngựa, đánh đàn. Em mơ ước một ngày nào đó cũng được như cô phi ngựa và chơi những bản nhạc rộn rã.</a:t>
            </a:r>
            <a:endParaRPr sz="1800" b="1" dirty="0">
              <a:solidFill>
                <a:srgbClr val="0000FF"/>
              </a:solidFill>
              <a:latin typeface="Times New Roman" panose="02020603050405020304" pitchFamily="18" charset="0"/>
            </a:endParaRPr>
          </a:p>
        </p:txBody>
      </p:sp>
      <p:sp>
        <p:nvSpPr>
          <p:cNvPr id="12300" name="Text Box 12"/>
          <p:cNvSpPr txBox="1"/>
          <p:nvPr/>
        </p:nvSpPr>
        <p:spPr>
          <a:xfrm>
            <a:off x="0" y="3200400"/>
            <a:ext cx="4572000" cy="3008313"/>
          </a:xfrm>
          <a:prstGeom prst="rect">
            <a:avLst/>
          </a:prstGeom>
          <a:noFill/>
          <a:ln w="9525">
            <a:noFill/>
          </a:ln>
        </p:spPr>
        <p:txBody>
          <a:bodyPr>
            <a:spAutoFit/>
          </a:bodyPr>
          <a:p>
            <a:pPr>
              <a:spcBef>
                <a:spcPct val="50000"/>
              </a:spcBef>
            </a:pPr>
            <a:r>
              <a:rPr sz="1800" b="1" dirty="0">
                <a:solidFill>
                  <a:srgbClr val="FF0066"/>
                </a:solidFill>
                <a:latin typeface="Times New Roman" panose="02020603050405020304" pitchFamily="18" charset="0"/>
              </a:rPr>
              <a:t>    </a:t>
            </a:r>
            <a:endParaRPr sz="1800" b="1" dirty="0">
              <a:solidFill>
                <a:srgbClr val="FF0066"/>
              </a:solidFill>
              <a:latin typeface="Times New Roman" panose="02020603050405020304" pitchFamily="18" charset="0"/>
            </a:endParaRPr>
          </a:p>
          <a:p>
            <a:pPr>
              <a:spcBef>
                <a:spcPct val="50000"/>
              </a:spcBef>
            </a:pPr>
            <a:r>
              <a:rPr sz="1800" b="1" dirty="0">
                <a:solidFill>
                  <a:srgbClr val="FF0000"/>
                </a:solidFill>
                <a:latin typeface="Times New Roman" panose="02020603050405020304" pitchFamily="18" charset="0"/>
              </a:rPr>
              <a:t>Mở đầu:</a:t>
            </a:r>
            <a:r>
              <a:rPr sz="1800" b="1" dirty="0">
                <a:solidFill>
                  <a:srgbClr val="9900FF"/>
                </a:solidFill>
                <a:latin typeface="Times New Roman" panose="02020603050405020304" pitchFamily="18" charset="0"/>
              </a:rPr>
              <a:t> </a:t>
            </a:r>
            <a:r>
              <a:rPr sz="1800" b="1" dirty="0">
                <a:solidFill>
                  <a:srgbClr val="0000FF"/>
                </a:solidFill>
                <a:latin typeface="Times New Roman" panose="02020603050405020304" pitchFamily="18" charset="0"/>
              </a:rPr>
              <a:t>Rồi một hôm, rạp xiếc  thông báo cần tuyển diễn viên. Va-li-a xin bố mẹ cho ghi tên học nghề.</a:t>
            </a:r>
            <a:endParaRPr sz="1800" b="1" dirty="0">
              <a:solidFill>
                <a:srgbClr val="0000FF"/>
              </a:solidFill>
              <a:latin typeface="Times New Roman" panose="02020603050405020304" pitchFamily="18" charset="0"/>
            </a:endParaRPr>
          </a:p>
          <a:p>
            <a:pPr>
              <a:spcBef>
                <a:spcPct val="50000"/>
              </a:spcBef>
            </a:pPr>
            <a:r>
              <a:rPr sz="1800" b="1" dirty="0">
                <a:solidFill>
                  <a:srgbClr val="FF0000"/>
                </a:solidFill>
                <a:latin typeface="Times New Roman" panose="02020603050405020304" pitchFamily="18" charset="0"/>
              </a:rPr>
              <a:t>Diễn biến:….</a:t>
            </a:r>
            <a:endParaRPr sz="1800" b="1" dirty="0">
              <a:solidFill>
                <a:srgbClr val="FF0000"/>
              </a:solidFill>
              <a:latin typeface="Times New Roman" panose="02020603050405020304" pitchFamily="18" charset="0"/>
            </a:endParaRPr>
          </a:p>
          <a:p>
            <a:pPr>
              <a:spcBef>
                <a:spcPct val="50000"/>
              </a:spcBef>
            </a:pPr>
            <a:r>
              <a:rPr sz="1800" b="1" dirty="0">
                <a:solidFill>
                  <a:srgbClr val="FF0000"/>
                </a:solidFill>
                <a:latin typeface="Times New Roman" panose="02020603050405020304" pitchFamily="18" charset="0"/>
              </a:rPr>
              <a:t>Kết thúc:</a:t>
            </a:r>
            <a:r>
              <a:rPr sz="1800" b="1" dirty="0">
                <a:solidFill>
                  <a:srgbClr val="9900FF"/>
                </a:solidFill>
                <a:latin typeface="Times New Roman" panose="02020603050405020304" pitchFamily="18" charset="0"/>
              </a:rPr>
              <a:t> </a:t>
            </a:r>
            <a:r>
              <a:rPr sz="1800" b="1" dirty="0">
                <a:solidFill>
                  <a:srgbClr val="0000FF"/>
                </a:solidFill>
                <a:latin typeface="Times New Roman" panose="02020603050405020304" pitchFamily="18" charset="0"/>
              </a:rPr>
              <a:t>Bác giám đốc gật đầu cười, bảo em : “Công việc của diễn viên phi ngựa đánh đàn bắt đầu như thế đấy, cháu ạ. Cái tháp cao nào cũng phải xây từ mặt xây lên.”</a:t>
            </a:r>
            <a:endParaRPr sz="1800" b="1" dirty="0">
              <a:solidFill>
                <a:srgbClr val="0000FF"/>
              </a:solidFill>
              <a:latin typeface="Times New Roman" panose="02020603050405020304" pitchFamily="18" charset="0"/>
            </a:endParaRPr>
          </a:p>
        </p:txBody>
      </p:sp>
      <p:sp>
        <p:nvSpPr>
          <p:cNvPr id="12301" name="Text Box 13"/>
          <p:cNvSpPr txBox="1"/>
          <p:nvPr/>
        </p:nvSpPr>
        <p:spPr>
          <a:xfrm>
            <a:off x="4724400" y="228600"/>
            <a:ext cx="4343400" cy="2014538"/>
          </a:xfrm>
          <a:prstGeom prst="rect">
            <a:avLst/>
          </a:prstGeom>
          <a:noFill/>
          <a:ln w="9525">
            <a:noFill/>
          </a:ln>
        </p:spPr>
        <p:txBody>
          <a:bodyPr>
            <a:spAutoFit/>
          </a:bodyPr>
          <a:p>
            <a:pPr marL="55880" indent="-55880"/>
            <a:endParaRPr sz="1800" b="1" u="sng" dirty="0">
              <a:solidFill>
                <a:srgbClr val="FF0000"/>
              </a:solidFill>
              <a:latin typeface="Times New Roman" panose="02020603050405020304" pitchFamily="18" charset="0"/>
            </a:endParaRPr>
          </a:p>
          <a:p>
            <a:pPr marL="55880" indent="-55880"/>
            <a:r>
              <a:rPr sz="1800" b="1" dirty="0">
                <a:solidFill>
                  <a:srgbClr val="FF0000"/>
                </a:solidFill>
                <a:latin typeface="Times New Roman" panose="02020603050405020304" pitchFamily="18" charset="0"/>
              </a:rPr>
              <a:t>Mở đầu :…</a:t>
            </a:r>
            <a:endParaRPr sz="1800" b="1" dirty="0">
              <a:solidFill>
                <a:srgbClr val="FF0000"/>
              </a:solidFill>
              <a:latin typeface="Times New Roman" panose="02020603050405020304" pitchFamily="18" charset="0"/>
            </a:endParaRPr>
          </a:p>
          <a:p>
            <a:pPr marL="55880" indent="-55880"/>
            <a:r>
              <a:rPr sz="1800" b="1" dirty="0">
                <a:solidFill>
                  <a:srgbClr val="FF0000"/>
                </a:solidFill>
                <a:latin typeface="Times New Roman" panose="02020603050405020304" pitchFamily="18" charset="0"/>
              </a:rPr>
              <a:t>Diễn biến:</a:t>
            </a:r>
            <a:r>
              <a:rPr sz="1800" dirty="0">
                <a:solidFill>
                  <a:srgbClr val="9900FF"/>
                </a:solidFill>
                <a:latin typeface="Times New Roman" panose="02020603050405020304" pitchFamily="18" charset="0"/>
              </a:rPr>
              <a:t> </a:t>
            </a:r>
            <a:r>
              <a:rPr sz="1800" b="1" dirty="0">
                <a:solidFill>
                  <a:srgbClr val="0000FF"/>
                </a:solidFill>
                <a:latin typeface="Times New Roman" panose="02020603050405020304" pitchFamily="18" charset="0"/>
              </a:rPr>
              <a:t>Những ngày đầu, Va-li-a rất bỡ ngỡ. Có lúc em nản chí. Nhưng cứ nhớ đến hình ảnh cô diễn viên phi ngựa, em lại thấy phấn chấn lên.</a:t>
            </a:r>
            <a:endParaRPr sz="1800" b="1" dirty="0">
              <a:solidFill>
                <a:srgbClr val="0000FF"/>
              </a:solidFill>
              <a:latin typeface="Times New Roman" panose="02020603050405020304" pitchFamily="18" charset="0"/>
            </a:endParaRPr>
          </a:p>
          <a:p>
            <a:pPr marL="55880" indent="-55880"/>
            <a:r>
              <a:rPr sz="1800" b="1" dirty="0">
                <a:solidFill>
                  <a:srgbClr val="FF0000"/>
                </a:solidFill>
                <a:latin typeface="Times New Roman" panose="02020603050405020304" pitchFamily="18" charset="0"/>
              </a:rPr>
              <a:t>Kết thúc:…</a:t>
            </a:r>
            <a:endParaRPr sz="1800" b="1" dirty="0">
              <a:solidFill>
                <a:srgbClr val="FF0000"/>
              </a:solidFill>
              <a:latin typeface="Times New Roman" panose="02020603050405020304" pitchFamily="18" charset="0"/>
            </a:endParaRPr>
          </a:p>
        </p:txBody>
      </p:sp>
      <p:sp>
        <p:nvSpPr>
          <p:cNvPr id="12302" name="Text Box 14"/>
          <p:cNvSpPr txBox="1"/>
          <p:nvPr/>
        </p:nvSpPr>
        <p:spPr>
          <a:xfrm>
            <a:off x="4724400" y="3276600"/>
            <a:ext cx="4343400" cy="2563813"/>
          </a:xfrm>
          <a:prstGeom prst="rect">
            <a:avLst/>
          </a:prstGeom>
          <a:noFill/>
          <a:ln w="9525">
            <a:noFill/>
          </a:ln>
        </p:spPr>
        <p:txBody>
          <a:bodyPr>
            <a:spAutoFit/>
          </a:bodyPr>
          <a:p>
            <a:endParaRPr sz="1800" b="1" u="sng" dirty="0">
              <a:solidFill>
                <a:srgbClr val="FF0000"/>
              </a:solidFill>
              <a:latin typeface="Times New Roman" panose="02020603050405020304" pitchFamily="18" charset="0"/>
            </a:endParaRPr>
          </a:p>
          <a:p>
            <a:r>
              <a:rPr sz="1800" b="1" dirty="0">
                <a:solidFill>
                  <a:srgbClr val="FF0000"/>
                </a:solidFill>
                <a:latin typeface="Times New Roman" panose="02020603050405020304" pitchFamily="18" charset="0"/>
              </a:rPr>
              <a:t>Mở đầu:…</a:t>
            </a:r>
            <a:endParaRPr sz="1800" b="1" dirty="0">
              <a:solidFill>
                <a:srgbClr val="FF0000"/>
              </a:solidFill>
              <a:latin typeface="Times New Roman" panose="02020603050405020304" pitchFamily="18" charset="0"/>
            </a:endParaRPr>
          </a:p>
          <a:p>
            <a:r>
              <a:rPr sz="1800" b="1" dirty="0">
                <a:solidFill>
                  <a:srgbClr val="FF0000"/>
                </a:solidFill>
                <a:latin typeface="Times New Roman" panose="02020603050405020304" pitchFamily="18" charset="0"/>
              </a:rPr>
              <a:t>Diễn biến:</a:t>
            </a:r>
            <a:r>
              <a:rPr sz="1800" dirty="0">
                <a:solidFill>
                  <a:srgbClr val="9900FF"/>
                </a:solidFill>
                <a:latin typeface="Times New Roman" panose="02020603050405020304" pitchFamily="18" charset="0"/>
              </a:rPr>
              <a:t> </a:t>
            </a:r>
            <a:r>
              <a:rPr sz="1800" b="1" dirty="0">
                <a:solidFill>
                  <a:srgbClr val="0000FF"/>
                </a:solidFill>
                <a:latin typeface="Times New Roman" panose="02020603050405020304" pitchFamily="18" charset="0"/>
              </a:rPr>
              <a:t>Cứ mỗi lần Va-li-a bước ra sàn diễn, những tràng vỗ tay nồng nhiệt lại vang lên. Chỉ trong nháy mắt, cô đã đứng trên lưng ngựa,tay ôm cây đàn vĩ cầm. Rồi tiếng đàn cất lên. Vẻ thán phục lộ rõ trên gương mặt từng khán giả.</a:t>
            </a:r>
            <a:endParaRPr sz="1800" b="1" dirty="0">
              <a:solidFill>
                <a:srgbClr val="0000FF"/>
              </a:solidFill>
              <a:latin typeface="Times New Roman" panose="02020603050405020304" pitchFamily="18" charset="0"/>
            </a:endParaRPr>
          </a:p>
          <a:p>
            <a:r>
              <a:rPr sz="1800" b="1" dirty="0">
                <a:solidFill>
                  <a:srgbClr val="FF0000"/>
                </a:solidFill>
                <a:latin typeface="Times New Roman" panose="02020603050405020304" pitchFamily="18" charset="0"/>
              </a:rPr>
              <a:t>Kết thúc:….</a:t>
            </a:r>
            <a:endParaRPr sz="1800" b="1" dirty="0">
              <a:solidFill>
                <a:srgbClr val="FF0000"/>
              </a:solidFill>
              <a:latin typeface="Times New Roman" panose="02020603050405020304" pitchFamily="18" charset="0"/>
            </a:endParaRPr>
          </a:p>
        </p:txBody>
      </p:sp>
      <p:sp>
        <p:nvSpPr>
          <p:cNvPr id="12303" name="Rectangle 15"/>
          <p:cNvSpPr/>
          <p:nvPr/>
        </p:nvSpPr>
        <p:spPr>
          <a:xfrm>
            <a:off x="6248400" y="3157855"/>
            <a:ext cx="1600200" cy="347345"/>
          </a:xfrm>
          <a:prstGeom prst="rect">
            <a:avLst/>
          </a:prstGeom>
          <a:solidFill>
            <a:srgbClr val="FFFF00"/>
          </a:solidFill>
          <a:ln w="9525" cap="flat" cmpd="sng">
            <a:solidFill>
              <a:srgbClr val="800000"/>
            </a:solidFill>
            <a:prstDash val="solid"/>
            <a:miter/>
            <a:headEnd type="none" w="med" len="med"/>
            <a:tailEnd type="none" w="med" len="med"/>
          </a:ln>
        </p:spPr>
        <p:txBody>
          <a:bodyPr wrap="none" anchor="ctr" anchorCtr="0"/>
          <a:p>
            <a:pPr algn="ctr"/>
            <a:r>
              <a:rPr b="1" dirty="0">
                <a:solidFill>
                  <a:srgbClr val="000066"/>
                </a:solidFill>
                <a:latin typeface="Times New Roman" panose="02020603050405020304" pitchFamily="18" charset="0"/>
              </a:rPr>
              <a:t>Đoạn 4</a:t>
            </a:r>
            <a:endParaRPr b="1" dirty="0">
              <a:solidFill>
                <a:srgbClr val="000066"/>
              </a:solidFill>
              <a:latin typeface="Times New Roman" panose="02020603050405020304" pitchFamily="18" charset="0"/>
            </a:endParaRPr>
          </a:p>
        </p:txBody>
      </p:sp>
      <p:sp>
        <p:nvSpPr>
          <p:cNvPr id="12304" name="Rectangle 16"/>
          <p:cNvSpPr/>
          <p:nvPr/>
        </p:nvSpPr>
        <p:spPr>
          <a:xfrm>
            <a:off x="6248400" y="228600"/>
            <a:ext cx="1600200" cy="457200"/>
          </a:xfrm>
          <a:prstGeom prst="rect">
            <a:avLst/>
          </a:prstGeom>
          <a:solidFill>
            <a:srgbClr val="FFFF00"/>
          </a:solidFill>
          <a:ln w="9525" cap="flat" cmpd="sng">
            <a:solidFill>
              <a:srgbClr val="800000"/>
            </a:solidFill>
            <a:prstDash val="solid"/>
            <a:miter/>
            <a:headEnd type="none" w="med" len="med"/>
            <a:tailEnd type="none" w="med" len="med"/>
          </a:ln>
        </p:spPr>
        <p:txBody>
          <a:bodyPr wrap="none" anchor="ctr" anchorCtr="0"/>
          <a:p>
            <a:pPr algn="ctr"/>
            <a:r>
              <a:rPr b="1" dirty="0">
                <a:solidFill>
                  <a:srgbClr val="000066"/>
                </a:solidFill>
                <a:latin typeface="Times New Roman" panose="02020603050405020304" pitchFamily="18" charset="0"/>
              </a:rPr>
              <a:t>Đoạn 3</a:t>
            </a:r>
            <a:endParaRPr b="1" dirty="0">
              <a:solidFill>
                <a:srgbClr val="000066"/>
              </a:solidFill>
              <a:latin typeface="Times New Roman" panose="02020603050405020304" pitchFamily="18" charset="0"/>
            </a:endParaRPr>
          </a:p>
        </p:txBody>
      </p:sp>
      <p:sp>
        <p:nvSpPr>
          <p:cNvPr id="12305" name="Rectangle 17"/>
          <p:cNvSpPr/>
          <p:nvPr/>
        </p:nvSpPr>
        <p:spPr>
          <a:xfrm>
            <a:off x="1676400" y="3158490"/>
            <a:ext cx="1600200" cy="346710"/>
          </a:xfrm>
          <a:prstGeom prst="rect">
            <a:avLst/>
          </a:prstGeom>
          <a:solidFill>
            <a:srgbClr val="FFFF00"/>
          </a:solidFill>
          <a:ln w="9525" cap="flat" cmpd="sng">
            <a:solidFill>
              <a:srgbClr val="800000"/>
            </a:solidFill>
            <a:prstDash val="solid"/>
            <a:miter/>
            <a:headEnd type="none" w="med" len="med"/>
            <a:tailEnd type="none" w="med" len="med"/>
          </a:ln>
        </p:spPr>
        <p:txBody>
          <a:bodyPr wrap="none" anchor="ctr" anchorCtr="0"/>
          <a:p>
            <a:pPr algn="ctr"/>
            <a:r>
              <a:rPr b="1" dirty="0">
                <a:solidFill>
                  <a:srgbClr val="000066"/>
                </a:solidFill>
                <a:latin typeface="Times New Roman" panose="02020603050405020304" pitchFamily="18" charset="0"/>
              </a:rPr>
              <a:t>Đoạn 2</a:t>
            </a:r>
            <a:endParaRPr b="1" dirty="0">
              <a:solidFill>
                <a:srgbClr val="000066"/>
              </a:solidFill>
              <a:latin typeface="Times New Roman" panose="02020603050405020304" pitchFamily="18" charset="0"/>
            </a:endParaRPr>
          </a:p>
        </p:txBody>
      </p:sp>
      <p:sp>
        <p:nvSpPr>
          <p:cNvPr id="12306" name="Rectangle 18"/>
          <p:cNvSpPr/>
          <p:nvPr/>
        </p:nvSpPr>
        <p:spPr>
          <a:xfrm>
            <a:off x="1752600" y="228600"/>
            <a:ext cx="1600200" cy="457200"/>
          </a:xfrm>
          <a:prstGeom prst="rect">
            <a:avLst/>
          </a:prstGeom>
          <a:solidFill>
            <a:srgbClr val="FFFF00"/>
          </a:solidFill>
          <a:ln w="9525" cap="flat" cmpd="sng">
            <a:solidFill>
              <a:srgbClr val="800000"/>
            </a:solidFill>
            <a:prstDash val="solid"/>
            <a:miter/>
            <a:headEnd type="none" w="med" len="med"/>
            <a:tailEnd type="none" w="med" len="med"/>
          </a:ln>
        </p:spPr>
        <p:txBody>
          <a:bodyPr wrap="none" anchor="ctr" anchorCtr="0"/>
          <a:p>
            <a:pPr algn="ctr"/>
            <a:r>
              <a:rPr b="1" dirty="0">
                <a:solidFill>
                  <a:srgbClr val="000066"/>
                </a:solidFill>
                <a:latin typeface="Times New Roman" panose="02020603050405020304" pitchFamily="18" charset="0"/>
              </a:rPr>
              <a:t>Đoạn 1</a:t>
            </a:r>
            <a:endParaRPr b="1" dirty="0">
              <a:solidFill>
                <a:srgbClr val="000066"/>
              </a:solidFill>
              <a:latin typeface="Times New Roman" panose="02020603050405020304" pitchFamily="18" charset="0"/>
            </a:endParaRPr>
          </a:p>
        </p:txBody>
      </p:sp>
      <p:sp>
        <p:nvSpPr>
          <p:cNvPr id="2" name="Rounded Rectangle 1"/>
          <p:cNvSpPr/>
          <p:nvPr/>
        </p:nvSpPr>
        <p:spPr>
          <a:xfrm>
            <a:off x="1007110" y="6248400"/>
            <a:ext cx="5758180" cy="533400"/>
          </a:xfrm>
          <a:prstGeom prst="round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algn="ctr" eaLnBrk="1" hangingPunct="1">
              <a:spcBef>
                <a:spcPct val="50000"/>
              </a:spcBef>
            </a:pPr>
            <a:r>
              <a:rPr b="1" dirty="0">
                <a:solidFill>
                  <a:srgbClr val="FF3300"/>
                </a:solidFill>
                <a:sym typeface="+mn-ea"/>
              </a:rPr>
              <a:t>Để hoàn chỉnh mỗi đoạn văn, cần dựa vào đâu?</a:t>
            </a:r>
            <a:endParaRPr kumimoji="0" lang="en-US" sz="2000" b="0" i="0" u="none" strike="noStrike" cap="none" normalizeH="0" baseline="0" smtClean="0">
              <a:ln>
                <a:noFill/>
              </a:ln>
              <a:solidFill>
                <a:schemeClr val="tx1"/>
              </a:solidFill>
              <a:effectLst/>
              <a:latin typeface="Times New Roman" panose="02020603050405020304" pitchFamily="18" charset="0"/>
            </a:endParaRPr>
          </a:p>
        </p:txBody>
      </p:sp>
      <p:sp>
        <p:nvSpPr>
          <p:cNvPr id="4" name="Rounded Rectangle 3"/>
          <p:cNvSpPr/>
          <p:nvPr/>
        </p:nvSpPr>
        <p:spPr>
          <a:xfrm>
            <a:off x="609600" y="6248400"/>
            <a:ext cx="8042275" cy="533400"/>
          </a:xfrm>
          <a:prstGeom prst="round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eaLnBrk="1" hangingPunct="1">
              <a:spcBef>
                <a:spcPct val="50000"/>
              </a:spcBef>
            </a:pPr>
            <a:r>
              <a:rPr b="1" dirty="0">
                <a:solidFill>
                  <a:srgbClr val="FF3300"/>
                </a:solidFill>
                <a:sym typeface="+mn-ea"/>
              </a:rPr>
              <a:t>Dựa vào ý nghĩa truyện và sự việc chính phát triển thành đoạn văn đó.</a:t>
            </a:r>
            <a:endParaRPr kumimoji="0" lang="en-US" sz="2000" b="0" i="0" u="none" strike="noStrike" cap="none" normalizeH="0" baseline="0" smtClean="0">
              <a:ln>
                <a:noFill/>
              </a:ln>
              <a:solidFill>
                <a:schemeClr val="tx1"/>
              </a:solidFill>
              <a:effectLst/>
              <a:latin typeface="Times New Roman" panose="02020603050405020304" pitchFamily="18" charset="0"/>
            </a:endParaRPr>
          </a:p>
        </p:txBody>
      </p:sp>
      <p:cxnSp>
        <p:nvCxnSpPr>
          <p:cNvPr id="6" name="Straight Connector 5"/>
          <p:cNvCxnSpPr/>
          <p:nvPr/>
        </p:nvCxnSpPr>
        <p:spPr>
          <a:xfrm>
            <a:off x="4589780" y="210820"/>
            <a:ext cx="58420" cy="5808980"/>
          </a:xfrm>
          <a:prstGeom prst="line">
            <a:avLst/>
          </a:prstGeom>
          <a:solidFill>
            <a:schemeClr val="accent1"/>
          </a:solidFill>
          <a:ln w="9525" cap="flat" cmpd="sng" algn="ctr">
            <a:solidFill>
              <a:schemeClr val="tx1"/>
            </a:solidFill>
            <a:prstDash val="solid"/>
            <a:round/>
            <a:headEnd type="none" w="med" len="med"/>
            <a:tailEnd type="none" w="med" len="med"/>
          </a:ln>
        </p:spPr>
      </p:cxn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2" nodeType="clickEffect">
                                  <p:stCondLst>
                                    <p:cond delay="0"/>
                                  </p:stCondLst>
                                  <p:childTnLst>
                                    <p:animEffect transition="out" filter="blinds(horizontal)">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2" grpId="2" bldLvl="0" animBg="1"/>
      <p:bldP spid="4" grpId="0" bldLvl="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Text Box 4"/>
          <p:cNvSpPr txBox="1"/>
          <p:nvPr/>
        </p:nvSpPr>
        <p:spPr>
          <a:xfrm>
            <a:off x="381000" y="228600"/>
            <a:ext cx="1295400" cy="519113"/>
          </a:xfrm>
          <a:prstGeom prst="rect">
            <a:avLst/>
          </a:prstGeom>
          <a:noFill/>
          <a:ln w="9525">
            <a:noFill/>
          </a:ln>
        </p:spPr>
        <p:txBody>
          <a:bodyPr>
            <a:spAutoFit/>
          </a:bodyPr>
          <a:p>
            <a:pPr>
              <a:spcBef>
                <a:spcPct val="50000"/>
              </a:spcBef>
            </a:pPr>
            <a:r>
              <a:rPr sz="2800" b="1" u="sng" dirty="0">
                <a:solidFill>
                  <a:srgbClr val="FF0000"/>
                </a:solidFill>
                <a:latin typeface="Times New Roman" panose="02020603050405020304" pitchFamily="18" charset="0"/>
              </a:rPr>
              <a:t>Đọan 1</a:t>
            </a:r>
            <a:endParaRPr sz="2800" b="1" u="sng" dirty="0">
              <a:solidFill>
                <a:srgbClr val="FF0000"/>
              </a:solidFill>
              <a:latin typeface="Times New Roman" panose="02020603050405020304" pitchFamily="18" charset="0"/>
            </a:endParaRPr>
          </a:p>
        </p:txBody>
      </p:sp>
      <p:sp>
        <p:nvSpPr>
          <p:cNvPr id="25603" name="Line 5"/>
          <p:cNvSpPr/>
          <p:nvPr/>
        </p:nvSpPr>
        <p:spPr>
          <a:xfrm>
            <a:off x="1600200" y="1003300"/>
            <a:ext cx="0" cy="4559300"/>
          </a:xfrm>
          <a:prstGeom prst="line">
            <a:avLst/>
          </a:prstGeom>
          <a:ln w="9525" cap="flat" cmpd="sng">
            <a:solidFill>
              <a:schemeClr val="tx1"/>
            </a:solidFill>
            <a:prstDash val="solid"/>
            <a:headEnd type="none" w="med" len="med"/>
            <a:tailEnd type="none" w="med" len="med"/>
          </a:ln>
        </p:spPr>
      </p:sp>
      <p:sp>
        <p:nvSpPr>
          <p:cNvPr id="25604" name="Text Box 6"/>
          <p:cNvSpPr txBox="1"/>
          <p:nvPr/>
        </p:nvSpPr>
        <p:spPr>
          <a:xfrm>
            <a:off x="76200" y="990600"/>
            <a:ext cx="1371600" cy="457200"/>
          </a:xfrm>
          <a:prstGeom prst="rect">
            <a:avLst/>
          </a:prstGeom>
          <a:noFill/>
          <a:ln w="9525">
            <a:noFill/>
          </a:ln>
        </p:spPr>
        <p:txBody>
          <a:bodyPr>
            <a:spAutoFit/>
          </a:bodyPr>
          <a:p>
            <a:pPr>
              <a:spcBef>
                <a:spcPct val="50000"/>
              </a:spcBef>
            </a:pPr>
            <a:r>
              <a:rPr sz="2400" dirty="0">
                <a:solidFill>
                  <a:srgbClr val="FF0000"/>
                </a:solidFill>
                <a:latin typeface="Times New Roman" panose="02020603050405020304" pitchFamily="18" charset="0"/>
              </a:rPr>
              <a:t>- Mở đầu</a:t>
            </a:r>
            <a:endParaRPr sz="2400" dirty="0">
              <a:solidFill>
                <a:srgbClr val="FF0000"/>
              </a:solidFill>
              <a:latin typeface="Times New Roman" panose="02020603050405020304" pitchFamily="18" charset="0"/>
            </a:endParaRPr>
          </a:p>
        </p:txBody>
      </p:sp>
      <p:sp>
        <p:nvSpPr>
          <p:cNvPr id="25605" name="Text Box 7"/>
          <p:cNvSpPr txBox="1"/>
          <p:nvPr/>
        </p:nvSpPr>
        <p:spPr>
          <a:xfrm>
            <a:off x="-76200" y="1676400"/>
            <a:ext cx="1597025" cy="457200"/>
          </a:xfrm>
          <a:prstGeom prst="rect">
            <a:avLst/>
          </a:prstGeom>
          <a:noFill/>
          <a:ln w="9525">
            <a:noFill/>
          </a:ln>
        </p:spPr>
        <p:txBody>
          <a:bodyPr>
            <a:spAutoFit/>
          </a:bodyPr>
          <a:p>
            <a:pPr>
              <a:spcBef>
                <a:spcPct val="50000"/>
              </a:spcBef>
            </a:pPr>
            <a:r>
              <a:rPr sz="2400" dirty="0">
                <a:solidFill>
                  <a:srgbClr val="FF0000"/>
                </a:solidFill>
                <a:latin typeface="Times New Roman" panose="02020603050405020304" pitchFamily="18" charset="0"/>
              </a:rPr>
              <a:t>- Diễn biến</a:t>
            </a:r>
            <a:endParaRPr sz="2400" dirty="0">
              <a:solidFill>
                <a:srgbClr val="FF0000"/>
              </a:solidFill>
              <a:latin typeface="Times New Roman" panose="02020603050405020304" pitchFamily="18" charset="0"/>
            </a:endParaRPr>
          </a:p>
        </p:txBody>
      </p:sp>
      <p:sp>
        <p:nvSpPr>
          <p:cNvPr id="25606" name="Text Box 8"/>
          <p:cNvSpPr txBox="1"/>
          <p:nvPr/>
        </p:nvSpPr>
        <p:spPr>
          <a:xfrm>
            <a:off x="0" y="4191000"/>
            <a:ext cx="1609725" cy="457200"/>
          </a:xfrm>
          <a:prstGeom prst="rect">
            <a:avLst/>
          </a:prstGeom>
          <a:noFill/>
          <a:ln w="9525">
            <a:noFill/>
          </a:ln>
        </p:spPr>
        <p:txBody>
          <a:bodyPr>
            <a:spAutoFit/>
          </a:bodyPr>
          <a:p>
            <a:pPr>
              <a:spcBef>
                <a:spcPct val="50000"/>
              </a:spcBef>
            </a:pPr>
            <a:r>
              <a:rPr sz="2400" dirty="0">
                <a:solidFill>
                  <a:srgbClr val="FF0000"/>
                </a:solidFill>
                <a:latin typeface="Times New Roman" panose="02020603050405020304" pitchFamily="18" charset="0"/>
              </a:rPr>
              <a:t>- Kết thúc</a:t>
            </a:r>
            <a:endParaRPr sz="2400" dirty="0">
              <a:solidFill>
                <a:srgbClr val="FF0000"/>
              </a:solidFill>
              <a:latin typeface="Times New Roman" panose="02020603050405020304" pitchFamily="18" charset="0"/>
            </a:endParaRPr>
          </a:p>
        </p:txBody>
      </p:sp>
      <p:sp>
        <p:nvSpPr>
          <p:cNvPr id="72718" name="Text Box 14"/>
          <p:cNvSpPr txBox="1"/>
          <p:nvPr/>
        </p:nvSpPr>
        <p:spPr>
          <a:xfrm>
            <a:off x="1676400" y="1050925"/>
            <a:ext cx="7458075" cy="396875"/>
          </a:xfrm>
          <a:prstGeom prst="rect">
            <a:avLst/>
          </a:prstGeom>
          <a:noFill/>
          <a:ln w="9525">
            <a:noFill/>
          </a:ln>
        </p:spPr>
        <p:txBody>
          <a:bodyPr>
            <a:spAutoFit/>
          </a:bodyPr>
          <a:p>
            <a:pPr indent="168275" algn="just">
              <a:spcBef>
                <a:spcPct val="50000"/>
              </a:spcBef>
            </a:pPr>
            <a:r>
              <a:rPr b="1" dirty="0">
                <a:solidFill>
                  <a:srgbClr val="0000FF"/>
                </a:solidFill>
                <a:latin typeface="Times New Roman" panose="02020603050405020304" pitchFamily="18" charset="0"/>
              </a:rPr>
              <a:t>Nô-en năm ấy, cô bé Va-li-a 11 tuổi, được bố mẹ đưa đi xem xiếc.</a:t>
            </a:r>
            <a:endParaRPr b="1" dirty="0">
              <a:solidFill>
                <a:srgbClr val="0000FF"/>
              </a:solidFill>
              <a:latin typeface="Times New Roman" panose="02020603050405020304" pitchFamily="18" charset="0"/>
            </a:endParaRPr>
          </a:p>
        </p:txBody>
      </p:sp>
      <p:sp>
        <p:nvSpPr>
          <p:cNvPr id="72719" name="Text Box 15"/>
          <p:cNvSpPr txBox="1"/>
          <p:nvPr/>
        </p:nvSpPr>
        <p:spPr>
          <a:xfrm>
            <a:off x="1704975" y="1676400"/>
            <a:ext cx="7010400" cy="2378075"/>
          </a:xfrm>
          <a:prstGeom prst="rect">
            <a:avLst/>
          </a:prstGeom>
          <a:noFill/>
          <a:ln w="9525">
            <a:noFill/>
          </a:ln>
        </p:spPr>
        <p:txBody>
          <a:bodyPr>
            <a:spAutoFit/>
          </a:bodyPr>
          <a:p>
            <a:pPr indent="288925" algn="just">
              <a:spcBef>
                <a:spcPct val="50000"/>
              </a:spcBef>
            </a:pPr>
            <a:r>
              <a:rPr b="1" dirty="0">
                <a:solidFill>
                  <a:srgbClr val="0000FF"/>
                </a:solidFill>
                <a:latin typeface="Times New Roman" panose="02020603050405020304" pitchFamily="18" charset="0"/>
              </a:rPr>
              <a:t>Chương trình xiếc hôm ấy tiết mục nào cũng hay, nhưng Va-li-a thích nhất tiết mục cô gái xinh đẹp vừa phi ngựa vừa đánh đàn. Cô gái phi ngựa thật dũng cảm.</a:t>
            </a:r>
            <a:endParaRPr b="1" dirty="0">
              <a:solidFill>
                <a:srgbClr val="0000FF"/>
              </a:solidFill>
              <a:latin typeface="Times New Roman" panose="02020603050405020304" pitchFamily="18" charset="0"/>
            </a:endParaRPr>
          </a:p>
          <a:p>
            <a:pPr indent="288925" algn="just">
              <a:spcBef>
                <a:spcPct val="50000"/>
              </a:spcBef>
            </a:pPr>
            <a:r>
              <a:rPr b="1" dirty="0">
                <a:solidFill>
                  <a:srgbClr val="0000FF"/>
                </a:solidFill>
                <a:latin typeface="Times New Roman" panose="02020603050405020304" pitchFamily="18" charset="0"/>
              </a:rPr>
              <a:t>Cô không năm cương ngựa mà một tay ôm cây đàn măng-đô-lin, tay kia gảy lên những âm thanh rộn rã. Tiếng đàn của cô mới hấp dẫn lòng người làm sao. Va-li-a vô cùng ngưỡng mô cô gái tài ba đó.</a:t>
            </a:r>
            <a:endParaRPr b="1" dirty="0">
              <a:solidFill>
                <a:srgbClr val="0000FF"/>
              </a:solidFill>
              <a:latin typeface="Times New Roman" panose="02020603050405020304" pitchFamily="18" charset="0"/>
            </a:endParaRPr>
          </a:p>
        </p:txBody>
      </p:sp>
      <p:sp>
        <p:nvSpPr>
          <p:cNvPr id="72720" name="Text Box 16"/>
          <p:cNvSpPr txBox="1"/>
          <p:nvPr/>
        </p:nvSpPr>
        <p:spPr>
          <a:xfrm>
            <a:off x="1685925" y="4219575"/>
            <a:ext cx="7077075" cy="1311275"/>
          </a:xfrm>
          <a:prstGeom prst="rect">
            <a:avLst/>
          </a:prstGeom>
          <a:noFill/>
          <a:ln w="9525">
            <a:noFill/>
          </a:ln>
        </p:spPr>
        <p:txBody>
          <a:bodyPr>
            <a:spAutoFit/>
          </a:bodyPr>
          <a:p>
            <a:pPr indent="228600" algn="just">
              <a:spcBef>
                <a:spcPct val="50000"/>
              </a:spcBef>
            </a:pPr>
            <a:r>
              <a:rPr b="1" dirty="0">
                <a:solidFill>
                  <a:srgbClr val="0000FF"/>
                </a:solidFill>
                <a:latin typeface="Times New Roman" panose="02020603050405020304" pitchFamily="18" charset="0"/>
              </a:rPr>
              <a:t>Từ đó, lúc nào trong trí óc non nớt của Va-li-a cũng hiện lên hình ảnh cô diễn viên phi ngựa, đánh đàn. Em mơ ước một ngày nào đó cũng được như cô phi ngựa và chơi những bản nhạc rộn rã.</a:t>
            </a:r>
            <a:endParaRPr b="1" dirty="0">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2718"/>
                                        </p:tgtEl>
                                        <p:attrNameLst>
                                          <p:attrName>style.visibility</p:attrName>
                                        </p:attrNameLst>
                                      </p:cBhvr>
                                      <p:to>
                                        <p:strVal val="visible"/>
                                      </p:to>
                                    </p:set>
                                    <p:animEffect transition="in" filter="checkerboard(across)">
                                      <p:cBhvr>
                                        <p:cTn id="7" dur="500"/>
                                        <p:tgtEl>
                                          <p:spTgt spid="727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72719"/>
                                        </p:tgtEl>
                                        <p:attrNameLst>
                                          <p:attrName>style.visibility</p:attrName>
                                        </p:attrNameLst>
                                      </p:cBhvr>
                                      <p:to>
                                        <p:strVal val="visible"/>
                                      </p:to>
                                    </p:set>
                                    <p:anim calcmode="lin" valueType="num">
                                      <p:cBhvr additive="base">
                                        <p:cTn id="12" dur="2000" fill="hold"/>
                                        <p:tgtEl>
                                          <p:spTgt spid="72719"/>
                                        </p:tgtEl>
                                        <p:attrNameLst>
                                          <p:attrName>ppt_x</p:attrName>
                                        </p:attrNameLst>
                                      </p:cBhvr>
                                      <p:tavLst>
                                        <p:tav tm="0">
                                          <p:val>
                                            <p:strVal val="1+#ppt_w/2"/>
                                          </p:val>
                                        </p:tav>
                                        <p:tav tm="100000">
                                          <p:val>
                                            <p:strVal val="#ppt_x"/>
                                          </p:val>
                                        </p:tav>
                                      </p:tavLst>
                                    </p:anim>
                                    <p:anim calcmode="lin" valueType="num">
                                      <p:cBhvr additive="base">
                                        <p:cTn id="13" dur="2000" fill="hold"/>
                                        <p:tgtEl>
                                          <p:spTgt spid="727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8" grpId="0"/>
      <p:bldP spid="727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Rectangle 2"/>
          <p:cNvSpPr>
            <a:spLocks noGrp="1"/>
          </p:cNvSpPr>
          <p:nvPr>
            <p:ph type="title"/>
          </p:nvPr>
        </p:nvSpPr>
        <p:spPr>
          <a:xfrm>
            <a:off x="0" y="685800"/>
            <a:ext cx="8229600" cy="1143000"/>
          </a:xfrm>
        </p:spPr>
        <p:txBody>
          <a:bodyPr vert="horz" wrap="square" lIns="91440" tIns="45720" rIns="91440" bIns="45720" anchor="ctr" anchorCtr="0"/>
          <a:p>
            <a:pPr eaLnBrk="1" hangingPunct="1"/>
            <a:r>
              <a:rPr dirty="0"/>
              <a:t>               </a:t>
            </a:r>
            <a:endParaRPr dirty="0"/>
          </a:p>
        </p:txBody>
      </p:sp>
      <p:sp>
        <p:nvSpPr>
          <p:cNvPr id="26627" name="Text Box 4"/>
          <p:cNvSpPr txBox="1"/>
          <p:nvPr/>
        </p:nvSpPr>
        <p:spPr>
          <a:xfrm>
            <a:off x="444500" y="1600200"/>
            <a:ext cx="8610600" cy="523875"/>
          </a:xfrm>
          <a:prstGeom prst="rect">
            <a:avLst/>
          </a:prstGeom>
          <a:noFill/>
          <a:ln w="9525">
            <a:noFill/>
          </a:ln>
        </p:spPr>
        <p:txBody>
          <a:bodyPr>
            <a:spAutoFit/>
          </a:bodyPr>
          <a:p>
            <a:pPr eaLnBrk="1" hangingPunct="1">
              <a:spcBef>
                <a:spcPct val="50000"/>
              </a:spcBef>
            </a:pPr>
            <a:r>
              <a:rPr sz="2800" dirty="0">
                <a:solidFill>
                  <a:srgbClr val="FF0000"/>
                </a:solidFill>
                <a:latin typeface="Times New Roman" panose="02020603050405020304" pitchFamily="18" charset="0"/>
              </a:rPr>
              <a:t>HS viết bài</a:t>
            </a:r>
            <a:endParaRPr sz="2800" dirty="0">
              <a:solidFill>
                <a:srgbClr val="0000FF"/>
              </a:solidFill>
              <a:latin typeface="Times New Roman" panose="02020603050405020304" pitchFamily="18" charset="0"/>
            </a:endParaRPr>
          </a:p>
        </p:txBody>
      </p:sp>
      <p:sp>
        <p:nvSpPr>
          <p:cNvPr id="26628" name="Text Box 4"/>
          <p:cNvSpPr txBox="1"/>
          <p:nvPr/>
        </p:nvSpPr>
        <p:spPr>
          <a:xfrm>
            <a:off x="444500" y="2971800"/>
            <a:ext cx="8610600" cy="523875"/>
          </a:xfrm>
          <a:prstGeom prst="rect">
            <a:avLst/>
          </a:prstGeom>
          <a:noFill/>
          <a:ln w="9525">
            <a:noFill/>
          </a:ln>
        </p:spPr>
        <p:txBody>
          <a:bodyPr>
            <a:spAutoFit/>
          </a:bodyPr>
          <a:p>
            <a:pPr eaLnBrk="1" hangingPunct="1">
              <a:spcBef>
                <a:spcPct val="50000"/>
              </a:spcBef>
            </a:pPr>
            <a:r>
              <a:rPr sz="2800" dirty="0">
                <a:solidFill>
                  <a:srgbClr val="FF0000"/>
                </a:solidFill>
                <a:latin typeface="Times New Roman" panose="02020603050405020304" pitchFamily="18" charset="0"/>
              </a:rPr>
              <a:t>Ảnh bài viết của HS</a:t>
            </a:r>
            <a:endParaRPr sz="2800" dirty="0">
              <a:solidFill>
                <a:srgbClr val="0000FF"/>
              </a:solidFill>
              <a:latin typeface="Times New Roman" panose="02020603050405020304" pitchFamily="18" charset="0"/>
            </a:endParaRPr>
          </a:p>
        </p:txBody>
      </p:sp>
    </p:spTree>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Text Box 2"/>
          <p:cNvSpPr txBox="1"/>
          <p:nvPr/>
        </p:nvSpPr>
        <p:spPr>
          <a:xfrm>
            <a:off x="228600" y="228600"/>
            <a:ext cx="1295400" cy="519113"/>
          </a:xfrm>
          <a:prstGeom prst="rect">
            <a:avLst/>
          </a:prstGeom>
          <a:noFill/>
          <a:ln w="9525">
            <a:noFill/>
          </a:ln>
        </p:spPr>
        <p:txBody>
          <a:bodyPr>
            <a:spAutoFit/>
          </a:bodyPr>
          <a:p>
            <a:pPr>
              <a:spcBef>
                <a:spcPct val="50000"/>
              </a:spcBef>
            </a:pPr>
            <a:r>
              <a:rPr sz="2800" b="1" u="sng" dirty="0">
                <a:solidFill>
                  <a:srgbClr val="FF0000"/>
                </a:solidFill>
                <a:latin typeface="Times New Roman" panose="02020603050405020304" pitchFamily="18" charset="0"/>
              </a:rPr>
              <a:t>Đọan 2</a:t>
            </a:r>
            <a:endParaRPr sz="2800" b="1" u="sng" dirty="0">
              <a:solidFill>
                <a:srgbClr val="FF0000"/>
              </a:solidFill>
              <a:latin typeface="Times New Roman" panose="02020603050405020304" pitchFamily="18" charset="0"/>
            </a:endParaRPr>
          </a:p>
        </p:txBody>
      </p:sp>
      <p:sp>
        <p:nvSpPr>
          <p:cNvPr id="27651" name="Line 3"/>
          <p:cNvSpPr/>
          <p:nvPr/>
        </p:nvSpPr>
        <p:spPr>
          <a:xfrm>
            <a:off x="1600200" y="1066800"/>
            <a:ext cx="0" cy="5410200"/>
          </a:xfrm>
          <a:prstGeom prst="line">
            <a:avLst/>
          </a:prstGeom>
          <a:ln w="9525" cap="flat" cmpd="sng">
            <a:solidFill>
              <a:schemeClr val="tx1"/>
            </a:solidFill>
            <a:prstDash val="solid"/>
            <a:headEnd type="none" w="med" len="med"/>
            <a:tailEnd type="none" w="med" len="med"/>
          </a:ln>
        </p:spPr>
      </p:sp>
      <p:sp>
        <p:nvSpPr>
          <p:cNvPr id="27652" name="Text Box 4"/>
          <p:cNvSpPr txBox="1"/>
          <p:nvPr/>
        </p:nvSpPr>
        <p:spPr>
          <a:xfrm>
            <a:off x="0" y="914400"/>
            <a:ext cx="1600200" cy="457200"/>
          </a:xfrm>
          <a:prstGeom prst="rect">
            <a:avLst/>
          </a:prstGeom>
          <a:noFill/>
          <a:ln w="9525">
            <a:noFill/>
          </a:ln>
        </p:spPr>
        <p:txBody>
          <a:bodyPr>
            <a:spAutoFit/>
          </a:bodyPr>
          <a:p>
            <a:pPr>
              <a:spcBef>
                <a:spcPct val="50000"/>
              </a:spcBef>
            </a:pPr>
            <a:r>
              <a:rPr sz="2400" b="1" dirty="0">
                <a:solidFill>
                  <a:srgbClr val="FF0000"/>
                </a:solidFill>
                <a:latin typeface="Times New Roman" panose="02020603050405020304" pitchFamily="18" charset="0"/>
              </a:rPr>
              <a:t>- Mở đầu</a:t>
            </a:r>
            <a:endParaRPr sz="2400" b="1" dirty="0">
              <a:solidFill>
                <a:srgbClr val="FF0000"/>
              </a:solidFill>
              <a:latin typeface="Times New Roman" panose="02020603050405020304" pitchFamily="18" charset="0"/>
            </a:endParaRPr>
          </a:p>
        </p:txBody>
      </p:sp>
      <p:sp>
        <p:nvSpPr>
          <p:cNvPr id="27653" name="Text Box 5"/>
          <p:cNvSpPr txBox="1"/>
          <p:nvPr/>
        </p:nvSpPr>
        <p:spPr>
          <a:xfrm>
            <a:off x="0" y="1905000"/>
            <a:ext cx="1676400" cy="457200"/>
          </a:xfrm>
          <a:prstGeom prst="rect">
            <a:avLst/>
          </a:prstGeom>
          <a:noFill/>
          <a:ln w="9525">
            <a:noFill/>
          </a:ln>
        </p:spPr>
        <p:txBody>
          <a:bodyPr>
            <a:spAutoFit/>
          </a:bodyPr>
          <a:p>
            <a:pPr>
              <a:spcBef>
                <a:spcPct val="50000"/>
              </a:spcBef>
            </a:pPr>
            <a:r>
              <a:rPr sz="2400" b="1" dirty="0">
                <a:solidFill>
                  <a:srgbClr val="FF0000"/>
                </a:solidFill>
                <a:latin typeface="Times New Roman" panose="02020603050405020304" pitchFamily="18" charset="0"/>
              </a:rPr>
              <a:t>- Diễn biến</a:t>
            </a:r>
            <a:endParaRPr sz="2400" b="1" dirty="0">
              <a:solidFill>
                <a:srgbClr val="FF0000"/>
              </a:solidFill>
              <a:latin typeface="Times New Roman" panose="02020603050405020304" pitchFamily="18" charset="0"/>
            </a:endParaRPr>
          </a:p>
        </p:txBody>
      </p:sp>
      <p:sp>
        <p:nvSpPr>
          <p:cNvPr id="27654" name="Text Box 6"/>
          <p:cNvSpPr txBox="1"/>
          <p:nvPr/>
        </p:nvSpPr>
        <p:spPr>
          <a:xfrm>
            <a:off x="0" y="4724400"/>
            <a:ext cx="1676400" cy="457200"/>
          </a:xfrm>
          <a:prstGeom prst="rect">
            <a:avLst/>
          </a:prstGeom>
          <a:noFill/>
          <a:ln w="9525">
            <a:noFill/>
          </a:ln>
        </p:spPr>
        <p:txBody>
          <a:bodyPr>
            <a:spAutoFit/>
          </a:bodyPr>
          <a:p>
            <a:pPr>
              <a:spcBef>
                <a:spcPct val="50000"/>
              </a:spcBef>
            </a:pPr>
            <a:r>
              <a:rPr sz="2400" b="1" dirty="0">
                <a:solidFill>
                  <a:srgbClr val="FF0000"/>
                </a:solidFill>
                <a:latin typeface="Times New Roman" panose="02020603050405020304" pitchFamily="18" charset="0"/>
              </a:rPr>
              <a:t>- Kết thúc</a:t>
            </a:r>
            <a:endParaRPr sz="2400" b="1" dirty="0">
              <a:solidFill>
                <a:srgbClr val="FF0000"/>
              </a:solidFill>
              <a:latin typeface="Times New Roman" panose="02020603050405020304" pitchFamily="18" charset="0"/>
            </a:endParaRPr>
          </a:p>
        </p:txBody>
      </p:sp>
      <p:sp>
        <p:nvSpPr>
          <p:cNvPr id="27655" name="Text Box 7"/>
          <p:cNvSpPr txBox="1"/>
          <p:nvPr/>
        </p:nvSpPr>
        <p:spPr>
          <a:xfrm>
            <a:off x="1682750" y="990600"/>
            <a:ext cx="6934200" cy="762000"/>
          </a:xfrm>
          <a:prstGeom prst="rect">
            <a:avLst/>
          </a:prstGeom>
          <a:noFill/>
          <a:ln w="9525">
            <a:noFill/>
          </a:ln>
        </p:spPr>
        <p:txBody>
          <a:bodyPr>
            <a:spAutoFit/>
          </a:bodyPr>
          <a:p>
            <a:pPr>
              <a:spcBef>
                <a:spcPct val="50000"/>
              </a:spcBef>
            </a:pPr>
            <a:r>
              <a:rPr sz="2200" b="1" dirty="0">
                <a:solidFill>
                  <a:srgbClr val="0000FF"/>
                </a:solidFill>
                <a:latin typeface="Times New Roman" panose="02020603050405020304" pitchFamily="18" charset="0"/>
              </a:rPr>
              <a:t>    Rồi một hôm, rạp xiếc  thông báo cần tuyển diễn viên. Va-li-a xin bố mẹ cho ghi tên học nghề.</a:t>
            </a:r>
            <a:endParaRPr sz="2200" b="1" dirty="0">
              <a:solidFill>
                <a:srgbClr val="0000FF"/>
              </a:solidFill>
              <a:latin typeface="Times New Roman" panose="02020603050405020304" pitchFamily="18" charset="0"/>
            </a:endParaRPr>
          </a:p>
        </p:txBody>
      </p:sp>
      <p:sp>
        <p:nvSpPr>
          <p:cNvPr id="27656" name="Text Box 8"/>
          <p:cNvSpPr txBox="1"/>
          <p:nvPr/>
        </p:nvSpPr>
        <p:spPr>
          <a:xfrm>
            <a:off x="1682750" y="4876800"/>
            <a:ext cx="6934200" cy="1096963"/>
          </a:xfrm>
          <a:prstGeom prst="rect">
            <a:avLst/>
          </a:prstGeom>
          <a:noFill/>
          <a:ln w="9525">
            <a:noFill/>
          </a:ln>
        </p:spPr>
        <p:txBody>
          <a:bodyPr>
            <a:spAutoFit/>
          </a:bodyPr>
          <a:p>
            <a:pPr indent="288925">
              <a:spcBef>
                <a:spcPct val="50000"/>
              </a:spcBef>
            </a:pPr>
            <a:r>
              <a:rPr sz="2200" b="1" dirty="0">
                <a:solidFill>
                  <a:srgbClr val="0000FF"/>
                </a:solidFill>
                <a:latin typeface="Times New Roman" panose="02020603050405020304" pitchFamily="18" charset="0"/>
              </a:rPr>
              <a:t>Bác giám đốc gật đầu cười, bảo em: “Công việc của diễn viên phi ngựa đánh đàn bắt đầu như thế đấy, cháu ạ. Cái tháp cao nào cũng phải xây từ mặt xây lên.”</a:t>
            </a:r>
            <a:endParaRPr sz="2200" b="1" dirty="0">
              <a:solidFill>
                <a:srgbClr val="0000FF"/>
              </a:solidFill>
              <a:latin typeface="Times New Roman" panose="02020603050405020304" pitchFamily="18" charset="0"/>
            </a:endParaRPr>
          </a:p>
        </p:txBody>
      </p:sp>
      <p:sp>
        <p:nvSpPr>
          <p:cNvPr id="79881" name="Text Box 9"/>
          <p:cNvSpPr txBox="1"/>
          <p:nvPr/>
        </p:nvSpPr>
        <p:spPr>
          <a:xfrm>
            <a:off x="1733550" y="1982788"/>
            <a:ext cx="7010400" cy="2462212"/>
          </a:xfrm>
          <a:prstGeom prst="rect">
            <a:avLst/>
          </a:prstGeom>
          <a:noFill/>
          <a:ln w="9525">
            <a:noFill/>
          </a:ln>
        </p:spPr>
        <p:txBody>
          <a:bodyPr>
            <a:spAutoFit/>
          </a:bodyPr>
          <a:p>
            <a:pPr indent="288925" algn="just">
              <a:spcBef>
                <a:spcPct val="50000"/>
              </a:spcBef>
            </a:pPr>
            <a:r>
              <a:rPr sz="2200" b="1" dirty="0">
                <a:solidFill>
                  <a:srgbClr val="0000FF"/>
                </a:solidFill>
                <a:latin typeface="Times New Roman" panose="02020603050405020304" pitchFamily="18" charset="0"/>
              </a:rPr>
              <a:t>Sáng hôm ấy, em đến gặp bác giám đốc rạp xiếc. Bác dẫn em đến chuồng ngựa. Ở đó có một chú ngựa bạch tuyệt đẹp. Bác chỉ con ngựa và bảo: “Công việc của cháu bây giờ là chăm sóc chú ngựa bạch này, cho ngựa ăn uống và quét dọn chuồng ngựa thật sạch sẽ. Va-li-a rất ngạc nhiên vì diễn viên xiếc mà phải đi quét chuồng ngựa. Nhưng em vẫn cầm lấy chổi.</a:t>
            </a:r>
            <a:endParaRPr sz="2200" b="1" dirty="0">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9881"/>
                                        </p:tgtEl>
                                        <p:attrNameLst>
                                          <p:attrName>style.visibility</p:attrName>
                                        </p:attrNameLst>
                                      </p:cBhvr>
                                      <p:to>
                                        <p:strVal val="visible"/>
                                      </p:to>
                                    </p:set>
                                    <p:anim calcmode="lin" valueType="num">
                                      <p:cBhvr additive="base">
                                        <p:cTn id="7" dur="2000" fill="hold"/>
                                        <p:tgtEl>
                                          <p:spTgt spid="79881"/>
                                        </p:tgtEl>
                                        <p:attrNameLst>
                                          <p:attrName>ppt_x</p:attrName>
                                        </p:attrNameLst>
                                      </p:cBhvr>
                                      <p:tavLst>
                                        <p:tav tm="0">
                                          <p:val>
                                            <p:strVal val="1+#ppt_w/2"/>
                                          </p:val>
                                        </p:tav>
                                        <p:tav tm="100000">
                                          <p:val>
                                            <p:strVal val="#ppt_x"/>
                                          </p:val>
                                        </p:tav>
                                      </p:tavLst>
                                    </p:anim>
                                    <p:anim calcmode="lin" valueType="num">
                                      <p:cBhvr additive="base">
                                        <p:cTn id="8" dur="2000" fill="hold"/>
                                        <p:tgtEl>
                                          <p:spTgt spid="798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Text Box 2"/>
          <p:cNvSpPr txBox="1"/>
          <p:nvPr/>
        </p:nvSpPr>
        <p:spPr>
          <a:xfrm>
            <a:off x="228600" y="319088"/>
            <a:ext cx="1295400" cy="519112"/>
          </a:xfrm>
          <a:prstGeom prst="rect">
            <a:avLst/>
          </a:prstGeom>
          <a:noFill/>
          <a:ln w="9525">
            <a:noFill/>
          </a:ln>
        </p:spPr>
        <p:txBody>
          <a:bodyPr>
            <a:spAutoFit/>
          </a:bodyPr>
          <a:p>
            <a:pPr>
              <a:spcBef>
                <a:spcPct val="50000"/>
              </a:spcBef>
            </a:pPr>
            <a:r>
              <a:rPr sz="2800" b="1" u="sng" dirty="0">
                <a:solidFill>
                  <a:srgbClr val="FF0000"/>
                </a:solidFill>
                <a:latin typeface="Times New Roman" panose="02020603050405020304" pitchFamily="18" charset="0"/>
              </a:rPr>
              <a:t>Đọan 3</a:t>
            </a:r>
            <a:endParaRPr sz="2800" b="1" u="sng" dirty="0">
              <a:solidFill>
                <a:srgbClr val="FF0000"/>
              </a:solidFill>
              <a:latin typeface="Times New Roman" panose="02020603050405020304" pitchFamily="18" charset="0"/>
            </a:endParaRPr>
          </a:p>
        </p:txBody>
      </p:sp>
      <p:sp>
        <p:nvSpPr>
          <p:cNvPr id="28675" name="Line 3"/>
          <p:cNvSpPr/>
          <p:nvPr/>
        </p:nvSpPr>
        <p:spPr>
          <a:xfrm>
            <a:off x="1600200" y="1485900"/>
            <a:ext cx="0" cy="3543300"/>
          </a:xfrm>
          <a:prstGeom prst="line">
            <a:avLst/>
          </a:prstGeom>
          <a:ln w="9525" cap="flat" cmpd="sng">
            <a:solidFill>
              <a:schemeClr val="tx1"/>
            </a:solidFill>
            <a:prstDash val="solid"/>
            <a:headEnd type="none" w="med" len="med"/>
            <a:tailEnd type="none" w="med" len="med"/>
          </a:ln>
        </p:spPr>
      </p:sp>
      <p:sp>
        <p:nvSpPr>
          <p:cNvPr id="28676" name="Text Box 4"/>
          <p:cNvSpPr txBox="1"/>
          <p:nvPr/>
        </p:nvSpPr>
        <p:spPr>
          <a:xfrm>
            <a:off x="142875" y="1485900"/>
            <a:ext cx="1457325" cy="427038"/>
          </a:xfrm>
          <a:prstGeom prst="rect">
            <a:avLst/>
          </a:prstGeom>
          <a:noFill/>
          <a:ln w="9525">
            <a:noFill/>
          </a:ln>
        </p:spPr>
        <p:txBody>
          <a:bodyPr>
            <a:spAutoFit/>
          </a:bodyPr>
          <a:p>
            <a:pPr>
              <a:spcBef>
                <a:spcPct val="50000"/>
              </a:spcBef>
            </a:pPr>
            <a:r>
              <a:rPr sz="2200" b="1" dirty="0">
                <a:solidFill>
                  <a:srgbClr val="FF0000"/>
                </a:solidFill>
                <a:latin typeface="Times New Roman" panose="02020603050405020304" pitchFamily="18" charset="0"/>
              </a:rPr>
              <a:t>- Mở đầu</a:t>
            </a:r>
            <a:endParaRPr sz="2200" b="1" dirty="0">
              <a:solidFill>
                <a:srgbClr val="FF0000"/>
              </a:solidFill>
              <a:latin typeface="Times New Roman" panose="02020603050405020304" pitchFamily="18" charset="0"/>
            </a:endParaRPr>
          </a:p>
        </p:txBody>
      </p:sp>
      <p:sp>
        <p:nvSpPr>
          <p:cNvPr id="28677" name="Text Box 5"/>
          <p:cNvSpPr txBox="1"/>
          <p:nvPr/>
        </p:nvSpPr>
        <p:spPr>
          <a:xfrm>
            <a:off x="76200" y="2247900"/>
            <a:ext cx="1533525" cy="427038"/>
          </a:xfrm>
          <a:prstGeom prst="rect">
            <a:avLst/>
          </a:prstGeom>
          <a:noFill/>
          <a:ln w="9525">
            <a:noFill/>
          </a:ln>
        </p:spPr>
        <p:txBody>
          <a:bodyPr>
            <a:spAutoFit/>
          </a:bodyPr>
          <a:p>
            <a:pPr>
              <a:spcBef>
                <a:spcPct val="50000"/>
              </a:spcBef>
            </a:pPr>
            <a:r>
              <a:rPr sz="2200" b="1" dirty="0">
                <a:solidFill>
                  <a:srgbClr val="FF0000"/>
                </a:solidFill>
                <a:latin typeface="Times New Roman" panose="02020603050405020304" pitchFamily="18" charset="0"/>
              </a:rPr>
              <a:t>- Diễn biến</a:t>
            </a:r>
            <a:endParaRPr sz="2200" b="1" dirty="0">
              <a:solidFill>
                <a:srgbClr val="FF0000"/>
              </a:solidFill>
              <a:latin typeface="Times New Roman" panose="02020603050405020304" pitchFamily="18" charset="0"/>
            </a:endParaRPr>
          </a:p>
        </p:txBody>
      </p:sp>
      <p:sp>
        <p:nvSpPr>
          <p:cNvPr id="28678" name="Text Box 6"/>
          <p:cNvSpPr txBox="1"/>
          <p:nvPr/>
        </p:nvSpPr>
        <p:spPr>
          <a:xfrm>
            <a:off x="117475" y="3521075"/>
            <a:ext cx="1711325" cy="427038"/>
          </a:xfrm>
          <a:prstGeom prst="rect">
            <a:avLst/>
          </a:prstGeom>
          <a:noFill/>
          <a:ln w="9525">
            <a:noFill/>
          </a:ln>
        </p:spPr>
        <p:txBody>
          <a:bodyPr>
            <a:spAutoFit/>
          </a:bodyPr>
          <a:p>
            <a:pPr>
              <a:spcBef>
                <a:spcPct val="50000"/>
              </a:spcBef>
            </a:pPr>
            <a:r>
              <a:rPr sz="2200" b="1" dirty="0">
                <a:solidFill>
                  <a:srgbClr val="FF0000"/>
                </a:solidFill>
                <a:latin typeface="Times New Roman" panose="02020603050405020304" pitchFamily="18" charset="0"/>
              </a:rPr>
              <a:t>- Kết thúc</a:t>
            </a:r>
            <a:endParaRPr sz="2200" b="1" dirty="0">
              <a:solidFill>
                <a:srgbClr val="FF0000"/>
              </a:solidFill>
              <a:latin typeface="Times New Roman" panose="02020603050405020304" pitchFamily="18" charset="0"/>
            </a:endParaRPr>
          </a:p>
        </p:txBody>
      </p:sp>
      <p:sp>
        <p:nvSpPr>
          <p:cNvPr id="28679" name="Text Box 7"/>
          <p:cNvSpPr txBox="1"/>
          <p:nvPr/>
        </p:nvSpPr>
        <p:spPr>
          <a:xfrm>
            <a:off x="1657350" y="2324100"/>
            <a:ext cx="7258050" cy="1096963"/>
          </a:xfrm>
          <a:prstGeom prst="rect">
            <a:avLst/>
          </a:prstGeom>
          <a:noFill/>
          <a:ln w="9525">
            <a:noFill/>
          </a:ln>
        </p:spPr>
        <p:txBody>
          <a:bodyPr>
            <a:spAutoFit/>
          </a:bodyPr>
          <a:p>
            <a:pPr indent="288925"/>
            <a:r>
              <a:rPr sz="2200" b="1" dirty="0">
                <a:solidFill>
                  <a:srgbClr val="0000FF"/>
                </a:solidFill>
                <a:latin typeface="Times New Roman" panose="02020603050405020304" pitchFamily="18" charset="0"/>
              </a:rPr>
              <a:t>Những ngày đầu, Va-li-a rất bỡ ngỡ. Có lúc em nản chí. Nhưng cứ nhớ đến hình ảnh cô diễn viên phi ngựa, em lại thấy phấn chấn lên.</a:t>
            </a:r>
            <a:endParaRPr sz="2200" b="1" dirty="0">
              <a:solidFill>
                <a:srgbClr val="0000FF"/>
              </a:solidFill>
              <a:latin typeface="Times New Roman" panose="02020603050405020304" pitchFamily="18" charset="0"/>
            </a:endParaRPr>
          </a:p>
        </p:txBody>
      </p:sp>
      <p:sp>
        <p:nvSpPr>
          <p:cNvPr id="80904" name="Text Box 8"/>
          <p:cNvSpPr txBox="1"/>
          <p:nvPr/>
        </p:nvSpPr>
        <p:spPr>
          <a:xfrm>
            <a:off x="1685925" y="1543050"/>
            <a:ext cx="6934200" cy="762000"/>
          </a:xfrm>
          <a:prstGeom prst="rect">
            <a:avLst/>
          </a:prstGeom>
          <a:noFill/>
          <a:ln w="9525">
            <a:noFill/>
          </a:ln>
        </p:spPr>
        <p:txBody>
          <a:bodyPr>
            <a:spAutoFit/>
          </a:bodyPr>
          <a:p>
            <a:pPr indent="228600">
              <a:spcBef>
                <a:spcPct val="50000"/>
              </a:spcBef>
            </a:pPr>
            <a:r>
              <a:rPr sz="2200" b="1" dirty="0">
                <a:solidFill>
                  <a:srgbClr val="0000FF"/>
                </a:solidFill>
                <a:latin typeface="Times New Roman" panose="02020603050405020304" pitchFamily="18" charset="0"/>
              </a:rPr>
              <a:t>Thế là từ hôm đó, ngày ngày Va-li-a đến làm việc trong chuồng ngựa.</a:t>
            </a:r>
            <a:endParaRPr sz="2200" b="1" dirty="0">
              <a:solidFill>
                <a:srgbClr val="0000FF"/>
              </a:solidFill>
              <a:latin typeface="Times New Roman" panose="02020603050405020304" pitchFamily="18" charset="0"/>
            </a:endParaRPr>
          </a:p>
        </p:txBody>
      </p:sp>
      <p:sp>
        <p:nvSpPr>
          <p:cNvPr id="80905" name="Text Box 9"/>
          <p:cNvSpPr txBox="1"/>
          <p:nvPr/>
        </p:nvSpPr>
        <p:spPr>
          <a:xfrm>
            <a:off x="1752600" y="3581400"/>
            <a:ext cx="7239000" cy="762000"/>
          </a:xfrm>
          <a:prstGeom prst="rect">
            <a:avLst/>
          </a:prstGeom>
          <a:noFill/>
          <a:ln w="9525">
            <a:noFill/>
          </a:ln>
        </p:spPr>
        <p:txBody>
          <a:bodyPr>
            <a:spAutoFit/>
          </a:bodyPr>
          <a:p>
            <a:pPr indent="351155">
              <a:spcBef>
                <a:spcPct val="50000"/>
              </a:spcBef>
            </a:pPr>
            <a:r>
              <a:rPr sz="2200" b="1" dirty="0">
                <a:solidFill>
                  <a:srgbClr val="0000FF"/>
                </a:solidFill>
                <a:latin typeface="Times New Roman" panose="02020603050405020304" pitchFamily="18" charset="0"/>
              </a:rPr>
              <a:t>Cuối cùng, em quen việc và trỏ nên thân thiết với chú ngựa, bạn diễn tương lai của em.</a:t>
            </a:r>
            <a:endParaRPr sz="2200" b="1" dirty="0">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0904"/>
                                        </p:tgtEl>
                                        <p:attrNameLst>
                                          <p:attrName>style.visibility</p:attrName>
                                        </p:attrNameLst>
                                      </p:cBhvr>
                                      <p:to>
                                        <p:strVal val="visible"/>
                                      </p:to>
                                    </p:set>
                                    <p:anim calcmode="lin" valueType="num">
                                      <p:cBhvr>
                                        <p:cTn id="7" dur="1000" fill="hold"/>
                                        <p:tgtEl>
                                          <p:spTgt spid="80904"/>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80904"/>
                                        </p:tgtEl>
                                        <p:attrNameLst>
                                          <p:attrName>ppt_y</p:attrName>
                                        </p:attrNameLst>
                                      </p:cBhvr>
                                      <p:tavLst>
                                        <p:tav tm="0">
                                          <p:val>
                                            <p:strVal val="#ppt_y"/>
                                          </p:val>
                                        </p:tav>
                                        <p:tav tm="100000">
                                          <p:val>
                                            <p:strVal val="#ppt_y"/>
                                          </p:val>
                                        </p:tav>
                                      </p:tavLst>
                                    </p:anim>
                                    <p:anim calcmode="lin" valueType="num">
                                      <p:cBhvr>
                                        <p:cTn id="9" dur="1000" fill="hold"/>
                                        <p:tgtEl>
                                          <p:spTgt spid="80904"/>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8090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80904"/>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grpId="0" nodeType="clickEffect">
                                  <p:stCondLst>
                                    <p:cond delay="0"/>
                                  </p:stCondLst>
                                  <p:childTnLst>
                                    <p:set>
                                      <p:cBhvr>
                                        <p:cTn id="15" dur="1" fill="hold">
                                          <p:stCondLst>
                                            <p:cond delay="0"/>
                                          </p:stCondLst>
                                        </p:cTn>
                                        <p:tgtEl>
                                          <p:spTgt spid="80905"/>
                                        </p:tgtEl>
                                        <p:attrNameLst>
                                          <p:attrName>style.visibility</p:attrName>
                                        </p:attrNameLst>
                                      </p:cBhvr>
                                      <p:to>
                                        <p:strVal val="visible"/>
                                      </p:to>
                                    </p:set>
                                    <p:animScale>
                                      <p:cBhvr>
                                        <p:cTn id="16" dur="1000" decel="50000" fill="hold">
                                          <p:stCondLst>
                                            <p:cond delay="0"/>
                                          </p:stCondLst>
                                        </p:cTn>
                                        <p:tgtEl>
                                          <p:spTgt spid="8090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17" dur="1000" decel="50000" fill="hold">
                                          <p:stCondLst>
                                            <p:cond delay="0"/>
                                          </p:stCondLst>
                                        </p:cTn>
                                        <p:tgtEl>
                                          <p:spTgt spid="80905"/>
                                        </p:tgtEl>
                                        <p:attrNameLst>
                                          <p:attrName>ppt_x</p:attrName>
                                          <p:attrName>ppt_y</p:attrName>
                                        </p:attrNameLst>
                                      </p:cBhvr>
                                    </p:animMotion>
                                    <p:animEffect transition="in" filter="fade">
                                      <p:cBhvr>
                                        <p:cTn id="18" dur="1000"/>
                                        <p:tgtEl>
                                          <p:spTgt spid="80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4" grpId="0"/>
      <p:bldP spid="8090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Text Box 2"/>
          <p:cNvSpPr txBox="1"/>
          <p:nvPr/>
        </p:nvSpPr>
        <p:spPr>
          <a:xfrm>
            <a:off x="228600" y="228600"/>
            <a:ext cx="1295400" cy="519113"/>
          </a:xfrm>
          <a:prstGeom prst="rect">
            <a:avLst/>
          </a:prstGeom>
          <a:noFill/>
          <a:ln w="9525">
            <a:noFill/>
          </a:ln>
        </p:spPr>
        <p:txBody>
          <a:bodyPr>
            <a:spAutoFit/>
          </a:bodyPr>
          <a:p>
            <a:pPr>
              <a:spcBef>
                <a:spcPct val="50000"/>
              </a:spcBef>
            </a:pPr>
            <a:r>
              <a:rPr sz="2800" b="1" u="sng" dirty="0">
                <a:solidFill>
                  <a:srgbClr val="FF0000"/>
                </a:solidFill>
                <a:latin typeface="Times New Roman" panose="02020603050405020304" pitchFamily="18" charset="0"/>
              </a:rPr>
              <a:t>Đọan 4</a:t>
            </a:r>
            <a:endParaRPr sz="2800" b="1" u="sng" dirty="0">
              <a:solidFill>
                <a:srgbClr val="FF0000"/>
              </a:solidFill>
              <a:latin typeface="Times New Roman" panose="02020603050405020304" pitchFamily="18" charset="0"/>
            </a:endParaRPr>
          </a:p>
        </p:txBody>
      </p:sp>
      <p:sp>
        <p:nvSpPr>
          <p:cNvPr id="29699" name="Line 3"/>
          <p:cNvSpPr/>
          <p:nvPr/>
        </p:nvSpPr>
        <p:spPr>
          <a:xfrm>
            <a:off x="1600200" y="908050"/>
            <a:ext cx="0" cy="4044950"/>
          </a:xfrm>
          <a:prstGeom prst="line">
            <a:avLst/>
          </a:prstGeom>
          <a:ln w="9525" cap="flat" cmpd="sng">
            <a:solidFill>
              <a:schemeClr val="tx1"/>
            </a:solidFill>
            <a:prstDash val="solid"/>
            <a:headEnd type="none" w="med" len="med"/>
            <a:tailEnd type="none" w="med" len="med"/>
          </a:ln>
        </p:spPr>
      </p:sp>
      <p:sp>
        <p:nvSpPr>
          <p:cNvPr id="29700" name="Text Box 4"/>
          <p:cNvSpPr txBox="1"/>
          <p:nvPr/>
        </p:nvSpPr>
        <p:spPr>
          <a:xfrm>
            <a:off x="0" y="1096963"/>
            <a:ext cx="1524000" cy="427037"/>
          </a:xfrm>
          <a:prstGeom prst="rect">
            <a:avLst/>
          </a:prstGeom>
          <a:noFill/>
          <a:ln w="9525">
            <a:noFill/>
          </a:ln>
        </p:spPr>
        <p:txBody>
          <a:bodyPr>
            <a:spAutoFit/>
          </a:bodyPr>
          <a:p>
            <a:pPr>
              <a:spcBef>
                <a:spcPct val="50000"/>
              </a:spcBef>
            </a:pPr>
            <a:r>
              <a:rPr sz="2200" b="1" dirty="0">
                <a:solidFill>
                  <a:srgbClr val="FF0000"/>
                </a:solidFill>
                <a:latin typeface="Times New Roman" panose="02020603050405020304" pitchFamily="18" charset="0"/>
              </a:rPr>
              <a:t>- Mở đầu</a:t>
            </a:r>
            <a:endParaRPr sz="2200" b="1" dirty="0">
              <a:solidFill>
                <a:srgbClr val="FF0000"/>
              </a:solidFill>
              <a:latin typeface="Times New Roman" panose="02020603050405020304" pitchFamily="18" charset="0"/>
            </a:endParaRPr>
          </a:p>
        </p:txBody>
      </p:sp>
      <p:sp>
        <p:nvSpPr>
          <p:cNvPr id="29701" name="Text Box 5"/>
          <p:cNvSpPr txBox="1"/>
          <p:nvPr/>
        </p:nvSpPr>
        <p:spPr>
          <a:xfrm>
            <a:off x="0" y="2133600"/>
            <a:ext cx="1676400" cy="427038"/>
          </a:xfrm>
          <a:prstGeom prst="rect">
            <a:avLst/>
          </a:prstGeom>
          <a:noFill/>
          <a:ln w="9525">
            <a:noFill/>
          </a:ln>
        </p:spPr>
        <p:txBody>
          <a:bodyPr>
            <a:spAutoFit/>
          </a:bodyPr>
          <a:p>
            <a:pPr>
              <a:spcBef>
                <a:spcPct val="50000"/>
              </a:spcBef>
            </a:pPr>
            <a:r>
              <a:rPr sz="2200" b="1" dirty="0">
                <a:solidFill>
                  <a:srgbClr val="FF0000"/>
                </a:solidFill>
                <a:latin typeface="Times New Roman" panose="02020603050405020304" pitchFamily="18" charset="0"/>
              </a:rPr>
              <a:t>- Diễn biến</a:t>
            </a:r>
            <a:endParaRPr sz="2200" b="1" dirty="0">
              <a:solidFill>
                <a:srgbClr val="FF0000"/>
              </a:solidFill>
              <a:latin typeface="Times New Roman" panose="02020603050405020304" pitchFamily="18" charset="0"/>
            </a:endParaRPr>
          </a:p>
        </p:txBody>
      </p:sp>
      <p:sp>
        <p:nvSpPr>
          <p:cNvPr id="29702" name="Text Box 6"/>
          <p:cNvSpPr txBox="1"/>
          <p:nvPr/>
        </p:nvSpPr>
        <p:spPr>
          <a:xfrm>
            <a:off x="76200" y="3846513"/>
            <a:ext cx="1600200" cy="427037"/>
          </a:xfrm>
          <a:prstGeom prst="rect">
            <a:avLst/>
          </a:prstGeom>
          <a:noFill/>
          <a:ln w="9525">
            <a:noFill/>
          </a:ln>
        </p:spPr>
        <p:txBody>
          <a:bodyPr>
            <a:spAutoFit/>
          </a:bodyPr>
          <a:p>
            <a:pPr>
              <a:spcBef>
                <a:spcPct val="50000"/>
              </a:spcBef>
            </a:pPr>
            <a:r>
              <a:rPr sz="2200" b="1" dirty="0">
                <a:solidFill>
                  <a:srgbClr val="FF0000"/>
                </a:solidFill>
                <a:latin typeface="Times New Roman" panose="02020603050405020304" pitchFamily="18" charset="0"/>
              </a:rPr>
              <a:t>- Kết thúc</a:t>
            </a:r>
            <a:endParaRPr sz="2200" b="1" dirty="0">
              <a:solidFill>
                <a:srgbClr val="FF0000"/>
              </a:solidFill>
              <a:latin typeface="Times New Roman" panose="02020603050405020304" pitchFamily="18" charset="0"/>
            </a:endParaRPr>
          </a:p>
        </p:txBody>
      </p:sp>
      <p:sp>
        <p:nvSpPr>
          <p:cNvPr id="29703" name="Text Box 7"/>
          <p:cNvSpPr txBox="1"/>
          <p:nvPr/>
        </p:nvSpPr>
        <p:spPr>
          <a:xfrm>
            <a:off x="1682750" y="2133600"/>
            <a:ext cx="7461250" cy="1431925"/>
          </a:xfrm>
          <a:prstGeom prst="rect">
            <a:avLst/>
          </a:prstGeom>
          <a:noFill/>
          <a:ln w="9525">
            <a:noFill/>
          </a:ln>
        </p:spPr>
        <p:txBody>
          <a:bodyPr>
            <a:spAutoFit/>
          </a:bodyPr>
          <a:p>
            <a:pPr indent="288925" algn="just"/>
            <a:r>
              <a:rPr sz="2200" b="1" dirty="0">
                <a:solidFill>
                  <a:srgbClr val="0000FF"/>
                </a:solidFill>
                <a:latin typeface="Times New Roman" panose="02020603050405020304" pitchFamily="18" charset="0"/>
              </a:rPr>
              <a:t>Cứ mỗi lần Va-li-a bước ra sàn diễn, những tràng vỗ tay nồng nhiệt lại vang lên. Chỉ trong nháy mắt, cô đã đứng trên lưng ngựa, tay ôm cây đàn vĩ cầm. Rồi tiếng đàn cất lên. Vẻ thán phục lộ rõ trên gương mặt từng khán giả.</a:t>
            </a:r>
            <a:endParaRPr sz="2200" b="1" dirty="0">
              <a:solidFill>
                <a:srgbClr val="0000FF"/>
              </a:solidFill>
              <a:latin typeface="Times New Roman" panose="02020603050405020304" pitchFamily="18" charset="0"/>
            </a:endParaRPr>
          </a:p>
        </p:txBody>
      </p:sp>
      <p:sp>
        <p:nvSpPr>
          <p:cNvPr id="81928" name="Text Box 8"/>
          <p:cNvSpPr txBox="1"/>
          <p:nvPr/>
        </p:nvSpPr>
        <p:spPr>
          <a:xfrm>
            <a:off x="1676400" y="1143000"/>
            <a:ext cx="7162800" cy="762000"/>
          </a:xfrm>
          <a:prstGeom prst="rect">
            <a:avLst/>
          </a:prstGeom>
          <a:noFill/>
          <a:ln w="9525">
            <a:noFill/>
          </a:ln>
        </p:spPr>
        <p:txBody>
          <a:bodyPr>
            <a:spAutoFit/>
          </a:bodyPr>
          <a:p>
            <a:pPr indent="288925">
              <a:spcBef>
                <a:spcPct val="50000"/>
              </a:spcBef>
            </a:pPr>
            <a:r>
              <a:rPr sz="2200" b="1" dirty="0">
                <a:solidFill>
                  <a:srgbClr val="0000FF"/>
                </a:solidFill>
                <a:latin typeface="Times New Roman" panose="02020603050405020304" pitchFamily="18" charset="0"/>
              </a:rPr>
              <a:t>Thế rồi cũng đến ngày Va-li-a cũng trở thành một diễn viên thực thụ.</a:t>
            </a:r>
            <a:endParaRPr sz="2200" b="1" dirty="0">
              <a:solidFill>
                <a:srgbClr val="0000FF"/>
              </a:solidFill>
              <a:latin typeface="Times New Roman" panose="02020603050405020304" pitchFamily="18" charset="0"/>
            </a:endParaRPr>
          </a:p>
        </p:txBody>
      </p:sp>
      <p:sp>
        <p:nvSpPr>
          <p:cNvPr id="81929" name="Text Box 9"/>
          <p:cNvSpPr txBox="1"/>
          <p:nvPr/>
        </p:nvSpPr>
        <p:spPr>
          <a:xfrm>
            <a:off x="1698625" y="3779838"/>
            <a:ext cx="7140575" cy="1096962"/>
          </a:xfrm>
          <a:prstGeom prst="rect">
            <a:avLst/>
          </a:prstGeom>
          <a:noFill/>
          <a:ln w="9525">
            <a:noFill/>
          </a:ln>
        </p:spPr>
        <p:txBody>
          <a:bodyPr>
            <a:spAutoFit/>
          </a:bodyPr>
          <a:p>
            <a:pPr indent="228600">
              <a:spcBef>
                <a:spcPct val="50000"/>
              </a:spcBef>
            </a:pPr>
            <a:r>
              <a:rPr sz="2200" b="1" dirty="0">
                <a:solidFill>
                  <a:srgbClr val="0000FF"/>
                </a:solidFill>
                <a:latin typeface="Times New Roman" panose="02020603050405020304" pitchFamily="18" charset="0"/>
              </a:rPr>
              <a:t>Va-li-a kết thúc tiết mục của mình với gương mặt rạng ngời hạnh phúc. Thế là ước mơ thuở nhỏ của Va-li-a đã trở thành sự thật.</a:t>
            </a:r>
            <a:endParaRPr sz="2200" b="1" dirty="0">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1928"/>
                                        </p:tgtEl>
                                        <p:attrNameLst>
                                          <p:attrName>style.visibility</p:attrName>
                                        </p:attrNameLst>
                                      </p:cBhvr>
                                      <p:to>
                                        <p:strVal val="visible"/>
                                      </p:to>
                                    </p:set>
                                    <p:animEffect transition="in" filter="circle(in)">
                                      <p:cBhvr>
                                        <p:cTn id="7" dur="2000"/>
                                        <p:tgtEl>
                                          <p:spTgt spid="8192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81929"/>
                                        </p:tgtEl>
                                        <p:attrNameLst>
                                          <p:attrName>style.visibility</p:attrName>
                                        </p:attrNameLst>
                                      </p:cBhvr>
                                      <p:to>
                                        <p:strVal val="visible"/>
                                      </p:to>
                                    </p:set>
                                    <p:anim calcmode="lin" valueType="num">
                                      <p:cBhvr>
                                        <p:cTn id="12" dur="1000" fill="hold"/>
                                        <p:tgtEl>
                                          <p:spTgt spid="81929"/>
                                        </p:tgtEl>
                                        <p:attrNameLst>
                                          <p:attrName>ppt_w</p:attrName>
                                        </p:attrNameLst>
                                      </p:cBhvr>
                                      <p:tavLst>
                                        <p:tav tm="0">
                                          <p:val>
                                            <p:fltVal val="0,000000"/>
                                          </p:val>
                                        </p:tav>
                                        <p:tav tm="100000">
                                          <p:val>
                                            <p:strVal val="#ppt_w"/>
                                          </p:val>
                                        </p:tav>
                                      </p:tavLst>
                                    </p:anim>
                                    <p:anim calcmode="lin" valueType="num">
                                      <p:cBhvr>
                                        <p:cTn id="13" dur="1000" fill="hold"/>
                                        <p:tgtEl>
                                          <p:spTgt spid="81929"/>
                                        </p:tgtEl>
                                        <p:attrNameLst>
                                          <p:attrName>ppt_h</p:attrName>
                                        </p:attrNameLst>
                                      </p:cBhvr>
                                      <p:tavLst>
                                        <p:tav tm="0">
                                          <p:val>
                                            <p:fltVal val="0,000000"/>
                                          </p:val>
                                        </p:tav>
                                        <p:tav tm="100000">
                                          <p:val>
                                            <p:strVal val="#ppt_h"/>
                                          </p:val>
                                        </p:tav>
                                      </p:tavLst>
                                    </p:anim>
                                    <p:anim calcmode="lin" valueType="num">
                                      <p:cBhvr>
                                        <p:cTn id="14" dur="1000" fill="hold"/>
                                        <p:tgtEl>
                                          <p:spTgt spid="81929"/>
                                        </p:tgtEl>
                                        <p:attrNameLst>
                                          <p:attrName>style.rotation</p:attrName>
                                        </p:attrNameLst>
                                      </p:cBhvr>
                                      <p:tavLst>
                                        <p:tav tm="0">
                                          <p:val>
                                            <p:fltVal val="90,000000"/>
                                          </p:val>
                                        </p:tav>
                                        <p:tav tm="100000">
                                          <p:val>
                                            <p:fltVal val="0,000000"/>
                                          </p:val>
                                        </p:tav>
                                      </p:tavLst>
                                    </p:anim>
                                    <p:animEffect transition="in" filter="fade">
                                      <p:cBhvr>
                                        <p:cTn id="15" dur="1000"/>
                                        <p:tgtEl>
                                          <p:spTgt spid="81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8" grpId="0"/>
      <p:bldP spid="819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ounded Rectangle 3"/>
          <p:cNvSpPr/>
          <p:nvPr/>
        </p:nvSpPr>
        <p:spPr>
          <a:xfrm>
            <a:off x="2561953" y="519356"/>
            <a:ext cx="3791495"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Yêu</a:t>
            </a:r>
            <a:r>
              <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cầu</a:t>
            </a:r>
            <a:r>
              <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cần</a:t>
            </a:r>
            <a:r>
              <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đạt</a:t>
            </a:r>
            <a:endParaRPr kumimoji="0" lang="en-US" sz="3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p:cNvGrpSpPr/>
          <p:nvPr/>
        </p:nvGrpSpPr>
        <p:grpSpPr bwMode="auto">
          <a:xfrm>
            <a:off x="674308" y="1688558"/>
            <a:ext cx="8053313" cy="1435101"/>
            <a:chOff x="-8052" y="1484784"/>
            <a:chExt cx="9469074" cy="1435925"/>
          </a:xfrm>
          <a:solidFill>
            <a:srgbClr val="FF99FF"/>
          </a:solidFill>
        </p:grpSpPr>
        <p:sp>
          <p:nvSpPr>
            <p:cNvPr id="5" name="Rectangle 4"/>
            <p:cNvSpPr/>
            <p:nvPr/>
          </p:nvSpPr>
          <p:spPr>
            <a:xfrm>
              <a:off x="678063" y="1484784"/>
              <a:ext cx="8782959" cy="1435925"/>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Tiếp</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tục</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luyện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tập</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xây</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dựng</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hoàn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chỉnh</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đoạn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chuyện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gồm</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đoạn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sẵn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cốt</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1</a:t>
              </a:r>
              <a:endParaRPr kumimoji="0" lang="en-US" sz="32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endParaRPr>
            </a:p>
          </p:txBody>
        </p:sp>
      </p:grpSp>
      <p:grpSp>
        <p:nvGrpSpPr>
          <p:cNvPr id="10" name="Group 9"/>
          <p:cNvGrpSpPr/>
          <p:nvPr/>
        </p:nvGrpSpPr>
        <p:grpSpPr>
          <a:xfrm>
            <a:off x="690563" y="3589338"/>
            <a:ext cx="8037512" cy="909637"/>
            <a:chOff x="-8052" y="1747250"/>
            <a:chExt cx="8976506" cy="910989"/>
          </a:xfrm>
        </p:grpSpPr>
        <p:sp>
          <p:nvSpPr>
            <p:cNvPr id="13" name="Rectangle 12"/>
            <p:cNvSpPr/>
            <p:nvPr/>
          </p:nvSpPr>
          <p:spPr>
            <a:xfrm>
              <a:off x="657899" y="1747250"/>
              <a:ext cx="8310555" cy="910989"/>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Times New Roman" panose="02020603050405020304" pitchFamily="18" charset="0"/>
                  <a:ea typeface="+mn-ea"/>
                  <a:cs typeface="+mn-cs"/>
                </a:defRPr>
              </a:lvl5pPr>
            </a:lstStyle>
            <a:p>
              <a:pPr lvl="0">
                <a:buNone/>
              </a:pPr>
              <a:r>
                <a:rPr sz="2800" dirty="0">
                  <a:latin typeface="Times New Roman" panose="02020603050405020304" pitchFamily="18" charset="0"/>
                  <a:cs typeface="Times New Roman" panose="02020603050405020304" pitchFamily="18" charset="0"/>
                </a:rPr>
                <a:t>Biết nhận xét, đánh giá đoạn văn của bạn, rút kinh nghiệm v</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 tự chữa lỗi trong b</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i của mình.</a:t>
              </a:r>
              <a:endParaRPr sz="2800" dirty="0">
                <a:latin typeface="Times New Roman" panose="02020603050405020304" pitchFamily="18" charset="0"/>
                <a:ea typeface="Times New Roman" panose="02020603050405020304" pitchFamily="18" charset="0"/>
              </a:endParaRPr>
            </a:p>
          </p:txBody>
        </p:sp>
        <p:sp>
          <p:nvSpPr>
            <p:cNvPr id="14" name="Oval 13"/>
            <p:cNvSpPr/>
            <p:nvPr/>
          </p:nvSpPr>
          <p:spPr>
            <a:xfrm>
              <a:off x="-8052" y="1914449"/>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000" b="1" i="0" u="none" strike="noStrike" kern="1200" cap="none" spc="0" normalizeH="0" baseline="0" noProof="0" dirty="0" smtClean="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2</a:t>
              </a:r>
              <a:endParaRPr kumimoji="0" lang="en-US" sz="30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000000"/>
                                          </p:val>
                                        </p:tav>
                                        <p:tav tm="100000">
                                          <p:val>
                                            <p:strVal val="#ppt_w"/>
                                          </p:val>
                                        </p:tav>
                                      </p:tavLst>
                                    </p:anim>
                                    <p:anim calcmode="lin" valueType="num">
                                      <p:cBhvr>
                                        <p:cTn id="8" dur="500" fill="hold"/>
                                        <p:tgtEl>
                                          <p:spTgt spid="4"/>
                                        </p:tgtEl>
                                        <p:attrNameLst>
                                          <p:attrName>ppt_h</p:attrName>
                                        </p:attrNameLst>
                                      </p:cBhvr>
                                      <p:tavLst>
                                        <p:tav tm="0">
                                          <p:val>
                                            <p:fltVal val="0,00000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000000"/>
                                          </p:val>
                                        </p:tav>
                                        <p:tav tm="100000">
                                          <p:val>
                                            <p:strVal val="#ppt_w"/>
                                          </p:val>
                                        </p:tav>
                                      </p:tavLst>
                                    </p:anim>
                                    <p:anim calcmode="lin" valueType="num">
                                      <p:cBhvr>
                                        <p:cTn id="15" dur="500" fill="hold"/>
                                        <p:tgtEl>
                                          <p:spTgt spid="11"/>
                                        </p:tgtEl>
                                        <p:attrNameLst>
                                          <p:attrName>ppt_h</p:attrName>
                                        </p:attrNameLst>
                                      </p:cBhvr>
                                      <p:tavLst>
                                        <p:tav tm="0">
                                          <p:val>
                                            <p:fltVal val="0,00000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000000"/>
                                          </p:val>
                                        </p:tav>
                                        <p:tav tm="100000">
                                          <p:val>
                                            <p:strVal val="#ppt_w"/>
                                          </p:val>
                                        </p:tav>
                                      </p:tavLst>
                                    </p:anim>
                                    <p:anim calcmode="lin" valueType="num">
                                      <p:cBhvr>
                                        <p:cTn id="22" dur="500" fill="hold"/>
                                        <p:tgtEl>
                                          <p:spTgt spid="10"/>
                                        </p:tgtEl>
                                        <p:attrNameLst>
                                          <p:attrName>ppt_h</p:attrName>
                                        </p:attrNameLst>
                                      </p:cBhvr>
                                      <p:tavLst>
                                        <p:tav tm="0">
                                          <p:val>
                                            <p:fltVal val="0,00000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s 2"/>
          <p:cNvSpPr/>
          <p:nvPr/>
        </p:nvSpPr>
        <p:spPr>
          <a:xfrm>
            <a:off x="184150" y="1371600"/>
            <a:ext cx="8821420" cy="495300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sz="2000" b="0" i="0" u="none" strike="noStrike" cap="none" normalizeH="0" baseline="0" smtClean="0">
              <a:ln>
                <a:noFill/>
              </a:ln>
              <a:solidFill>
                <a:schemeClr val="tx1"/>
              </a:solidFill>
              <a:effectLst/>
              <a:latin typeface="Times New Roman" panose="02020603050405020304" pitchFamily="18" charset="0"/>
            </a:endParaRPr>
          </a:p>
        </p:txBody>
      </p:sp>
      <p:sp>
        <p:nvSpPr>
          <p:cNvPr id="27651" name="Rectangle 3"/>
          <p:cNvSpPr/>
          <p:nvPr/>
        </p:nvSpPr>
        <p:spPr>
          <a:xfrm>
            <a:off x="2514600" y="381000"/>
            <a:ext cx="4724400" cy="762000"/>
          </a:xfrm>
          <a:prstGeom prst="rect">
            <a:avLst/>
          </a:prstGeom>
          <a:noFill/>
          <a:ln w="9525">
            <a:noFill/>
          </a:ln>
        </p:spPr>
        <p:txBody>
          <a:bodyPr lIns="92075" tIns="46038" rIns="92075" bIns="46038" anchor="ctr" anchorCtr="0"/>
          <a:p>
            <a:pPr algn="ctr" eaLnBrk="1" hangingPunct="1"/>
            <a:r>
              <a:rPr sz="4400" b="1" dirty="0">
                <a:solidFill>
                  <a:srgbClr val="FF0000"/>
                </a:solidFill>
                <a:latin typeface="Times New Roman" panose="02020603050405020304" pitchFamily="18" charset="0"/>
              </a:rPr>
              <a:t>VẬN DỤNG</a:t>
            </a:r>
            <a:endParaRPr sz="4400" b="1" dirty="0">
              <a:solidFill>
                <a:srgbClr val="FF0000"/>
              </a:solidFill>
              <a:latin typeface="Times New Roman" panose="02020603050405020304" pitchFamily="18" charset="0"/>
            </a:endParaRPr>
          </a:p>
        </p:txBody>
      </p:sp>
      <p:sp>
        <p:nvSpPr>
          <p:cNvPr id="27654" name="Rectangle 6" descr="Large confetti"/>
          <p:cNvSpPr/>
          <p:nvPr/>
        </p:nvSpPr>
        <p:spPr>
          <a:xfrm>
            <a:off x="193675" y="1828800"/>
            <a:ext cx="8811895" cy="3046095"/>
          </a:xfrm>
          <a:prstGeom prst="rect">
            <a:avLst/>
          </a:prstGeom>
          <a:noFill/>
          <a:ln w="9525">
            <a:noFill/>
          </a:ln>
        </p:spPr>
        <p:txBody>
          <a:bodyPr wrap="square">
            <a:spAutoFit/>
          </a:bodyPr>
          <a:p>
            <a:r>
              <a:rPr sz="3200" dirty="0">
                <a:solidFill>
                  <a:srgbClr val="0000FF"/>
                </a:solidFill>
                <a:latin typeface="Times New Roman" panose="02020603050405020304" pitchFamily="18" charset="0"/>
              </a:rPr>
              <a:t>- Qua câu chuyện </a:t>
            </a:r>
            <a:r>
              <a:rPr sz="3200" b="1" i="1" dirty="0">
                <a:solidFill>
                  <a:srgbClr val="0000FF"/>
                </a:solidFill>
                <a:latin typeface="Times New Roman" panose="02020603050405020304" pitchFamily="18" charset="0"/>
              </a:rPr>
              <a:t>Vào nghề</a:t>
            </a:r>
            <a:r>
              <a:rPr sz="3200" dirty="0">
                <a:solidFill>
                  <a:srgbClr val="0000FF"/>
                </a:solidFill>
                <a:latin typeface="Times New Roman" panose="02020603050405020304" pitchFamily="18" charset="0"/>
              </a:rPr>
              <a:t>, con rút ra được</a:t>
            </a:r>
            <a:r>
              <a:rPr lang="vi-VN" sz="3200" dirty="0">
                <a:solidFill>
                  <a:srgbClr val="0000FF"/>
                </a:solidFill>
                <a:latin typeface="Times New Roman" panose="02020603050405020304" pitchFamily="18" charset="0"/>
              </a:rPr>
              <a:t> </a:t>
            </a:r>
            <a:r>
              <a:rPr sz="3200" dirty="0">
                <a:solidFill>
                  <a:srgbClr val="0000FF"/>
                </a:solidFill>
                <a:latin typeface="Times New Roman" panose="02020603050405020304" pitchFamily="18" charset="0"/>
              </a:rPr>
              <a:t>bài học</a:t>
            </a:r>
            <a:r>
              <a:rPr lang="vi-VN" sz="3200" dirty="0">
                <a:solidFill>
                  <a:srgbClr val="0000FF"/>
                </a:solidFill>
                <a:latin typeface="Times New Roman" panose="02020603050405020304" pitchFamily="18" charset="0"/>
              </a:rPr>
              <a:t> </a:t>
            </a:r>
            <a:r>
              <a:rPr sz="3200" dirty="0">
                <a:solidFill>
                  <a:srgbClr val="0000FF"/>
                </a:solidFill>
                <a:latin typeface="Times New Roman" panose="02020603050405020304" pitchFamily="18" charset="0"/>
              </a:rPr>
              <a:t>gì cho bản thân? </a:t>
            </a:r>
            <a:endParaRPr sz="3200" dirty="0">
              <a:solidFill>
                <a:srgbClr val="0000FF"/>
              </a:solidFill>
              <a:latin typeface="Times New Roman" panose="02020603050405020304" pitchFamily="18" charset="0"/>
            </a:endParaRPr>
          </a:p>
          <a:p>
            <a:r>
              <a:rPr sz="3200" dirty="0">
                <a:solidFill>
                  <a:srgbClr val="0000FF"/>
                </a:solidFill>
                <a:latin typeface="Times New Roman" panose="02020603050405020304" pitchFamily="18" charset="0"/>
              </a:rPr>
              <a:t>-Tập viết lại 4 đoạn văn của cốt truyện “</a:t>
            </a:r>
            <a:r>
              <a:rPr sz="3200" b="1" dirty="0">
                <a:solidFill>
                  <a:srgbClr val="FF0000"/>
                </a:solidFill>
                <a:latin typeface="Times New Roman" panose="02020603050405020304" pitchFamily="18" charset="0"/>
              </a:rPr>
              <a:t>Vào nghề</a:t>
            </a:r>
            <a:r>
              <a:rPr sz="3200" dirty="0">
                <a:solidFill>
                  <a:srgbClr val="0000FF"/>
                </a:solidFill>
                <a:latin typeface="Times New Roman" panose="02020603050405020304" pitchFamily="18" charset="0"/>
              </a:rPr>
              <a:t>”</a:t>
            </a:r>
            <a:endParaRPr sz="3200" dirty="0">
              <a:solidFill>
                <a:srgbClr val="0000FF"/>
              </a:solidFill>
              <a:latin typeface="Times New Roman" panose="02020603050405020304" pitchFamily="18" charset="0"/>
            </a:endParaRPr>
          </a:p>
          <a:p>
            <a:r>
              <a:rPr lang="vi-VN" sz="3200" dirty="0">
                <a:solidFill>
                  <a:srgbClr val="0000FF"/>
                </a:solidFill>
                <a:latin typeface="Times New Roman" panose="02020603050405020304" pitchFamily="18" charset="0"/>
              </a:rPr>
              <a:t>- </a:t>
            </a:r>
            <a:r>
              <a:rPr sz="3200" dirty="0">
                <a:solidFill>
                  <a:srgbClr val="0000FF"/>
                </a:solidFill>
                <a:latin typeface="Times New Roman" panose="02020603050405020304" pitchFamily="18" charset="0"/>
              </a:rPr>
              <a:t>Chuẩn bị trước bài sau: </a:t>
            </a:r>
            <a:endParaRPr sz="3200" dirty="0">
              <a:solidFill>
                <a:srgbClr val="0000FF"/>
              </a:solidFill>
              <a:latin typeface="Times New Roman" panose="02020603050405020304" pitchFamily="18" charset="0"/>
            </a:endParaRPr>
          </a:p>
          <a:p>
            <a:r>
              <a:rPr sz="3200" dirty="0">
                <a:solidFill>
                  <a:srgbClr val="0000FF"/>
                </a:solidFill>
                <a:latin typeface="Times New Roman" panose="02020603050405020304" pitchFamily="18" charset="0"/>
              </a:rPr>
              <a:t>“</a:t>
            </a:r>
            <a:r>
              <a:rPr sz="3200" b="1" dirty="0">
                <a:solidFill>
                  <a:srgbClr val="FF0000"/>
                </a:solidFill>
                <a:latin typeface="Times New Roman" panose="02020603050405020304" pitchFamily="18" charset="0"/>
              </a:rPr>
              <a:t>Luyện tập phát triển câu chuyện</a:t>
            </a:r>
            <a:r>
              <a:rPr sz="3200" dirty="0">
                <a:solidFill>
                  <a:srgbClr val="0000FF"/>
                </a:solidFill>
                <a:latin typeface="Times New Roman" panose="02020603050405020304" pitchFamily="18" charset="0"/>
              </a:rPr>
              <a:t>”. Viết bài theo đề trang 75 SGK và gửi bài trước tiết học sau.</a:t>
            </a:r>
            <a:endParaRPr sz="3200" i="1" dirty="0">
              <a:solidFill>
                <a:srgbClr val="0000FF"/>
              </a:solidFill>
              <a:latin typeface="Times New Roman" panose="02020603050405020304" pitchFamily="18" charset="0"/>
            </a:endParaRPr>
          </a:p>
        </p:txBody>
      </p:sp>
      <p:pic>
        <p:nvPicPr>
          <p:cNvPr id="2" name="Content Placeholder 1" descr="pp8"/>
          <p:cNvPicPr>
            <a:picLocks noChangeAspect="1"/>
          </p:cNvPicPr>
          <p:nvPr>
            <p:ph/>
          </p:nvPr>
        </p:nvPicPr>
        <p:blipFill>
          <a:blip r:embed="rId1">
            <a:clrChange>
              <a:clrFrom>
                <a:srgbClr val="FEFEFE">
                  <a:alpha val="100000"/>
                </a:srgbClr>
              </a:clrFrom>
              <a:clrTo>
                <a:srgbClr val="FEFEFE">
                  <a:alpha val="100000"/>
                  <a:alpha val="0"/>
                </a:srgbClr>
              </a:clrTo>
            </a:clrChange>
          </a:blip>
          <a:stretch>
            <a:fillRect/>
          </a:stretch>
        </p:blipFill>
        <p:spPr>
          <a:xfrm>
            <a:off x="-304800" y="0"/>
            <a:ext cx="2354580" cy="19380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lt">
                                    <p:tmPct val="100000"/>
                                  </p:iterate>
                                  <p:childTnLst>
                                    <p:set>
                                      <p:cBhvr>
                                        <p:cTn id="6" dur="1" fill="hold">
                                          <p:stCondLst>
                                            <p:cond delay="0"/>
                                          </p:stCondLst>
                                        </p:cTn>
                                        <p:tgtEl>
                                          <p:spTgt spid="27651"/>
                                        </p:tgtEl>
                                        <p:attrNameLst>
                                          <p:attrName>style.visibility</p:attrName>
                                        </p:attrNameLst>
                                      </p:cBhvr>
                                      <p:to>
                                        <p:strVal val="visible"/>
                                      </p:to>
                                    </p:set>
                                    <p:animEffect transition="in" filter="wipe(up)">
                                      <p:cBhvr>
                                        <p:cTn id="7" dur="75"/>
                                        <p:tgtEl>
                                          <p:spTgt spid="27651"/>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8" fill="hold">
                            <p:stCondLst>
                              <p:cond delay="0"/>
                            </p:stCondLst>
                            <p:childTnLst>
                              <p:par>
                                <p:cTn id="9" presetID="22" presetClass="entr" presetSubtype="1" fill="hold" grpId="0" nodeType="afterEffect">
                                  <p:stCondLst>
                                    <p:cond delay="0"/>
                                  </p:stCondLst>
                                  <p:childTnLst>
                                    <p:set>
                                      <p:cBhvr>
                                        <p:cTn id="10" dur="1" fill="hold">
                                          <p:stCondLst>
                                            <p:cond delay="0"/>
                                          </p:stCondLst>
                                        </p:cTn>
                                        <p:tgtEl>
                                          <p:spTgt spid="27654"/>
                                        </p:tgtEl>
                                        <p:attrNameLst>
                                          <p:attrName>style.visibility</p:attrName>
                                        </p:attrNameLst>
                                      </p:cBhvr>
                                      <p:to>
                                        <p:strVal val="visible"/>
                                      </p:to>
                                    </p:set>
                                    <p:animEffect transition="in" filter="wipe(up)">
                                      <p:cBhvr>
                                        <p:cTn id="11"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6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123" name="Object 14"/>
          <p:cNvGraphicFramePr>
            <a:graphicFrameLocks noChangeAspect="1"/>
          </p:cNvGraphicFramePr>
          <p:nvPr/>
        </p:nvGraphicFramePr>
        <p:xfrm>
          <a:off x="381000" y="231775"/>
          <a:ext cx="8382000" cy="6073775"/>
        </p:xfrm>
        <a:graphic>
          <a:graphicData uri="http://schemas.openxmlformats.org/presentationml/2006/ole">
            <mc:AlternateContent xmlns:mc="http://schemas.openxmlformats.org/markup-compatibility/2006">
              <mc:Choice xmlns:v="urn:schemas-microsoft-com:vml" Requires="v">
                <p:oleObj spid="_x0000_s3076" name="" r:id="rId1" imgW="13093700" imgH="8966200" progId="Photoshop.Image.7">
                  <p:embed/>
                </p:oleObj>
              </mc:Choice>
              <mc:Fallback>
                <p:oleObj name="" r:id="rId1" imgW="13093700" imgH="8966200" progId="Photoshop.Image.7">
                  <p:embed/>
                  <p:pic>
                    <p:nvPicPr>
                      <p:cNvPr id="0" name="Picture 3075"/>
                      <p:cNvPicPr/>
                      <p:nvPr/>
                    </p:nvPicPr>
                    <p:blipFill>
                      <a:blip r:embed="rId2"/>
                      <a:stretch>
                        <a:fillRect/>
                      </a:stretch>
                    </p:blipFill>
                    <p:spPr>
                      <a:xfrm>
                        <a:off x="381000" y="231775"/>
                        <a:ext cx="8382000" cy="6073775"/>
                      </a:xfrm>
                      <a:prstGeom prst="rect">
                        <a:avLst/>
                      </a:prstGeom>
                      <a:noFill/>
                      <a:ln w="38100">
                        <a:noFill/>
                        <a:miter/>
                      </a:ln>
                    </p:spPr>
                  </p:pic>
                </p:oleObj>
              </mc:Fallback>
            </mc:AlternateContent>
          </a:graphicData>
        </a:graphic>
      </p:graphicFrame>
      <p:sp>
        <p:nvSpPr>
          <p:cNvPr id="2" name="Text Box 1"/>
          <p:cNvSpPr txBox="1"/>
          <p:nvPr/>
        </p:nvSpPr>
        <p:spPr>
          <a:xfrm>
            <a:off x="420370" y="6324600"/>
            <a:ext cx="8342630" cy="398780"/>
          </a:xfrm>
          <a:prstGeom prst="rect">
            <a:avLst/>
          </a:prstGeom>
          <a:noFill/>
        </p:spPr>
        <p:txBody>
          <a:bodyPr wrap="square" rtlCol="0">
            <a:spAutoFit/>
          </a:bodyPr>
          <a:p>
            <a:pPr algn="ctr"/>
            <a:r>
              <a:rPr lang="vi-VN" altLang="en-US"/>
              <a:t>Một chàng tiều phu đang đốn củi thì lưỡi rìu bị văng xuống dưới sông</a:t>
            </a:r>
            <a:endParaRPr lang="vi-VN" altLang="en-US"/>
          </a:p>
        </p:txBody>
      </p:sp>
    </p:spTree>
  </p:cSld>
  <p:clrMapOvr>
    <a:masterClrMapping/>
  </p:clrMapOvr>
  <p:transition>
    <p:checke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5402" name="图片 15401" descr="2"/>
          <p:cNvPicPr>
            <a:picLocks noChangeAspect="1"/>
          </p:cNvPicPr>
          <p:nvPr/>
        </p:nvPicPr>
        <p:blipFill>
          <a:blip r:embed="rId1"/>
          <a:stretch>
            <a:fillRect/>
          </a:stretch>
        </p:blipFill>
        <p:spPr>
          <a:xfrm>
            <a:off x="902335" y="895985"/>
            <a:ext cx="7338695" cy="5529580"/>
          </a:xfrm>
          <a:prstGeom prst="rect">
            <a:avLst/>
          </a:prstGeom>
          <a:noFill/>
          <a:ln w="9525">
            <a:noFill/>
          </a:ln>
        </p:spPr>
      </p:pic>
      <p:pic>
        <p:nvPicPr>
          <p:cNvPr id="15403" name="图片 15402" descr="4"/>
          <p:cNvPicPr>
            <a:picLocks noChangeAspect="1"/>
          </p:cNvPicPr>
          <p:nvPr/>
        </p:nvPicPr>
        <p:blipFill>
          <a:blip r:embed="rId2"/>
          <a:stretch>
            <a:fillRect/>
          </a:stretch>
        </p:blipFill>
        <p:spPr>
          <a:xfrm>
            <a:off x="-76200" y="4587615"/>
            <a:ext cx="9144346" cy="2270254"/>
          </a:xfrm>
          <a:prstGeom prst="rect">
            <a:avLst/>
          </a:prstGeom>
          <a:noFill/>
          <a:ln w="9525">
            <a:noFill/>
          </a:ln>
        </p:spPr>
      </p:pic>
      <p:pic>
        <p:nvPicPr>
          <p:cNvPr id="15406" name="图片 15405" descr="3"/>
          <p:cNvPicPr>
            <a:picLocks noChangeAspect="1"/>
          </p:cNvPicPr>
          <p:nvPr/>
        </p:nvPicPr>
        <p:blipFill>
          <a:blip r:embed="rId3"/>
          <a:stretch>
            <a:fillRect/>
          </a:stretch>
        </p:blipFill>
        <p:spPr>
          <a:xfrm>
            <a:off x="1448036" y="4419368"/>
            <a:ext cx="6446690" cy="2228378"/>
          </a:xfrm>
          <a:prstGeom prst="rect">
            <a:avLst/>
          </a:prstGeom>
          <a:noFill/>
          <a:ln w="9525">
            <a:noFill/>
          </a:ln>
        </p:spPr>
      </p:pic>
      <p:sp>
        <p:nvSpPr>
          <p:cNvPr id="64534" name="文本框 64533"/>
          <p:cNvSpPr txBox="1"/>
          <p:nvPr/>
        </p:nvSpPr>
        <p:spPr>
          <a:xfrm>
            <a:off x="515236" y="2057348"/>
            <a:ext cx="8113042" cy="1348105"/>
          </a:xfrm>
          <a:prstGeom prst="rect">
            <a:avLst/>
          </a:prstGeom>
          <a:noFill/>
          <a:ln w="9525">
            <a:noFill/>
          </a:ln>
        </p:spPr>
        <p:txBody>
          <a:bodyPr wrap="square">
            <a:spAutoFit/>
          </a:bodyPr>
          <a:lstStyle/>
          <a:p>
            <a:pPr lvl="0" algn="ctr" defTabSz="1500505">
              <a:spcBef>
                <a:spcPct val="50000"/>
              </a:spcBef>
            </a:pPr>
            <a:r>
              <a:rPr lang="vi-VN" altLang="zh-CN" sz="3270" b="1" dirty="0">
                <a:solidFill>
                  <a:srgbClr val="FF0066"/>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CHÚC CÁC CON </a:t>
            </a:r>
            <a:endParaRPr lang="vi-VN" altLang="zh-CN" sz="3270" b="1" dirty="0">
              <a:solidFill>
                <a:srgbClr val="FF0066"/>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endParaRPr>
          </a:p>
          <a:p>
            <a:pPr lvl="0" algn="ctr" defTabSz="1500505">
              <a:spcBef>
                <a:spcPct val="50000"/>
              </a:spcBef>
            </a:pPr>
            <a:r>
              <a:rPr lang="vi-VN" altLang="zh-CN" sz="3270" b="1" dirty="0">
                <a:solidFill>
                  <a:srgbClr val="FF0066"/>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rPr>
              <a:t>CHĂM NGOAN HỌC GIỎI</a:t>
            </a:r>
            <a:endParaRPr lang="vi-VN" altLang="zh-CN" sz="3270" b="1" dirty="0">
              <a:solidFill>
                <a:srgbClr val="FF0066"/>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endParaRPr>
          </a:p>
        </p:txBody>
      </p:sp>
    </p:spTree>
  </p:cSld>
  <p:clrMapOvr>
    <a:masterClrMapping/>
  </p:clrMapOvr>
  <p:transition>
    <p:random/>
  </p:transition>
  <p:timing>
    <p:tnLst>
      <p:par>
        <p:cTn id="1" dur="indefinite" restart="never" nodeType="tmRoot"/>
      </p:par>
    </p:tnLst>
    <p:bldLst>
      <p:bldP spid="6453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147" name="Object 6"/>
          <p:cNvGraphicFramePr>
            <a:graphicFrameLocks noChangeAspect="1"/>
          </p:cNvGraphicFramePr>
          <p:nvPr>
            <p:ph/>
          </p:nvPr>
        </p:nvGraphicFramePr>
        <p:xfrm>
          <a:off x="307340" y="228600"/>
          <a:ext cx="8584565" cy="6026150"/>
        </p:xfrm>
        <a:graphic>
          <a:graphicData uri="http://schemas.openxmlformats.org/presentationml/2006/ole">
            <mc:AlternateContent xmlns:mc="http://schemas.openxmlformats.org/markup-compatibility/2006">
              <mc:Choice xmlns:v="urn:schemas-microsoft-com:vml" Requires="v">
                <p:oleObj spid="_x0000_s3077" name="" r:id="rId1" imgW="12128500" imgH="8382000" progId="Photoshop.Image.7">
                  <p:embed/>
                </p:oleObj>
              </mc:Choice>
              <mc:Fallback>
                <p:oleObj name="" r:id="rId1" imgW="12128500" imgH="8382000" progId="Photoshop.Image.7">
                  <p:embed/>
                  <p:pic>
                    <p:nvPicPr>
                      <p:cNvPr id="0" name="Picture 3076"/>
                      <p:cNvPicPr/>
                      <p:nvPr/>
                    </p:nvPicPr>
                    <p:blipFill>
                      <a:blip r:embed="rId2"/>
                      <a:srcRect/>
                      <a:stretch>
                        <a:fillRect/>
                      </a:stretch>
                    </p:blipFill>
                    <p:spPr>
                      <a:xfrm>
                        <a:off x="307340" y="228600"/>
                        <a:ext cx="8584565" cy="6026150"/>
                      </a:xfrm>
                      <a:prstGeom prst="rect">
                        <a:avLst/>
                      </a:prstGeom>
                      <a:noFill/>
                      <a:ln w="38100">
                        <a:miter/>
                      </a:ln>
                    </p:spPr>
                  </p:pic>
                </p:oleObj>
              </mc:Fallback>
            </mc:AlternateContent>
          </a:graphicData>
        </a:graphic>
      </p:graphicFrame>
      <p:sp>
        <p:nvSpPr>
          <p:cNvPr id="2" name="Text Box 1"/>
          <p:cNvSpPr txBox="1"/>
          <p:nvPr/>
        </p:nvSpPr>
        <p:spPr>
          <a:xfrm>
            <a:off x="685800" y="6400800"/>
            <a:ext cx="7828915" cy="398780"/>
          </a:xfrm>
          <a:prstGeom prst="rect">
            <a:avLst/>
          </a:prstGeom>
          <a:noFill/>
        </p:spPr>
        <p:txBody>
          <a:bodyPr wrap="square" rtlCol="0">
            <a:spAutoFit/>
          </a:bodyPr>
          <a:p>
            <a:pPr algn="ctr"/>
            <a:r>
              <a:rPr lang="vi-VN" altLang="en-US"/>
              <a:t>Một cụ già hiện ra hứa sẽ vớt giúp</a:t>
            </a:r>
            <a:endParaRPr lang="vi-V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Picture 4" descr="21-09-08_1433"/>
          <p:cNvPicPr>
            <a:picLocks noChangeAspect="1"/>
          </p:cNvPicPr>
          <p:nvPr/>
        </p:nvPicPr>
        <p:blipFill>
          <a:blip r:embed="rId1"/>
          <a:srcRect l="12419" t="18823" r="22339" b="20000"/>
          <a:stretch>
            <a:fillRect/>
          </a:stretch>
        </p:blipFill>
        <p:spPr>
          <a:xfrm>
            <a:off x="331470" y="266700"/>
            <a:ext cx="8521065" cy="5965190"/>
          </a:xfrm>
          <a:prstGeom prst="rect">
            <a:avLst/>
          </a:prstGeom>
          <a:noFill/>
          <a:ln w="57150" cap="flat" cmpd="thinThick">
            <a:noFill/>
            <a:prstDash val="solid"/>
            <a:miter/>
            <a:headEnd type="none" w="med" len="med"/>
            <a:tailEnd type="none" w="med" len="med"/>
          </a:ln>
        </p:spPr>
      </p:pic>
      <p:sp>
        <p:nvSpPr>
          <p:cNvPr id="2" name="Text Box 1"/>
          <p:cNvSpPr txBox="1"/>
          <p:nvPr/>
        </p:nvSpPr>
        <p:spPr>
          <a:xfrm>
            <a:off x="2133600" y="6324600"/>
            <a:ext cx="5443855" cy="398780"/>
          </a:xfrm>
          <a:prstGeom prst="rect">
            <a:avLst/>
          </a:prstGeom>
          <a:noFill/>
        </p:spPr>
        <p:txBody>
          <a:bodyPr wrap="square" rtlCol="0">
            <a:spAutoFit/>
          </a:bodyPr>
          <a:p>
            <a:r>
              <a:rPr lang="vi-VN" altLang="en-US"/>
              <a:t>Lần thứ nhất, cụ vớt lên một lưỡi rìu bằng vàng</a:t>
            </a:r>
            <a:endParaRPr lang="vi-V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Picture 4" descr="21-09-08_1434"/>
          <p:cNvPicPr>
            <a:picLocks noChangeAspect="1"/>
          </p:cNvPicPr>
          <p:nvPr/>
        </p:nvPicPr>
        <p:blipFill>
          <a:blip r:embed="rId1"/>
          <a:srcRect l="11650" t="20000" r="22330" b="17717"/>
          <a:stretch>
            <a:fillRect/>
          </a:stretch>
        </p:blipFill>
        <p:spPr>
          <a:xfrm>
            <a:off x="228600" y="212725"/>
            <a:ext cx="8801100" cy="6071235"/>
          </a:xfrm>
          <a:prstGeom prst="rect">
            <a:avLst/>
          </a:prstGeom>
          <a:noFill/>
          <a:ln w="57150" cap="flat" cmpd="thinThick">
            <a:noFill/>
            <a:prstDash val="solid"/>
            <a:miter/>
            <a:headEnd type="none" w="med" len="med"/>
            <a:tailEnd type="none" w="med" len="med"/>
          </a:ln>
        </p:spPr>
      </p:pic>
      <p:sp>
        <p:nvSpPr>
          <p:cNvPr id="2" name="Text Box 1"/>
          <p:cNvSpPr txBox="1"/>
          <p:nvPr/>
        </p:nvSpPr>
        <p:spPr>
          <a:xfrm>
            <a:off x="2133600" y="6324600"/>
            <a:ext cx="5443855" cy="398780"/>
          </a:xfrm>
          <a:prstGeom prst="rect">
            <a:avLst/>
          </a:prstGeom>
          <a:noFill/>
        </p:spPr>
        <p:txBody>
          <a:bodyPr wrap="square" rtlCol="0">
            <a:spAutoFit/>
          </a:bodyPr>
          <a:p>
            <a:r>
              <a:rPr lang="vi-VN" altLang="en-US"/>
              <a:t>Lần thứ hai, cụ vớt lên một lưỡi rìu bằng bạc</a:t>
            </a:r>
            <a:endParaRPr lang="vi-V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9219" name="Object 8"/>
          <p:cNvGraphicFramePr>
            <a:graphicFrameLocks noChangeAspect="1"/>
          </p:cNvGraphicFramePr>
          <p:nvPr>
            <p:ph/>
          </p:nvPr>
        </p:nvGraphicFramePr>
        <p:xfrm>
          <a:off x="228600" y="166370"/>
          <a:ext cx="8612505" cy="6088380"/>
        </p:xfrm>
        <a:graphic>
          <a:graphicData uri="http://schemas.openxmlformats.org/presentationml/2006/ole">
            <mc:AlternateContent xmlns:mc="http://schemas.openxmlformats.org/markup-compatibility/2006">
              <mc:Choice xmlns:v="urn:schemas-microsoft-com:vml" Requires="v">
                <p:oleObj spid="_x0000_s3079" name="" r:id="rId1" imgW="12814300" imgH="8915400" progId="Photoshop.Image.7">
                  <p:embed/>
                </p:oleObj>
              </mc:Choice>
              <mc:Fallback>
                <p:oleObj name="" r:id="rId1" imgW="12814300" imgH="8915400" progId="Photoshop.Image.7">
                  <p:embed/>
                  <p:pic>
                    <p:nvPicPr>
                      <p:cNvPr id="0" name="Picture 3078"/>
                      <p:cNvPicPr/>
                      <p:nvPr/>
                    </p:nvPicPr>
                    <p:blipFill>
                      <a:blip r:embed="rId2"/>
                      <a:srcRect/>
                      <a:stretch>
                        <a:fillRect/>
                      </a:stretch>
                    </p:blipFill>
                    <p:spPr>
                      <a:xfrm>
                        <a:off x="228600" y="166370"/>
                        <a:ext cx="8612505" cy="6088380"/>
                      </a:xfrm>
                      <a:prstGeom prst="rect">
                        <a:avLst/>
                      </a:prstGeom>
                      <a:noFill/>
                      <a:ln w="38100">
                        <a:miter/>
                      </a:ln>
                    </p:spPr>
                  </p:pic>
                </p:oleObj>
              </mc:Fallback>
            </mc:AlternateContent>
          </a:graphicData>
        </a:graphic>
      </p:graphicFrame>
      <p:sp>
        <p:nvSpPr>
          <p:cNvPr id="2" name="Text Box 1"/>
          <p:cNvSpPr txBox="1"/>
          <p:nvPr/>
        </p:nvSpPr>
        <p:spPr>
          <a:xfrm>
            <a:off x="2133600" y="6324600"/>
            <a:ext cx="5443855" cy="398780"/>
          </a:xfrm>
          <a:prstGeom prst="rect">
            <a:avLst/>
          </a:prstGeom>
          <a:noFill/>
        </p:spPr>
        <p:txBody>
          <a:bodyPr wrap="square" rtlCol="0">
            <a:spAutoFit/>
          </a:bodyPr>
          <a:p>
            <a:r>
              <a:rPr lang="vi-VN" altLang="en-US"/>
              <a:t>Lần thứ ba, cụ vớt lên một lưỡi rìu bằng sắt</a:t>
            </a:r>
            <a:endParaRPr lang="vi-V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Picture 4" descr="21-09-08_1436"/>
          <p:cNvPicPr>
            <a:picLocks noChangeAspect="1"/>
          </p:cNvPicPr>
          <p:nvPr/>
        </p:nvPicPr>
        <p:blipFill>
          <a:blip r:embed="rId1"/>
          <a:srcRect l="13159" t="13637" r="19397" b="23048"/>
          <a:stretch>
            <a:fillRect/>
          </a:stretch>
        </p:blipFill>
        <p:spPr>
          <a:xfrm>
            <a:off x="201930" y="223520"/>
            <a:ext cx="8790940" cy="5935980"/>
          </a:xfrm>
          <a:prstGeom prst="rect">
            <a:avLst/>
          </a:prstGeom>
          <a:noFill/>
          <a:ln w="57150" cap="flat" cmpd="thinThick">
            <a:noFill/>
            <a:prstDash val="solid"/>
            <a:miter/>
            <a:headEnd type="none" w="med" len="med"/>
            <a:tailEnd type="none" w="med" len="med"/>
          </a:ln>
        </p:spPr>
      </p:pic>
      <p:sp>
        <p:nvSpPr>
          <p:cNvPr id="2" name="Text Box 1"/>
          <p:cNvSpPr txBox="1"/>
          <p:nvPr/>
        </p:nvSpPr>
        <p:spPr>
          <a:xfrm>
            <a:off x="1295400" y="6248400"/>
            <a:ext cx="7014210" cy="398780"/>
          </a:xfrm>
          <a:prstGeom prst="rect">
            <a:avLst/>
          </a:prstGeom>
          <a:noFill/>
        </p:spPr>
        <p:txBody>
          <a:bodyPr wrap="square" rtlCol="0">
            <a:spAutoFit/>
          </a:bodyPr>
          <a:p>
            <a:r>
              <a:rPr lang="vi-VN" altLang="en-US"/>
              <a:t>Cụ già khen chàng trai thật thà và tặng chàng trai cả 3 lưỡi rìu</a:t>
            </a:r>
            <a:endParaRPr lang="vi-V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Text Box 6"/>
          <p:cNvSpPr txBox="1"/>
          <p:nvPr/>
        </p:nvSpPr>
        <p:spPr>
          <a:xfrm>
            <a:off x="228600" y="558800"/>
            <a:ext cx="8610600" cy="584200"/>
          </a:xfrm>
          <a:prstGeom prst="rect">
            <a:avLst/>
          </a:prstGeom>
          <a:noFill/>
          <a:ln w="9525">
            <a:noFill/>
          </a:ln>
        </p:spPr>
        <p:txBody>
          <a:bodyPr>
            <a:spAutoFit/>
          </a:bodyPr>
          <a:p>
            <a:pPr algn="ctr" eaLnBrk="1" hangingPunct="1">
              <a:spcBef>
                <a:spcPct val="50000"/>
              </a:spcBef>
            </a:pPr>
            <a:r>
              <a:rPr sz="3200" b="1" dirty="0">
                <a:solidFill>
                  <a:schemeClr val="accent6">
                    <a:lumMod val="50000"/>
                  </a:schemeClr>
                </a:solidFill>
                <a:latin typeface="Times New Roman" panose="02020603050405020304" pitchFamily="18" charset="0"/>
              </a:rPr>
              <a:t>Thứ bảy ngày 23 tháng 10 năm 2021</a:t>
            </a:r>
            <a:endParaRPr sz="3200" b="1" dirty="0">
              <a:solidFill>
                <a:schemeClr val="accent6">
                  <a:lumMod val="50000"/>
                </a:schemeClr>
              </a:solidFill>
              <a:latin typeface="Times New Roman" panose="02020603050405020304" pitchFamily="18" charset="0"/>
            </a:endParaRPr>
          </a:p>
        </p:txBody>
      </p:sp>
      <p:sp>
        <p:nvSpPr>
          <p:cNvPr id="5127" name="Text Box 7"/>
          <p:cNvSpPr txBox="1"/>
          <p:nvPr/>
        </p:nvSpPr>
        <p:spPr>
          <a:xfrm>
            <a:off x="685800" y="1752600"/>
            <a:ext cx="8077200" cy="579438"/>
          </a:xfrm>
          <a:prstGeom prst="rect">
            <a:avLst/>
          </a:prstGeom>
          <a:noFill/>
          <a:ln w="9525">
            <a:noFill/>
          </a:ln>
        </p:spPr>
        <p:txBody>
          <a:bodyPr>
            <a:spAutoFit/>
          </a:bodyPr>
          <a:p>
            <a:pPr algn="ctr" eaLnBrk="1" hangingPunct="1">
              <a:spcBef>
                <a:spcPct val="50000"/>
              </a:spcBef>
            </a:pPr>
            <a:r>
              <a:rPr sz="3200" b="1" dirty="0">
                <a:solidFill>
                  <a:srgbClr val="FF3300"/>
                </a:solidFill>
                <a:latin typeface="Times New Roman" panose="02020603050405020304" pitchFamily="18" charset="0"/>
              </a:rPr>
              <a:t>Luyện tập xây dựng đoạn văn kể chuyện</a:t>
            </a:r>
            <a:endParaRPr sz="3200" b="1" dirty="0">
              <a:solidFill>
                <a:srgbClr val="FF3300"/>
              </a:solidFill>
              <a:latin typeface="Times New Roman" panose="02020603050405020304" pitchFamily="18" charset="0"/>
            </a:endParaRPr>
          </a:p>
        </p:txBody>
      </p:sp>
      <p:sp>
        <p:nvSpPr>
          <p:cNvPr id="5128" name="Text Box 8"/>
          <p:cNvSpPr txBox="1"/>
          <p:nvPr/>
        </p:nvSpPr>
        <p:spPr>
          <a:xfrm>
            <a:off x="2324100" y="1143000"/>
            <a:ext cx="4495800" cy="584200"/>
          </a:xfrm>
          <a:prstGeom prst="rect">
            <a:avLst/>
          </a:prstGeom>
          <a:noFill/>
          <a:ln w="9525">
            <a:noFill/>
          </a:ln>
        </p:spPr>
        <p:txBody>
          <a:bodyPr>
            <a:spAutoFit/>
          </a:bodyPr>
          <a:p>
            <a:pPr algn="ctr" eaLnBrk="1" hangingPunct="1">
              <a:spcBef>
                <a:spcPct val="50000"/>
              </a:spcBef>
            </a:pPr>
            <a:r>
              <a:rPr sz="3200" b="1" dirty="0">
                <a:solidFill>
                  <a:schemeClr val="accent6">
                    <a:lumMod val="50000"/>
                  </a:schemeClr>
                </a:solidFill>
                <a:latin typeface="Times New Roman" panose="02020603050405020304" pitchFamily="18" charset="0"/>
              </a:rPr>
              <a:t>Tập làm văn</a:t>
            </a:r>
            <a:endParaRPr sz="3200" b="1" dirty="0">
              <a:solidFill>
                <a:schemeClr val="accent6">
                  <a:lumMod val="50000"/>
                </a:schemeClr>
              </a:solidFill>
              <a:latin typeface="Times New Roman" panose="02020603050405020304" pitchFamily="18" charset="0"/>
            </a:endParaRPr>
          </a:p>
        </p:txBody>
      </p:sp>
      <p:pic>
        <p:nvPicPr>
          <p:cNvPr id="3" name="Content Placeholder 2" descr="pp17"/>
          <p:cNvPicPr>
            <a:picLocks noChangeAspect="1"/>
          </p:cNvPicPr>
          <p:nvPr>
            <p:ph/>
          </p:nvPr>
        </p:nvPicPr>
        <p:blipFill>
          <a:blip r:embed="rId1">
            <a:clrChange>
              <a:clrFrom>
                <a:srgbClr val="FFFFFF">
                  <a:alpha val="100000"/>
                </a:srgbClr>
              </a:clrFrom>
              <a:clrTo>
                <a:srgbClr val="FFFFFF">
                  <a:alpha val="100000"/>
                  <a:alpha val="0"/>
                </a:srgbClr>
              </a:clrTo>
            </a:clrChange>
          </a:blip>
          <a:srcRect t="1056" r="1973"/>
          <a:stretch>
            <a:fillRect/>
          </a:stretch>
        </p:blipFill>
        <p:spPr>
          <a:xfrm>
            <a:off x="990600" y="3502025"/>
            <a:ext cx="6781800" cy="3556635"/>
          </a:xfrm>
          <a:prstGeom prst="rect">
            <a:avLst/>
          </a:prstGeom>
        </p:spPr>
      </p:pic>
      <p:sp>
        <p:nvSpPr>
          <p:cNvPr id="4" name="Rectangles 3"/>
          <p:cNvSpPr/>
          <p:nvPr/>
        </p:nvSpPr>
        <p:spPr>
          <a:xfrm>
            <a:off x="0" y="6367145"/>
            <a:ext cx="1417320" cy="490855"/>
          </a:xfrm>
          <a:prstGeom prst="rect">
            <a:avLst/>
          </a:prstGeom>
          <a:solidFill>
            <a:srgbClr val="EE9B59"/>
          </a:solidFill>
          <a:ln w="9525" cap="flat" cmpd="sng" algn="ctr">
            <a:no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sz="2000" b="0" i="0" u="none" strike="noStrike" cap="none" normalizeH="0" baseline="0" smtClean="0">
              <a:ln>
                <a:noFill/>
              </a:ln>
              <a:solidFill>
                <a:schemeClr val="tx1"/>
              </a:solidFill>
              <a:effectLst/>
              <a:latin typeface="Times New Roman" panose="02020603050405020304" pitchFamily="18" charset="0"/>
            </a:endParaRPr>
          </a:p>
        </p:txBody>
      </p:sp>
      <p:sp>
        <p:nvSpPr>
          <p:cNvPr id="5" name="Rectangles 4"/>
          <p:cNvSpPr/>
          <p:nvPr/>
        </p:nvSpPr>
        <p:spPr>
          <a:xfrm>
            <a:off x="7772400" y="6367145"/>
            <a:ext cx="1417320" cy="490855"/>
          </a:xfrm>
          <a:prstGeom prst="rect">
            <a:avLst/>
          </a:prstGeom>
          <a:solidFill>
            <a:srgbClr val="EE9B59"/>
          </a:solidFill>
          <a:ln w="9525" cap="flat" cmpd="sng" algn="ctr">
            <a:no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sz="2000" b="0" i="0" u="none" strike="noStrike" cap="none" normalizeH="0" baseline="0" smtClean="0">
              <a:ln>
                <a:noFill/>
              </a:ln>
              <a:solidFill>
                <a:schemeClr val="tx1"/>
              </a:solidFill>
              <a:effectLst/>
              <a:latin typeface="Times New Roman" panose="02020603050405020304" pitchFamily="18"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box(in)">
                                      <p:cBhvr>
                                        <p:cTn id="7" dur="500"/>
                                        <p:tgtEl>
                                          <p:spTgt spid="512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127"/>
                                        </p:tgtEl>
                                        <p:attrNameLst>
                                          <p:attrName>style.visibility</p:attrName>
                                        </p:attrNameLst>
                                      </p:cBhvr>
                                      <p:to>
                                        <p:strVal val="visible"/>
                                      </p:to>
                                    </p:set>
                                    <p:anim calcmode="lin" valueType="num">
                                      <p:cBhvr additive="base">
                                        <p:cTn id="11" dur="1000" fill="hold"/>
                                        <p:tgtEl>
                                          <p:spTgt spid="5127"/>
                                        </p:tgtEl>
                                        <p:attrNameLst>
                                          <p:attrName>ppt_x</p:attrName>
                                        </p:attrNameLst>
                                      </p:cBhvr>
                                      <p:tavLst>
                                        <p:tav tm="0">
                                          <p:val>
                                            <p:strVal val="#ppt_x"/>
                                          </p:val>
                                        </p:tav>
                                        <p:tav tm="100000">
                                          <p:val>
                                            <p:strVal val="#ppt_x"/>
                                          </p:val>
                                        </p:tav>
                                      </p:tavLst>
                                    </p:anim>
                                    <p:anim calcmode="lin" valueType="num">
                                      <p:cBhvr additive="base">
                                        <p:cTn id="12" dur="1000" fill="hold"/>
                                        <p:tgtEl>
                                          <p:spTgt spid="5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spid="5127" grpId="0"/>
      <p:bldP spid="5128"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0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0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Watermark</Template>
  <TotalTime>0</TotalTime>
  <Words>9468</Words>
  <Application>WPS Presentation</Application>
  <PresentationFormat>On-screen Show (4:3)</PresentationFormat>
  <Paragraphs>261</Paragraphs>
  <Slides>30</Slides>
  <Notes>0</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4</vt:i4>
      </vt:variant>
      <vt:variant>
        <vt:lpstr>幻灯片标题</vt:lpstr>
      </vt:variant>
      <vt:variant>
        <vt:i4>30</vt:i4>
      </vt:variant>
    </vt:vector>
  </HeadingPairs>
  <TitlesOfParts>
    <vt:vector size="47" baseType="lpstr">
      <vt:lpstr>Arial</vt:lpstr>
      <vt:lpstr>SimSun</vt:lpstr>
      <vt:lpstr>Wingdings</vt:lpstr>
      <vt:lpstr>Times New Roman</vt:lpstr>
      <vt:lpstr>Tahoma</vt:lpstr>
      <vt:lpstr>Microsoft YaHei</vt:lpstr>
      <vt:lpstr>Arial Unicode MS</vt:lpstr>
      <vt:lpstr>.VnArial</vt:lpstr>
      <vt:lpstr>Segoe Print</vt:lpstr>
      <vt:lpstr>.VnBahamasBH</vt:lpstr>
      <vt:lpstr>Times New Roman</vt:lpstr>
      <vt:lpstr>SimHei</vt:lpstr>
      <vt:lpstr>Default Design</vt:lpstr>
      <vt:lpstr>Photoshop.Image.7</vt:lpstr>
      <vt:lpstr>Photoshop.Image.7</vt:lpstr>
      <vt:lpstr>Photoshop.Image.7</vt:lpstr>
      <vt:lpstr>Photoshop.Image.7</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               </vt:lpstr>
      <vt:lpstr>PowerPoint 演示文稿</vt:lpstr>
      <vt:lpstr>               </vt:lpstr>
      <vt:lpstr>PowerPoint 演示文稿</vt:lpstr>
      <vt:lpstr>               </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asus</cp:lastModifiedBy>
  <cp:revision>95</cp:revision>
  <dcterms:created xsi:type="dcterms:W3CDTF">2009-10-23T06:49:00Z</dcterms:created>
  <dcterms:modified xsi:type="dcterms:W3CDTF">2021-10-14T16:06:54Z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AAEA4D94674B455D9790F6F37C3AAE3E</vt:lpwstr>
  </property>
  <property fmtid="{D5CDD505-2E9C-101B-9397-08002B2CF9AE}" pid="3" name="KSOProductBuildVer">
    <vt:lpwstr>1033-11.2.0.10323</vt:lpwstr>
  </property>
</Properties>
</file>