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365" r:id="rId3"/>
    <p:sldId id="362" r:id="rId4"/>
    <p:sldId id="261" r:id="rId5"/>
    <p:sldId id="334" r:id="rId6"/>
    <p:sldId id="335" r:id="rId7"/>
    <p:sldId id="366" r:id="rId8"/>
    <p:sldId id="367" r:id="rId9"/>
    <p:sldId id="368" r:id="rId10"/>
    <p:sldId id="369" r:id="rId11"/>
    <p:sldId id="331" r:id="rId12"/>
    <p:sldId id="337" r:id="rId13"/>
    <p:sldId id="339" r:id="rId14"/>
    <p:sldId id="341" r:id="rId15"/>
    <p:sldId id="343" r:id="rId16"/>
    <p:sldId id="348" r:id="rId17"/>
    <p:sldId id="345" r:id="rId18"/>
    <p:sldId id="372" r:id="rId19"/>
    <p:sldId id="370" r:id="rId20"/>
    <p:sldId id="346" r:id="rId21"/>
    <p:sldId id="373" r:id="rId22"/>
    <p:sldId id="371" r:id="rId23"/>
    <p:sldId id="355" r:id="rId24"/>
    <p:sldId id="356" r:id="rId25"/>
    <p:sldId id="358" r:id="rId26"/>
    <p:sldId id="359" r:id="rId27"/>
    <p:sldId id="374" r:id="rId28"/>
    <p:sldId id="360" r:id="rId2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00"/>
    <a:srgbClr val="FFCD2D"/>
    <a:srgbClr val="29C7FF"/>
    <a:srgbClr val="53D2FF"/>
    <a:srgbClr val="00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6BD947-C5B2-49C6-B511-6668186C2E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B5EF3B-2DF5-46E0-B5C4-523CF4AD03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85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>
                <a:cs typeface="Arial" panose="020B0604020202020204" pitchFamily="34" charset="0"/>
              </a:rPr>
              <a:t>12</a:t>
            </a:fld>
            <a:endParaRPr lang="en-US" altLang="en-US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sz="14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73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5AB7A4-039C-4870-B80F-22962F3EFB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8CFC3D-6391-40D8-98A3-E46756D52A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DC8DBD-7FEC-4696-A33C-7690FC60195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6F786E-C452-4650-8822-94CF9CD9EB9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7CFE7A-1F34-4C05-9E1C-5EA82533E1CC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B27EE5-E251-4BAF-B028-F97F4605D11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38839F-90D4-45E9-931B-AF505069EE71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9E36FD-7C64-4909-B325-3F75BBCF8E41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AF4B04-149E-4E74-AC02-C02FD381D2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11/11/2021</a:t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4F4C45-69E3-4DC4-92EA-9941BC6BF2C3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1100BB-F7A7-4ED5-909D-C55D2FF6FDEC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DCF9A4-7EB7-4C17-92D7-167017845DE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E19BE4-FBE9-4455-8F95-75166C8FFE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4863" y="6235700"/>
            <a:ext cx="51244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1D892-1A8E-4ED9-9BC0-A3BC537EFF0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804863" y="6235700"/>
            <a:ext cx="51244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8F5D47-4D97-4D69-A8DF-7F9D9A3B30B4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3DC738-6857-45CA-9175-2C40DDEEF50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EC38C3-7A09-471E-8380-BBC4A181213C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192C-F680-419E-B324-4F822B231B6C}" type="slidenum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F002CF-E79E-4017-89D0-5BDF91F8DE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21DA75-D82C-4307-8BAD-4B83C153723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62EFE-4A3C-446F-8E45-2AC81ABD0CA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90C65E-37DC-446A-AEBC-2C1EF040A9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59604A-C38A-4545-A240-11C2D24DCD3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6AFDD7-04E7-418E-B0BD-0773E47C7CA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CA781A-D418-4571-BA15-77896EE2E9B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738640-888B-49EC-850F-FBDC44F7211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0438" y="965200"/>
            <a:ext cx="7731125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2230438" y="2638425"/>
            <a:ext cx="7731125" cy="31019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3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3AF4B04-149E-4E74-AC02-C02FD381D209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alpha val="7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11/11/2021</a:t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chemeClr val="tx1">
                  <a:alpha val="7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3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4F4C45-69E3-4DC4-92EA-9941BC6BF2C3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7" descr="Hình nền powerpoint dễ thương cho slide trình chiế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 rot="21000000">
            <a:off x="3810000" y="1752739"/>
            <a:ext cx="6293736" cy="922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MÔN: KHOA HỌC</a:t>
            </a:r>
          </a:p>
        </p:txBody>
      </p:sp>
      <p:sp>
        <p:nvSpPr>
          <p:cNvPr id="7" name="TextBox 6"/>
          <p:cNvSpPr txBox="1"/>
          <p:nvPr/>
        </p:nvSpPr>
        <p:spPr>
          <a:xfrm rot="21000000">
            <a:off x="3481035" y="2816861"/>
            <a:ext cx="6293737" cy="2030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5400" b="1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LỚP:  4</a:t>
            </a: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kern="1200" cap="none" spc="0" normalizeH="0" baseline="0" noProof="0" dirty="0"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HOTO378"/>
          <p:cNvPicPr>
            <a:picLocks noChangeAspect="1"/>
          </p:cNvPicPr>
          <p:nvPr/>
        </p:nvPicPr>
        <p:blipFill>
          <a:blip r:embed="rId4"/>
          <a:srcRect l="19664" t="5487" b="6708"/>
          <a:stretch>
            <a:fillRect/>
          </a:stretch>
        </p:blipFill>
        <p:spPr>
          <a:xfrm>
            <a:off x="1524000" y="1143000"/>
            <a:ext cx="9067800" cy="4419600"/>
          </a:xfrm>
          <a:prstGeom prst="rect">
            <a:avLst/>
          </a:prstGeom>
          <a:noFill/>
          <a:ln w="57150" cap="flat" cmpd="thinThick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" name="TextBox 6"/>
          <p:cNvSpPr txBox="1"/>
          <p:nvPr/>
        </p:nvSpPr>
        <p:spPr>
          <a:xfrm>
            <a:off x="1752600" y="5641975"/>
            <a:ext cx="7924800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 sát hình 1 – Trang 48 (SGK), em hãy cho biết:</a:t>
            </a: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Sơ đồ trên mô tả các hiện tượng gì?</a:t>
            </a: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Hãy mô tả lại hiện tượng đó.</a:t>
            </a:r>
            <a:endParaRPr lang="en-US" altLang="en-US" sz="25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38"/>
          <p:cNvGrpSpPr/>
          <p:nvPr/>
        </p:nvGrpSpPr>
        <p:grpSpPr>
          <a:xfrm>
            <a:off x="6111240" y="2870835"/>
            <a:ext cx="4467225" cy="3359150"/>
            <a:chOff x="2976" y="2400"/>
            <a:chExt cx="2352" cy="1780"/>
          </a:xfrm>
        </p:grpSpPr>
        <p:sp>
          <p:nvSpPr>
            <p:cNvPr id="201755" name="Rectangle 27"/>
            <p:cNvSpPr>
              <a:spLocks noChangeArrowheads="1"/>
            </p:cNvSpPr>
            <p:nvPr/>
          </p:nvSpPr>
          <p:spPr bwMode="auto">
            <a:xfrm>
              <a:off x="2976" y="2426"/>
              <a:ext cx="860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756" name="Rectangle 28"/>
            <p:cNvSpPr>
              <a:spLocks noChangeArrowheads="1"/>
            </p:cNvSpPr>
            <p:nvPr/>
          </p:nvSpPr>
          <p:spPr bwMode="auto">
            <a:xfrm>
              <a:off x="4440" y="2400"/>
              <a:ext cx="888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757" name="Rectangle 29"/>
            <p:cNvSpPr>
              <a:spLocks noChangeArrowheads="1"/>
            </p:cNvSpPr>
            <p:nvPr/>
          </p:nvSpPr>
          <p:spPr bwMode="auto">
            <a:xfrm>
              <a:off x="2985" y="3160"/>
              <a:ext cx="861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758" name="Rectangle 30"/>
            <p:cNvSpPr>
              <a:spLocks noChangeArrowheads="1"/>
            </p:cNvSpPr>
            <p:nvPr/>
          </p:nvSpPr>
          <p:spPr bwMode="auto">
            <a:xfrm>
              <a:off x="4438" y="3128"/>
              <a:ext cx="888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759" name="Rectangle 31"/>
            <p:cNvSpPr>
              <a:spLocks noChangeArrowheads="1"/>
            </p:cNvSpPr>
            <p:nvPr/>
          </p:nvSpPr>
          <p:spPr bwMode="auto">
            <a:xfrm>
              <a:off x="3690" y="3907"/>
              <a:ext cx="889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927" name="Line 32"/>
            <p:cNvSpPr/>
            <p:nvPr/>
          </p:nvSpPr>
          <p:spPr>
            <a:xfrm>
              <a:off x="3413" y="2705"/>
              <a:ext cx="0" cy="45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8" name="Line 33"/>
            <p:cNvSpPr/>
            <p:nvPr/>
          </p:nvSpPr>
          <p:spPr>
            <a:xfrm>
              <a:off x="4884" y="2673"/>
              <a:ext cx="0" cy="45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29" name="Line 34"/>
            <p:cNvSpPr/>
            <p:nvPr/>
          </p:nvSpPr>
          <p:spPr>
            <a:xfrm>
              <a:off x="3430" y="3417"/>
              <a:ext cx="250" cy="5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0" name="Line 35"/>
            <p:cNvSpPr/>
            <p:nvPr/>
          </p:nvSpPr>
          <p:spPr>
            <a:xfrm flipH="1">
              <a:off x="4584" y="3400"/>
              <a:ext cx="300" cy="63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8931" name="Line 37"/>
            <p:cNvSpPr/>
            <p:nvPr/>
          </p:nvSpPr>
          <p:spPr>
            <a:xfrm>
              <a:off x="3870" y="2544"/>
              <a:ext cx="546" cy="0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8915" name="Text Box 4"/>
          <p:cNvSpPr txBox="1"/>
          <p:nvPr/>
        </p:nvSpPr>
        <p:spPr>
          <a:xfrm>
            <a:off x="2667000" y="228600"/>
            <a:ext cx="800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8916" name="Text Box 6"/>
          <p:cNvSpPr txBox="1"/>
          <p:nvPr/>
        </p:nvSpPr>
        <p:spPr>
          <a:xfrm>
            <a:off x="1752600" y="12192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8917" name="Text Box 8"/>
          <p:cNvSpPr txBox="1"/>
          <p:nvPr/>
        </p:nvSpPr>
        <p:spPr>
          <a:xfrm>
            <a:off x="5867400" y="304800"/>
            <a:ext cx="3733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8918" name="Text Box 10"/>
          <p:cNvSpPr txBox="1"/>
          <p:nvPr/>
        </p:nvSpPr>
        <p:spPr>
          <a:xfrm>
            <a:off x="6248400" y="595630"/>
            <a:ext cx="480060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 sát hình 1 – Trang 48 (SGK) v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từ: Hơi nước, Mây đen, Mây trắng, Mưa, Nước, Mũi tên(          ) để mô tả vòng tuần 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9" name="Text Box 23"/>
          <p:cNvSpPr txBox="1"/>
          <p:nvPr/>
        </p:nvSpPr>
        <p:spPr>
          <a:xfrm>
            <a:off x="1905000" y="533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8920" name="Picture 24" descr="PHOTO378"/>
          <p:cNvPicPr>
            <a:picLocks noChangeAspect="1"/>
          </p:cNvPicPr>
          <p:nvPr/>
        </p:nvPicPr>
        <p:blipFill>
          <a:blip r:embed="rId3"/>
          <a:srcRect l="19672" t="6963" b="6120"/>
          <a:stretch>
            <a:fillRect/>
          </a:stretch>
        </p:blipFill>
        <p:spPr>
          <a:xfrm>
            <a:off x="971550" y="990600"/>
            <a:ext cx="4838065" cy="516382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8921" name="Line 36"/>
          <p:cNvSpPr/>
          <p:nvPr/>
        </p:nvSpPr>
        <p:spPr>
          <a:xfrm>
            <a:off x="9829800" y="2209800"/>
            <a:ext cx="381000" cy="190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HOTO378"/>
          <p:cNvPicPr>
            <a:picLocks noChangeAspect="1"/>
          </p:cNvPicPr>
          <p:nvPr/>
        </p:nvPicPr>
        <p:blipFill>
          <a:blip r:embed="rId5"/>
          <a:srcRect l="18033" t="6120" b="6963"/>
          <a:stretch>
            <a:fillRect/>
          </a:stretch>
        </p:blipFill>
        <p:spPr>
          <a:xfrm>
            <a:off x="1676400" y="609600"/>
            <a:ext cx="9085580" cy="573595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39" name="WordArt 3"/>
          <p:cNvSpPr>
            <a:spLocks noTextEdit="1"/>
          </p:cNvSpPr>
          <p:nvPr/>
        </p:nvSpPr>
        <p:spPr>
          <a:xfrm>
            <a:off x="7660005" y="2590483"/>
            <a:ext cx="2286000" cy="522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Hơi nước</a:t>
            </a:r>
          </a:p>
        </p:txBody>
      </p:sp>
      <p:sp>
        <p:nvSpPr>
          <p:cNvPr id="39940" name="WordArt 4"/>
          <p:cNvSpPr>
            <a:spLocks noTextEdit="1"/>
          </p:cNvSpPr>
          <p:nvPr/>
        </p:nvSpPr>
        <p:spPr>
          <a:xfrm>
            <a:off x="7238683" y="1066800"/>
            <a:ext cx="2895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/>
            <a:r>
              <a:rPr lang="en-US" sz="40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trắng</a:t>
            </a:r>
          </a:p>
        </p:txBody>
      </p:sp>
      <p:sp>
        <p:nvSpPr>
          <p:cNvPr id="39941" name="WordArt 5"/>
          <p:cNvSpPr>
            <a:spLocks noTextEdit="1"/>
          </p:cNvSpPr>
          <p:nvPr/>
        </p:nvSpPr>
        <p:spPr>
          <a:xfrm rot="1215287">
            <a:off x="2894965" y="525780"/>
            <a:ext cx="1520825" cy="1370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mây đen</a:t>
            </a:r>
          </a:p>
        </p:txBody>
      </p:sp>
      <p:sp>
        <p:nvSpPr>
          <p:cNvPr id="39942" name="WordArt 6"/>
          <p:cNvSpPr>
            <a:spLocks noTextEdit="1"/>
          </p:cNvSpPr>
          <p:nvPr/>
        </p:nvSpPr>
        <p:spPr>
          <a:xfrm rot="825273">
            <a:off x="2515553" y="3232468"/>
            <a:ext cx="1828800" cy="869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</a:p>
        </p:txBody>
      </p:sp>
      <p:graphicFrame>
        <p:nvGraphicFramePr>
          <p:cNvPr id="39943" name="Object 7"/>
          <p:cNvGraphicFramePr>
            <a:graphicFrameLocks noGrp="1" noChangeAspect="1"/>
          </p:cNvGraphicFramePr>
          <p:nvPr>
            <p:ph/>
          </p:nvPr>
        </p:nvGraphicFramePr>
        <p:xfrm>
          <a:off x="5976938" y="3027363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6" imgW="127000" imgH="241300" progId="Equation.3">
                  <p:embed/>
                </p:oleObj>
              </mc:Choice>
              <mc:Fallback>
                <p:oleObj r:id="rId6" imgW="127000" imgH="2413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5976938" y="3027363"/>
                        <a:ext cx="127000" cy="2413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/>
          <p:nvPr/>
        </p:nvGrpSpPr>
        <p:grpSpPr>
          <a:xfrm>
            <a:off x="5791200" y="1371600"/>
            <a:ext cx="4810125" cy="3359150"/>
            <a:chOff x="2896" y="2400"/>
            <a:chExt cx="2532" cy="1780"/>
          </a:xfrm>
        </p:grpSpPr>
        <p:sp>
          <p:nvSpPr>
            <p:cNvPr id="429059" name="Rectangle 3"/>
            <p:cNvSpPr>
              <a:spLocks noChangeArrowheads="1"/>
            </p:cNvSpPr>
            <p:nvPr/>
          </p:nvSpPr>
          <p:spPr bwMode="auto">
            <a:xfrm>
              <a:off x="2896" y="2426"/>
              <a:ext cx="860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4460" y="2400"/>
              <a:ext cx="968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061" name="Rectangle 5"/>
            <p:cNvSpPr>
              <a:spLocks noChangeArrowheads="1"/>
            </p:cNvSpPr>
            <p:nvPr/>
          </p:nvSpPr>
          <p:spPr bwMode="auto">
            <a:xfrm>
              <a:off x="2985" y="3217"/>
              <a:ext cx="861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4420" y="3177"/>
              <a:ext cx="945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9063" name="Rectangle 7"/>
            <p:cNvSpPr>
              <a:spLocks noChangeArrowheads="1"/>
            </p:cNvSpPr>
            <p:nvPr/>
          </p:nvSpPr>
          <p:spPr bwMode="auto">
            <a:xfrm>
              <a:off x="3772" y="3907"/>
              <a:ext cx="889" cy="27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005" name="Line 8"/>
            <p:cNvSpPr/>
            <p:nvPr/>
          </p:nvSpPr>
          <p:spPr>
            <a:xfrm>
              <a:off x="3377" y="2753"/>
              <a:ext cx="0" cy="45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06" name="Line 9"/>
            <p:cNvSpPr/>
            <p:nvPr/>
          </p:nvSpPr>
          <p:spPr>
            <a:xfrm>
              <a:off x="4884" y="2712"/>
              <a:ext cx="0" cy="455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07" name="Line 10"/>
            <p:cNvSpPr/>
            <p:nvPr/>
          </p:nvSpPr>
          <p:spPr>
            <a:xfrm>
              <a:off x="3488" y="3490"/>
              <a:ext cx="250" cy="591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08" name="Line 11"/>
            <p:cNvSpPr/>
            <p:nvPr/>
          </p:nvSpPr>
          <p:spPr>
            <a:xfrm flipH="1">
              <a:off x="4661" y="3459"/>
              <a:ext cx="300" cy="637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009" name="Line 12"/>
            <p:cNvSpPr/>
            <p:nvPr/>
          </p:nvSpPr>
          <p:spPr>
            <a:xfrm>
              <a:off x="3859" y="2544"/>
              <a:ext cx="546" cy="0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987" name="Text Box 14"/>
          <p:cNvSpPr txBox="1"/>
          <p:nvPr/>
        </p:nvSpPr>
        <p:spPr>
          <a:xfrm>
            <a:off x="1752600" y="12192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1988" name="Text Box 18"/>
          <p:cNvSpPr txBox="1"/>
          <p:nvPr/>
        </p:nvSpPr>
        <p:spPr>
          <a:xfrm>
            <a:off x="1905000" y="533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1989" name="Picture 19" descr="PHOTO378"/>
          <p:cNvPicPr>
            <a:picLocks noChangeAspect="1"/>
          </p:cNvPicPr>
          <p:nvPr/>
        </p:nvPicPr>
        <p:blipFill>
          <a:blip r:embed="rId3"/>
          <a:srcRect l="19672" t="6963" b="6120"/>
          <a:stretch>
            <a:fillRect/>
          </a:stretch>
        </p:blipFill>
        <p:spPr>
          <a:xfrm>
            <a:off x="838200" y="1371600"/>
            <a:ext cx="4759960" cy="422148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29082" name="Line 26"/>
          <p:cNvSpPr/>
          <p:nvPr/>
        </p:nvSpPr>
        <p:spPr>
          <a:xfrm flipV="1">
            <a:off x="9144000" y="3352800"/>
            <a:ext cx="609600" cy="12192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9083" name="Line 27"/>
          <p:cNvSpPr/>
          <p:nvPr/>
        </p:nvSpPr>
        <p:spPr>
          <a:xfrm flipH="1" flipV="1">
            <a:off x="9555163" y="1905000"/>
            <a:ext cx="46037" cy="9144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9084" name="Line 28"/>
          <p:cNvSpPr/>
          <p:nvPr/>
        </p:nvSpPr>
        <p:spPr>
          <a:xfrm flipH="1">
            <a:off x="7543800" y="1662113"/>
            <a:ext cx="1123950" cy="14287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9085" name="Line 29"/>
          <p:cNvSpPr/>
          <p:nvPr/>
        </p:nvSpPr>
        <p:spPr>
          <a:xfrm flipH="1">
            <a:off x="6705600" y="1981200"/>
            <a:ext cx="0" cy="900113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29086" name="Line 30"/>
          <p:cNvSpPr/>
          <p:nvPr/>
        </p:nvSpPr>
        <p:spPr>
          <a:xfrm>
            <a:off x="6858000" y="3429000"/>
            <a:ext cx="533400" cy="11430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" name="TextBox 31"/>
          <p:cNvSpPr txBox="1"/>
          <p:nvPr/>
        </p:nvSpPr>
        <p:spPr>
          <a:xfrm>
            <a:off x="5791200" y="1371600"/>
            <a:ext cx="175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Mây đen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63000" y="1371600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Mây trắng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15400" y="2828925"/>
            <a:ext cx="175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Hơi nước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2905125"/>
            <a:ext cx="106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Mưa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200" y="4191000"/>
            <a:ext cx="1143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2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2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2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42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2362200" y="381000"/>
            <a:ext cx="7162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3011" name="Text Box 4"/>
          <p:cNvSpPr txBox="1"/>
          <p:nvPr/>
        </p:nvSpPr>
        <p:spPr>
          <a:xfrm flipV="1">
            <a:off x="3352800" y="4038600"/>
            <a:ext cx="6530975" cy="366713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3012" name="Text Box 7"/>
          <p:cNvSpPr txBox="1"/>
          <p:nvPr/>
        </p:nvSpPr>
        <p:spPr>
          <a:xfrm>
            <a:off x="2362200" y="6096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3013" name="Text Box 9"/>
          <p:cNvSpPr txBox="1"/>
          <p:nvPr/>
        </p:nvSpPr>
        <p:spPr>
          <a:xfrm>
            <a:off x="1752600" y="609600"/>
            <a:ext cx="8915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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sơ đồ vòng tuần 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tự nhiên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 descr="673FE2C3"/>
          <p:cNvPicPr>
            <a:picLocks noChangeAspect="1" noChangeArrowheads="1"/>
          </p:cNvPicPr>
          <p:nvPr/>
        </p:nvPicPr>
        <p:blipFill>
          <a:blip r:embed="rId3">
            <a:lum bright="12000" contrast="36000"/>
          </a:blip>
          <a:srcRect t="2873"/>
          <a:stretch>
            <a:fillRect/>
          </a:stretch>
        </p:blipFill>
        <p:spPr bwMode="auto">
          <a:xfrm>
            <a:off x="1524000" y="1676400"/>
            <a:ext cx="9144000" cy="436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673FE2C3"/>
          <p:cNvPicPr>
            <a:picLocks noChangeAspect="1"/>
          </p:cNvPicPr>
          <p:nvPr/>
        </p:nvPicPr>
        <p:blipFill>
          <a:blip r:embed="rId3">
            <a:lum bright="12000" contrast="36000"/>
          </a:blip>
          <a:srcRect t="2873"/>
          <a:stretch>
            <a:fillRect/>
          </a:stretch>
        </p:blipFill>
        <p:spPr>
          <a:xfrm>
            <a:off x="1485900" y="685800"/>
            <a:ext cx="9220200" cy="562356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324600" y="2039938"/>
            <a:ext cx="2541588" cy="779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590800" y="3749675"/>
            <a:ext cx="2413000" cy="822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nước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315200" y="3276600"/>
            <a:ext cx="2392680" cy="541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286000" y="2056765"/>
            <a:ext cx="1980565" cy="4692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trắng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6507" name="AutoShape 11"/>
          <p:cNvSpPr/>
          <p:nvPr/>
        </p:nvSpPr>
        <p:spPr>
          <a:xfrm>
            <a:off x="4495800" y="2255838"/>
            <a:ext cx="1420813" cy="182562"/>
          </a:xfrm>
          <a:prstGeom prst="rightArrow">
            <a:avLst>
              <a:gd name="adj1" fmla="val 50000"/>
              <a:gd name="adj2" fmla="val 237658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VNI-Helve-Condense" pitchFamily="2" charset="0"/>
              <a:ea typeface="Arial" panose="020B0604020202020204" pitchFamily="34" charset="0"/>
            </a:endParaRPr>
          </a:p>
        </p:txBody>
      </p:sp>
      <p:sp>
        <p:nvSpPr>
          <p:cNvPr id="106508" name="AutoShape 12"/>
          <p:cNvSpPr/>
          <p:nvPr/>
        </p:nvSpPr>
        <p:spPr>
          <a:xfrm>
            <a:off x="7010400" y="2806700"/>
            <a:ext cx="149225" cy="1917700"/>
          </a:xfrm>
          <a:prstGeom prst="downArrow">
            <a:avLst>
              <a:gd name="adj1" fmla="val 50000"/>
              <a:gd name="adj2" fmla="val 192052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VNI-Helve-Condense" pitchFamily="2" charset="0"/>
              <a:ea typeface="Arial" panose="020B0604020202020204" pitchFamily="34" charset="0"/>
            </a:endParaRPr>
          </a:p>
        </p:txBody>
      </p:sp>
      <p:sp>
        <p:nvSpPr>
          <p:cNvPr id="106509" name="AutoShape 13"/>
          <p:cNvSpPr/>
          <p:nvPr/>
        </p:nvSpPr>
        <p:spPr>
          <a:xfrm>
            <a:off x="2286000" y="2526030"/>
            <a:ext cx="383540" cy="2540000"/>
          </a:xfrm>
          <a:prstGeom prst="upArrow">
            <a:avLst>
              <a:gd name="adj1" fmla="val 50000"/>
              <a:gd name="adj2" fmla="val 258443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VNI-Helve-Condense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ldLvl="0" animBg="1"/>
      <p:bldP spid="106502" grpId="0" animBg="1"/>
      <p:bldP spid="106503" grpId="0" bldLvl="0" animBg="1"/>
      <p:bldP spid="106504" grpId="0" bldLvl="0" animBg="1"/>
      <p:bldP spid="106507" grpId="0" bldLvl="0" animBg="1"/>
      <p:bldP spid="106508" grpId="0" bldLvl="0" animBg="1"/>
      <p:bldP spid="10650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/>
          <p:nvPr/>
        </p:nvSpPr>
        <p:spPr>
          <a:xfrm>
            <a:off x="2362200" y="381000"/>
            <a:ext cx="7162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FontTx/>
              <a:buNone/>
            </a:pPr>
            <a:r>
              <a:rPr lang="en-US" alt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5059" name="Text Box 4"/>
          <p:cNvSpPr txBox="1"/>
          <p:nvPr/>
        </p:nvSpPr>
        <p:spPr>
          <a:xfrm>
            <a:off x="1957705" y="1078230"/>
            <a:ext cx="295656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5060" name="Picture 21" descr="PHOTO378"/>
          <p:cNvPicPr>
            <a:picLocks noChangeAspect="1"/>
          </p:cNvPicPr>
          <p:nvPr/>
        </p:nvPicPr>
        <p:blipFill>
          <a:blip r:embed="rId3"/>
          <a:srcRect l="19672" t="6963" b="6120"/>
          <a:stretch>
            <a:fillRect/>
          </a:stretch>
        </p:blipFill>
        <p:spPr>
          <a:xfrm>
            <a:off x="1261745" y="840105"/>
            <a:ext cx="4711700" cy="5082540"/>
          </a:xfrm>
          <a:prstGeom prst="rect">
            <a:avLst/>
          </a:prstGeom>
          <a:noFill/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5061" name="Line 22"/>
          <p:cNvSpPr/>
          <p:nvPr/>
        </p:nvSpPr>
        <p:spPr>
          <a:xfrm flipH="1">
            <a:off x="6902450" y="2924175"/>
            <a:ext cx="94615" cy="20891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45062" name="Picture 23" descr="photo377"/>
          <p:cNvPicPr>
            <a:picLocks noChangeAspect="1"/>
          </p:cNvPicPr>
          <p:nvPr/>
        </p:nvPicPr>
        <p:blipFill>
          <a:blip r:embed="rId4">
            <a:lum bright="12000" contrast="-6000"/>
          </a:blip>
          <a:srcRect t="832" r="5000" b="1210"/>
          <a:stretch>
            <a:fillRect/>
          </a:stretch>
        </p:blipFill>
        <p:spPr>
          <a:xfrm>
            <a:off x="6324600" y="828040"/>
            <a:ext cx="5020945" cy="5090795"/>
          </a:xfrm>
          <a:prstGeom prst="rect">
            <a:avLst/>
          </a:prstGeom>
          <a:noFill/>
          <a:ln w="76200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9641" name="Line 25"/>
          <p:cNvSpPr>
            <a:spLocks noChangeShapeType="1"/>
          </p:cNvSpPr>
          <p:nvPr/>
        </p:nvSpPr>
        <p:spPr bwMode="auto">
          <a:xfrm flipH="1">
            <a:off x="6902450" y="2667000"/>
            <a:ext cx="94615" cy="2418080"/>
          </a:xfrm>
          <a:prstGeom prst="line">
            <a:avLst/>
          </a:prstGeom>
          <a:ln w="38100">
            <a:solidFill>
              <a:srgbClr val="FF0000"/>
            </a:solidFill>
            <a:head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4" name="Line 26"/>
          <p:cNvSpPr>
            <a:spLocks noChangeShapeType="1"/>
          </p:cNvSpPr>
          <p:nvPr/>
        </p:nvSpPr>
        <p:spPr bwMode="auto">
          <a:xfrm>
            <a:off x="8054975" y="2346325"/>
            <a:ext cx="860425" cy="635"/>
          </a:xfrm>
          <a:prstGeom prst="line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5" name="Line 27"/>
          <p:cNvSpPr/>
          <p:nvPr/>
        </p:nvSpPr>
        <p:spPr>
          <a:xfrm flipH="1">
            <a:off x="9344660" y="2590800"/>
            <a:ext cx="57150" cy="137096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grpSp>
        <p:nvGrpSpPr>
          <p:cNvPr id="45066" name="Group 28"/>
          <p:cNvGrpSpPr/>
          <p:nvPr/>
        </p:nvGrpSpPr>
        <p:grpSpPr>
          <a:xfrm>
            <a:off x="8164830" y="3651885"/>
            <a:ext cx="1436370" cy="739775"/>
            <a:chOff x="2530" y="2318"/>
            <a:chExt cx="1442" cy="560"/>
          </a:xfrm>
        </p:grpSpPr>
        <p:sp>
          <p:nvSpPr>
            <p:cNvPr id="45077" name="Line 29"/>
            <p:cNvSpPr/>
            <p:nvPr/>
          </p:nvSpPr>
          <p:spPr>
            <a:xfrm>
              <a:off x="2530" y="2318"/>
              <a:ext cx="240" cy="96"/>
            </a:xfrm>
            <a:prstGeom prst="line">
              <a:avLst/>
            </a:prstGeom>
            <a:ln w="762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5078" name="Arc 30"/>
            <p:cNvSpPr/>
            <p:nvPr/>
          </p:nvSpPr>
          <p:spPr>
            <a:xfrm rot="311666">
              <a:off x="2860" y="2505"/>
              <a:ext cx="1090" cy="373"/>
            </a:xfrm>
            <a:custGeom>
              <a:avLst/>
              <a:gdLst>
                <a:gd name="txL" fmla="*/ 0 w 21323"/>
                <a:gd name="txT" fmla="*/ 0 h 18975"/>
                <a:gd name="txR" fmla="*/ 21323 w 21323"/>
                <a:gd name="txB" fmla="*/ 18975 h 1897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323" h="18975" fill="none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</a:path>
                <a:path w="21323" h="18975" stroke="0">
                  <a:moveTo>
                    <a:pt x="21322" y="3448"/>
                  </a:moveTo>
                  <a:cubicBezTo>
                    <a:pt x="20255" y="10048"/>
                    <a:pt x="16192" y="15781"/>
                    <a:pt x="10319" y="18975"/>
                  </a:cubicBezTo>
                  <a:lnTo>
                    <a:pt x="0" y="0"/>
                  </a:lnTo>
                  <a:lnTo>
                    <a:pt x="21322" y="3448"/>
                  </a:lnTo>
                  <a:close/>
                </a:path>
              </a:pathLst>
            </a:custGeom>
            <a:noFill/>
            <a:ln w="76200" cap="flat" cmpd="sng">
              <a:solidFill>
                <a:srgbClr val="3333FF">
                  <a:alpha val="100000"/>
                </a:srgbClr>
              </a:solidFill>
              <a:prstDash val="dash"/>
              <a:round/>
              <a:headEnd type="none" w="med" len="med"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Arc 31"/>
            <p:cNvSpPr/>
            <p:nvPr/>
          </p:nvSpPr>
          <p:spPr>
            <a:xfrm>
              <a:off x="3772" y="2592"/>
              <a:ext cx="200" cy="146"/>
            </a:xfrm>
            <a:custGeom>
              <a:avLst/>
              <a:gdLst>
                <a:gd name="txL" fmla="*/ 0 w 24577"/>
                <a:gd name="txT" fmla="*/ 0 h 43200"/>
                <a:gd name="txR" fmla="*/ 24577 w 24577"/>
                <a:gd name="txB" fmla="*/ 43200 h 432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4577" h="43200" fill="none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</a:path>
                <a:path w="24577" h="43200" stroke="0">
                  <a:moveTo>
                    <a:pt x="2976" y="0"/>
                  </a:moveTo>
                  <a:cubicBezTo>
                    <a:pt x="14906" y="0"/>
                    <a:pt x="24577" y="9670"/>
                    <a:pt x="24577" y="21600"/>
                  </a:cubicBezTo>
                  <a:cubicBezTo>
                    <a:pt x="24577" y="33529"/>
                    <a:pt x="14906" y="43200"/>
                    <a:pt x="2977" y="43200"/>
                  </a:cubicBezTo>
                  <a:cubicBezTo>
                    <a:pt x="1981" y="43200"/>
                    <a:pt x="986" y="43131"/>
                    <a:pt x="0" y="42993"/>
                  </a:cubicBezTo>
                  <a:lnTo>
                    <a:pt x="2977" y="21600"/>
                  </a:lnTo>
                  <a:lnTo>
                    <a:pt x="2976" y="0"/>
                  </a:lnTo>
                  <a:close/>
                </a:path>
              </a:pathLst>
            </a:custGeom>
            <a:noFill/>
            <a:ln w="76200" cap="flat" cmpd="sng">
              <a:solidFill>
                <a:srgbClr val="3333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9648" name="Text Box 32"/>
          <p:cNvSpPr txBox="1">
            <a:spLocks noChangeArrowheads="1"/>
          </p:cNvSpPr>
          <p:nvPr/>
        </p:nvSpPr>
        <p:spPr bwMode="auto">
          <a:xfrm rot="180000">
            <a:off x="7010400" y="3714750"/>
            <a:ext cx="151574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  <a:endParaRPr sz="32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649" name="Text Box 33"/>
          <p:cNvSpPr txBox="1">
            <a:spLocks noChangeArrowheads="1"/>
          </p:cNvSpPr>
          <p:nvPr/>
        </p:nvSpPr>
        <p:spPr bwMode="auto">
          <a:xfrm>
            <a:off x="6553200" y="2086610"/>
            <a:ext cx="1448435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trắng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650" name="Text Box 34"/>
          <p:cNvSpPr txBox="1">
            <a:spLocks noChangeArrowheads="1"/>
          </p:cNvSpPr>
          <p:nvPr/>
        </p:nvSpPr>
        <p:spPr bwMode="auto">
          <a:xfrm flipH="1">
            <a:off x="8861425" y="2209800"/>
            <a:ext cx="155384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 đen </a:t>
            </a:r>
          </a:p>
        </p:txBody>
      </p:sp>
      <p:sp>
        <p:nvSpPr>
          <p:cNvPr id="239651" name="Text Box 35"/>
          <p:cNvSpPr txBox="1">
            <a:spLocks noChangeArrowheads="1"/>
          </p:cNvSpPr>
          <p:nvPr/>
        </p:nvSpPr>
        <p:spPr bwMode="auto">
          <a:xfrm>
            <a:off x="9361805" y="3173730"/>
            <a:ext cx="137541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  </a:t>
            </a:r>
          </a:p>
        </p:txBody>
      </p:sp>
      <p:sp>
        <p:nvSpPr>
          <p:cNvPr id="45071" name="Text Box 37"/>
          <p:cNvSpPr txBox="1"/>
          <p:nvPr/>
        </p:nvSpPr>
        <p:spPr>
          <a:xfrm>
            <a:off x="2971800" y="5950585"/>
            <a:ext cx="2494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2" name="Text Box 38"/>
          <p:cNvSpPr txBox="1"/>
          <p:nvPr/>
        </p:nvSpPr>
        <p:spPr>
          <a:xfrm>
            <a:off x="8381683" y="5943283"/>
            <a:ext cx="2057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67810" y="2678430"/>
            <a:ext cx="147828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  <a:endParaRPr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05275" y="1440180"/>
            <a:ext cx="175514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  <a:buNone/>
            </a:pP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 trắng</a:t>
            </a: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31975" y="1687830"/>
            <a:ext cx="166306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 đen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315845" y="2678430"/>
            <a:ext cx="92329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/>
          <p:cNvSpPr/>
          <p:nvPr/>
        </p:nvSpPr>
        <p:spPr>
          <a:xfrm>
            <a:off x="1600200" y="1830388"/>
            <a:ext cx="9613900" cy="140176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đ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quá trình tuần ho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thiên nhiên.</a:t>
            </a:r>
            <a:endParaRPr lang="vi-VN" altLang="x-none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: Rounded Corners 22"/>
          <p:cNvSpPr/>
          <p:nvPr/>
        </p:nvSpPr>
        <p:spPr>
          <a:xfrm>
            <a:off x="1600200" y="4151313"/>
            <a:ext cx="9613900" cy="1400175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70100" y="4584700"/>
            <a:ext cx="9144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9" rIns="121917" bIns="60959" anchor="ctr">
            <a:spAutoFit/>
          </a:bodyPr>
          <a:lstStyle/>
          <a:p>
            <a:pPr eaLnBrk="1" hangingPunct="1">
              <a:buNone/>
            </a:pPr>
            <a:r>
              <a:rPr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đ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vòng tuần ho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chính xác.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264" y="761945"/>
            <a:ext cx="4076700" cy="797560"/>
          </a:xfrm>
          <a:prstGeom prst="rect">
            <a:avLst/>
          </a:prstGeom>
          <a:noFill/>
        </p:spPr>
        <p:txBody>
          <a:bodyPr wrap="none" lIns="121917" tIns="60959" rIns="121917" bIns="609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</a:p>
        </p:txBody>
      </p:sp>
      <p:pic>
        <p:nvPicPr>
          <p:cNvPr id="6" name="Picture 2" descr="dấu tích - Google Tìm kiếm | John hagee, Symbols, Powerpoint background  desig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0" y="2057400"/>
            <a:ext cx="762000" cy="74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p32"/>
          <p:cNvSpPr txBox="1"/>
          <p:nvPr/>
        </p:nvSpPr>
        <p:spPr>
          <a:xfrm>
            <a:off x="4343400" y="1143000"/>
            <a:ext cx="5064125" cy="1087438"/>
          </a:xfrm>
          <a:prstGeom prst="rect">
            <a:avLst/>
          </a:prstGeom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Google Shape;214;p32"/>
          <p:cNvSpPr txBox="1"/>
          <p:nvPr/>
        </p:nvSpPr>
        <p:spPr>
          <a:xfrm>
            <a:off x="2133600" y="1904683"/>
            <a:ext cx="8534400" cy="1087438"/>
          </a:xfrm>
          <a:prstGeom prst="rect">
            <a:avLst/>
          </a:prstGeom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0" hangingPunct="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vẽ sơ đồ vòng tuần ho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tự nhiên</a:t>
            </a:r>
            <a:endParaRPr lang="vi-VN" altLang="x-none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0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048000"/>
            <a:ext cx="6739890" cy="3816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2011363"/>
            <a:ext cx="845820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Thực 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nh vẽ v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 vở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sơ đồ vòng tuần ho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của nước trong tự nhiên một cách đơn giản theo trí tưởng tượng của bạn (sử dụng mũi tên v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ghi chú). 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3"/>
          <p:cNvSpPr>
            <a:spLocks noTextEdit="1"/>
          </p:cNvSpPr>
          <p:nvPr/>
        </p:nvSpPr>
        <p:spPr>
          <a:xfrm>
            <a:off x="3123883" y="2667000"/>
            <a:ext cx="5641975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</a:p>
        </p:txBody>
      </p:sp>
      <p:sp>
        <p:nvSpPr>
          <p:cNvPr id="29700" name="WordArt 4"/>
          <p:cNvSpPr>
            <a:spLocks noTextEdit="1"/>
          </p:cNvSpPr>
          <p:nvPr/>
        </p:nvSpPr>
        <p:spPr>
          <a:xfrm>
            <a:off x="2139950" y="2971800"/>
            <a:ext cx="7848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3"/>
          <p:cNvSpPr/>
          <p:nvPr/>
        </p:nvSpPr>
        <p:spPr>
          <a:xfrm>
            <a:off x="1752600" y="1677988"/>
            <a:ext cx="9613900" cy="140176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đ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quá trình tuần ho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thiên nhiên.</a:t>
            </a:r>
            <a:endParaRPr lang="vi-VN" altLang="x-none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: Rounded Corners 22"/>
          <p:cNvSpPr/>
          <p:nvPr/>
        </p:nvSpPr>
        <p:spPr>
          <a:xfrm>
            <a:off x="1752600" y="3998913"/>
            <a:ext cx="9613900" cy="1400175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22500" y="4432300"/>
            <a:ext cx="9144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9" rIns="121917" bIns="60959" anchor="ctr">
            <a:spAutoFit/>
          </a:bodyPr>
          <a:lstStyle/>
          <a:p>
            <a:pPr eaLnBrk="1" hangingPunct="1">
              <a:buNone/>
            </a:pPr>
            <a:r>
              <a:rPr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đ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vòng tuần ho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chính xác.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600020"/>
            <a:ext cx="4470127" cy="861772"/>
          </a:xfrm>
          <a:prstGeom prst="rect">
            <a:avLst/>
          </a:prstGeom>
          <a:noFill/>
        </p:spPr>
        <p:txBody>
          <a:bodyPr wrap="none" lIns="121917" tIns="60959" rIns="121917" bIns="609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 descr="dấu tích - Google Tìm kiếm | John hagee, Symbols, Powerpoint background  desig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00" y="4432300"/>
            <a:ext cx="762000" cy="74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2" descr="dấu tích - Google Tìm kiếm | John hagee, Symbols, Powerpoint background  desig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8013" y="1905000"/>
            <a:ext cx="762000" cy="747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pic>
        <p:nvPicPr>
          <p:cNvPr id="50180" name="Picture 2" descr="http://i.istockimg.com/file_thumbview_approve/9777757/6/stock-illustration-9777757-happy-children-group-holding-hand-and-blank-banner-cartoon-illustration.jpg"/>
          <p:cNvPicPr>
            <a:picLocks noChangeAspect="1"/>
          </p:cNvPicPr>
          <p:nvPr/>
        </p:nvPicPr>
        <p:blipFill>
          <a:blip r:embed="rId3"/>
          <a:srcRect t="2531"/>
          <a:stretch>
            <a:fillRect/>
          </a:stretch>
        </p:blipFill>
        <p:spPr>
          <a:xfrm>
            <a:off x="1905000" y="1114425"/>
            <a:ext cx="8794750" cy="4768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Title 1"/>
          <p:cNvSpPr txBox="1"/>
          <p:nvPr/>
        </p:nvSpPr>
        <p:spPr>
          <a:xfrm>
            <a:off x="3733800" y="2133283"/>
            <a:ext cx="5257800" cy="2066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vi-VN" sz="3200" dirty="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 </a:t>
            </a:r>
            <a:r>
              <a:rPr lang="en-US" altLang="vi-VN" sz="6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vi-VN" altLang="vi-VN" sz="6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1675" y="1371600"/>
            <a:ext cx="7848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Đúng chọn Đ – sai chọn S: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675" y="2209800"/>
            <a:ext cx="81534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1: Nước từ đại dương, biển, ao hồ ... bay hơi dưới ánh nắng mặt trời tạo ra hơi nước.</a:t>
            </a:r>
          </a:p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4648200"/>
            <a:ext cx="3429000" cy="137160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1700" y="1371600"/>
            <a:ext cx="7848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Đúng chọn Đ – sai chọn S: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760663"/>
            <a:ext cx="8153400" cy="2062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2: Vòng tuần ho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của nước trong tự nhiên</a:t>
            </a:r>
          </a:p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ct val="0"/>
              </a:spcBef>
              <a:buClrTx/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5029200"/>
            <a:ext cx="3429000" cy="137160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316288"/>
            <a:ext cx="7620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điểm bắt đầu v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có điểm kết 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849688"/>
            <a:ext cx="1295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thúc.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316288"/>
            <a:ext cx="6400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luôn xảy ra lặp đi lặp lại, không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3886200"/>
            <a:ext cx="8305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điểm bắt đầu v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không có điểm kết thúc.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/>
          <p:nvPr/>
        </p:nvSpPr>
        <p:spPr>
          <a:xfrm>
            <a:off x="1981200" y="762000"/>
            <a:ext cx="7543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2590800" y="1447483"/>
            <a:ext cx="2214563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Mây trắng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6324600" y="1371283"/>
            <a:ext cx="2286000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 đen </a:t>
            </a:r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2565400" y="3496945"/>
            <a:ext cx="2216150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6294438" y="3403283"/>
            <a:ext cx="2284413" cy="755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966" name="Rectangle 14"/>
          <p:cNvSpPr>
            <a:spLocks noChangeArrowheads="1"/>
          </p:cNvSpPr>
          <p:nvPr/>
        </p:nvSpPr>
        <p:spPr bwMode="auto">
          <a:xfrm>
            <a:off x="4295775" y="5422583"/>
            <a:ext cx="2287588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967" name="Line 15"/>
          <p:cNvSpPr/>
          <p:nvPr/>
        </p:nvSpPr>
        <p:spPr>
          <a:xfrm flipH="1">
            <a:off x="3657600" y="2209483"/>
            <a:ext cx="25400" cy="12890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53968" name="Line 16"/>
          <p:cNvSpPr/>
          <p:nvPr/>
        </p:nvSpPr>
        <p:spPr>
          <a:xfrm>
            <a:off x="7442200" y="2093595"/>
            <a:ext cx="0" cy="12668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lg" len="lg"/>
            <a:tailEnd type="none" w="med" len="med"/>
          </a:ln>
        </p:spPr>
      </p:sp>
      <p:sp>
        <p:nvSpPr>
          <p:cNvPr id="253969" name="Line 17"/>
          <p:cNvSpPr/>
          <p:nvPr/>
        </p:nvSpPr>
        <p:spPr>
          <a:xfrm>
            <a:off x="3643313" y="4270058"/>
            <a:ext cx="644525" cy="16414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53970" name="Line 18"/>
          <p:cNvSpPr/>
          <p:nvPr/>
        </p:nvSpPr>
        <p:spPr>
          <a:xfrm flipH="1">
            <a:off x="6604000" y="4122420"/>
            <a:ext cx="773113" cy="17700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lg" len="lg"/>
            <a:tailEnd type="none" w="med" len="med"/>
          </a:ln>
        </p:spPr>
      </p:sp>
      <p:sp>
        <p:nvSpPr>
          <p:cNvPr id="253971" name="Line 19"/>
          <p:cNvSpPr/>
          <p:nvPr/>
        </p:nvSpPr>
        <p:spPr>
          <a:xfrm flipH="1">
            <a:off x="4800600" y="1807845"/>
            <a:ext cx="1489075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4" name="Oval 23"/>
          <p:cNvSpPr/>
          <p:nvPr/>
        </p:nvSpPr>
        <p:spPr>
          <a:xfrm>
            <a:off x="7442200" y="4655820"/>
            <a:ext cx="2971800" cy="1371600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544513"/>
            <a:ext cx="78486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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Đúng chọn Đ – sai chọn S: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5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5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5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5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2" grpId="0" bldLvl="0" animBg="1"/>
      <p:bldP spid="253963" grpId="0" bldLvl="0" animBg="1"/>
      <p:bldP spid="253964" grpId="0" bldLvl="0" animBg="1"/>
      <p:bldP spid="253965" grpId="0" bldLvl="0" animBg="1"/>
      <p:bldP spid="253966" grpId="0" bldLvl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/>
          <p:nvPr/>
        </p:nvSpPr>
        <p:spPr>
          <a:xfrm>
            <a:off x="2743200" y="-2286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27" name="Rectangle 12"/>
          <p:cNvSpPr>
            <a:spLocks noChangeArrowheads="1"/>
          </p:cNvSpPr>
          <p:nvPr/>
        </p:nvSpPr>
        <p:spPr bwMode="auto">
          <a:xfrm>
            <a:off x="3500438" y="1300163"/>
            <a:ext cx="2214563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Mây trắng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Rectangle 13"/>
          <p:cNvSpPr>
            <a:spLocks noChangeArrowheads="1"/>
          </p:cNvSpPr>
          <p:nvPr/>
        </p:nvSpPr>
        <p:spPr bwMode="auto">
          <a:xfrm>
            <a:off x="7239000" y="1223963"/>
            <a:ext cx="2286000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 đen </a:t>
            </a:r>
          </a:p>
        </p:txBody>
      </p:sp>
      <p:sp>
        <p:nvSpPr>
          <p:cNvPr id="228366" name="Rectangle 14"/>
          <p:cNvSpPr>
            <a:spLocks noChangeArrowheads="1"/>
          </p:cNvSpPr>
          <p:nvPr/>
        </p:nvSpPr>
        <p:spPr bwMode="auto">
          <a:xfrm>
            <a:off x="3479800" y="3413125"/>
            <a:ext cx="2216150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</a:p>
        </p:txBody>
      </p:sp>
      <p:sp>
        <p:nvSpPr>
          <p:cNvPr id="228367" name="Rectangle 15"/>
          <p:cNvSpPr>
            <a:spLocks noChangeArrowheads="1"/>
          </p:cNvSpPr>
          <p:nvPr/>
        </p:nvSpPr>
        <p:spPr bwMode="auto">
          <a:xfrm>
            <a:off x="7208838" y="3319463"/>
            <a:ext cx="2284413" cy="755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Hơi nước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368" name="Rectangle 16"/>
          <p:cNvSpPr>
            <a:spLocks noChangeArrowheads="1"/>
          </p:cNvSpPr>
          <p:nvPr/>
        </p:nvSpPr>
        <p:spPr bwMode="auto">
          <a:xfrm>
            <a:off x="5210175" y="5338763"/>
            <a:ext cx="2287588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0" name="Line 17"/>
          <p:cNvSpPr/>
          <p:nvPr/>
        </p:nvSpPr>
        <p:spPr>
          <a:xfrm flipH="1">
            <a:off x="4572000" y="2049463"/>
            <a:ext cx="76200" cy="13652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4281" name="Line 18"/>
          <p:cNvSpPr/>
          <p:nvPr/>
        </p:nvSpPr>
        <p:spPr>
          <a:xfrm flipH="1">
            <a:off x="8356600" y="1973263"/>
            <a:ext cx="25400" cy="134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lg" len="lg"/>
            <a:tailEnd type="none" w="med" len="med"/>
          </a:ln>
        </p:spPr>
      </p:sp>
      <p:sp>
        <p:nvSpPr>
          <p:cNvPr id="54282" name="Line 19"/>
          <p:cNvSpPr/>
          <p:nvPr/>
        </p:nvSpPr>
        <p:spPr>
          <a:xfrm>
            <a:off x="4557713" y="4186238"/>
            <a:ext cx="644525" cy="16414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54283" name="Line 20"/>
          <p:cNvSpPr/>
          <p:nvPr/>
        </p:nvSpPr>
        <p:spPr>
          <a:xfrm flipH="1">
            <a:off x="7523163" y="4067175"/>
            <a:ext cx="773112" cy="1770063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lg" len="lg"/>
            <a:tailEnd type="none" w="med" len="med"/>
          </a:ln>
        </p:spPr>
      </p:sp>
      <p:sp>
        <p:nvSpPr>
          <p:cNvPr id="54284" name="Line 21"/>
          <p:cNvSpPr/>
          <p:nvPr/>
        </p:nvSpPr>
        <p:spPr>
          <a:xfrm flipH="1">
            <a:off x="5715000" y="1668463"/>
            <a:ext cx="1489075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28376" name="Rectangle 24"/>
          <p:cNvSpPr>
            <a:spLocks noChangeArrowheads="1"/>
          </p:cNvSpPr>
          <p:nvPr/>
        </p:nvSpPr>
        <p:spPr bwMode="auto">
          <a:xfrm>
            <a:off x="3429000" y="1292225"/>
            <a:ext cx="2286000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Mây đen </a:t>
            </a:r>
          </a:p>
        </p:txBody>
      </p:sp>
      <p:sp>
        <p:nvSpPr>
          <p:cNvPr id="228377" name="Rectangle 25"/>
          <p:cNvSpPr>
            <a:spLocks noChangeArrowheads="1"/>
          </p:cNvSpPr>
          <p:nvPr/>
        </p:nvSpPr>
        <p:spPr bwMode="auto">
          <a:xfrm>
            <a:off x="7239000" y="1211263"/>
            <a:ext cx="2286000" cy="7572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Mây trắng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6" grpId="0" bldLvl="0" animBg="1"/>
      <p:bldP spid="22837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/>
          <p:nvPr/>
        </p:nvSpPr>
        <p:spPr>
          <a:xfrm>
            <a:off x="1676400" y="1309688"/>
            <a:ext cx="8448675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     ng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   tháng 11 năm 2021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Khoa học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Sơ đồ vòng tuần ho</a:t>
            </a:r>
            <a:r>
              <a: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 của nước trong tự nhiên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856163" y="0"/>
            <a:ext cx="2089150" cy="10795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VỞ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62735" y="2802255"/>
            <a:ext cx="92576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1. Quá trình hình thành mây</a:t>
            </a:r>
          </a:p>
          <a:p>
            <a:r>
              <a:rPr lang="en-US" sz="2400"/>
              <a:t>+ Hơi nước bay lên cao gặp lạnh hạt nước li ti đám mây</a:t>
            </a:r>
          </a:p>
          <a:p>
            <a:r>
              <a:rPr lang="en-US" sz="2400"/>
              <a:t>2. Quá trình hình thành mưa:</a:t>
            </a:r>
          </a:p>
          <a:p>
            <a:r>
              <a:rPr lang="en-US" sz="2400"/>
              <a:t>+ Các giọt nước trong đám mây rơi xuống  mưa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685800"/>
            <a:ext cx="7315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5400" b="1" i="0" u="none" strike="noStrike" kern="1200" cap="none" spc="0" normalizeH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vụ sau bài học:</a:t>
            </a:r>
            <a:endParaRPr kumimoji="0" lang="en-US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295400" y="1905000"/>
            <a:ext cx="9220200" cy="26468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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Vẽ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lại sơ đồ vòng tuần ho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của nước  trong tự nhiên.</a:t>
            </a:r>
          </a:p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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ý thức bảo vệ nguồn nước xung quanh mình</a:t>
            </a:r>
          </a:p>
          <a:p>
            <a:pPr marL="0" lvl="0" indent="0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 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bị b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mới: </a:t>
            </a:r>
            <a:r>
              <a:rPr lang="en-US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Nước cần cho sự sống.</a:t>
            </a:r>
          </a:p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ct val="50000"/>
              </a:spcBef>
              <a:buClrTx/>
              <a:buFontTx/>
              <a:buNone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1946275" y="1219200"/>
            <a:ext cx="84931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Chọn đáp án đúng nhất:</a:t>
            </a:r>
          </a:p>
          <a:p>
            <a:pPr marL="457200" lvl="0" indent="-457200"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Câu 1: Mây được hình th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từ cái gì 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TextBox 5"/>
          <p:cNvSpPr txBox="1"/>
          <p:nvPr/>
        </p:nvSpPr>
        <p:spPr>
          <a:xfrm>
            <a:off x="1866900" y="3438525"/>
            <a:ext cx="9029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3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557463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Không khí.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900" y="3341688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Bụi v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khói.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4513" y="4090988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Nhiều hạt nước nhỏ li ti hợp lại với nhau ở trên cao.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4513" y="4903788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D. Các giọt nước.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1946275" y="1090613"/>
            <a:ext cx="84931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Chọn đáp án đúng nhất:</a:t>
            </a:r>
          </a:p>
          <a:p>
            <a:pPr marL="457200" lvl="0" indent="-457200"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Câu 2: Mưa từ đâu ra?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TextBox 5"/>
          <p:cNvSpPr txBox="1"/>
          <p:nvPr/>
        </p:nvSpPr>
        <p:spPr>
          <a:xfrm>
            <a:off x="1866900" y="3438525"/>
            <a:ext cx="9029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3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273300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Từ những luồng không khí lạnh.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063875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Khói bụi.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811588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Từ những đám mây.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025" y="4683125"/>
            <a:ext cx="9144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D. Từ những đám mây chứa nhiều hạt nước nhỏ đọng </a:t>
            </a: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lại th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các giọt nước lớn hơn, rơi xuống.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/>
          <p:nvPr/>
        </p:nvSpPr>
        <p:spPr>
          <a:xfrm>
            <a:off x="1828800" y="837883"/>
            <a:ext cx="8915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>
              <a:spcBef>
                <a:spcPct val="0"/>
              </a:spcBef>
              <a:buClrTx/>
              <a:buFont typeface="Wingdings" panose="05000000000000000000" pitchFamily="2" charset="2"/>
              <a:buChar char="q"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Chọn đáp án đúng nhất:</a:t>
            </a:r>
          </a:p>
          <a:p>
            <a:pPr marL="457200" lvl="0" indent="-457200">
              <a:spcBef>
                <a:spcPct val="0"/>
              </a:spcBef>
              <a:buClrTx/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3: Vòng tuần ho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của nước trong tự nhiên l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TextBox 5"/>
          <p:cNvSpPr txBox="1"/>
          <p:nvPr/>
        </p:nvSpPr>
        <p:spPr>
          <a:xfrm>
            <a:off x="1866900" y="3438525"/>
            <a:ext cx="90297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3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055813"/>
            <a:ext cx="87630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A. Hiện tượng nước bay hơi th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hơi nước, rồi từ hơi             nước ngưng tụ th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nước xảy ra lặp đi lặp lại.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425" y="3348038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B. Hiện tượng nước bay hơi th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hơi nước.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425" y="4129088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Từ hơi nước ngưng tụ th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nước.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6425" y="5029200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D. Từ mây nước rơi xuống th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 mưa.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/>
          <p:nvPr/>
        </p:nvSpPr>
        <p:spPr>
          <a:xfrm>
            <a:off x="1371600" y="1066800"/>
            <a:ext cx="967613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 ng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   tháng 11 năm 2021</a:t>
            </a:r>
          </a:p>
          <a:p>
            <a:pPr algn="ctr" eaLnBrk="1" hangingPunct="1"/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  <a:p>
            <a:pPr algn="ctr" eaLnBrk="1" hangingPunct="1"/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Sơ đồ vòng tuần ho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tự nhiên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/>
          <p:cNvSpPr/>
          <p:nvPr/>
        </p:nvSpPr>
        <p:spPr>
          <a:xfrm>
            <a:off x="1752600" y="1676083"/>
            <a:ext cx="9613900" cy="1401763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Nắm đ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quá trình tuần ho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thiên nhiên.</a:t>
            </a:r>
            <a:endParaRPr lang="vi-VN" altLang="x-none"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: Rounded Corners 22"/>
          <p:cNvSpPr/>
          <p:nvPr/>
        </p:nvSpPr>
        <p:spPr>
          <a:xfrm>
            <a:off x="1752600" y="3541713"/>
            <a:ext cx="9613900" cy="1400175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22500" y="3975100"/>
            <a:ext cx="91440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9" rIns="121917" bIns="60959" anchor="ctr">
            <a:spAutoFit/>
          </a:bodyPr>
          <a:lstStyle/>
          <a:p>
            <a:pPr eaLnBrk="1" hangingPunct="1">
              <a:buNone/>
            </a:pPr>
            <a:r>
              <a:rPr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đ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sơ đồ vòng tuần ho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chính xác.</a:t>
            </a:r>
            <a:endParaRPr sz="26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533345"/>
            <a:ext cx="4470127" cy="861772"/>
          </a:xfrm>
          <a:prstGeom prst="rect">
            <a:avLst/>
          </a:prstGeom>
          <a:noFill/>
        </p:spPr>
        <p:txBody>
          <a:bodyPr wrap="none" lIns="121917" tIns="60959" rIns="121917" bIns="6095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ppy Children | Cartoon posters, Happy kids, Cartoon kids"/>
          <p:cNvPicPr>
            <a:picLocks noChangeAspect="1"/>
          </p:cNvPicPr>
          <p:nvPr/>
        </p:nvPicPr>
        <p:blipFill>
          <a:blip r:embed="rId3"/>
          <a:srcRect t="23438" b="30843"/>
          <a:stretch>
            <a:fillRect/>
          </a:stretch>
        </p:blipFill>
        <p:spPr>
          <a:xfrm>
            <a:off x="1600200" y="2133600"/>
            <a:ext cx="9144000" cy="417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2" descr="https://encrypted-tbn0.gstatic.com/images?q=tbn:ANd9GcS6ps_4f-eKUw0YYIqlH7vqLOPmdHKQi1qYXQ&amp;usqp=CAU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1219200"/>
            <a:ext cx="4584700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441298" y="406400"/>
            <a:ext cx="540147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4;p32"/>
          <p:cNvSpPr txBox="1"/>
          <p:nvPr/>
        </p:nvSpPr>
        <p:spPr>
          <a:xfrm>
            <a:off x="4191000" y="1447800"/>
            <a:ext cx="5064125" cy="1087438"/>
          </a:xfrm>
          <a:prstGeom prst="rect">
            <a:avLst/>
          </a:prstGeom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0" hangingPunct="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endParaRPr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Google Shape;214;p32"/>
          <p:cNvSpPr txBox="1"/>
          <p:nvPr/>
        </p:nvSpPr>
        <p:spPr>
          <a:xfrm>
            <a:off x="2133600" y="2514283"/>
            <a:ext cx="8534400" cy="1087438"/>
          </a:xfrm>
          <a:prstGeom prst="rect">
            <a:avLst/>
          </a:prstGeom>
        </p:spPr>
        <p:txBody>
          <a:bodyPr lIns="121900" tIns="121900" rIns="121900" bIns="12190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0" hangingPunct="0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sơ đồ vòng tuần ho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của nước trong tự nhiên</a:t>
            </a:r>
            <a:endParaRPr lang="vi-VN" altLang="x-none" sz="3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058002"/>
            <a:ext cx="5137150" cy="36506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739</Words>
  <Application>Microsoft Office PowerPoint</Application>
  <PresentationFormat>Widescreen</PresentationFormat>
  <Paragraphs>115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Gill Sans MT</vt:lpstr>
      <vt:lpstr>Tahoma</vt:lpstr>
      <vt:lpstr>Times New Roman</vt:lpstr>
      <vt:lpstr>VNI-Helve-Condense</vt:lpstr>
      <vt:lpstr>Wingdings</vt:lpstr>
      <vt:lpstr>1_Default Design</vt:lpstr>
      <vt:lpstr>Parcel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KuNho</dc:creator>
  <cp:lastModifiedBy>cam le</cp:lastModifiedBy>
  <cp:revision>166</cp:revision>
  <dcterms:created xsi:type="dcterms:W3CDTF">2015-01-20T15:55:58Z</dcterms:created>
  <dcterms:modified xsi:type="dcterms:W3CDTF">2021-11-11T07:08:42Z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1AE1E1A5928144C1AE2461209F18883C</vt:lpwstr>
  </property>
  <property fmtid="{D5CDD505-2E9C-101B-9397-08002B2CF9AE}" pid="3" name="KSOProductBuildVer">
    <vt:lpwstr>1033-11.2.0.10351</vt:lpwstr>
  </property>
</Properties>
</file>