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8"/>
  </p:notesMasterIdLst>
  <p:sldIdLst>
    <p:sldId id="261" r:id="rId2"/>
    <p:sldId id="257" r:id="rId3"/>
    <p:sldId id="339" r:id="rId4"/>
    <p:sldId id="340" r:id="rId5"/>
    <p:sldId id="286" r:id="rId6"/>
    <p:sldId id="283" r:id="rId7"/>
    <p:sldId id="285" r:id="rId8"/>
    <p:sldId id="259" r:id="rId9"/>
    <p:sldId id="330" r:id="rId10"/>
    <p:sldId id="297" r:id="rId11"/>
    <p:sldId id="329" r:id="rId12"/>
    <p:sldId id="331" r:id="rId13"/>
    <p:sldId id="324" r:id="rId14"/>
    <p:sldId id="342" r:id="rId15"/>
    <p:sldId id="323" r:id="rId16"/>
    <p:sldId id="344" r:id="rId17"/>
    <p:sldId id="287" r:id="rId18"/>
    <p:sldId id="345" r:id="rId19"/>
    <p:sldId id="346" r:id="rId20"/>
    <p:sldId id="325" r:id="rId21"/>
    <p:sldId id="347" r:id="rId22"/>
    <p:sldId id="338" r:id="rId23"/>
    <p:sldId id="289" r:id="rId24"/>
    <p:sldId id="326" r:id="rId25"/>
    <p:sldId id="322" r:id="rId26"/>
    <p:sldId id="295" r:id="rId27"/>
  </p:sldIdLst>
  <p:sldSz cx="9144000" cy="5143500" type="screen16x9"/>
  <p:notesSz cx="6858000" cy="9144000"/>
  <p:embeddedFontLst>
    <p:embeddedFont>
      <p:font typeface="Anonymous Pro" panose="020B0604020202020204" charset="0"/>
      <p:regular r:id="rId29"/>
      <p:bold r:id="rId30"/>
      <p:italic r:id="rId31"/>
      <p:boldItalic r:id="rId32"/>
    </p:embeddedFont>
    <p:embeddedFont>
      <p:font typeface="Concert One" panose="020B0604020202020204" charset="0"/>
      <p:regular r:id="rId33"/>
    </p:embeddedFont>
    <p:embeddedFont>
      <p:font typeface="Coming Soon" panose="020B0604020202020204" charset="0"/>
      <p:regular r:id="rId34"/>
    </p:embeddedFont>
    <p:embeddedFont>
      <p:font typeface="Roboto Mono Regular"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nmai2909@gmail.com" userId="43cefd8f295b925f" providerId="LiveId" clId="{20CFC840-A391-4D9B-B27A-CB0269A21819}"/>
    <pc:docChg chg="delSld modSld">
      <pc:chgData name="hnmai2909@gmail.com" userId="43cefd8f295b925f" providerId="LiveId" clId="{20CFC840-A391-4D9B-B27A-CB0269A21819}" dt="2021-09-07T13:02:30.084" v="51" actId="20577"/>
      <pc:docMkLst>
        <pc:docMk/>
      </pc:docMkLst>
      <pc:sldChg chg="modSp mod">
        <pc:chgData name="hnmai2909@gmail.com" userId="43cefd8f295b925f" providerId="LiveId" clId="{20CFC840-A391-4D9B-B27A-CB0269A21819}" dt="2021-09-07T13:02:30.084" v="51" actId="20577"/>
        <pc:sldMkLst>
          <pc:docMk/>
          <pc:sldMk cId="0" sldId="283"/>
        </pc:sldMkLst>
        <pc:spChg chg="mod">
          <ac:chgData name="hnmai2909@gmail.com" userId="43cefd8f295b925f" providerId="LiveId" clId="{20CFC840-A391-4D9B-B27A-CB0269A21819}" dt="2021-09-07T13:02:30.084" v="51" actId="20577"/>
          <ac:spMkLst>
            <pc:docMk/>
            <pc:sldMk cId="0" sldId="283"/>
            <ac:spMk id="35841" creationId="{00000000-0000-0000-0000-000000000000}"/>
          </ac:spMkLst>
        </pc:spChg>
        <pc:spChg chg="mod">
          <ac:chgData name="hnmai2909@gmail.com" userId="43cefd8f295b925f" providerId="LiveId" clId="{20CFC840-A391-4D9B-B27A-CB0269A21819}" dt="2021-09-07T12:51:36.112" v="3" actId="255"/>
          <ac:spMkLst>
            <pc:docMk/>
            <pc:sldMk cId="0" sldId="283"/>
            <ac:spMk id="35842" creationId="{00000000-0000-0000-0000-000000000000}"/>
          </ac:spMkLst>
        </pc:spChg>
        <pc:spChg chg="mod">
          <ac:chgData name="hnmai2909@gmail.com" userId="43cefd8f295b925f" providerId="LiveId" clId="{20CFC840-A391-4D9B-B27A-CB0269A21819}" dt="2021-09-07T12:51:28.575" v="2" actId="255"/>
          <ac:spMkLst>
            <pc:docMk/>
            <pc:sldMk cId="0" sldId="283"/>
            <ac:spMk id="35843" creationId="{00000000-0000-0000-0000-000000000000}"/>
          </ac:spMkLst>
        </pc:spChg>
      </pc:sldChg>
      <pc:sldChg chg="modSp mod">
        <pc:chgData name="hnmai2909@gmail.com" userId="43cefd8f295b925f" providerId="LiveId" clId="{20CFC840-A391-4D9B-B27A-CB0269A21819}" dt="2021-09-07T13:02:07.688" v="43" actId="20577"/>
        <pc:sldMkLst>
          <pc:docMk/>
          <pc:sldMk cId="0" sldId="286"/>
        </pc:sldMkLst>
        <pc:spChg chg="mod">
          <ac:chgData name="hnmai2909@gmail.com" userId="43cefd8f295b925f" providerId="LiveId" clId="{20CFC840-A391-4D9B-B27A-CB0269A21819}" dt="2021-09-07T13:02:07.688" v="43" actId="20577"/>
          <ac:spMkLst>
            <pc:docMk/>
            <pc:sldMk cId="0" sldId="286"/>
            <ac:spMk id="6" creationId="{00000000-0000-0000-0000-000000000000}"/>
          </ac:spMkLst>
        </pc:spChg>
      </pc:sldChg>
      <pc:sldChg chg="modSp mod">
        <pc:chgData name="hnmai2909@gmail.com" userId="43cefd8f295b925f" providerId="LiveId" clId="{20CFC840-A391-4D9B-B27A-CB0269A21819}" dt="2021-09-07T13:01:48.630" v="20" actId="20577"/>
        <pc:sldMkLst>
          <pc:docMk/>
          <pc:sldMk cId="0" sldId="322"/>
        </pc:sldMkLst>
        <pc:spChg chg="mod">
          <ac:chgData name="hnmai2909@gmail.com" userId="43cefd8f295b925f" providerId="LiveId" clId="{20CFC840-A391-4D9B-B27A-CB0269A21819}" dt="2021-09-07T13:01:48.630" v="20" actId="20577"/>
          <ac:spMkLst>
            <pc:docMk/>
            <pc:sldMk cId="0" sldId="322"/>
            <ac:spMk id="6" creationId="{00000000-0000-0000-0000-000000000000}"/>
          </ac:spMkLst>
        </pc:spChg>
      </pc:sldChg>
      <pc:sldChg chg="del">
        <pc:chgData name="hnmai2909@gmail.com" userId="43cefd8f295b925f" providerId="LiveId" clId="{20CFC840-A391-4D9B-B27A-CB0269A21819}" dt="2021-09-07T12:54:21.634" v="4" actId="2696"/>
        <pc:sldMkLst>
          <pc:docMk/>
          <pc:sldMk cId="0"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61" r:id="rId4"/>
    <p:sldLayoutId id="2147483663"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gif"/><Relationship Id="rId4" Type="http://schemas.openxmlformats.org/officeDocument/2006/relationships/image" Target="../media/image14.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1" name="Rectangle 4"/>
          <p:cNvSpPr>
            <a:spLocks noChangeArrowheads="1"/>
          </p:cNvSpPr>
          <p:nvPr/>
        </p:nvSpPr>
        <p:spPr bwMode="auto">
          <a:xfrm>
            <a:off x="257628" y="145146"/>
            <a:ext cx="1143000" cy="819476"/>
          </a:xfrm>
          <a:prstGeom prst="rect">
            <a:avLst/>
          </a:prstGeom>
          <a:noFill/>
          <a:ln w="9525">
            <a:noFill/>
            <a:miter lim="800000"/>
            <a:headEnd/>
            <a:tailEnd/>
          </a:ln>
        </p:spPr>
        <p:txBody>
          <a:bodyPr wrap="none" anchor="ctr"/>
          <a:lstStyle/>
          <a:p>
            <a:endParaRPr lang="en-US"/>
          </a:p>
        </p:txBody>
      </p:sp>
      <p:sp>
        <p:nvSpPr>
          <p:cNvPr id="22" name="Rectangle 5"/>
          <p:cNvSpPr>
            <a:spLocks noChangeArrowheads="1"/>
          </p:cNvSpPr>
          <p:nvPr/>
        </p:nvSpPr>
        <p:spPr bwMode="auto">
          <a:xfrm>
            <a:off x="1705428" y="145146"/>
            <a:ext cx="1219200" cy="819476"/>
          </a:xfrm>
          <a:prstGeom prst="rect">
            <a:avLst/>
          </a:prstGeom>
          <a:noFill/>
          <a:ln w="9525">
            <a:noFill/>
            <a:miter lim="800000"/>
            <a:headEnd/>
            <a:tailEnd/>
          </a:ln>
        </p:spPr>
        <p:txBody>
          <a:bodyPr wrap="none" anchor="ctr"/>
          <a:lstStyle/>
          <a:p>
            <a:endParaRPr lang="en-US"/>
          </a:p>
        </p:txBody>
      </p:sp>
      <p:sp>
        <p:nvSpPr>
          <p:cNvPr id="24" name="Rectangle 11"/>
          <p:cNvSpPr>
            <a:spLocks noChangeArrowheads="1"/>
          </p:cNvSpPr>
          <p:nvPr/>
        </p:nvSpPr>
        <p:spPr bwMode="auto">
          <a:xfrm>
            <a:off x="3153228" y="145146"/>
            <a:ext cx="1219200" cy="819476"/>
          </a:xfrm>
          <a:prstGeom prst="rect">
            <a:avLst/>
          </a:prstGeom>
          <a:noFill/>
          <a:ln w="9525">
            <a:noFill/>
            <a:miter lim="800000"/>
            <a:headEnd/>
            <a:tailEnd/>
          </a:ln>
        </p:spPr>
        <p:txBody>
          <a:bodyPr wrap="none" anchor="ctr"/>
          <a:lstStyle/>
          <a:p>
            <a:endParaRPr lang="en-US"/>
          </a:p>
        </p:txBody>
      </p:sp>
      <p:pic>
        <p:nvPicPr>
          <p:cNvPr id="25" name="Picture 15" descr="rau cai"/>
          <p:cNvPicPr>
            <a:picLocks noChangeAspect="1" noChangeArrowheads="1"/>
          </p:cNvPicPr>
          <p:nvPr/>
        </p:nvPicPr>
        <p:blipFill>
          <a:blip r:embed="rId3"/>
          <a:srcRect/>
          <a:stretch>
            <a:fillRect/>
          </a:stretch>
        </p:blipFill>
        <p:spPr bwMode="auto">
          <a:xfrm>
            <a:off x="219528" y="145146"/>
            <a:ext cx="1143000" cy="819476"/>
          </a:xfrm>
          <a:prstGeom prst="rect">
            <a:avLst/>
          </a:prstGeom>
          <a:noFill/>
          <a:ln w="9525">
            <a:noFill/>
            <a:miter lim="800000"/>
            <a:headEnd/>
            <a:tailEnd/>
          </a:ln>
        </p:spPr>
      </p:pic>
      <p:sp>
        <p:nvSpPr>
          <p:cNvPr id="28" name="Text Box 16"/>
          <p:cNvSpPr txBox="1">
            <a:spLocks noChangeArrowheads="1"/>
          </p:cNvSpPr>
          <p:nvPr/>
        </p:nvSpPr>
        <p:spPr bwMode="auto">
          <a:xfrm>
            <a:off x="232228" y="938001"/>
            <a:ext cx="1143000" cy="369332"/>
          </a:xfrm>
          <a:prstGeom prst="rect">
            <a:avLst/>
          </a:prstGeom>
          <a:noFill/>
          <a:ln w="9525">
            <a:noFill/>
            <a:miter lim="800000"/>
            <a:headEnd/>
            <a:tailEnd/>
          </a:ln>
        </p:spPr>
        <p:txBody>
          <a:bodyPr wrap="square">
            <a:spAutoFit/>
          </a:bodyPr>
          <a:lstStyle/>
          <a:p>
            <a:pPr>
              <a:spcBef>
                <a:spcPct val="50000"/>
              </a:spcBef>
            </a:pPr>
            <a:r>
              <a:rPr lang="en-US" sz="1800">
                <a:solidFill>
                  <a:srgbClr val="FF0000"/>
                </a:solidFill>
                <a:latin typeface="Times New Roman" pitchFamily="18" charset="0"/>
                <a:cs typeface="Times New Roman" pitchFamily="18" charset="0"/>
              </a:rPr>
              <a:t>Rau cải</a:t>
            </a:r>
          </a:p>
        </p:txBody>
      </p:sp>
      <p:pic>
        <p:nvPicPr>
          <p:cNvPr id="31" name="Picture 18" descr="dau co-ve"/>
          <p:cNvPicPr>
            <a:picLocks noChangeAspect="1" noChangeArrowheads="1"/>
          </p:cNvPicPr>
          <p:nvPr/>
        </p:nvPicPr>
        <p:blipFill>
          <a:blip r:embed="rId4"/>
          <a:srcRect/>
          <a:stretch>
            <a:fillRect/>
          </a:stretch>
        </p:blipFill>
        <p:spPr bwMode="auto">
          <a:xfrm>
            <a:off x="1502228" y="157846"/>
            <a:ext cx="1447800" cy="819476"/>
          </a:xfrm>
          <a:prstGeom prst="rect">
            <a:avLst/>
          </a:prstGeom>
          <a:noFill/>
          <a:ln w="9525">
            <a:noFill/>
            <a:miter lim="800000"/>
            <a:headEnd/>
            <a:tailEnd/>
          </a:ln>
        </p:spPr>
      </p:pic>
      <p:sp>
        <p:nvSpPr>
          <p:cNvPr id="32" name="Text Box 19"/>
          <p:cNvSpPr txBox="1">
            <a:spLocks noChangeArrowheads="1"/>
          </p:cNvSpPr>
          <p:nvPr/>
        </p:nvSpPr>
        <p:spPr bwMode="auto">
          <a:xfrm>
            <a:off x="1565728" y="976101"/>
            <a:ext cx="1295400" cy="369332"/>
          </a:xfrm>
          <a:prstGeom prst="rect">
            <a:avLst/>
          </a:prstGeom>
          <a:noFill/>
          <a:ln w="9525">
            <a:noFill/>
            <a:miter lim="800000"/>
            <a:headEnd/>
            <a:tailEnd/>
          </a:ln>
        </p:spPr>
        <p:txBody>
          <a:bodyPr wrap="square">
            <a:spAutoFit/>
          </a:bodyPr>
          <a:lstStyle/>
          <a:p>
            <a:pPr>
              <a:spcBef>
                <a:spcPct val="50000"/>
              </a:spcBef>
            </a:pPr>
            <a:r>
              <a:rPr lang="en-US" sz="1800">
                <a:solidFill>
                  <a:srgbClr val="FF0000"/>
                </a:solidFill>
                <a:latin typeface="Times New Roman" pitchFamily="18" charset="0"/>
                <a:cs typeface="Times New Roman" pitchFamily="18" charset="0"/>
              </a:rPr>
              <a:t>Đậu cô-ve</a:t>
            </a:r>
          </a:p>
        </p:txBody>
      </p:sp>
      <p:pic>
        <p:nvPicPr>
          <p:cNvPr id="33" name="Picture 21" descr="bi dao"/>
          <p:cNvPicPr>
            <a:picLocks noChangeAspect="1" noChangeArrowheads="1"/>
          </p:cNvPicPr>
          <p:nvPr/>
        </p:nvPicPr>
        <p:blipFill>
          <a:blip r:embed="rId5"/>
          <a:srcRect/>
          <a:stretch>
            <a:fillRect/>
          </a:stretch>
        </p:blipFill>
        <p:spPr bwMode="auto">
          <a:xfrm>
            <a:off x="6201228" y="1484100"/>
            <a:ext cx="1295400" cy="851612"/>
          </a:xfrm>
          <a:prstGeom prst="rect">
            <a:avLst/>
          </a:prstGeom>
          <a:noFill/>
          <a:ln w="9525">
            <a:noFill/>
            <a:miter lim="800000"/>
            <a:headEnd/>
            <a:tailEnd/>
          </a:ln>
        </p:spPr>
      </p:pic>
      <p:sp>
        <p:nvSpPr>
          <p:cNvPr id="36" name="Text Box 22"/>
          <p:cNvSpPr txBox="1">
            <a:spLocks noChangeArrowheads="1"/>
          </p:cNvSpPr>
          <p:nvPr/>
        </p:nvSpPr>
        <p:spPr bwMode="auto">
          <a:xfrm>
            <a:off x="6201228" y="2311427"/>
            <a:ext cx="12954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Bí đao</a:t>
            </a:r>
          </a:p>
        </p:txBody>
      </p:sp>
      <p:pic>
        <p:nvPicPr>
          <p:cNvPr id="37" name="Picture 24" descr="dau phong1"/>
          <p:cNvPicPr>
            <a:picLocks noChangeAspect="1" noChangeArrowheads="1"/>
          </p:cNvPicPr>
          <p:nvPr/>
        </p:nvPicPr>
        <p:blipFill>
          <a:blip r:embed="rId6"/>
          <a:srcRect/>
          <a:stretch>
            <a:fillRect/>
          </a:stretch>
        </p:blipFill>
        <p:spPr bwMode="auto">
          <a:xfrm>
            <a:off x="7560128" y="145146"/>
            <a:ext cx="1202872" cy="867680"/>
          </a:xfrm>
          <a:prstGeom prst="rect">
            <a:avLst/>
          </a:prstGeom>
          <a:noFill/>
          <a:ln w="9525">
            <a:noFill/>
            <a:miter lim="800000"/>
            <a:headEnd/>
            <a:tailEnd/>
          </a:ln>
        </p:spPr>
      </p:pic>
      <p:sp>
        <p:nvSpPr>
          <p:cNvPr id="38" name="Text Box 25"/>
          <p:cNvSpPr txBox="1">
            <a:spLocks noChangeArrowheads="1"/>
          </p:cNvSpPr>
          <p:nvPr/>
        </p:nvSpPr>
        <p:spPr bwMode="auto">
          <a:xfrm>
            <a:off x="75601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Đậu phộng</a:t>
            </a:r>
          </a:p>
        </p:txBody>
      </p:sp>
      <p:pic>
        <p:nvPicPr>
          <p:cNvPr id="39" name="Picture 28" descr="thit ga quay 1"/>
          <p:cNvPicPr>
            <a:picLocks noChangeAspect="1" noChangeArrowheads="1"/>
          </p:cNvPicPr>
          <p:nvPr/>
        </p:nvPicPr>
        <p:blipFill>
          <a:blip r:embed="rId7"/>
          <a:srcRect/>
          <a:stretch>
            <a:fillRect/>
          </a:stretch>
        </p:blipFill>
        <p:spPr bwMode="auto">
          <a:xfrm>
            <a:off x="3127828" y="183246"/>
            <a:ext cx="1384300" cy="819476"/>
          </a:xfrm>
          <a:prstGeom prst="rect">
            <a:avLst/>
          </a:prstGeom>
          <a:noFill/>
          <a:ln w="9525">
            <a:noFill/>
            <a:miter lim="800000"/>
            <a:headEnd/>
            <a:tailEnd/>
          </a:ln>
        </p:spPr>
      </p:pic>
      <p:sp>
        <p:nvSpPr>
          <p:cNvPr id="40" name="Text Box 29"/>
          <p:cNvSpPr txBox="1">
            <a:spLocks noChangeArrowheads="1"/>
          </p:cNvSpPr>
          <p:nvPr/>
        </p:nvSpPr>
        <p:spPr bwMode="auto">
          <a:xfrm>
            <a:off x="3102428" y="9888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Thịt gà</a:t>
            </a:r>
          </a:p>
        </p:txBody>
      </p:sp>
      <p:pic>
        <p:nvPicPr>
          <p:cNvPr id="41" name="Picture 30" descr="sua bo"/>
          <p:cNvPicPr>
            <a:picLocks noChangeAspect="1" noChangeArrowheads="1"/>
          </p:cNvPicPr>
          <p:nvPr/>
        </p:nvPicPr>
        <p:blipFill>
          <a:blip r:embed="rId8"/>
          <a:srcRect/>
          <a:stretch>
            <a:fillRect/>
          </a:stretch>
        </p:blipFill>
        <p:spPr bwMode="auto">
          <a:xfrm>
            <a:off x="4689928" y="234046"/>
            <a:ext cx="1200150" cy="744157"/>
          </a:xfrm>
          <a:prstGeom prst="rect">
            <a:avLst/>
          </a:prstGeom>
          <a:noFill/>
          <a:ln w="9525">
            <a:noFill/>
            <a:miter lim="800000"/>
            <a:headEnd/>
            <a:tailEnd/>
          </a:ln>
        </p:spPr>
      </p:pic>
      <p:sp>
        <p:nvSpPr>
          <p:cNvPr id="42" name="Text Box 31"/>
          <p:cNvSpPr txBox="1">
            <a:spLocks noChangeArrowheads="1"/>
          </p:cNvSpPr>
          <p:nvPr/>
        </p:nvSpPr>
        <p:spPr bwMode="auto">
          <a:xfrm>
            <a:off x="45629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Sữa bò</a:t>
            </a:r>
          </a:p>
        </p:txBody>
      </p:sp>
      <p:pic>
        <p:nvPicPr>
          <p:cNvPr id="43" name="Picture 32" descr="nuoc cam"/>
          <p:cNvPicPr>
            <a:picLocks noChangeAspect="1" noChangeArrowheads="1"/>
          </p:cNvPicPr>
          <p:nvPr/>
        </p:nvPicPr>
        <p:blipFill>
          <a:blip r:embed="rId9"/>
          <a:srcRect/>
          <a:stretch>
            <a:fillRect/>
          </a:stretch>
        </p:blipFill>
        <p:spPr bwMode="auto">
          <a:xfrm>
            <a:off x="7623628" y="1407900"/>
            <a:ext cx="1139372" cy="899816"/>
          </a:xfrm>
          <a:prstGeom prst="rect">
            <a:avLst/>
          </a:prstGeom>
          <a:noFill/>
          <a:ln w="9525">
            <a:noFill/>
            <a:miter lim="800000"/>
            <a:headEnd/>
            <a:tailEnd/>
          </a:ln>
        </p:spPr>
      </p:pic>
      <p:sp>
        <p:nvSpPr>
          <p:cNvPr id="44" name="Text Box 33"/>
          <p:cNvSpPr txBox="1">
            <a:spLocks noChangeArrowheads="1"/>
          </p:cNvSpPr>
          <p:nvPr/>
        </p:nvSpPr>
        <p:spPr bwMode="auto">
          <a:xfrm>
            <a:off x="7560128" y="22860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Nước cam</a:t>
            </a:r>
          </a:p>
        </p:txBody>
      </p:sp>
      <p:pic>
        <p:nvPicPr>
          <p:cNvPr id="45" name="Picture 34" descr="Peixe_15"/>
          <p:cNvPicPr>
            <a:picLocks noChangeAspect="1" noChangeArrowheads="1" noCrop="1"/>
          </p:cNvPicPr>
          <p:nvPr/>
        </p:nvPicPr>
        <p:blipFill>
          <a:blip r:embed="rId10"/>
          <a:srcRect/>
          <a:stretch>
            <a:fillRect/>
          </a:stretch>
        </p:blipFill>
        <p:spPr bwMode="auto">
          <a:xfrm>
            <a:off x="2467428" y="1293600"/>
            <a:ext cx="2362200" cy="915885"/>
          </a:xfrm>
          <a:prstGeom prst="rect">
            <a:avLst/>
          </a:prstGeom>
          <a:noFill/>
          <a:ln w="9525">
            <a:noFill/>
            <a:miter lim="800000"/>
            <a:headEnd/>
            <a:tailEnd/>
          </a:ln>
        </p:spPr>
      </p:pic>
      <p:sp>
        <p:nvSpPr>
          <p:cNvPr id="46" name="Text Box 36"/>
          <p:cNvSpPr txBox="1">
            <a:spLocks noChangeArrowheads="1"/>
          </p:cNvSpPr>
          <p:nvPr/>
        </p:nvSpPr>
        <p:spPr bwMode="auto">
          <a:xfrm>
            <a:off x="2759528" y="23241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Cá</a:t>
            </a:r>
          </a:p>
        </p:txBody>
      </p:sp>
      <p:pic>
        <p:nvPicPr>
          <p:cNvPr id="47" name="Picture 37" descr="2"/>
          <p:cNvPicPr>
            <a:picLocks noChangeAspect="1" noChangeArrowheads="1"/>
          </p:cNvPicPr>
          <p:nvPr/>
        </p:nvPicPr>
        <p:blipFill>
          <a:blip r:embed="rId11"/>
          <a:srcRect/>
          <a:stretch>
            <a:fillRect/>
          </a:stretch>
        </p:blipFill>
        <p:spPr bwMode="auto">
          <a:xfrm>
            <a:off x="4524828" y="1509500"/>
            <a:ext cx="1371600" cy="843578"/>
          </a:xfrm>
          <a:prstGeom prst="rect">
            <a:avLst/>
          </a:prstGeom>
          <a:noFill/>
          <a:ln w="9525">
            <a:noFill/>
            <a:miter lim="800000"/>
            <a:headEnd/>
            <a:tailEnd/>
          </a:ln>
        </p:spPr>
      </p:pic>
      <p:sp>
        <p:nvSpPr>
          <p:cNvPr id="48" name="Text Box 38"/>
          <p:cNvSpPr txBox="1">
            <a:spLocks noChangeArrowheads="1"/>
          </p:cNvSpPr>
          <p:nvPr/>
        </p:nvSpPr>
        <p:spPr bwMode="auto">
          <a:xfrm>
            <a:off x="4486728" y="23368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Cơm</a:t>
            </a:r>
          </a:p>
        </p:txBody>
      </p:sp>
      <p:pic>
        <p:nvPicPr>
          <p:cNvPr id="49" name="Picture 39" descr="tom-su-hap-trai-dua"/>
          <p:cNvPicPr>
            <a:picLocks noChangeAspect="1" noChangeArrowheads="1"/>
          </p:cNvPicPr>
          <p:nvPr/>
        </p:nvPicPr>
        <p:blipFill>
          <a:blip r:embed="rId12"/>
          <a:srcRect/>
          <a:stretch>
            <a:fillRect/>
          </a:stretch>
        </p:blipFill>
        <p:spPr bwMode="auto">
          <a:xfrm>
            <a:off x="5896428" y="145146"/>
            <a:ext cx="1420813" cy="867680"/>
          </a:xfrm>
          <a:prstGeom prst="rect">
            <a:avLst/>
          </a:prstGeom>
          <a:noFill/>
          <a:ln w="9525">
            <a:noFill/>
            <a:miter lim="800000"/>
            <a:headEnd/>
            <a:tailEnd/>
          </a:ln>
        </p:spPr>
      </p:pic>
      <p:pic>
        <p:nvPicPr>
          <p:cNvPr id="50" name="Picture 40" descr="thit lon"/>
          <p:cNvPicPr>
            <a:picLocks noChangeAspect="1" noChangeArrowheads="1"/>
          </p:cNvPicPr>
          <p:nvPr/>
        </p:nvPicPr>
        <p:blipFill>
          <a:blip r:embed="rId13"/>
          <a:srcRect/>
          <a:stretch>
            <a:fillRect/>
          </a:stretch>
        </p:blipFill>
        <p:spPr bwMode="auto">
          <a:xfrm>
            <a:off x="685800" y="1280900"/>
            <a:ext cx="1553028" cy="1004259"/>
          </a:xfrm>
          <a:prstGeom prst="rect">
            <a:avLst/>
          </a:prstGeom>
          <a:noFill/>
          <a:ln w="9525">
            <a:noFill/>
            <a:miter lim="800000"/>
            <a:headEnd/>
            <a:tailEnd/>
          </a:ln>
        </p:spPr>
      </p:pic>
      <p:sp>
        <p:nvSpPr>
          <p:cNvPr id="51" name="Text Box 42"/>
          <p:cNvSpPr txBox="1">
            <a:spLocks noChangeArrowheads="1"/>
          </p:cNvSpPr>
          <p:nvPr/>
        </p:nvSpPr>
        <p:spPr bwMode="auto">
          <a:xfrm>
            <a:off x="5921828" y="976101"/>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Tôm</a:t>
            </a:r>
          </a:p>
        </p:txBody>
      </p:sp>
      <p:sp>
        <p:nvSpPr>
          <p:cNvPr id="52" name="Rectangle 46"/>
          <p:cNvSpPr>
            <a:spLocks noChangeArrowheads="1"/>
          </p:cNvSpPr>
          <p:nvPr/>
        </p:nvSpPr>
        <p:spPr bwMode="auto">
          <a:xfrm>
            <a:off x="562428" y="2924658"/>
            <a:ext cx="2971800" cy="385636"/>
          </a:xfrm>
          <a:prstGeom prst="rect">
            <a:avLst/>
          </a:prstGeom>
          <a:noFill/>
          <a:ln w="9525">
            <a:noFill/>
            <a:miter lim="800000"/>
            <a:headEnd/>
            <a:tailEnd/>
          </a:ln>
        </p:spPr>
        <p:txBody>
          <a:bodyPr wrap="none" anchor="ctr"/>
          <a:lstStyle/>
          <a:p>
            <a:endParaRPr lang="en-US"/>
          </a:p>
        </p:txBody>
      </p:sp>
      <p:sp>
        <p:nvSpPr>
          <p:cNvPr id="54" name="Text Box 50"/>
          <p:cNvSpPr txBox="1">
            <a:spLocks noChangeArrowheads="1"/>
          </p:cNvSpPr>
          <p:nvPr/>
        </p:nvSpPr>
        <p:spPr bwMode="auto">
          <a:xfrm>
            <a:off x="5286828" y="2772259"/>
            <a:ext cx="3352800" cy="830997"/>
          </a:xfrm>
          <a:prstGeom prst="rect">
            <a:avLst/>
          </a:prstGeom>
          <a:noFill/>
          <a:ln w="76200" cmpd="tri">
            <a:pattFill prst="pct75">
              <a:fgClr>
                <a:srgbClr val="FF0000"/>
              </a:fgClr>
              <a:bgClr>
                <a:srgbClr val="FFFFFF"/>
              </a:bgClr>
            </a:pattFill>
            <a:miter lim="800000"/>
            <a:headEnd/>
            <a:tailEnd/>
          </a:ln>
        </p:spPr>
        <p:txBody>
          <a:bodyPr wrap="square">
            <a:spAutoFit/>
          </a:bodyPr>
          <a:lstStyle/>
          <a:p>
            <a:pPr algn="ctr">
              <a:spcBef>
                <a:spcPct val="50000"/>
              </a:spcBef>
            </a:pPr>
            <a:r>
              <a:rPr lang="en-US" sz="2400">
                <a:solidFill>
                  <a:srgbClr val="0000FF"/>
                </a:solidFill>
                <a:latin typeface="Times New Roman" pitchFamily="18" charset="0"/>
                <a:cs typeface="Times New Roman" pitchFamily="18" charset="0"/>
              </a:rPr>
              <a:t>Thức ăn, đồ uống có nguồn gốc thực vật</a:t>
            </a:r>
          </a:p>
        </p:txBody>
      </p:sp>
      <p:sp>
        <p:nvSpPr>
          <p:cNvPr id="56" name="Text Box 52"/>
          <p:cNvSpPr txBox="1">
            <a:spLocks noChangeArrowheads="1"/>
          </p:cNvSpPr>
          <p:nvPr/>
        </p:nvSpPr>
        <p:spPr bwMode="auto">
          <a:xfrm>
            <a:off x="473528" y="2349527"/>
            <a:ext cx="1447800" cy="369332"/>
          </a:xfrm>
          <a:prstGeom prst="rect">
            <a:avLst/>
          </a:prstGeom>
          <a:noFill/>
          <a:ln w="9525">
            <a:noFill/>
            <a:miter lim="800000"/>
            <a:headEnd/>
            <a:tailEnd/>
          </a:ln>
        </p:spPr>
        <p:txBody>
          <a:bodyPr wrap="square">
            <a:spAutoFit/>
          </a:bodyPr>
          <a:lstStyle/>
          <a:p>
            <a:pPr algn="ctr">
              <a:spcBef>
                <a:spcPct val="50000"/>
              </a:spcBef>
            </a:pPr>
            <a:r>
              <a:rPr lang="en-US" sz="1800">
                <a:solidFill>
                  <a:srgbClr val="FF0000"/>
                </a:solidFill>
                <a:latin typeface="Times New Roman" pitchFamily="18" charset="0"/>
                <a:cs typeface="Times New Roman" pitchFamily="18" charset="0"/>
              </a:rPr>
              <a:t>Thịt lợn</a:t>
            </a:r>
          </a:p>
        </p:txBody>
      </p:sp>
      <p:sp>
        <p:nvSpPr>
          <p:cNvPr id="57" name="Text Box 53"/>
          <p:cNvSpPr txBox="1">
            <a:spLocks noChangeArrowheads="1"/>
          </p:cNvSpPr>
          <p:nvPr/>
        </p:nvSpPr>
        <p:spPr bwMode="auto">
          <a:xfrm>
            <a:off x="562428" y="2772259"/>
            <a:ext cx="3276600" cy="830997"/>
          </a:xfrm>
          <a:prstGeom prst="rect">
            <a:avLst/>
          </a:prstGeom>
          <a:noFill/>
          <a:ln w="76200" cmpd="tri">
            <a:pattFill prst="pct75">
              <a:fgClr>
                <a:srgbClr val="FF0000"/>
              </a:fgClr>
              <a:bgClr>
                <a:srgbClr val="FFFFFF"/>
              </a:bgClr>
            </a:pattFill>
            <a:miter lim="800000"/>
            <a:headEnd/>
            <a:tailEnd/>
          </a:ln>
        </p:spPr>
        <p:txBody>
          <a:bodyPr wrap="square">
            <a:spAutoFit/>
          </a:bodyPr>
          <a:lstStyle/>
          <a:p>
            <a:pPr algn="ctr">
              <a:spcBef>
                <a:spcPct val="50000"/>
              </a:spcBef>
            </a:pPr>
            <a:r>
              <a:rPr lang="en-US" sz="2400">
                <a:solidFill>
                  <a:srgbClr val="0000FF"/>
                </a:solidFill>
                <a:latin typeface="Times New Roman" pitchFamily="18" charset="0"/>
                <a:cs typeface="Times New Roman" pitchFamily="18" charset="0"/>
              </a:rPr>
              <a:t>Thức ăn, đồ uống có nguồn gốc động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360"/>
                                          </p:val>
                                        </p:tav>
                                        <p:tav tm="100000">
                                          <p:val>
                                            <p:fltVal val="0"/>
                                          </p:val>
                                        </p:tav>
                                      </p:tavLst>
                                    </p:anim>
                                    <p:animEffect transition="in" filter="fade">
                                      <p:cBhvr>
                                        <p:cTn id="16" dur="500"/>
                                        <p:tgtEl>
                                          <p:spTgt spid="28"/>
                                        </p:tgtEl>
                                      </p:cBhvr>
                                    </p:animEffect>
                                  </p:childTnLst>
                                </p:cTn>
                              </p:par>
                              <p:par>
                                <p:cTn id="17" presetID="47"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9" presetClass="entr" presetSubtype="0" decel="10000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fltVal val="0"/>
                                          </p:val>
                                        </p:tav>
                                        <p:tav tm="100000">
                                          <p:val>
                                            <p:strVal val="#ppt_w"/>
                                          </p:val>
                                        </p:tav>
                                      </p:tavLst>
                                    </p:anim>
                                    <p:anim calcmode="lin" valueType="num">
                                      <p:cBhvr>
                                        <p:cTn id="25" dur="500" fill="hold"/>
                                        <p:tgtEl>
                                          <p:spTgt spid="32"/>
                                        </p:tgtEl>
                                        <p:attrNameLst>
                                          <p:attrName>ppt_h</p:attrName>
                                        </p:attrNameLst>
                                      </p:cBhvr>
                                      <p:tavLst>
                                        <p:tav tm="0">
                                          <p:val>
                                            <p:fltVal val="0"/>
                                          </p:val>
                                        </p:tav>
                                        <p:tav tm="100000">
                                          <p:val>
                                            <p:strVal val="#ppt_h"/>
                                          </p:val>
                                        </p:tav>
                                      </p:tavLst>
                                    </p:anim>
                                    <p:anim calcmode="lin" valueType="num">
                                      <p:cBhvr>
                                        <p:cTn id="26" dur="500" fill="hold"/>
                                        <p:tgtEl>
                                          <p:spTgt spid="32"/>
                                        </p:tgtEl>
                                        <p:attrNameLst>
                                          <p:attrName>style.rotation</p:attrName>
                                        </p:attrNameLst>
                                      </p:cBhvr>
                                      <p:tavLst>
                                        <p:tav tm="0">
                                          <p:val>
                                            <p:fltVal val="360"/>
                                          </p:val>
                                        </p:tav>
                                        <p:tav tm="100000">
                                          <p:val>
                                            <p:fltVal val="0"/>
                                          </p:val>
                                        </p:tav>
                                      </p:tavLst>
                                    </p:anim>
                                    <p:animEffect transition="in" filter="fade">
                                      <p:cBhvr>
                                        <p:cTn id="27" dur="500"/>
                                        <p:tgtEl>
                                          <p:spTgt spid="32"/>
                                        </p:tgtEl>
                                      </p:cBhvr>
                                    </p:animEffect>
                                  </p:childTnLst>
                                </p:cTn>
                              </p:par>
                              <p:par>
                                <p:cTn id="28" presetID="17" presetClass="entr" presetSubtype="1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5"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41" dur="1000" fill="hold"/>
                                        <p:tgtEl>
                                          <p:spTgt spid="4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1"/>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Scale>
                                      <p:cBhvr>
                                        <p:cTn id="48"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2"/>
                                        </p:tgtEl>
                                        <p:attrNameLst>
                                          <p:attrName>ppt_x</p:attrName>
                                          <p:attrName>ppt_y</p:attrName>
                                        </p:attrNameLst>
                                      </p:cBhvr>
                                    </p:animMotion>
                                    <p:animEffect transition="in" filter="fade">
                                      <p:cBhvr>
                                        <p:cTn id="50" dur="1000"/>
                                        <p:tgtEl>
                                          <p:spTgt spid="42"/>
                                        </p:tgtEl>
                                      </p:cBhvr>
                                    </p:animEffect>
                                  </p:childTnLst>
                                </p:cTn>
                              </p:par>
                              <p:par>
                                <p:cTn id="51" presetID="23" presetClass="entr" presetSubtype="16"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500" fill="hold"/>
                                        <p:tgtEl>
                                          <p:spTgt spid="49"/>
                                        </p:tgtEl>
                                        <p:attrNameLst>
                                          <p:attrName>ppt_w</p:attrName>
                                        </p:attrNameLst>
                                      </p:cBhvr>
                                      <p:tavLst>
                                        <p:tav tm="0">
                                          <p:val>
                                            <p:fltVal val="0"/>
                                          </p:val>
                                        </p:tav>
                                        <p:tav tm="100000">
                                          <p:val>
                                            <p:strVal val="#ppt_w"/>
                                          </p:val>
                                        </p:tav>
                                      </p:tavLst>
                                    </p:anim>
                                    <p:anim calcmode="lin" valueType="num">
                                      <p:cBhvr>
                                        <p:cTn id="54" dur="500" fill="hold"/>
                                        <p:tgtEl>
                                          <p:spTgt spid="49"/>
                                        </p:tgtEl>
                                        <p:attrNameLst>
                                          <p:attrName>ppt_h</p:attrName>
                                        </p:attrNameLst>
                                      </p:cBhvr>
                                      <p:tavLst>
                                        <p:tav tm="0">
                                          <p:val>
                                            <p:fltVal val="0"/>
                                          </p:val>
                                        </p:tav>
                                        <p:tav tm="100000">
                                          <p:val>
                                            <p:strVal val="#ppt_h"/>
                                          </p:val>
                                        </p:tav>
                                      </p:tavLst>
                                    </p:anim>
                                  </p:childTnLst>
                                </p:cTn>
                              </p:par>
                              <p:par>
                                <p:cTn id="55" presetID="2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edge">
                                      <p:cBhvr>
                                        <p:cTn id="57" dur="2000"/>
                                        <p:tgtEl>
                                          <p:spTgt spid="51"/>
                                        </p:tgtEl>
                                      </p:cBhvr>
                                    </p:animEffect>
                                  </p:childTnLst>
                                </p:cTn>
                              </p:par>
                              <p:par>
                                <p:cTn id="58" presetID="29"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1000" fill="hold"/>
                                        <p:tgtEl>
                                          <p:spTgt spid="37"/>
                                        </p:tgtEl>
                                        <p:attrNameLst>
                                          <p:attrName>ppt_x</p:attrName>
                                        </p:attrNameLst>
                                      </p:cBhvr>
                                      <p:tavLst>
                                        <p:tav tm="0">
                                          <p:val>
                                            <p:strVal val="#ppt_x-.2"/>
                                          </p:val>
                                        </p:tav>
                                        <p:tav tm="100000">
                                          <p:val>
                                            <p:strVal val="#ppt_x"/>
                                          </p:val>
                                        </p:tav>
                                      </p:tavLst>
                                    </p:anim>
                                    <p:anim calcmode="lin" valueType="num">
                                      <p:cBhvr>
                                        <p:cTn id="61"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7"/>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 calcmode="lin" valueType="num">
                                      <p:cBhvr>
                                        <p:cTn id="67" dur="500" fill="hold"/>
                                        <p:tgtEl>
                                          <p:spTgt spid="38"/>
                                        </p:tgtEl>
                                        <p:attrNameLst>
                                          <p:attrName>style.rotation</p:attrName>
                                        </p:attrNameLst>
                                      </p:cBhvr>
                                      <p:tavLst>
                                        <p:tav tm="0">
                                          <p:val>
                                            <p:fltVal val="360"/>
                                          </p:val>
                                        </p:tav>
                                        <p:tav tm="100000">
                                          <p:val>
                                            <p:fltVal val="0"/>
                                          </p:val>
                                        </p:tav>
                                      </p:tavLst>
                                    </p:anim>
                                    <p:animEffect transition="in" filter="fade">
                                      <p:cBhvr>
                                        <p:cTn id="68" dur="500"/>
                                        <p:tgtEl>
                                          <p:spTgt spid="38"/>
                                        </p:tgtEl>
                                      </p:cBhvr>
                                    </p:animEffect>
                                  </p:childTnLst>
                                </p:cTn>
                              </p:par>
                              <p:par>
                                <p:cTn id="69" presetID="8" presetClass="entr" presetSubtype="16"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diamond(in)">
                                      <p:cBhvr>
                                        <p:cTn id="71" dur="2000"/>
                                        <p:tgtEl>
                                          <p:spTgt spid="50"/>
                                        </p:tgtEl>
                                      </p:cBhvr>
                                    </p:animEffect>
                                  </p:childTnLst>
                                </p:cTn>
                              </p:par>
                              <p:par>
                                <p:cTn id="72" presetID="24" presetClass="entr" presetSubtype="0" fill="hold" grpId="0" nodeType="withEffect">
                                  <p:stCondLst>
                                    <p:cond delay="0"/>
                                  </p:stCondLst>
                                  <p:iterate type="lt">
                                    <p:tmAbs val="0"/>
                                  </p:iterate>
                                  <p:childTnLst>
                                    <p:set>
                                      <p:cBhvr>
                                        <p:cTn id="73" dur="1" fill="hold">
                                          <p:stCondLst>
                                            <p:cond delay="0"/>
                                          </p:stCondLst>
                                        </p:cTn>
                                        <p:tgtEl>
                                          <p:spTgt spid="56"/>
                                        </p:tgtEl>
                                        <p:attrNameLst>
                                          <p:attrName>style.visibility</p:attrName>
                                        </p:attrNameLst>
                                      </p:cBhvr>
                                      <p:to>
                                        <p:strVal val="visible"/>
                                      </p:to>
                                    </p:set>
                                    <p:anim to="" calcmode="lin" valueType="num">
                                      <p:cBhvr>
                                        <p:cTn id="74" dur="1" fill="hold"/>
                                        <p:tgtEl>
                                          <p:spTgt spid="56"/>
                                        </p:tgtEl>
                                        <p:attrNameLst>
                                          <p:attrName/>
                                        </p:attrNameLst>
                                      </p:cBhvr>
                                    </p:anim>
                                  </p:childTnLst>
                                </p:cTn>
                              </p:par>
                              <p:par>
                                <p:cTn id="75" presetID="29"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1000" fill="hold"/>
                                        <p:tgtEl>
                                          <p:spTgt spid="45"/>
                                        </p:tgtEl>
                                        <p:attrNameLst>
                                          <p:attrName>ppt_x</p:attrName>
                                        </p:attrNameLst>
                                      </p:cBhvr>
                                      <p:tavLst>
                                        <p:tav tm="0">
                                          <p:val>
                                            <p:strVal val="#ppt_x-.2"/>
                                          </p:val>
                                        </p:tav>
                                        <p:tav tm="100000">
                                          <p:val>
                                            <p:strVal val="#ppt_x"/>
                                          </p:val>
                                        </p:tav>
                                      </p:tavLst>
                                    </p:anim>
                                    <p:anim calcmode="lin" valueType="num">
                                      <p:cBhvr>
                                        <p:cTn id="7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45"/>
                                        </p:tgtEl>
                                      </p:cBhvr>
                                    </p:animEffect>
                                  </p:childTnLst>
                                </p:cTn>
                              </p:par>
                              <p:par>
                                <p:cTn id="80" presetID="3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800" decel="100000"/>
                                        <p:tgtEl>
                                          <p:spTgt spid="46"/>
                                        </p:tgtEl>
                                      </p:cBhvr>
                                    </p:animEffect>
                                    <p:anim calcmode="lin" valueType="num">
                                      <p:cBhvr>
                                        <p:cTn id="83" dur="800" decel="100000" fill="hold"/>
                                        <p:tgtEl>
                                          <p:spTgt spid="46"/>
                                        </p:tgtEl>
                                        <p:attrNameLst>
                                          <p:attrName>style.rotation</p:attrName>
                                        </p:attrNameLst>
                                      </p:cBhvr>
                                      <p:tavLst>
                                        <p:tav tm="0">
                                          <p:val>
                                            <p:fltVal val="-90"/>
                                          </p:val>
                                        </p:tav>
                                        <p:tav tm="100000">
                                          <p:val>
                                            <p:fltVal val="0"/>
                                          </p:val>
                                        </p:tav>
                                      </p:tavLst>
                                    </p:anim>
                                    <p:anim calcmode="lin" valueType="num">
                                      <p:cBhvr>
                                        <p:cTn id="84" dur="800" decel="100000" fill="hold"/>
                                        <p:tgtEl>
                                          <p:spTgt spid="46"/>
                                        </p:tgtEl>
                                        <p:attrNameLst>
                                          <p:attrName>ppt_x</p:attrName>
                                        </p:attrNameLst>
                                      </p:cBhvr>
                                      <p:tavLst>
                                        <p:tav tm="0">
                                          <p:val>
                                            <p:strVal val="#ppt_x+0.4"/>
                                          </p:val>
                                        </p:tav>
                                        <p:tav tm="100000">
                                          <p:val>
                                            <p:strVal val="#ppt_x-0.05"/>
                                          </p:val>
                                        </p:tav>
                                      </p:tavLst>
                                    </p:anim>
                                    <p:anim calcmode="lin" valueType="num">
                                      <p:cBhvr>
                                        <p:cTn id="85" dur="800" decel="100000" fill="hold"/>
                                        <p:tgtEl>
                                          <p:spTgt spid="46"/>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88" presetID="23" presetClass="entr" presetSubtype="16" fill="hold"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childTnLst>
                                </p:cTn>
                              </p:par>
                              <p:par>
                                <p:cTn id="92" presetID="40" presetClass="entr" presetSubtype="0" fill="hold" grpId="0" nodeType="withEffect">
                                  <p:stCondLst>
                                    <p:cond delay="0"/>
                                  </p:stCondLst>
                                  <p:iterate type="lt">
                                    <p:tmPct val="10000"/>
                                  </p:iterate>
                                  <p:childTnLst>
                                    <p:set>
                                      <p:cBhvr>
                                        <p:cTn id="93" dur="1" fill="hold">
                                          <p:stCondLst>
                                            <p:cond delay="0"/>
                                          </p:stCondLst>
                                        </p:cTn>
                                        <p:tgtEl>
                                          <p:spTgt spid="48"/>
                                        </p:tgtEl>
                                        <p:attrNameLst>
                                          <p:attrName>style.visibility</p:attrName>
                                        </p:attrNameLst>
                                      </p:cBhvr>
                                      <p:to>
                                        <p:strVal val="visible"/>
                                      </p:to>
                                    </p:set>
                                    <p:animEffect transition="in" filter="fade">
                                      <p:cBhvr>
                                        <p:cTn id="94" dur="1000"/>
                                        <p:tgtEl>
                                          <p:spTgt spid="48"/>
                                        </p:tgtEl>
                                      </p:cBhvr>
                                    </p:animEffect>
                                    <p:anim calcmode="lin" valueType="num">
                                      <p:cBhvr>
                                        <p:cTn id="95" dur="1000" fill="hold"/>
                                        <p:tgtEl>
                                          <p:spTgt spid="48"/>
                                        </p:tgtEl>
                                        <p:attrNameLst>
                                          <p:attrName>ppt_x</p:attrName>
                                        </p:attrNameLst>
                                      </p:cBhvr>
                                      <p:tavLst>
                                        <p:tav tm="0">
                                          <p:val>
                                            <p:strVal val="#ppt_x-.1"/>
                                          </p:val>
                                        </p:tav>
                                        <p:tav tm="100000">
                                          <p:val>
                                            <p:strVal val="#ppt_x"/>
                                          </p:val>
                                        </p:tav>
                                      </p:tavLst>
                                    </p:anim>
                                    <p:anim calcmode="lin" valueType="num">
                                      <p:cBhvr>
                                        <p:cTn id="96" dur="1000" fill="hold"/>
                                        <p:tgtEl>
                                          <p:spTgt spid="48"/>
                                        </p:tgtEl>
                                        <p:attrNameLst>
                                          <p:attrName>ppt_y</p:attrName>
                                        </p:attrNameLst>
                                      </p:cBhvr>
                                      <p:tavLst>
                                        <p:tav tm="0">
                                          <p:val>
                                            <p:strVal val="#ppt_y"/>
                                          </p:val>
                                        </p:tav>
                                        <p:tav tm="100000">
                                          <p:val>
                                            <p:strVal val="#ppt_y"/>
                                          </p:val>
                                        </p:tav>
                                      </p:tavLst>
                                    </p:anim>
                                  </p:childTnLst>
                                </p:cTn>
                              </p:par>
                              <p:par>
                                <p:cTn id="97" presetID="31" presetClass="entr" presetSubtype="0" fill="hold" nodeType="withEffect">
                                  <p:stCondLst>
                                    <p:cond delay="0"/>
                                  </p:stCondLst>
                                  <p:iterate type="lt">
                                    <p:tmPct val="5000"/>
                                  </p:iterate>
                                  <p:childTnLst>
                                    <p:set>
                                      <p:cBhvr>
                                        <p:cTn id="98" dur="1" fill="hold">
                                          <p:stCondLst>
                                            <p:cond delay="0"/>
                                          </p:stCondLst>
                                        </p:cTn>
                                        <p:tgtEl>
                                          <p:spTgt spid="33"/>
                                        </p:tgtEl>
                                        <p:attrNameLst>
                                          <p:attrName>style.visibility</p:attrName>
                                        </p:attrNameLst>
                                      </p:cBhvr>
                                      <p:to>
                                        <p:strVal val="visible"/>
                                      </p:to>
                                    </p:set>
                                    <p:anim calcmode="lin" valueType="num">
                                      <p:cBhvr>
                                        <p:cTn id="99" dur="1000" fill="hold"/>
                                        <p:tgtEl>
                                          <p:spTgt spid="33"/>
                                        </p:tgtEl>
                                        <p:attrNameLst>
                                          <p:attrName>ppt_w</p:attrName>
                                        </p:attrNameLst>
                                      </p:cBhvr>
                                      <p:tavLst>
                                        <p:tav tm="0">
                                          <p:val>
                                            <p:fltVal val="0"/>
                                          </p:val>
                                        </p:tav>
                                        <p:tav tm="100000">
                                          <p:val>
                                            <p:strVal val="#ppt_w"/>
                                          </p:val>
                                        </p:tav>
                                      </p:tavLst>
                                    </p:anim>
                                    <p:anim calcmode="lin" valueType="num">
                                      <p:cBhvr>
                                        <p:cTn id="100" dur="1000" fill="hold"/>
                                        <p:tgtEl>
                                          <p:spTgt spid="33"/>
                                        </p:tgtEl>
                                        <p:attrNameLst>
                                          <p:attrName>ppt_h</p:attrName>
                                        </p:attrNameLst>
                                      </p:cBhvr>
                                      <p:tavLst>
                                        <p:tav tm="0">
                                          <p:val>
                                            <p:fltVal val="0"/>
                                          </p:val>
                                        </p:tav>
                                        <p:tav tm="100000">
                                          <p:val>
                                            <p:strVal val="#ppt_h"/>
                                          </p:val>
                                        </p:tav>
                                      </p:tavLst>
                                    </p:anim>
                                    <p:anim calcmode="lin" valueType="num">
                                      <p:cBhvr>
                                        <p:cTn id="101" dur="1000" fill="hold"/>
                                        <p:tgtEl>
                                          <p:spTgt spid="33"/>
                                        </p:tgtEl>
                                        <p:attrNameLst>
                                          <p:attrName>style.rotation</p:attrName>
                                        </p:attrNameLst>
                                      </p:cBhvr>
                                      <p:tavLst>
                                        <p:tav tm="0">
                                          <p:val>
                                            <p:fltVal val="90"/>
                                          </p:val>
                                        </p:tav>
                                        <p:tav tm="100000">
                                          <p:val>
                                            <p:fltVal val="0"/>
                                          </p:val>
                                        </p:tav>
                                      </p:tavLst>
                                    </p:anim>
                                    <p:animEffect transition="in" filter="fade">
                                      <p:cBhvr>
                                        <p:cTn id="102" dur="1000"/>
                                        <p:tgtEl>
                                          <p:spTgt spid="33"/>
                                        </p:tgtEl>
                                      </p:cBhvr>
                                    </p:animEffect>
                                  </p:childTnLst>
                                </p:cTn>
                              </p:par>
                              <p:par>
                                <p:cTn id="103" presetID="31" presetClass="entr" presetSubtype="0" fill="hold" grpId="0" nodeType="withEffect">
                                  <p:stCondLst>
                                    <p:cond delay="0"/>
                                  </p:stCondLst>
                                  <p:iterate type="lt">
                                    <p:tmPct val="5000"/>
                                  </p:iterate>
                                  <p:childTnLst>
                                    <p:set>
                                      <p:cBhvr>
                                        <p:cTn id="104" dur="1" fill="hold">
                                          <p:stCondLst>
                                            <p:cond delay="0"/>
                                          </p:stCondLst>
                                        </p:cTn>
                                        <p:tgtEl>
                                          <p:spTgt spid="36"/>
                                        </p:tgtEl>
                                        <p:attrNameLst>
                                          <p:attrName>style.visibility</p:attrName>
                                        </p:attrNameLst>
                                      </p:cBhvr>
                                      <p:to>
                                        <p:strVal val="visible"/>
                                      </p:to>
                                    </p:set>
                                    <p:anim calcmode="lin" valueType="num">
                                      <p:cBhvr>
                                        <p:cTn id="105" dur="1000" fill="hold"/>
                                        <p:tgtEl>
                                          <p:spTgt spid="36"/>
                                        </p:tgtEl>
                                        <p:attrNameLst>
                                          <p:attrName>ppt_w</p:attrName>
                                        </p:attrNameLst>
                                      </p:cBhvr>
                                      <p:tavLst>
                                        <p:tav tm="0">
                                          <p:val>
                                            <p:fltVal val="0"/>
                                          </p:val>
                                        </p:tav>
                                        <p:tav tm="100000">
                                          <p:val>
                                            <p:strVal val="#ppt_w"/>
                                          </p:val>
                                        </p:tav>
                                      </p:tavLst>
                                    </p:anim>
                                    <p:anim calcmode="lin" valueType="num">
                                      <p:cBhvr>
                                        <p:cTn id="106" dur="1000" fill="hold"/>
                                        <p:tgtEl>
                                          <p:spTgt spid="36"/>
                                        </p:tgtEl>
                                        <p:attrNameLst>
                                          <p:attrName>ppt_h</p:attrName>
                                        </p:attrNameLst>
                                      </p:cBhvr>
                                      <p:tavLst>
                                        <p:tav tm="0">
                                          <p:val>
                                            <p:fltVal val="0"/>
                                          </p:val>
                                        </p:tav>
                                        <p:tav tm="100000">
                                          <p:val>
                                            <p:strVal val="#ppt_h"/>
                                          </p:val>
                                        </p:tav>
                                      </p:tavLst>
                                    </p:anim>
                                    <p:anim calcmode="lin" valueType="num">
                                      <p:cBhvr>
                                        <p:cTn id="107" dur="1000" fill="hold"/>
                                        <p:tgtEl>
                                          <p:spTgt spid="36"/>
                                        </p:tgtEl>
                                        <p:attrNameLst>
                                          <p:attrName>style.rotation</p:attrName>
                                        </p:attrNameLst>
                                      </p:cBhvr>
                                      <p:tavLst>
                                        <p:tav tm="0">
                                          <p:val>
                                            <p:fltVal val="90"/>
                                          </p:val>
                                        </p:tav>
                                        <p:tav tm="100000">
                                          <p:val>
                                            <p:fltVal val="0"/>
                                          </p:val>
                                        </p:tav>
                                      </p:tavLst>
                                    </p:anim>
                                    <p:animEffect transition="in" filter="fade">
                                      <p:cBhvr>
                                        <p:cTn id="108" dur="1000"/>
                                        <p:tgtEl>
                                          <p:spTgt spid="36"/>
                                        </p:tgtEl>
                                      </p:cBhvr>
                                    </p:animEffect>
                                  </p:childTnLst>
                                </p:cTn>
                              </p:par>
                              <p:par>
                                <p:cTn id="109" presetID="34"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anim from="(-#ppt_w/2)" to="(#ppt_x)" calcmode="lin" valueType="num">
                                      <p:cBhvr>
                                        <p:cTn id="111" dur="600" fill="hold">
                                          <p:stCondLst>
                                            <p:cond delay="0"/>
                                          </p:stCondLst>
                                        </p:cTn>
                                        <p:tgtEl>
                                          <p:spTgt spid="43"/>
                                        </p:tgtEl>
                                        <p:attrNameLst>
                                          <p:attrName>ppt_x</p:attrName>
                                        </p:attrNameLst>
                                      </p:cBhvr>
                                    </p:anim>
                                    <p:anim from="0" to="-1.0" calcmode="lin" valueType="num">
                                      <p:cBhvr>
                                        <p:cTn id="112" dur="200" decel="50000" autoRev="1" fill="hold">
                                          <p:stCondLst>
                                            <p:cond delay="600"/>
                                          </p:stCondLst>
                                        </p:cTn>
                                        <p:tgtEl>
                                          <p:spTgt spid="43"/>
                                        </p:tgtEl>
                                        <p:attrNameLst>
                                          <p:attrName>xshear</p:attrName>
                                        </p:attrNameLst>
                                      </p:cBhvr>
                                    </p:anim>
                                    <p:animScale>
                                      <p:cBhvr>
                                        <p:cTn id="113" dur="200" decel="100000" autoRev="1" fill="hold">
                                          <p:stCondLst>
                                            <p:cond delay="600"/>
                                          </p:stCondLst>
                                        </p:cTn>
                                        <p:tgtEl>
                                          <p:spTgt spid="43"/>
                                        </p:tgtEl>
                                      </p:cBhvr>
                                      <p:from x="100000" y="100000"/>
                                      <p:to x="80000" y="100000"/>
                                    </p:animScale>
                                    <p:anim by="(#ppt_h/3+#ppt_w*0.1)" calcmode="lin" valueType="num">
                                      <p:cBhvr additive="sum">
                                        <p:cTn id="114" dur="200" decel="100000" autoRev="1" fill="hold">
                                          <p:stCondLst>
                                            <p:cond delay="600"/>
                                          </p:stCondLst>
                                        </p:cTn>
                                        <p:tgtEl>
                                          <p:spTgt spid="43"/>
                                        </p:tgtEl>
                                        <p:attrNameLst>
                                          <p:attrName>ppt_x</p:attrName>
                                        </p:attrNameLst>
                                      </p:cBhvr>
                                    </p:anim>
                                  </p:childTnLst>
                                </p:cTn>
                              </p:par>
                              <p:par>
                                <p:cTn id="115" presetID="39" presetClass="entr" presetSubtype="0" accel="10000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44"/>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44"/>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44"/>
                                        </p:tgtEl>
                                        <p:attrNameLst>
                                          <p:attrName>ppt_y</p:attrName>
                                        </p:attrNameLst>
                                      </p:cBhvr>
                                      <p:tavLst>
                                        <p:tav tm="0">
                                          <p:val>
                                            <p:strVal val="#ppt_y"/>
                                          </p:val>
                                        </p:tav>
                                        <p:tav tm="100000">
                                          <p:val>
                                            <p:strVal val="#ppt_y"/>
                                          </p:val>
                                        </p:tav>
                                      </p:tavLst>
                                    </p:anim>
                                  </p:childTnLst>
                                </p:cTn>
                              </p:par>
                              <p:par>
                                <p:cTn id="121" presetID="17" presetClass="entr" presetSubtype="10"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p:cTn id="123" dur="500" fill="hold"/>
                                        <p:tgtEl>
                                          <p:spTgt spid="57"/>
                                        </p:tgtEl>
                                        <p:attrNameLst>
                                          <p:attrName>ppt_w</p:attrName>
                                        </p:attrNameLst>
                                      </p:cBhvr>
                                      <p:tavLst>
                                        <p:tav tm="0">
                                          <p:val>
                                            <p:fltVal val="0"/>
                                          </p:val>
                                        </p:tav>
                                        <p:tav tm="100000">
                                          <p:val>
                                            <p:strVal val="#ppt_w"/>
                                          </p:val>
                                        </p:tav>
                                      </p:tavLst>
                                    </p:anim>
                                    <p:anim calcmode="lin" valueType="num">
                                      <p:cBhvr>
                                        <p:cTn id="124" dur="500" fill="hold"/>
                                        <p:tgtEl>
                                          <p:spTgt spid="57"/>
                                        </p:tgtEl>
                                        <p:attrNameLst>
                                          <p:attrName>ppt_h</p:attrName>
                                        </p:attrNameLst>
                                      </p:cBhvr>
                                      <p:tavLst>
                                        <p:tav tm="0">
                                          <p:val>
                                            <p:strVal val="#ppt_h"/>
                                          </p:val>
                                        </p:tav>
                                        <p:tav tm="100000">
                                          <p:val>
                                            <p:strVal val="#ppt_h"/>
                                          </p:val>
                                        </p:tav>
                                      </p:tavLst>
                                    </p:anim>
                                  </p:childTnLst>
                                </p:cTn>
                              </p:par>
                              <p:par>
                                <p:cTn id="125" presetID="17" presetClass="entr" presetSubtype="1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nodeType="clickEffect">
                                  <p:stCondLst>
                                    <p:cond delay="0"/>
                                  </p:stCondLst>
                                  <p:childTnLst>
                                    <p:animMotion origin="layout" path="M -2.22222E-6 -2.96296E-6 L 0.49861 0.66412 " pathEditMode="relative" rAng="0" ptsTypes="AA">
                                      <p:cBhvr>
                                        <p:cTn id="132" dur="2000" fill="hold"/>
                                        <p:tgtEl>
                                          <p:spTgt spid="28"/>
                                        </p:tgtEl>
                                        <p:attrNameLst>
                                          <p:attrName>ppt_x</p:attrName>
                                          <p:attrName>ppt_y</p:attrName>
                                        </p:attrNameLst>
                                      </p:cBhvr>
                                      <p:rCtr x="249" y="332"/>
                                    </p:animMotion>
                                  </p:childTnLst>
                                </p:cTn>
                              </p:par>
                              <p:par>
                                <p:cTn id="133" presetID="49" presetClass="path" presetSubtype="0" accel="50000" decel="50000" fill="hold" nodeType="withEffect">
                                  <p:stCondLst>
                                    <p:cond delay="0"/>
                                  </p:stCondLst>
                                  <p:iterate type="lt">
                                    <p:tmPct val="0"/>
                                  </p:iterate>
                                  <p:childTnLst>
                                    <p:animMotion origin="layout" path="M 0.025 0.05 L 0.49167 0.69444 " pathEditMode="relative" rAng="0" ptsTypes="AA">
                                      <p:cBhvr>
                                        <p:cTn id="134" dur="2000" fill="hold"/>
                                        <p:tgtEl>
                                          <p:spTgt spid="25"/>
                                        </p:tgtEl>
                                        <p:attrNameLst>
                                          <p:attrName>ppt_x</p:attrName>
                                          <p:attrName>ppt_y</p:attrName>
                                        </p:attrNameLst>
                                      </p:cBhvr>
                                      <p:rCtr x="233" y="322"/>
                                    </p:animMotion>
                                  </p:childTnLst>
                                </p:cTn>
                              </p:par>
                              <p:par>
                                <p:cTn id="135" presetID="49" presetClass="path" presetSubtype="0" accel="50000" decel="50000" fill="hold" nodeType="withEffect">
                                  <p:stCondLst>
                                    <p:cond delay="0"/>
                                  </p:stCondLst>
                                  <p:childTnLst>
                                    <p:animMotion origin="layout" path="M 0.04305 0.03333 L 0.48889 0.68403 " pathEditMode="relative" rAng="0" ptsTypes="AA">
                                      <p:cBhvr>
                                        <p:cTn id="136" dur="2000" fill="hold"/>
                                        <p:tgtEl>
                                          <p:spTgt spid="31"/>
                                        </p:tgtEl>
                                        <p:attrNameLst>
                                          <p:attrName>ppt_x</p:attrName>
                                          <p:attrName>ppt_y</p:attrName>
                                        </p:attrNameLst>
                                      </p:cBhvr>
                                      <p:rCtr x="223" y="325"/>
                                    </p:animMotion>
                                  </p:childTnLst>
                                </p:cTn>
                              </p:par>
                              <p:par>
                                <p:cTn id="137" presetID="49" presetClass="path" presetSubtype="0" accel="50000" decel="50000" fill="hold" nodeType="withEffect">
                                  <p:stCondLst>
                                    <p:cond delay="0"/>
                                  </p:stCondLst>
                                  <p:childTnLst>
                                    <p:animMotion origin="layout" path="M 1.11111E-6 1.48148E-6 L 0.49444 0.65856 " pathEditMode="relative" rAng="0" ptsTypes="AA">
                                      <p:cBhvr>
                                        <p:cTn id="138" dur="2000" fill="hold"/>
                                        <p:tgtEl>
                                          <p:spTgt spid="32"/>
                                        </p:tgtEl>
                                        <p:attrNameLst>
                                          <p:attrName>ppt_x</p:attrName>
                                          <p:attrName>ppt_y</p:attrName>
                                        </p:attrNameLst>
                                      </p:cBhvr>
                                      <p:rCtr x="247" y="329"/>
                                    </p:animMotion>
                                  </p:childTnLst>
                                </p:cTn>
                              </p:par>
                              <p:par>
                                <p:cTn id="139" presetID="49" presetClass="path" presetSubtype="0" accel="50000" decel="50000" fill="hold" nodeType="withEffect">
                                  <p:stCondLst>
                                    <p:cond delay="0"/>
                                  </p:stCondLst>
                                  <p:childTnLst>
                                    <p:animMotion origin="layout" path="M 1.66667E-6 -1.51375E-7 L -0.29271 0.6818 " pathEditMode="relative" rAng="0" ptsTypes="AA">
                                      <p:cBhvr>
                                        <p:cTn id="140" dur="2000" fill="hold"/>
                                        <p:tgtEl>
                                          <p:spTgt spid="39"/>
                                        </p:tgtEl>
                                        <p:attrNameLst>
                                          <p:attrName>ppt_x</p:attrName>
                                          <p:attrName>ppt_y</p:attrName>
                                        </p:attrNameLst>
                                      </p:cBhvr>
                                      <p:rCtr x="-146" y="341"/>
                                    </p:animMotion>
                                  </p:childTnLst>
                                </p:cTn>
                              </p:par>
                              <p:par>
                                <p:cTn id="141" presetID="49" presetClass="path" presetSubtype="0" accel="50000" decel="50000" fill="hold" grpId="1" nodeType="withEffect">
                                  <p:stCondLst>
                                    <p:cond delay="0"/>
                                  </p:stCondLst>
                                  <p:childTnLst>
                                    <p:animMotion origin="layout" path="M 2.22222E-6 -3.7037E-7 L -0.34028 0.66782 " pathEditMode="relative" rAng="0" ptsTypes="AA">
                                      <p:cBhvr>
                                        <p:cTn id="142" dur="2000" fill="hold"/>
                                        <p:tgtEl>
                                          <p:spTgt spid="40"/>
                                        </p:tgtEl>
                                        <p:attrNameLst>
                                          <p:attrName>ppt_x</p:attrName>
                                          <p:attrName>ppt_y</p:attrName>
                                        </p:attrNameLst>
                                      </p:cBhvr>
                                      <p:rCtr x="-170" y="334"/>
                                    </p:animMotion>
                                  </p:childTnLst>
                                </p:cTn>
                              </p:par>
                              <p:par>
                                <p:cTn id="143" presetID="49" presetClass="path" presetSubtype="0" accel="50000" decel="50000" fill="hold" nodeType="withEffect">
                                  <p:stCondLst>
                                    <p:cond delay="0"/>
                                  </p:stCondLst>
                                  <p:childTnLst>
                                    <p:animMotion origin="layout" path="M 2.77778E-6 -4.44444E-6 L -0.33368 0.66667 " pathEditMode="relative" rAng="0" ptsTypes="AA">
                                      <p:cBhvr>
                                        <p:cTn id="144" dur="2000" fill="hold"/>
                                        <p:tgtEl>
                                          <p:spTgt spid="41"/>
                                        </p:tgtEl>
                                        <p:attrNameLst>
                                          <p:attrName>ppt_x</p:attrName>
                                          <p:attrName>ppt_y</p:attrName>
                                        </p:attrNameLst>
                                      </p:cBhvr>
                                      <p:rCtr x="-167" y="333"/>
                                    </p:animMotion>
                                  </p:childTnLst>
                                </p:cTn>
                              </p:par>
                              <p:par>
                                <p:cTn id="145" presetID="49" presetClass="path" presetSubtype="0" accel="50000" decel="50000" fill="hold" grpId="1" nodeType="withEffect">
                                  <p:stCondLst>
                                    <p:cond delay="0"/>
                                  </p:stCondLst>
                                  <p:childTnLst>
                                    <p:animMotion origin="layout" path="M 0.02083 1.48148E-6 L -0.34583 0.66412 " pathEditMode="relative" rAng="0" ptsTypes="AA">
                                      <p:cBhvr>
                                        <p:cTn id="146" dur="2000" fill="hold"/>
                                        <p:tgtEl>
                                          <p:spTgt spid="42"/>
                                        </p:tgtEl>
                                        <p:attrNameLst>
                                          <p:attrName>ppt_x</p:attrName>
                                          <p:attrName>ppt_y</p:attrName>
                                        </p:attrNameLst>
                                      </p:cBhvr>
                                      <p:rCtr x="-183" y="332"/>
                                    </p:animMotion>
                                  </p:childTnLst>
                                </p:cTn>
                              </p:par>
                              <p:par>
                                <p:cTn id="147" presetID="49" presetClass="path" presetSubtype="0" accel="50000" decel="50000" fill="hold" nodeType="withEffect">
                                  <p:stCondLst>
                                    <p:cond delay="0"/>
                                  </p:stCondLst>
                                  <p:childTnLst>
                                    <p:animMotion origin="layout" path="M 2.5E-6 -0.01852 L -0.32344 0.67037 " pathEditMode="relative" rAng="0" ptsTypes="AA">
                                      <p:cBhvr>
                                        <p:cTn id="148" dur="2000" fill="hold"/>
                                        <p:tgtEl>
                                          <p:spTgt spid="49"/>
                                        </p:tgtEl>
                                        <p:attrNameLst>
                                          <p:attrName>ppt_x</p:attrName>
                                          <p:attrName>ppt_y</p:attrName>
                                        </p:attrNameLst>
                                      </p:cBhvr>
                                      <p:rCtr x="-162" y="344"/>
                                    </p:animMotion>
                                  </p:childTnLst>
                                </p:cTn>
                              </p:par>
                              <p:par>
                                <p:cTn id="149" presetID="49" presetClass="path" presetSubtype="0" accel="50000" decel="50000" fill="hold" grpId="1" nodeType="withEffect">
                                  <p:stCondLst>
                                    <p:cond delay="0"/>
                                  </p:stCondLst>
                                  <p:childTnLst>
                                    <p:animMotion origin="layout" path="M -0.01528 1.48148E-6 L -0.32222 0.66967 " pathEditMode="relative" rAng="0" ptsTypes="AA">
                                      <p:cBhvr>
                                        <p:cTn id="150" dur="2000" fill="hold"/>
                                        <p:tgtEl>
                                          <p:spTgt spid="51"/>
                                        </p:tgtEl>
                                        <p:attrNameLst>
                                          <p:attrName>ppt_x</p:attrName>
                                          <p:attrName>ppt_y</p:attrName>
                                        </p:attrNameLst>
                                      </p:cBhvr>
                                      <p:rCtr x="-153" y="335"/>
                                    </p:animMotion>
                                  </p:childTnLst>
                                </p:cTn>
                              </p:par>
                              <p:par>
                                <p:cTn id="151" presetID="42" presetClass="path" presetSubtype="0" accel="50000" decel="50000" fill="hold" nodeType="withEffect">
                                  <p:stCondLst>
                                    <p:cond delay="0"/>
                                  </p:stCondLst>
                                  <p:childTnLst>
                                    <p:animMotion origin="layout" path="M 0.00555 0.08704 L 0.00555 0.68889 " pathEditMode="relative" rAng="0" ptsTypes="AA">
                                      <p:cBhvr>
                                        <p:cTn id="152" dur="2000" fill="hold"/>
                                        <p:tgtEl>
                                          <p:spTgt spid="37"/>
                                        </p:tgtEl>
                                        <p:attrNameLst>
                                          <p:attrName>ppt_x</p:attrName>
                                          <p:attrName>ppt_y</p:attrName>
                                        </p:attrNameLst>
                                      </p:cBhvr>
                                      <p:rCtr x="0" y="301"/>
                                    </p:animMotion>
                                  </p:childTnLst>
                                </p:cTn>
                              </p:par>
                              <p:par>
                                <p:cTn id="153" presetID="42" presetClass="path" presetSubtype="0" accel="50000" decel="50000" fill="hold" grpId="1" nodeType="withEffect">
                                  <p:stCondLst>
                                    <p:cond delay="0"/>
                                  </p:stCondLst>
                                  <p:childTnLst>
                                    <p:animMotion origin="layout" path="M 2.22222E-6 1.48148E-6 L 0.00555 0.66967 " pathEditMode="relative" rAng="0" ptsTypes="AA">
                                      <p:cBhvr>
                                        <p:cTn id="154" dur="2000" fill="hold"/>
                                        <p:tgtEl>
                                          <p:spTgt spid="38"/>
                                        </p:tgtEl>
                                        <p:attrNameLst>
                                          <p:attrName>ppt_x</p:attrName>
                                          <p:attrName>ppt_y</p:attrName>
                                        </p:attrNameLst>
                                      </p:cBhvr>
                                      <p:rCtr x="3" y="335"/>
                                    </p:animMotion>
                                  </p:childTnLst>
                                </p:cTn>
                              </p:par>
                              <p:par>
                                <p:cTn id="155" presetID="64" presetClass="path" presetSubtype="0" accel="50000" decel="50000" fill="hold" grpId="1" nodeType="withEffect">
                                  <p:stCondLst>
                                    <p:cond delay="0"/>
                                  </p:stCondLst>
                                  <p:childTnLst>
                                    <p:animMotion origin="layout" path="M -3.33333E-6 2.59259E-6 L 0.00834 -0.48935 " pathEditMode="relative" rAng="0" ptsTypes="AA">
                                      <p:cBhvr>
                                        <p:cTn id="156" dur="2000" fill="hold"/>
                                        <p:tgtEl>
                                          <p:spTgt spid="57"/>
                                        </p:tgtEl>
                                        <p:attrNameLst>
                                          <p:attrName>ppt_x</p:attrName>
                                          <p:attrName>ppt_y</p:attrName>
                                        </p:attrNameLst>
                                      </p:cBhvr>
                                      <p:rCtr x="4" y="-245"/>
                                    </p:animMotion>
                                  </p:childTnLst>
                                </p:cTn>
                              </p:par>
                              <p:par>
                                <p:cTn id="157" presetID="64" presetClass="path" presetSubtype="0" accel="50000" decel="50000" fill="hold" grpId="1" nodeType="withEffect">
                                  <p:stCondLst>
                                    <p:cond delay="0"/>
                                  </p:stCondLst>
                                  <p:childTnLst>
                                    <p:animMotion origin="layout" path="M -3.33333E-6 -0.01111 L 0.00157 -0.4838 " pathEditMode="relative" rAng="0" ptsTypes="AA">
                                      <p:cBhvr>
                                        <p:cTn id="158" dur="2000" fill="hold"/>
                                        <p:tgtEl>
                                          <p:spTgt spid="54"/>
                                        </p:tgtEl>
                                        <p:attrNameLst>
                                          <p:attrName>ppt_x</p:attrName>
                                          <p:attrName>ppt_y</p:attrName>
                                        </p:attrNameLst>
                                      </p:cBhvr>
                                      <p:rCtr x="1" y="-236"/>
                                    </p:animMotion>
                                  </p:childTnLst>
                                </p:cTn>
                              </p:par>
                              <p:par>
                                <p:cTn id="159" presetID="42" presetClass="path" presetSubtype="0" accel="50000" decel="50000" fill="hold" grpId="1" nodeType="withEffect">
                                  <p:stCondLst>
                                    <p:cond delay="0"/>
                                  </p:stCondLst>
                                  <p:iterate type="lt">
                                    <p:tmPct val="0"/>
                                  </p:iterate>
                                  <p:childTnLst>
                                    <p:animMotion origin="layout" path="M 2.22222E-6 4.44444E-6 L -0.01945 0.07152 " pathEditMode="relative" rAng="0" ptsTypes="AA">
                                      <p:cBhvr>
                                        <p:cTn id="160" dur="2000" fill="hold"/>
                                        <p:tgtEl>
                                          <p:spTgt spid="56"/>
                                        </p:tgtEl>
                                        <p:attrNameLst>
                                          <p:attrName>ppt_x</p:attrName>
                                          <p:attrName>ppt_y</p:attrName>
                                        </p:attrNameLst>
                                      </p:cBhvr>
                                      <p:rCtr x="-10" y="36"/>
                                    </p:animMotion>
                                  </p:childTnLst>
                                </p:cTn>
                              </p:par>
                              <p:par>
                                <p:cTn id="161" presetID="42" presetClass="path" presetSubtype="0" accel="50000" decel="50000" fill="hold" nodeType="withEffect">
                                  <p:stCondLst>
                                    <p:cond delay="0"/>
                                  </p:stCondLst>
                                  <p:childTnLst>
                                    <p:animMotion origin="layout" path="M 2.77556E-17 4.96756E-6 L -0.0191 0.11121 " pathEditMode="relative" rAng="0" ptsTypes="AA">
                                      <p:cBhvr>
                                        <p:cTn id="162" dur="2000" fill="hold"/>
                                        <p:tgtEl>
                                          <p:spTgt spid="50"/>
                                        </p:tgtEl>
                                        <p:attrNameLst>
                                          <p:attrName>ppt_x</p:attrName>
                                          <p:attrName>ppt_y</p:attrName>
                                        </p:attrNameLst>
                                      </p:cBhvr>
                                      <p:rCtr x="-10" y="56"/>
                                    </p:animMotion>
                                  </p:childTnLst>
                                </p:cTn>
                              </p:par>
                              <p:par>
                                <p:cTn id="163" presetID="49" presetClass="path" presetSubtype="0" accel="50000" decel="50000" fill="hold" grpId="1" nodeType="withEffect">
                                  <p:stCondLst>
                                    <p:cond delay="0"/>
                                  </p:stCondLst>
                                  <p:childTnLst>
                                    <p:animMotion origin="layout" path="M 2.22222E-6 -1.85185E-6 L -0.04445 0.08634 " pathEditMode="relative" rAng="0" ptsTypes="AA">
                                      <p:cBhvr>
                                        <p:cTn id="164" dur="2000" fill="hold"/>
                                        <p:tgtEl>
                                          <p:spTgt spid="46"/>
                                        </p:tgtEl>
                                        <p:attrNameLst>
                                          <p:attrName>ppt_x</p:attrName>
                                          <p:attrName>ppt_y</p:attrName>
                                        </p:attrNameLst>
                                      </p:cBhvr>
                                      <p:rCtr x="-22" y="43"/>
                                    </p:animMotion>
                                  </p:childTnLst>
                                </p:cTn>
                              </p:par>
                              <p:par>
                                <p:cTn id="165" presetID="49" presetClass="path" presetSubtype="0" accel="50000" decel="50000" fill="hold" nodeType="withEffect">
                                  <p:stCondLst>
                                    <p:cond delay="0"/>
                                  </p:stCondLst>
                                  <p:childTnLst>
                                    <p:animMotion origin="layout" path="M -3.33333E-6 0 L -0.0375 0.11111 " pathEditMode="relative" rAng="0" ptsTypes="AA">
                                      <p:cBhvr>
                                        <p:cTn id="166" dur="2000" fill="hold"/>
                                        <p:tgtEl>
                                          <p:spTgt spid="45"/>
                                        </p:tgtEl>
                                        <p:attrNameLst>
                                          <p:attrName>ppt_x</p:attrName>
                                          <p:attrName>ppt_y</p:attrName>
                                        </p:attrNameLst>
                                      </p:cBhvr>
                                      <p:rCtr x="-19" y="56"/>
                                    </p:animMotion>
                                  </p:childTnLst>
                                </p:cTn>
                              </p:par>
                              <p:par>
                                <p:cTn id="167" presetID="49" presetClass="path" presetSubtype="0" accel="50000" decel="50000" fill="hold" nodeType="withEffect">
                                  <p:stCondLst>
                                    <p:cond delay="0"/>
                                  </p:stCondLst>
                                  <p:childTnLst>
                                    <p:animMotion origin="layout" path="M 0.00277 0.02963 L -0.01389 0.1044 " pathEditMode="relative" rAng="0" ptsTypes="AA">
                                      <p:cBhvr>
                                        <p:cTn id="168" dur="2000" fill="hold"/>
                                        <p:tgtEl>
                                          <p:spTgt spid="43"/>
                                        </p:tgtEl>
                                        <p:attrNameLst>
                                          <p:attrName>ppt_x</p:attrName>
                                          <p:attrName>ppt_y</p:attrName>
                                        </p:attrNameLst>
                                      </p:cBhvr>
                                      <p:rCtr x="-8" y="37"/>
                                    </p:animMotion>
                                  </p:childTnLst>
                                </p:cTn>
                              </p:par>
                              <p:par>
                                <p:cTn id="169" presetID="49" presetClass="path" presetSubtype="0" accel="50000" decel="50000" fill="hold" nodeType="withEffect">
                                  <p:stCondLst>
                                    <p:cond delay="0"/>
                                  </p:stCondLst>
                                  <p:iterate type="lt">
                                    <p:tmPct val="0"/>
                                  </p:iterate>
                                  <p:childTnLst>
                                    <p:animMotion origin="layout" path="M 0.01389 -3.7037E-7 L -0.02083 0.15741 " pathEditMode="relative" rAng="0" ptsTypes="AA">
                                      <p:cBhvr>
                                        <p:cTn id="170" dur="2000" fill="hold"/>
                                        <p:tgtEl>
                                          <p:spTgt spid="33"/>
                                        </p:tgtEl>
                                        <p:attrNameLst>
                                          <p:attrName>ppt_x</p:attrName>
                                          <p:attrName>ppt_y</p:attrName>
                                        </p:attrNameLst>
                                      </p:cBhvr>
                                      <p:rCtr x="-17" y="79"/>
                                    </p:animMotion>
                                  </p:childTnLst>
                                </p:cTn>
                              </p:par>
                              <p:par>
                                <p:cTn id="171" presetID="49" presetClass="path" presetSubtype="0" accel="50000" decel="50000" fill="hold" grpId="1" nodeType="withEffect">
                                  <p:stCondLst>
                                    <p:cond delay="0"/>
                                  </p:stCondLst>
                                  <p:iterate type="lt">
                                    <p:tmPct val="0"/>
                                  </p:iterate>
                                  <p:childTnLst>
                                    <p:animMotion origin="layout" path="M -3.33333E-6 -1.11111E-6 L -0.14166 0.07222 " pathEditMode="relative" rAng="0" ptsTypes="AA">
                                      <p:cBhvr>
                                        <p:cTn id="172" dur="2000" fill="hold"/>
                                        <p:tgtEl>
                                          <p:spTgt spid="36"/>
                                        </p:tgtEl>
                                        <p:attrNameLst>
                                          <p:attrName>ppt_x</p:attrName>
                                          <p:attrName>ppt_y</p:attrName>
                                        </p:attrNameLst>
                                      </p:cBhvr>
                                      <p:rCtr x="-71" y="36"/>
                                    </p:animMotion>
                                  </p:childTnLst>
                                </p:cTn>
                              </p:par>
                              <p:par>
                                <p:cTn id="173" presetID="63" presetClass="path" presetSubtype="0" accel="50000" decel="50000" fill="hold" nodeType="withEffect">
                                  <p:stCondLst>
                                    <p:cond delay="0"/>
                                  </p:stCondLst>
                                  <p:childTnLst>
                                    <p:animMotion origin="layout" path="M 0.00833 1.85185E-6 L 0.15833 -0.06759 " pathEditMode="relative" rAng="0" ptsTypes="AA">
                                      <p:cBhvr>
                                        <p:cTn id="174" dur="2000" fill="hold"/>
                                        <p:tgtEl>
                                          <p:spTgt spid="47"/>
                                        </p:tgtEl>
                                        <p:attrNameLst>
                                          <p:attrName>ppt_x</p:attrName>
                                          <p:attrName>ppt_y</p:attrName>
                                        </p:attrNameLst>
                                      </p:cBhvr>
                                      <p:rCtr x="75" y="-34"/>
                                    </p:animMotion>
                                  </p:childTnLst>
                                </p:cTn>
                              </p:par>
                              <p:par>
                                <p:cTn id="175" presetID="63" presetClass="path" presetSubtype="0" accel="50000" decel="50000" fill="hold" grpId="1" nodeType="withEffect">
                                  <p:stCondLst>
                                    <p:cond delay="0"/>
                                  </p:stCondLst>
                                  <p:iterate type="lt">
                                    <p:tmPct val="0"/>
                                  </p:iterate>
                                  <p:childTnLst>
                                    <p:animMotion origin="layout" path="M 0 -3.7037E-6 L 0.28333 -0.17106 " pathEditMode="relative" rAng="0" ptsTypes="AA">
                                      <p:cBhvr>
                                        <p:cTn id="176" dur="2000" fill="hold"/>
                                        <p:tgtEl>
                                          <p:spTgt spid="48"/>
                                        </p:tgtEl>
                                        <p:attrNameLst>
                                          <p:attrName>ppt_x</p:attrName>
                                          <p:attrName>ppt_y</p:attrName>
                                        </p:attrNameLst>
                                      </p:cBhvr>
                                      <p:rCtr x="142"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P spid="36" grpId="1"/>
      <p:bldP spid="38" grpId="0"/>
      <p:bldP spid="38" grpId="1"/>
      <p:bldP spid="40" grpId="0"/>
      <p:bldP spid="40" grpId="1"/>
      <p:bldP spid="42" grpId="0"/>
      <p:bldP spid="42" grpId="1"/>
      <p:bldP spid="44" grpId="0"/>
      <p:bldP spid="46" grpId="0"/>
      <p:bldP spid="46" grpId="1"/>
      <p:bldP spid="48" grpId="0"/>
      <p:bldP spid="48" grpId="1"/>
      <p:bldP spid="51" grpId="0"/>
      <p:bldP spid="51" grpId="1"/>
      <p:bldP spid="54" grpId="0" animBg="1"/>
      <p:bldP spid="54" grpId="1" animBg="1"/>
      <p:bldP spid="56" grpId="0"/>
      <p:bldP spid="56" grpId="1"/>
      <p:bldP spid="57" grpId="0" animBg="1"/>
      <p:bldP spid="5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590550"/>
            <a:ext cx="7924800" cy="1295400"/>
          </a:xfrm>
          <a:prstGeom prst="rect">
            <a:avLst/>
          </a:prstGeom>
          <a:noFill/>
          <a:ln>
            <a:noFill/>
          </a:ln>
        </p:spPr>
        <p:txBody>
          <a:bodyPr spcFirstLastPara="1" wrap="square" lIns="91425" tIns="91425" rIns="91425" bIns="91425" anchor="t" anchorCtr="0">
            <a:noAutofit/>
          </a:bodyPr>
          <a:lstStyle/>
          <a:p>
            <a:pPr algn="just">
              <a:buFontTx/>
              <a:buChar char="-"/>
            </a:pPr>
            <a:r>
              <a:rPr lang="en-US" sz="2800" b="1">
                <a:solidFill>
                  <a:srgbClr val="FF0000"/>
                </a:solidFill>
                <a:latin typeface="Times New Roman" pitchFamily="18" charset="0"/>
                <a:cs typeface="Times New Roman" pitchFamily="18" charset="0"/>
              </a:rPr>
              <a:t>Người ta có thể phân loại thức ăn theo cách nào? Hãy đọc các thông tin dưới đây để trả lời câu hỏi?</a:t>
            </a:r>
            <a:endParaRPr lang="en-US" sz="2800" b="1">
              <a:solidFill>
                <a:srgbClr val="0000CC"/>
              </a:solidFill>
              <a:latin typeface="Times New Roman" pitchFamily="18" charset="0"/>
              <a:cs typeface="Times New Roman" pitchFamily="18" charset="0"/>
            </a:endParaRPr>
          </a:p>
          <a:p>
            <a:pPr algn="just"/>
            <a:endParaRPr lang="en-US" sz="2800" b="1">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49" name="Picture 1"/>
          <p:cNvPicPr>
            <a:picLocks noChangeAspect="1" noChangeArrowheads="1"/>
          </p:cNvPicPr>
          <p:nvPr/>
        </p:nvPicPr>
        <p:blipFill>
          <a:blip r:embed="rId3"/>
          <a:srcRect/>
          <a:stretch>
            <a:fillRect/>
          </a:stretch>
        </p:blipFill>
        <p:spPr bwMode="auto">
          <a:xfrm>
            <a:off x="1295400" y="1733550"/>
            <a:ext cx="7409961" cy="2819400"/>
          </a:xfrm>
          <a:prstGeom prst="rect">
            <a:avLst/>
          </a:prstGeom>
          <a:noFill/>
          <a:ln w="9525">
            <a:noFill/>
            <a:miter lim="800000"/>
            <a:headEnd/>
            <a:tailEnd/>
          </a:ln>
          <a:effectLst/>
        </p:spPr>
      </p:pic>
      <p:pic>
        <p:nvPicPr>
          <p:cNvPr id="18" name="Picture 4" descr="Premium Vector | Happy cute little kid girl with idea lamp sig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2416547"/>
            <a:ext cx="2438400" cy="2726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0" name="Google Shape;221;p33"/>
          <p:cNvSpPr txBox="1">
            <a:spLocks/>
          </p:cNvSpPr>
          <p:nvPr/>
        </p:nvSpPr>
        <p:spPr>
          <a:xfrm>
            <a:off x="609600" y="514350"/>
            <a:ext cx="3722075" cy="10668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a:solidFill>
                  <a:srgbClr val="FF0000"/>
                </a:solidFill>
                <a:latin typeface="Times New Roman" pitchFamily="18" charset="0"/>
                <a:cs typeface="Times New Roman" pitchFamily="18" charset="0"/>
              </a:rPr>
              <a:t> Người ta có thể phân loại thức ăn theo cách nào?</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4" descr="Premium Vector | Happy cute little kid girl with idea lamp sig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1" y="1905242"/>
            <a:ext cx="2895600" cy="3238257"/>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228;p33"/>
          <p:cNvPicPr preferRelativeResize="0"/>
          <p:nvPr/>
        </p:nvPicPr>
        <p:blipFill>
          <a:blip r:embed="rId4">
            <a:alphaModFix amt="80000"/>
          </a:blip>
          <a:stretch>
            <a:fillRect/>
          </a:stretch>
        </p:blipFill>
        <p:spPr>
          <a:xfrm rot="18410644" flipV="1">
            <a:off x="3163667" y="1632288"/>
            <a:ext cx="1379254" cy="598214"/>
          </a:xfrm>
          <a:prstGeom prst="rect">
            <a:avLst/>
          </a:prstGeom>
          <a:noFill/>
          <a:ln>
            <a:noFill/>
          </a:ln>
        </p:spPr>
      </p:pic>
      <p:sp>
        <p:nvSpPr>
          <p:cNvPr id="19" name="Text Box 20"/>
          <p:cNvSpPr txBox="1">
            <a:spLocks noChangeArrowheads="1"/>
          </p:cNvSpPr>
          <p:nvPr/>
        </p:nvSpPr>
        <p:spPr bwMode="auto">
          <a:xfrm>
            <a:off x="4724400" y="514350"/>
            <a:ext cx="3949700" cy="457200"/>
          </a:xfrm>
          <a:prstGeom prst="rect">
            <a:avLst/>
          </a:prstGeom>
          <a:noFill/>
          <a:ln w="9525">
            <a:noFill/>
            <a:miter lim="800000"/>
            <a:headEnd/>
            <a:tailEnd/>
          </a:ln>
        </p:spPr>
        <p:txBody>
          <a:bodyPr wrap="square">
            <a:spAutoFit/>
          </a:bodyPr>
          <a:lstStyle/>
          <a:p>
            <a:pPr>
              <a:spcBef>
                <a:spcPct val="50000"/>
              </a:spcBef>
            </a:pPr>
            <a:r>
              <a:rPr lang="en-US" sz="2400">
                <a:solidFill>
                  <a:srgbClr val="0033CC"/>
                </a:solidFill>
                <a:latin typeface="Times New Roman" pitchFamily="18" charset="0"/>
                <a:cs typeface="Times New Roman" pitchFamily="18" charset="0"/>
              </a:rPr>
              <a:t>Có </a:t>
            </a:r>
            <a:r>
              <a:rPr lang="en-US" sz="2400" i="1">
                <a:solidFill>
                  <a:srgbClr val="FF0000"/>
                </a:solidFill>
                <a:latin typeface="Times New Roman" pitchFamily="18" charset="0"/>
                <a:cs typeface="Times New Roman" pitchFamily="18" charset="0"/>
              </a:rPr>
              <a:t>hai cách</a:t>
            </a:r>
            <a:r>
              <a:rPr lang="en-US" sz="2400">
                <a:solidFill>
                  <a:srgbClr val="FF0000"/>
                </a:solidFill>
                <a:latin typeface="Times New Roman" pitchFamily="18" charset="0"/>
                <a:cs typeface="Times New Roman" pitchFamily="18" charset="0"/>
              </a:rPr>
              <a:t> </a:t>
            </a:r>
            <a:r>
              <a:rPr lang="en-US" sz="2400">
                <a:solidFill>
                  <a:srgbClr val="0033CC"/>
                </a:solidFill>
                <a:latin typeface="Times New Roman" pitchFamily="18" charset="0"/>
                <a:cs typeface="Times New Roman" pitchFamily="18" charset="0"/>
              </a:rPr>
              <a:t>phân loại thức ăn:</a:t>
            </a:r>
          </a:p>
        </p:txBody>
      </p:sp>
      <p:sp>
        <p:nvSpPr>
          <p:cNvPr id="20" name="Text Box 21"/>
          <p:cNvSpPr txBox="1">
            <a:spLocks noChangeArrowheads="1"/>
          </p:cNvSpPr>
          <p:nvPr/>
        </p:nvSpPr>
        <p:spPr bwMode="auto">
          <a:xfrm>
            <a:off x="4724400" y="1047750"/>
            <a:ext cx="3949700" cy="1200329"/>
          </a:xfrm>
          <a:prstGeom prst="rect">
            <a:avLst/>
          </a:prstGeom>
          <a:noFill/>
          <a:ln w="9525">
            <a:noFill/>
            <a:miter lim="800000"/>
            <a:headEnd/>
            <a:tailEnd/>
          </a:ln>
        </p:spPr>
        <p:txBody>
          <a:bodyPr wrap="square">
            <a:spAutoFit/>
          </a:bodyPr>
          <a:lstStyle/>
          <a:p>
            <a:pPr algn="just">
              <a:spcBef>
                <a:spcPct val="50000"/>
              </a:spcBef>
            </a:pPr>
            <a:r>
              <a:rPr lang="en-US" sz="2400" b="1">
                <a:solidFill>
                  <a:srgbClr val="FF0000"/>
                </a:solidFill>
                <a:latin typeface="Times New Roman" pitchFamily="18" charset="0"/>
                <a:cs typeface="Times New Roman" pitchFamily="18" charset="0"/>
              </a:rPr>
              <a:t>Cách 1: </a:t>
            </a:r>
            <a:r>
              <a:rPr lang="en-US" sz="2400" b="1">
                <a:solidFill>
                  <a:srgbClr val="0000CC"/>
                </a:solidFill>
                <a:latin typeface="Times New Roman" pitchFamily="18" charset="0"/>
                <a:cs typeface="Times New Roman" pitchFamily="18" charset="0"/>
              </a:rPr>
              <a:t>Dựa vào nguồn gốc thức ăn (động vật hay thực vật).</a:t>
            </a:r>
            <a:endParaRPr lang="en-US" sz="2400">
              <a:solidFill>
                <a:srgbClr val="0033CC"/>
              </a:solidFill>
            </a:endParaRPr>
          </a:p>
        </p:txBody>
      </p:sp>
      <p:sp>
        <p:nvSpPr>
          <p:cNvPr id="21" name="Rectangle 20"/>
          <p:cNvSpPr/>
          <p:nvPr/>
        </p:nvSpPr>
        <p:spPr>
          <a:xfrm>
            <a:off x="4800600" y="2266950"/>
            <a:ext cx="3886200" cy="1569660"/>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Cách 2:</a:t>
            </a:r>
            <a:r>
              <a:rPr lang="en-US" sz="2400" b="1">
                <a:solidFill>
                  <a:srgbClr val="0033CC"/>
                </a:solidFill>
                <a:latin typeface="Times New Roman" pitchFamily="18" charset="0"/>
                <a:cs typeface="Times New Roman" pitchFamily="18" charset="0"/>
              </a:rPr>
              <a:t> Dựa vào các chất dinh  dưỡng có trong thức ăn. Chia thức ăn thành 4 nhóm.</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1352550"/>
            <a:ext cx="3389810" cy="37909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711181"/>
            <a:ext cx="3962400" cy="572700"/>
          </a:xfrm>
        </p:spPr>
        <p:txBody>
          <a:bodyPr/>
          <a:lstStyle/>
          <a:p>
            <a:r>
              <a:rPr lang="en-US">
                <a:solidFill>
                  <a:srgbClr val="FF0000"/>
                </a:solidFill>
                <a:latin typeface="Times New Roman" pitchFamily="18" charset="0"/>
                <a:cs typeface="Times New Roman" pitchFamily="18" charset="0"/>
              </a:rPr>
              <a:t>4 nhóm thức ăn đó là:</a:t>
            </a:r>
          </a:p>
        </p:txBody>
      </p:sp>
      <p:sp>
        <p:nvSpPr>
          <p:cNvPr id="7" name="Text Box 23"/>
          <p:cNvSpPr txBox="1">
            <a:spLocks noChangeArrowheads="1"/>
          </p:cNvSpPr>
          <p:nvPr/>
        </p:nvSpPr>
        <p:spPr bwMode="auto">
          <a:xfrm>
            <a:off x="4724400" y="666750"/>
            <a:ext cx="3962400" cy="3016210"/>
          </a:xfrm>
          <a:prstGeom prst="rect">
            <a:avLst/>
          </a:prstGeom>
          <a:noFill/>
          <a:ln w="9525">
            <a:noFill/>
            <a:miter lim="800000"/>
            <a:headEnd/>
            <a:tailEnd/>
          </a:ln>
        </p:spPr>
        <p:txBody>
          <a:bodyPr wrap="square">
            <a:spAutoFit/>
          </a:bodyPr>
          <a:lstStyle/>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bột đường.</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đạm.</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chất béo.</a:t>
            </a:r>
          </a:p>
          <a:p>
            <a:pPr algn="just">
              <a:spcBef>
                <a:spcPct val="50000"/>
              </a:spcBef>
            </a:pPr>
            <a:r>
              <a:rPr lang="en-US" sz="2000" b="1">
                <a:solidFill>
                  <a:srgbClr val="0000CC"/>
                </a:solidFill>
                <a:latin typeface="Times New Roman" pitchFamily="18" charset="0"/>
                <a:cs typeface="Times New Roman" pitchFamily="18" charset="0"/>
              </a:rPr>
              <a:t>+ Nhóm thức ăn chứa nhiều </a:t>
            </a:r>
            <a:r>
              <a:rPr lang="en-US" sz="2000" b="1">
                <a:solidFill>
                  <a:srgbClr val="FF0000"/>
                </a:solidFill>
                <a:latin typeface="Times New Roman" pitchFamily="18" charset="0"/>
                <a:cs typeface="Times New Roman" pitchFamily="18" charset="0"/>
              </a:rPr>
              <a:t>vi-ta-min và chất khoáng</a:t>
            </a:r>
            <a:r>
              <a:rPr lang="en-US" sz="2000" b="1">
                <a:solidFill>
                  <a:srgbClr val="FF0000"/>
                </a:solidFill>
              </a:rPr>
              <a:t>.</a:t>
            </a:r>
          </a:p>
        </p:txBody>
      </p:sp>
      <p:sp>
        <p:nvSpPr>
          <p:cNvPr id="8" name="Text Box 23"/>
          <p:cNvSpPr txBox="1">
            <a:spLocks noChangeArrowheads="1"/>
          </p:cNvSpPr>
          <p:nvPr/>
        </p:nvSpPr>
        <p:spPr bwMode="auto">
          <a:xfrm>
            <a:off x="4648200" y="3638550"/>
            <a:ext cx="3962400" cy="707886"/>
          </a:xfrm>
          <a:prstGeom prst="rect">
            <a:avLst/>
          </a:prstGeom>
          <a:noFill/>
          <a:ln w="9525">
            <a:noFill/>
            <a:miter lim="800000"/>
            <a:headEnd/>
            <a:tailEnd/>
          </a:ln>
        </p:spPr>
        <p:txBody>
          <a:bodyPr wrap="square">
            <a:spAutoFit/>
          </a:bodyPr>
          <a:lstStyle/>
          <a:p>
            <a:pPr algn="just">
              <a:spcBef>
                <a:spcPct val="50000"/>
              </a:spcBef>
            </a:pPr>
            <a:r>
              <a:rPr lang="en-US" sz="2000" b="1">
                <a:solidFill>
                  <a:srgbClr val="FF0000"/>
                </a:solidFill>
                <a:latin typeface="Times New Roman" pitchFamily="18" charset="0"/>
                <a:cs typeface="Times New Roman" pitchFamily="18" charset="0"/>
              </a:rPr>
              <a:t>Ngoài ra trong nhiều loại thức ăn còng chứa chất xơ và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837184"/>
            <a:ext cx="4114800" cy="46017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648200" y="819150"/>
            <a:ext cx="3962400" cy="1219200"/>
          </a:xfrm>
        </p:spPr>
        <p:txBody>
          <a:bodyPr/>
          <a:lstStyle/>
          <a:p>
            <a:pPr>
              <a:lnSpc>
                <a:spcPct val="150000"/>
              </a:lnSpc>
            </a:pPr>
            <a:r>
              <a:rPr lang="en-US">
                <a:solidFill>
                  <a:srgbClr val="FF0000"/>
                </a:solidFill>
                <a:latin typeface="Times New Roman" pitchFamily="18" charset="0"/>
                <a:cs typeface="Times New Roman" pitchFamily="18" charset="0"/>
              </a:rPr>
              <a:t>Vậy có mấy cách phân loại thức 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438150"/>
            <a:ext cx="7239000" cy="4343400"/>
          </a:xfrm>
        </p:spPr>
        <p:txBody>
          <a:bodyPr/>
          <a:lstStyle/>
          <a:p>
            <a:pPr algn="l" eaLnBrk="1" hangingPunct="1"/>
            <a:r>
              <a:rPr lang="en-US" altLang="en-US" sz="3200" b="1">
                <a:solidFill>
                  <a:srgbClr val="FF0000"/>
                </a:solidFill>
                <a:latin typeface="Times New Roman" pitchFamily="18" charset="0"/>
                <a:cs typeface="Times New Roman" pitchFamily="18" charset="0"/>
              </a:rPr>
              <a:t>Kết luận:</a:t>
            </a:r>
            <a:r>
              <a:rPr lang="en-US" altLang="en-US" sz="3200">
                <a:solidFill>
                  <a:srgbClr val="0000CC"/>
                </a:solidFill>
                <a:latin typeface="Times New Roman" pitchFamily="18" charset="0"/>
                <a:cs typeface="Times New Roman" pitchFamily="18" charset="0"/>
              </a:rPr>
              <a:t/>
            </a:r>
            <a:br>
              <a:rPr lang="en-US" altLang="en-US" sz="3200">
                <a:solidFill>
                  <a:srgbClr val="0000CC"/>
                </a:solidFill>
                <a:latin typeface="Times New Roman" pitchFamily="18" charset="0"/>
                <a:cs typeface="Times New Roman" pitchFamily="18" charset="0"/>
              </a:rPr>
            </a:br>
            <a:r>
              <a:rPr lang="en-US" altLang="en-US" sz="3200">
                <a:solidFill>
                  <a:srgbClr val="0000CC"/>
                </a:solidFill>
                <a:latin typeface="Times New Roman" pitchFamily="18" charset="0"/>
                <a:cs typeface="Times New Roman" pitchFamily="18" charset="0"/>
              </a:rPr>
              <a:t>	</a:t>
            </a:r>
            <a:r>
              <a:rPr lang="en-US" altLang="en-US" sz="3200" b="1">
                <a:solidFill>
                  <a:srgbClr val="0000CC"/>
                </a:solidFill>
                <a:latin typeface="Times New Roman" pitchFamily="18" charset="0"/>
                <a:cs typeface="Times New Roman" pitchFamily="18" charset="0"/>
              </a:rPr>
              <a:t>Người ta có thể phân loại thức ăn theo 2 cách:</a:t>
            </a:r>
            <a:br>
              <a:rPr lang="en-US" altLang="en-US" sz="3200" b="1">
                <a:solidFill>
                  <a:srgbClr val="0000CC"/>
                </a:solidFill>
                <a:latin typeface="Times New Roman" pitchFamily="18" charset="0"/>
                <a:cs typeface="Times New Roman" pitchFamily="18" charset="0"/>
              </a:rPr>
            </a:br>
            <a:r>
              <a:rPr lang="en-US" altLang="en-US" sz="3200" b="1">
                <a:solidFill>
                  <a:srgbClr val="0000CC"/>
                </a:solidFill>
                <a:latin typeface="Times New Roman" pitchFamily="18" charset="0"/>
                <a:cs typeface="Times New Roman" pitchFamily="18" charset="0"/>
              </a:rPr>
              <a:t>+ Phân loại theo nguồn gốc thức ăn (Động vật hay thực vật)</a:t>
            </a:r>
            <a:br>
              <a:rPr lang="en-US" altLang="en-US" sz="3200" b="1">
                <a:solidFill>
                  <a:srgbClr val="0000CC"/>
                </a:solidFill>
                <a:latin typeface="Times New Roman" pitchFamily="18" charset="0"/>
                <a:cs typeface="Times New Roman" pitchFamily="18" charset="0"/>
              </a:rPr>
            </a:br>
            <a:r>
              <a:rPr lang="en-US" altLang="en-US" sz="3200" b="1">
                <a:solidFill>
                  <a:srgbClr val="0000CC"/>
                </a:solidFill>
                <a:latin typeface="Times New Roman" pitchFamily="18" charset="0"/>
                <a:cs typeface="Times New Roman" pitchFamily="18" charset="0"/>
              </a:rPr>
              <a:t>+ Phân loại theo lượng các chất dinh dưỡng chứa trong mỗi loại, người ta chia thành 4 nhóm.</a:t>
            </a:r>
            <a:endParaRPr lang="en-US" altLang="en-US" sz="2000" b="1">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066800" y="2647950"/>
            <a:ext cx="7315200" cy="461665"/>
          </a:xfrm>
          <a:prstGeom prst="rect">
            <a:avLst/>
          </a:prstGeom>
          <a:noFill/>
          <a:ln w="9525">
            <a:noFill/>
            <a:miter lim="800000"/>
            <a:headEnd/>
            <a:tailEnd/>
          </a:ln>
        </p:spPr>
        <p:txBody>
          <a:bodyPr wrap="square">
            <a:spAutoFit/>
          </a:bodyPr>
          <a:lstStyle/>
          <a:p>
            <a:pPr eaLnBrk="1" hangingPunct="1"/>
            <a:r>
              <a:rPr lang="en-US" altLang="en-US" sz="2400">
                <a:solidFill>
                  <a:srgbClr val="0000CC"/>
                </a:solidFill>
                <a:latin typeface="Times New Roman" pitchFamily="18" charset="0"/>
                <a:cs typeface="Times New Roman"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MỞ RỘNG</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2266950"/>
            <a:ext cx="7010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nl-NL" sz="2400" b="1">
                <a:solidFill>
                  <a:srgbClr val="0000CC"/>
                </a:solidFill>
                <a:latin typeface="Times New Roman" pitchFamily="18" charset="0"/>
                <a:cs typeface="Times New Roman" pitchFamily="18" charset="0"/>
              </a:rPr>
              <a:t>- Một số loại thức ăn có chứa nhiều chất dinh dưỡng khác nhau nên chúng có thể  được xếp vào nhiều nhóm thức ăn khác nhau. </a:t>
            </a:r>
          </a:p>
          <a:p>
            <a:pPr algn="just"/>
            <a:r>
              <a:rPr lang="nl-NL" sz="2400" b="1">
                <a:solidFill>
                  <a:srgbClr val="FF0000"/>
                </a:solidFill>
                <a:latin typeface="Times New Roman" pitchFamily="18" charset="0"/>
                <a:cs typeface="Times New Roman" pitchFamily="18" charset="0"/>
              </a:rPr>
              <a:t>+ Ví dụ: Trứng chứa nhiều chất đạm, chất khoáng, can xi, phốt pho, lòng đỏ trứng chứa nhiều vi ta min A, D, nhóm B.</a:t>
            </a:r>
            <a:endParaRPr lang="en-US" sz="2400" b="1">
              <a:solidFill>
                <a:srgbClr val="FF00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95550"/>
            <a:ext cx="4724400" cy="16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Các loại thức ăn có chứa nhiều chất bột đường và vai trò của chúng</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993312"/>
            <a:ext cx="3722075" cy="17308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400" b="1">
                <a:solidFill>
                  <a:srgbClr val="FF0000"/>
                </a:solidFill>
                <a:latin typeface="Times New Roman" pitchFamily="18" charset="0"/>
                <a:cs typeface="Times New Roman" pitchFamily="18" charset="0"/>
              </a:rPr>
              <a:t>Kể tên những thức ăn giàu chất bột đường có trong hình.</a:t>
            </a:r>
          </a:p>
          <a:p>
            <a:pPr marL="457200" indent="-457200" algn="just">
              <a:buAutoNum type="arabicPeriod"/>
            </a:pPr>
            <a:r>
              <a:rPr lang="en-US" sz="2400" b="1">
                <a:solidFill>
                  <a:srgbClr val="FF0000"/>
                </a:solidFill>
                <a:latin typeface="Times New Roman" pitchFamily="18" charset="0"/>
                <a:cs typeface="Times New Roman" pitchFamily="18" charset="0"/>
              </a:rPr>
              <a:t>Hàng ngày, em thường ăn những thức ăn nào có chứa nhiều chất bột đường?</a:t>
            </a:r>
          </a:p>
          <a:p>
            <a:pPr marL="457200" indent="-457200" algn="just">
              <a:buAutoNum type="arabicPeriod"/>
            </a:pPr>
            <a:r>
              <a:rPr lang="en-US" sz="2400" b="1">
                <a:solidFill>
                  <a:srgbClr val="FF0000"/>
                </a:solidFill>
                <a:latin typeface="Times New Roman" pitchFamily="18" charset="0"/>
                <a:cs typeface="Times New Roman" pitchFamily="18" charset="0"/>
              </a:rPr>
              <a:t>Nhóm thức ăn chứa nhiều chất bột đường có vai trò gì?</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2" name="Picture 2"/>
          <p:cNvPicPr>
            <a:picLocks noChangeAspect="1" noChangeArrowheads="1"/>
          </p:cNvPicPr>
          <p:nvPr/>
        </p:nvPicPr>
        <p:blipFill>
          <a:blip r:embed="rId3"/>
          <a:srcRect/>
          <a:stretch>
            <a:fillRect/>
          </a:stretch>
        </p:blipFill>
        <p:spPr bwMode="auto">
          <a:xfrm>
            <a:off x="4724400" y="514350"/>
            <a:ext cx="3985278" cy="4114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1047750"/>
            <a:ext cx="3722075" cy="3712038"/>
          </a:xfrm>
          <a:prstGeom prst="rect">
            <a:avLst/>
          </a:prstGeom>
          <a:noFill/>
          <a:ln>
            <a:noFill/>
          </a:ln>
        </p:spPr>
        <p:txBody>
          <a:bodyPr spcFirstLastPara="1" wrap="square" lIns="91425" tIns="91425" rIns="91425" bIns="91425" anchor="t" anchorCtr="0">
            <a:noAutofit/>
          </a:bodyPr>
          <a:lstStyle/>
          <a:p>
            <a:pPr marL="457200" indent="-457200" algn="just">
              <a:buAutoNum type="arabicPeriod"/>
            </a:pPr>
            <a:r>
              <a:rPr lang="en-US" sz="2000" b="1">
                <a:solidFill>
                  <a:srgbClr val="FF0000"/>
                </a:solidFill>
                <a:latin typeface="Times New Roman" pitchFamily="18" charset="0"/>
                <a:cs typeface="Times New Roman" pitchFamily="18" charset="0"/>
              </a:rPr>
              <a:t>Kể tên những thức ăn giàu chất bột đường có trong hình.</a:t>
            </a:r>
          </a:p>
          <a:p>
            <a:pPr marL="457200" indent="-457200" algn="just">
              <a:buAutoNum type="arabicPeriod"/>
            </a:pPr>
            <a:endParaRPr lang="en-US" sz="2000" b="1">
              <a:solidFill>
                <a:srgbClr val="FF0000"/>
              </a:solidFill>
              <a:latin typeface="Times New Roman" pitchFamily="18" charset="0"/>
              <a:cs typeface="Times New Roman" pitchFamily="18" charset="0"/>
            </a:endParaRPr>
          </a:p>
          <a:p>
            <a:pPr marL="457200" indent="-457200" algn="just">
              <a:buAutoNum type="arabicPeriod"/>
            </a:pPr>
            <a:r>
              <a:rPr lang="en-US" sz="2000" b="1">
                <a:solidFill>
                  <a:srgbClr val="FF0000"/>
                </a:solidFill>
                <a:latin typeface="Times New Roman" pitchFamily="18" charset="0"/>
                <a:cs typeface="Times New Roman" pitchFamily="18" charset="0"/>
              </a:rPr>
              <a:t>Hàng ngày, em thường ăn những thức ăn nào có chứa nhiều chất bột đường?</a:t>
            </a:r>
          </a:p>
          <a:p>
            <a:pPr marL="457200" indent="-457200" algn="just">
              <a:buAutoNum type="arabicPeriod"/>
            </a:pPr>
            <a:endParaRPr lang="en-US" sz="2000" b="1">
              <a:solidFill>
                <a:srgbClr val="FF0000"/>
              </a:solidFill>
              <a:latin typeface="Times New Roman" pitchFamily="18" charset="0"/>
              <a:cs typeface="Times New Roman" pitchFamily="18" charset="0"/>
            </a:endParaRPr>
          </a:p>
          <a:p>
            <a:pPr marL="457200" indent="-457200" algn="just">
              <a:buAutoNum type="arabicPeriod"/>
            </a:pPr>
            <a:r>
              <a:rPr lang="en-US" sz="2000" b="1">
                <a:solidFill>
                  <a:srgbClr val="FF0000"/>
                </a:solidFill>
                <a:latin typeface="Times New Roman" pitchFamily="18" charset="0"/>
                <a:cs typeface="Times New Roman" pitchFamily="18" charset="0"/>
              </a:rPr>
              <a:t>Nhóm thức ăn chứa nhiều chất bột đường có vai trò gì?</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Google Shape;228;p33"/>
          <p:cNvPicPr preferRelativeResize="0"/>
          <p:nvPr/>
        </p:nvPicPr>
        <p:blipFill>
          <a:blip r:embed="rId3">
            <a:alphaModFix amt="80000"/>
          </a:blip>
          <a:stretch>
            <a:fillRect/>
          </a:stretch>
        </p:blipFill>
        <p:spPr>
          <a:xfrm rot="20379809" flipV="1">
            <a:off x="4274910" y="1445635"/>
            <a:ext cx="642980" cy="598214"/>
          </a:xfrm>
          <a:prstGeom prst="rect">
            <a:avLst/>
          </a:prstGeom>
          <a:noFill/>
          <a:ln>
            <a:noFill/>
          </a:ln>
        </p:spPr>
      </p:pic>
      <p:sp>
        <p:nvSpPr>
          <p:cNvPr id="14" name="TextBox 13"/>
          <p:cNvSpPr txBox="1"/>
          <p:nvPr/>
        </p:nvSpPr>
        <p:spPr>
          <a:xfrm>
            <a:off x="4934856" y="1011462"/>
            <a:ext cx="38100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solidFill>
                  <a:srgbClr val="0000CC"/>
                </a:solidFill>
                <a:latin typeface="Times New Roman" pitchFamily="18" charset="0"/>
                <a:cs typeface="Times New Roman" pitchFamily="18" charset="0"/>
              </a:rPr>
              <a:t>Gạo,  bánh mì, mì sợi, ngô, bánh quy, bánh phở, bún, khoai tây, chuối, khoai lang..</a:t>
            </a:r>
            <a:endParaRPr lang="en-US" sz="1200">
              <a:solidFill>
                <a:srgbClr val="0000CC"/>
              </a:solidFill>
            </a:endParaRPr>
          </a:p>
        </p:txBody>
      </p:sp>
      <p:sp>
        <p:nvSpPr>
          <p:cNvPr id="17" name="TextBox 16"/>
          <p:cNvSpPr txBox="1"/>
          <p:nvPr/>
        </p:nvSpPr>
        <p:spPr>
          <a:xfrm>
            <a:off x="4876800" y="2393952"/>
            <a:ext cx="3810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solidFill>
                  <a:srgbClr val="0000CC"/>
                </a:solidFill>
                <a:latin typeface="Times New Roman" pitchFamily="18" charset="0"/>
                <a:cs typeface="Times New Roman" pitchFamily="18" charset="0"/>
              </a:rPr>
              <a:t>Em thường ăn cơm, bánh mỳ, chuối, đường, phở, mì</a:t>
            </a:r>
            <a:endParaRPr lang="en-US" sz="1200">
              <a:solidFill>
                <a:srgbClr val="0000CC"/>
              </a:solidFill>
            </a:endParaRPr>
          </a:p>
        </p:txBody>
      </p:sp>
      <p:pic>
        <p:nvPicPr>
          <p:cNvPr id="18" name="Google Shape;228;p33"/>
          <p:cNvPicPr preferRelativeResize="0"/>
          <p:nvPr/>
        </p:nvPicPr>
        <p:blipFill>
          <a:blip r:embed="rId3">
            <a:alphaModFix amt="80000"/>
          </a:blip>
          <a:stretch>
            <a:fillRect/>
          </a:stretch>
        </p:blipFill>
        <p:spPr>
          <a:xfrm rot="20379809" flipV="1">
            <a:off x="4198711" y="2639437"/>
            <a:ext cx="642980" cy="598214"/>
          </a:xfrm>
          <a:prstGeom prst="rect">
            <a:avLst/>
          </a:prstGeom>
          <a:noFill/>
          <a:ln>
            <a:noFill/>
          </a:ln>
        </p:spPr>
      </p:pic>
      <p:sp>
        <p:nvSpPr>
          <p:cNvPr id="19" name="TextBox 18"/>
          <p:cNvSpPr txBox="1"/>
          <p:nvPr/>
        </p:nvSpPr>
        <p:spPr>
          <a:xfrm>
            <a:off x="4894944" y="3446238"/>
            <a:ext cx="38100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a:solidFill>
                  <a:srgbClr val="0000CC"/>
                </a:solidFill>
                <a:latin typeface="Times New Roman" pitchFamily="18" charset="0"/>
                <a:cs typeface="Times New Roman" pitchFamily="18" charset="0"/>
              </a:rPr>
              <a:t>Thức ăn chứa nhiều chất bột đường  cung cấp năng lượng cần thiết cho mọi hoạt động của cơ thể</a:t>
            </a:r>
            <a:endParaRPr lang="en-US" sz="1200">
              <a:solidFill>
                <a:srgbClr val="0000CC"/>
              </a:solidFill>
            </a:endParaRPr>
          </a:p>
        </p:txBody>
      </p:sp>
      <p:pic>
        <p:nvPicPr>
          <p:cNvPr id="20" name="Google Shape;228;p33"/>
          <p:cNvPicPr preferRelativeResize="0"/>
          <p:nvPr/>
        </p:nvPicPr>
        <p:blipFill>
          <a:blip r:embed="rId3">
            <a:alphaModFix amt="80000"/>
          </a:blip>
          <a:stretch>
            <a:fillRect/>
          </a:stretch>
        </p:blipFill>
        <p:spPr>
          <a:xfrm rot="20379809" flipV="1">
            <a:off x="4216855" y="3691723"/>
            <a:ext cx="642980" cy="598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438150"/>
            <a:ext cx="7282536" cy="3886200"/>
          </a:xfrm>
        </p:spPr>
        <p:txBody>
          <a:bodyPr/>
          <a:lstStyle/>
          <a:p>
            <a:pPr algn="l" eaLnBrk="1" hangingPunct="1"/>
            <a:r>
              <a:rPr lang="en-US" altLang="en-US" sz="3200" b="1">
                <a:solidFill>
                  <a:srgbClr val="FF0000"/>
                </a:solidFill>
                <a:latin typeface="Times New Roman" pitchFamily="18" charset="0"/>
                <a:cs typeface="Times New Roman" pitchFamily="18" charset="0"/>
              </a:rPr>
              <a:t>Kết luận:</a:t>
            </a:r>
            <a:r>
              <a:rPr lang="en-US" altLang="en-US" sz="3200">
                <a:solidFill>
                  <a:srgbClr val="0000CC"/>
                </a:solidFill>
                <a:latin typeface="Times New Roman" pitchFamily="18" charset="0"/>
                <a:cs typeface="Times New Roman" pitchFamily="18" charset="0"/>
              </a:rPr>
              <a:t/>
            </a:r>
            <a:br>
              <a:rPr lang="en-US" altLang="en-US" sz="3200">
                <a:solidFill>
                  <a:srgbClr val="0000CC"/>
                </a:solidFill>
                <a:latin typeface="Times New Roman" pitchFamily="18" charset="0"/>
                <a:cs typeface="Times New Roman" pitchFamily="18" charset="0"/>
              </a:rPr>
            </a:br>
            <a:r>
              <a:rPr lang="en-US" altLang="en-US" sz="3200">
                <a:solidFill>
                  <a:srgbClr val="0000CC"/>
                </a:solidFill>
                <a:latin typeface="Times New Roman" pitchFamily="18" charset="0"/>
                <a:cs typeface="Times New Roman" pitchFamily="18" charset="0"/>
              </a:rPr>
              <a:t>	</a:t>
            </a:r>
            <a:r>
              <a:rPr lang="en-US" altLang="en-US" sz="3200" b="1">
                <a:solidFill>
                  <a:srgbClr val="0000CC"/>
                </a:solidFill>
                <a:latin typeface="Times New Roman" pitchFamily="18" charset="0"/>
                <a:cs typeface="Times New Roman" pitchFamily="18" charset="0"/>
              </a:rPr>
              <a:t>Chất bột đường là nguồn cung cấp năng lượng chủ yếu cho cơ thể và duy trì nhiệt độ của cơ thể. Chất bột đường  có nhiều ở gạo, ngô, bột mì,… ở một số loại củ như khoai, sắn, đậu và đường ăn.</a:t>
            </a:r>
            <a:endParaRPr lang="en-US" altLang="en-US" sz="2000" b="1">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43200" y="8191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MỞ RỘNG</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90600" y="1809750"/>
            <a:ext cx="7239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nl-NL" sz="2400" b="1">
                <a:solidFill>
                  <a:srgbClr val="0000CC"/>
                </a:solidFill>
                <a:latin typeface="Times New Roman" pitchFamily="18" charset="0"/>
                <a:cs typeface="Times New Roman" pitchFamily="18" charset="0"/>
              </a:rPr>
              <a:t>Những thức ăn chứa nhiều chất bột đường có nguồn gốc chủ yếu từ đâu? </a:t>
            </a:r>
          </a:p>
          <a:p>
            <a:pPr algn="just">
              <a:buFontTx/>
              <a:buChar char="-"/>
            </a:pPr>
            <a:endParaRPr lang="nl-NL" sz="2400" b="1">
              <a:solidFill>
                <a:srgbClr val="0000CC"/>
              </a:solidFill>
              <a:latin typeface="Times New Roman" pitchFamily="18" charset="0"/>
              <a:cs typeface="Times New Roman" pitchFamily="18" charset="0"/>
            </a:endParaRPr>
          </a:p>
          <a:p>
            <a:pPr algn="just"/>
            <a:r>
              <a:rPr lang="nl-NL" sz="2400" b="1">
                <a:solidFill>
                  <a:srgbClr val="FF0000"/>
                </a:solidFill>
                <a:latin typeface="Times New Roman" pitchFamily="18" charset="0"/>
                <a:cs typeface="Times New Roman" pitchFamily="18" charset="0"/>
              </a:rPr>
              <a:t>Những thức ăn chứa nhiều chất bột đường có nguồn gốc chủ yếu thực vật. </a:t>
            </a:r>
          </a:p>
          <a:p>
            <a:pPr algn="just"/>
            <a:endParaRPr lang="nl-NL" sz="2400" b="1">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VẬN DỤNG, KẾT NỐI</a:t>
            </a:r>
          </a:p>
        </p:txBody>
      </p:sp>
      <p:sp>
        <p:nvSpPr>
          <p:cNvPr id="5" name="Rectangle 1"/>
          <p:cNvSpPr>
            <a:spLocks noChangeArrowheads="1"/>
          </p:cNvSpPr>
          <p:nvPr/>
        </p:nvSpPr>
        <p:spPr bwMode="auto">
          <a:xfrm>
            <a:off x="1066800" y="204924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b="1">
                <a:solidFill>
                  <a:srgbClr val="0000CC"/>
                </a:solidFill>
                <a:latin typeface="Times New Roman" pitchFamily="18" charset="0"/>
                <a:cs typeface="Times New Roman" pitchFamily="18" charset="0"/>
              </a:rPr>
              <a:t>Người ta có thể phân loại thức ăn theo mấy cách?</a:t>
            </a:r>
            <a:endParaRPr lang="en-US" sz="2400" b="1">
              <a:solidFill>
                <a:srgbClr val="0000CC"/>
              </a:solidFill>
              <a:latin typeface="Times New Roman" pitchFamily="18" charset="0"/>
              <a:cs typeface="Times New Roman" pitchFamily="18" charset="0"/>
            </a:endParaRPr>
          </a:p>
        </p:txBody>
      </p:sp>
      <p:sp>
        <p:nvSpPr>
          <p:cNvPr id="7" name="Rectangle 6"/>
          <p:cNvSpPr/>
          <p:nvPr/>
        </p:nvSpPr>
        <p:spPr>
          <a:xfrm>
            <a:off x="1066800" y="2582640"/>
            <a:ext cx="7162800" cy="1938992"/>
          </a:xfrm>
          <a:prstGeom prst="rect">
            <a:avLst/>
          </a:prstGeom>
        </p:spPr>
        <p:txBody>
          <a:bodyPr wrap="square">
            <a:spAutoFit/>
          </a:bodyPr>
          <a:lstStyle/>
          <a:p>
            <a:r>
              <a:rPr lang="en-US" altLang="en-US" sz="2400" b="1">
                <a:solidFill>
                  <a:srgbClr val="FF0000"/>
                </a:solidFill>
                <a:latin typeface="Times New Roman" pitchFamily="18" charset="0"/>
                <a:cs typeface="Times New Roman" pitchFamily="18" charset="0"/>
              </a:rPr>
              <a:t>Người ta có thể phân loại thức ăn theo 2 cách:</a:t>
            </a:r>
            <a:br>
              <a:rPr lang="en-US" altLang="en-US" sz="2400" b="1">
                <a:solidFill>
                  <a:srgbClr val="FF0000"/>
                </a:solidFill>
                <a:latin typeface="Times New Roman" pitchFamily="18" charset="0"/>
                <a:cs typeface="Times New Roman" pitchFamily="18" charset="0"/>
              </a:rPr>
            </a:br>
            <a:r>
              <a:rPr lang="en-US" altLang="en-US" sz="2400" b="1">
                <a:solidFill>
                  <a:srgbClr val="FF0000"/>
                </a:solidFill>
                <a:latin typeface="Times New Roman" pitchFamily="18" charset="0"/>
                <a:cs typeface="Times New Roman" pitchFamily="18" charset="0"/>
              </a:rPr>
              <a:t>+ Phân loại theo nguồn gốc thức ăn (Động vật hay thực vật)</a:t>
            </a:r>
            <a:br>
              <a:rPr lang="en-US" altLang="en-US" sz="2400" b="1">
                <a:solidFill>
                  <a:srgbClr val="FF0000"/>
                </a:solidFill>
                <a:latin typeface="Times New Roman" pitchFamily="18" charset="0"/>
                <a:cs typeface="Times New Roman" pitchFamily="18" charset="0"/>
              </a:rPr>
            </a:br>
            <a:r>
              <a:rPr lang="en-US" altLang="en-US" sz="2400" b="1">
                <a:solidFill>
                  <a:srgbClr val="FF0000"/>
                </a:solidFill>
                <a:latin typeface="Times New Roman" pitchFamily="18" charset="0"/>
                <a:cs typeface="Times New Roman" pitchFamily="18" charset="0"/>
              </a:rPr>
              <a:t>+ Phân loại theo lượng các chất dinh dưỡng chứa trong mỗi loại, người ta chia thành 4 nhóm.</a:t>
            </a:r>
            <a:endParaRPr 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VẬN DỤNG, KẾT NỐI</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b="1">
                <a:solidFill>
                  <a:srgbClr val="0000CC"/>
                </a:solidFill>
                <a:latin typeface="Times New Roman" pitchFamily="18" charset="0"/>
                <a:cs typeface="Times New Roman" pitchFamily="18" charset="0"/>
              </a:rPr>
              <a:t>Để cơ thể có đủ chất dinh dưỡng, chúng ta nên ăn các loại thức ăn như thế nào?</a:t>
            </a:r>
            <a:endParaRPr lang="en-US" sz="2400" b="1">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830997"/>
          </a:xfrm>
          <a:prstGeom prst="rect">
            <a:avLst/>
          </a:prstGeom>
          <a:noFill/>
          <a:ln w="9525">
            <a:noFill/>
            <a:miter lim="800000"/>
            <a:headEnd/>
            <a:tailEnd/>
          </a:ln>
        </p:spPr>
        <p:txBody>
          <a:bodyPr wrap="square">
            <a:spAutoFit/>
          </a:bodyPr>
          <a:lstStyle/>
          <a:p>
            <a:r>
              <a:rPr lang="nl-NL" sz="2400" b="1">
                <a:solidFill>
                  <a:srgbClr val="FF0000"/>
                </a:solidFill>
                <a:latin typeface="Times New Roman" pitchFamily="18" charset="0"/>
                <a:cs typeface="Times New Roman" pitchFamily="18" charset="0"/>
              </a:rPr>
              <a:t>Để cơ thể có đủ chất dinh dưỡng, chúng ta nên phối hợp nhiều loại thức ăn.</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Bài sau</a:t>
            </a:r>
          </a:p>
        </p:txBody>
      </p:sp>
      <p:sp>
        <p:nvSpPr>
          <p:cNvPr id="5" name="Rectangle 1"/>
          <p:cNvSpPr>
            <a:spLocks noChangeArrowheads="1"/>
          </p:cNvSpPr>
          <p:nvPr/>
        </p:nvSpPr>
        <p:spPr bwMode="auto">
          <a:xfrm>
            <a:off x="990600" y="2419350"/>
            <a:ext cx="7467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a:solidFill>
                  <a:srgbClr val="0000CC"/>
                </a:solidFill>
              </a:rPr>
              <a:t>Vai trò của chất đạm và chất béo</a:t>
            </a:r>
            <a:endParaRPr lang="en-US" sz="32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2095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solidFill>
                  <a:srgbClr val="FF0000"/>
                </a:solidFill>
                <a:effectLst>
                  <a:outerShdw blurRad="50800" dist="39000" dir="5460000" algn="tl">
                    <a:srgbClr val="000000">
                      <a:alpha val="38000"/>
                    </a:srgbClr>
                  </a:outerShdw>
                </a:effectLst>
              </a:rPr>
              <a:t>Ghi vở</a:t>
            </a:r>
            <a:endParaRPr lang="en-US" sz="40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971550"/>
            <a:ext cx="7010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Khoa</a:t>
            </a:r>
            <a:r>
              <a:rPr kumimoji="0" lang="en-US" sz="24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cs typeface="Times New Roman" pitchFamily="18" charset="0"/>
              </a:rPr>
              <a:t>học</a:t>
            </a:r>
            <a:endParaRPr kumimoji="0" lang="en-US" sz="24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err="1">
                <a:solidFill>
                  <a:srgbClr val="0000CC"/>
                </a:solidFill>
                <a:latin typeface="Times New Roman" pitchFamily="18" charset="0"/>
                <a:cs typeface="Times New Roman" pitchFamily="18" charset="0"/>
              </a:rPr>
              <a:t>Các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dinh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dưỡng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có</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trong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thức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ăn.Vai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trò</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của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bột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đường</a:t>
            </a:r>
            <a:r>
              <a:rPr lang="en-US" sz="2400" b="1" dirty="0">
                <a:solidFill>
                  <a:srgbClr val="0000CC"/>
                </a:solidFill>
                <a:latin typeface="Times New Roman" pitchFamily="18" charset="0"/>
                <a:cs typeface="Times New Roman" pitchFamily="18" charset="0"/>
              </a:rPr>
              <a:t>.</a:t>
            </a:r>
            <a:endParaRPr kumimoji="0" lang="nl-NL" sz="3200" b="1" i="0" u="none" strike="noStrike" cap="none" normalizeH="0" baseline="0" dirty="0">
              <a:ln>
                <a:noFill/>
              </a:ln>
              <a:solidFill>
                <a:srgbClr val="0000CC"/>
              </a:solidFill>
              <a:effectLst/>
              <a:latin typeface="Arial" pitchFamily="34" charset="0"/>
              <a:cs typeface="Arial" pitchFamily="34" charset="0"/>
            </a:endParaRPr>
          </a:p>
        </p:txBody>
      </p:sp>
      <p:sp>
        <p:nvSpPr>
          <p:cNvPr id="7" name="Rectangle 6"/>
          <p:cNvSpPr/>
          <p:nvPr/>
        </p:nvSpPr>
        <p:spPr>
          <a:xfrm>
            <a:off x="1143000" y="2343150"/>
            <a:ext cx="7162800" cy="1938992"/>
          </a:xfrm>
          <a:prstGeom prst="rect">
            <a:avLst/>
          </a:prstGeom>
        </p:spPr>
        <p:txBody>
          <a:bodyPr wrap="square">
            <a:spAutoFit/>
          </a:bodyPr>
          <a:lstStyle/>
          <a:p>
            <a:r>
              <a:rPr lang="en-US" altLang="en-US" sz="2400" b="1" dirty="0" err="1">
                <a:solidFill>
                  <a:srgbClr val="FF0000"/>
                </a:solidFill>
                <a:latin typeface="Times New Roman" pitchFamily="18" charset="0"/>
                <a:cs typeface="Times New Roman" pitchFamily="18" charset="0"/>
              </a:rPr>
              <a:t>Người</a:t>
            </a:r>
            <a:r>
              <a:rPr lang="en-US" altLang="en-US" sz="2400" b="1" dirty="0">
                <a:solidFill>
                  <a:srgbClr val="FF0000"/>
                </a:solidFill>
                <a:latin typeface="Times New Roman" pitchFamily="18" charset="0"/>
                <a:cs typeface="Times New Roman" pitchFamily="18" charset="0"/>
              </a:rPr>
              <a:t> ta </a:t>
            </a:r>
            <a:r>
              <a:rPr lang="en-US" altLang="en-US" sz="2400" b="1" dirty="0" err="1">
                <a:solidFill>
                  <a:srgbClr val="FF0000"/>
                </a:solidFill>
                <a:latin typeface="Times New Roman" pitchFamily="18" charset="0"/>
                <a:cs typeface="Times New Roman" pitchFamily="18" charset="0"/>
              </a:rPr>
              <a:t>có</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thể</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phân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loại</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thức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ăn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theo</a:t>
            </a:r>
            <a:r>
              <a:rPr lang="en-US" altLang="en-US" sz="2400" b="1" dirty="0">
                <a:solidFill>
                  <a:srgbClr val="FF0000"/>
                </a:solidFill>
                <a:latin typeface="Times New Roman" pitchFamily="18" charset="0"/>
                <a:cs typeface="Times New Roman" pitchFamily="18" charset="0"/>
              </a:rPr>
              <a:t> 2 </a:t>
            </a:r>
            <a:r>
              <a:rPr lang="en-US" altLang="en-US" sz="2400" b="1" dirty="0" err="1">
                <a:solidFill>
                  <a:srgbClr val="FF0000"/>
                </a:solidFill>
                <a:latin typeface="Times New Roman" pitchFamily="18" charset="0"/>
                <a:cs typeface="Times New Roman" pitchFamily="18" charset="0"/>
              </a:rPr>
              <a:t>cách</a:t>
            </a:r>
            <a:r>
              <a:rPr lang="en-US" altLang="en-US" sz="2400" b="1" dirty="0">
                <a:solidFill>
                  <a:srgbClr val="FF0000"/>
                </a:solidFill>
                <a:latin typeface="Times New Roman" pitchFamily="18" charset="0"/>
                <a:cs typeface="Times New Roman" pitchFamily="18" charset="0"/>
              </a:rPr>
              <a:t>:</a:t>
            </a:r>
            <a:br>
              <a:rPr lang="en-US" altLang="en-US" sz="2400" b="1" dirty="0">
                <a:solidFill>
                  <a:srgbClr val="FF0000"/>
                </a:solidFill>
                <a:latin typeface="Times New Roman" pitchFamily="18" charset="0"/>
                <a:cs typeface="Times New Roman" pitchFamily="18" charset="0"/>
              </a:rPr>
            </a:b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Phân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loại</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theo</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nguồn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gốc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thức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ăn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Động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vật</a:t>
            </a:r>
            <a:r>
              <a:rPr lang="en-US" altLang="en-US" sz="2400" b="1" dirty="0">
                <a:solidFill>
                  <a:srgbClr val="FF0000"/>
                </a:solidFill>
                <a:latin typeface="Times New Roman" pitchFamily="18" charset="0"/>
                <a:cs typeface="Times New Roman" pitchFamily="18" charset="0"/>
              </a:rPr>
              <a:t> hay </a:t>
            </a:r>
            <a:r>
              <a:rPr lang="en-US" altLang="en-US" sz="2400" b="1" dirty="0" err="1">
                <a:solidFill>
                  <a:srgbClr val="FF0000"/>
                </a:solidFill>
                <a:latin typeface="Times New Roman" pitchFamily="18" charset="0"/>
                <a:cs typeface="Times New Roman" pitchFamily="18" charset="0"/>
              </a:rPr>
              <a:t>thực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vật</a:t>
            </a:r>
            <a:r>
              <a:rPr lang="en-US" altLang="en-US" sz="2400" b="1" dirty="0">
                <a:solidFill>
                  <a:srgbClr val="FF0000"/>
                </a:solidFill>
                <a:latin typeface="Times New Roman" pitchFamily="18" charset="0"/>
                <a:cs typeface="Times New Roman" pitchFamily="18" charset="0"/>
              </a:rPr>
              <a:t>)</a:t>
            </a:r>
            <a:br>
              <a:rPr lang="en-US" altLang="en-US" sz="2400" b="1" dirty="0">
                <a:solidFill>
                  <a:srgbClr val="FF0000"/>
                </a:solidFill>
                <a:latin typeface="Times New Roman" pitchFamily="18" charset="0"/>
                <a:cs typeface="Times New Roman" pitchFamily="18" charset="0"/>
              </a:rPr>
            </a:b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Phân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loại</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theo</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lượng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các</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chất</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dinh</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dưỡng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chứa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trong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mỗi</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loại</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người</a:t>
            </a:r>
            <a:r>
              <a:rPr lang="en-US" altLang="en-US" sz="2400" b="1" dirty="0">
                <a:solidFill>
                  <a:srgbClr val="FF0000"/>
                </a:solidFill>
                <a:latin typeface="Times New Roman" pitchFamily="18" charset="0"/>
                <a:cs typeface="Times New Roman" pitchFamily="18" charset="0"/>
              </a:rPr>
              <a:t> ta chia </a:t>
            </a:r>
            <a:r>
              <a:rPr lang="en-US" altLang="en-US" sz="2400" b="1" dirty="0" err="1">
                <a:solidFill>
                  <a:srgbClr val="FF0000"/>
                </a:solidFill>
                <a:latin typeface="Times New Roman" pitchFamily="18" charset="0"/>
                <a:cs typeface="Times New Roman" pitchFamily="18" charset="0"/>
              </a:rPr>
              <a:t>thành</a:t>
            </a:r>
            <a:r>
              <a:rPr lang="en-US" altLang="en-US" sz="2400" b="1" dirty="0">
                <a:solidFill>
                  <a:srgbClr val="FF0000"/>
                </a:solidFill>
                <a:latin typeface="Times New Roman" pitchFamily="18" charset="0"/>
                <a:cs typeface="Times New Roman" pitchFamily="18" charset="0"/>
              </a:rPr>
              <a:t> 4 </a:t>
            </a:r>
            <a:r>
              <a:rPr lang="en-US" altLang="en-US" sz="2400" b="1" dirty="0" err="1">
                <a:solidFill>
                  <a:srgbClr val="FF0000"/>
                </a:solidFill>
                <a:latin typeface="Times New Roman" pitchFamily="18" charset="0"/>
                <a:cs typeface="Times New Roman" pitchFamily="18" charset="0"/>
              </a:rPr>
              <a:t>nhóm</a:t>
            </a:r>
            <a:r>
              <a:rPr lang="en-US" altLang="en-US" sz="2400" b="1" dirty="0">
                <a:solidFill>
                  <a:srgbClr val="FF0000"/>
                </a:solidFill>
                <a:latin typeface="Times New Roman" pitchFamily="18" charset="0"/>
                <a:cs typeface="Times New Roman" pitchFamily="18" charset="0"/>
              </a:rPr>
              <a:t>.</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a:ln w="11430"/>
                <a:solidFill>
                  <a:srgbClr val="FF0000"/>
                </a:solidFill>
                <a:effectLst>
                  <a:outerShdw blurRad="50800" dist="39000" dir="5460000" algn="tl">
                    <a:srgbClr val="000000">
                      <a:alpha val="38000"/>
                    </a:srgbClr>
                  </a:outerShdw>
                </a:effectLst>
              </a:rPr>
              <a:t>KHỞI ĐỘNG</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1200329"/>
          </a:xfrm>
          <a:prstGeom prst="rect">
            <a:avLst/>
          </a:prstGeom>
          <a:noFill/>
          <a:ln w="9525">
            <a:noFill/>
            <a:miter lim="800000"/>
            <a:headEnd/>
            <a:tailEnd/>
          </a:ln>
        </p:spPr>
        <p:txBody>
          <a:bodyPr wrap="square">
            <a:spAutoFit/>
          </a:bodyPr>
          <a:lstStyle/>
          <a:p>
            <a:pPr eaLnBrk="1" hangingPunct="1"/>
            <a:r>
              <a:rPr lang="en-US" altLang="en-US" sz="240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a:ln w="11430"/>
                <a:solidFill>
                  <a:srgbClr val="FF0000"/>
                </a:solidFill>
                <a:effectLst>
                  <a:outerShdw blurRad="50800" dist="39000" dir="5460000" algn="tl">
                    <a:srgbClr val="000000">
                      <a:alpha val="38000"/>
                    </a:srgbClr>
                  </a:outerShdw>
                </a:effectLst>
              </a:rPr>
              <a:t>KHỞI ĐỘNG</a:t>
            </a: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a:solidFill>
                  <a:srgbClr val="FF0000"/>
                </a:solidFill>
                <a:latin typeface="Times New Roman" pitchFamily="18" charset="0"/>
                <a:cs typeface="Times New Roman" pitchFamily="18" charset="0"/>
              </a:rPr>
              <a:t>Ăn uống đầy đủ, vận động hợp lí…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52500" y="2280224"/>
            <a:ext cx="731520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err="1">
                <a:ln w="11430"/>
                <a:solidFill>
                  <a:srgbClr val="FF0000"/>
                </a:solidFill>
                <a:effectLst>
                  <a:outerShdw blurRad="50800" dist="39000" dir="5460000" algn="tl">
                    <a:srgbClr val="000000">
                      <a:alpha val="38000"/>
                    </a:srgbClr>
                  </a:outerShdw>
                </a:effectLst>
              </a:rPr>
              <a:t>Các</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chất</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dinh</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dưỡng</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có</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trong</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thức</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ăn</a:t>
            </a:r>
            <a:r>
              <a:rPr lang="en-US" sz="3000" b="1" cap="none" spc="0" dirty="0">
                <a:ln w="11430"/>
                <a:solidFill>
                  <a:srgbClr val="FF0000"/>
                </a:solidFill>
                <a:effectLst>
                  <a:outerShdw blurRad="50800" dist="39000" dir="5460000" algn="tl">
                    <a:srgbClr val="000000">
                      <a:alpha val="38000"/>
                    </a:srgbClr>
                  </a:outerShdw>
                </a:effectLst>
              </a:rPr>
              <a:t>. </a:t>
            </a:r>
            <a:endParaRPr lang="en-US" sz="3000" b="1" cap="none" spc="0" dirty="0" smtClean="0">
              <a:ln w="11430"/>
              <a:solidFill>
                <a:srgbClr val="FF0000"/>
              </a:solidFill>
              <a:effectLst>
                <a:outerShdw blurRad="50800" dist="39000" dir="5460000" algn="tl">
                  <a:srgbClr val="000000">
                    <a:alpha val="38000"/>
                  </a:srgbClr>
                </a:outerShdw>
              </a:effectLst>
            </a:endParaRPr>
          </a:p>
          <a:p>
            <a:pPr algn="ctr"/>
            <a:r>
              <a:rPr lang="en-US" sz="3000" b="1" cap="none" spc="0" dirty="0" err="1" smtClean="0">
                <a:ln w="11430"/>
                <a:solidFill>
                  <a:srgbClr val="FF0000"/>
                </a:solidFill>
                <a:effectLst>
                  <a:outerShdw blurRad="50800" dist="39000" dir="5460000" algn="tl">
                    <a:srgbClr val="000000">
                      <a:alpha val="38000"/>
                    </a:srgbClr>
                  </a:outerShdw>
                </a:effectLst>
              </a:rPr>
              <a:t>Vai</a:t>
            </a:r>
            <a:r>
              <a:rPr lang="en-US" sz="3000" b="1" cap="none" spc="0" dirty="0" smtClean="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trò</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của</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chất</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bột</a:t>
            </a:r>
            <a:r>
              <a:rPr lang="en-US" sz="3000" b="1" cap="none" spc="0" dirty="0">
                <a:ln w="11430"/>
                <a:solidFill>
                  <a:srgbClr val="FF0000"/>
                </a:solidFill>
                <a:effectLst>
                  <a:outerShdw blurRad="50800" dist="39000" dir="5460000" algn="tl">
                    <a:srgbClr val="000000">
                      <a:alpha val="38000"/>
                    </a:srgbClr>
                  </a:outerShdw>
                </a:effectLst>
              </a:rPr>
              <a:t> </a:t>
            </a:r>
            <a:r>
              <a:rPr lang="en-US" sz="3000" b="1" cap="none" spc="0" dirty="0" err="1">
                <a:ln w="11430"/>
                <a:solidFill>
                  <a:srgbClr val="FF0000"/>
                </a:solidFill>
                <a:effectLst>
                  <a:outerShdw blurRad="50800" dist="39000" dir="5460000" algn="tl">
                    <a:srgbClr val="000000">
                      <a:alpha val="38000"/>
                    </a:srgbClr>
                  </a:outerShdw>
                </a:effectLst>
              </a:rPr>
              <a:t>đường</a:t>
            </a:r>
            <a:r>
              <a:rPr lang="en-US" sz="3000" b="1" cap="none" spc="0" dirty="0">
                <a:ln w="11430"/>
                <a:solidFill>
                  <a:srgbClr val="FF0000"/>
                </a:solidFill>
                <a:effectLst>
                  <a:outerShdw blurRad="50800" dist="39000" dir="5460000" algn="tl">
                    <a:srgbClr val="000000">
                      <a:alpha val="38000"/>
                    </a:srgbClr>
                  </a:outerShdw>
                </a:effectLst>
              </a:rPr>
              <a:t>.</a:t>
            </a: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66800" y="1581150"/>
            <a:ext cx="6934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solidFill>
                  <a:srgbClr val="FF0000"/>
                </a:solidFill>
                <a:effectLst>
                  <a:outerShdw blurRad="50800" dist="39000" dir="5460000" algn="tl">
                    <a:srgbClr val="000000">
                      <a:alpha val="38000"/>
                    </a:srgbClr>
                  </a:outerShdw>
                </a:effectLst>
              </a:rPr>
              <a:t>Khoa</a:t>
            </a:r>
            <a:r>
              <a:rPr lang="en-US" sz="3200" b="1" cap="none" spc="0" dirty="0">
                <a:ln w="11430"/>
                <a:solidFill>
                  <a:srgbClr val="FF0000"/>
                </a:solidFill>
                <a:effectLst>
                  <a:outerShdw blurRad="50800" dist="39000" dir="5460000" algn="tl">
                    <a:srgbClr val="000000">
                      <a:alpha val="38000"/>
                    </a:srgbClr>
                  </a:outerShdw>
                </a:effectLst>
              </a:rPr>
              <a:t> </a:t>
            </a:r>
            <a:r>
              <a:rPr lang="en-US" sz="3200" b="1" cap="none" spc="0" dirty="0" err="1">
                <a:ln w="11430"/>
                <a:solidFill>
                  <a:srgbClr val="FF0000"/>
                </a:solidFill>
                <a:effectLst>
                  <a:outerShdw blurRad="50800" dist="39000" dir="5460000" algn="tl">
                    <a:srgbClr val="000000">
                      <a:alpha val="38000"/>
                    </a:srgbClr>
                  </a:outerShdw>
                </a:effectLst>
              </a:rPr>
              <a:t>học</a:t>
            </a:r>
            <a:endParaRPr lang="en-US" sz="32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742950"/>
            <a:ext cx="7010400" cy="152400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a:solidFill>
                  <a:srgbClr val="FF0000"/>
                </a:solidFill>
              </a:rPr>
              <a:t>.</a:t>
            </a:r>
            <a:endParaRPr lang="en-US">
              <a:solidFill>
                <a:srgbClr val="FF0000"/>
              </a:solidFill>
            </a:endParaRPr>
          </a:p>
          <a:p>
            <a:endParaRPr lang="vi-VN"/>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419350"/>
            <a:ext cx="7086600" cy="91723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533440"/>
            <a:ext cx="7086600" cy="917234"/>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3276600" y="0"/>
            <a:ext cx="24160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MỤC TIÊU</a:t>
            </a:r>
          </a:p>
        </p:txBody>
      </p:sp>
      <p:sp>
        <p:nvSpPr>
          <p:cNvPr id="35841" name="Rectangle 1"/>
          <p:cNvSpPr>
            <a:spLocks noChangeArrowheads="1"/>
          </p:cNvSpPr>
          <p:nvPr/>
        </p:nvSpPr>
        <p:spPr bwMode="auto">
          <a:xfrm>
            <a:off x="1295400" y="909995"/>
            <a:ext cx="6629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pt-BR" sz="16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Sắp xếp được các thức ăn hàng ngày vào nhóm thức ăn có nguồn gốc thực vật và động vật và các chất dinh dưỡng có trong thức ăn đó</a:t>
            </a:r>
            <a:endParaRPr lang="en-US" sz="1600" b="1" dirty="0">
              <a:solidFill>
                <a:srgbClr val="FF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Nói tên và vai trò của những thức ăn chứa bột đường. Nhận ra nguồn gốc của những thức ăn chứa chất bột đường</a:t>
            </a:r>
            <a:r>
              <a:rPr kumimoji="0" lang="pt-BR" sz="1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pt-BR" sz="1800" b="1" i="0" u="none" strike="noStrike" cap="none" normalizeH="0" baseline="0" dirty="0">
              <a:ln>
                <a:noFill/>
              </a:ln>
              <a:solidFill>
                <a:srgbClr val="FF0000"/>
              </a:solidFill>
              <a:effectLst/>
              <a:latin typeface="Arial" pitchFamily="34" charset="0"/>
              <a:cs typeface="Arial" pitchFamily="34" charset="0"/>
            </a:endParaRPr>
          </a:p>
        </p:txBody>
      </p:sp>
      <p:sp>
        <p:nvSpPr>
          <p:cNvPr id="35842" name="Rectangle 2"/>
          <p:cNvSpPr>
            <a:spLocks noChangeArrowheads="1"/>
          </p:cNvSpPr>
          <p:nvPr/>
        </p:nvSpPr>
        <p:spPr bwMode="auto">
          <a:xfrm>
            <a:off x="1295400" y="2510195"/>
            <a:ext cx="6858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HS vận dụng được: </a:t>
            </a:r>
            <a:r>
              <a:rPr kumimoji="0" lang="pt-BR"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Phân loại thức ăn dựa vào những chất dinh dưỡng có nhiều trong thức ăn đó.</a:t>
            </a:r>
            <a:endParaRPr kumimoji="0" lang="pt-BR" sz="1800" b="1" i="0" u="none" strike="noStrike" cap="none" normalizeH="0" baseline="0" dirty="0">
              <a:ln>
                <a:noFill/>
              </a:ln>
              <a:solidFill>
                <a:srgbClr val="FF0000"/>
              </a:solidFill>
              <a:effectLst/>
              <a:latin typeface="Arial" pitchFamily="34" charset="0"/>
              <a:cs typeface="Arial" pitchFamily="34" charset="0"/>
            </a:endParaRPr>
          </a:p>
        </p:txBody>
      </p:sp>
      <p:sp>
        <p:nvSpPr>
          <p:cNvPr id="35843" name="Rectangle 3"/>
          <p:cNvSpPr>
            <a:spLocks noChangeArrowheads="1"/>
          </p:cNvSpPr>
          <p:nvPr/>
        </p:nvSpPr>
        <p:spPr bwMode="auto">
          <a:xfrm>
            <a:off x="1295400" y="3514695"/>
            <a:ext cx="6705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4638"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Năng</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lực</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tự</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học</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và</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tự</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chủ</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hợp</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tác</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giải</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quyết</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vấn</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đề</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sáng</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tạo</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quan</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sát</a:t>
            </a:r>
            <a:endParaRPr kumimoji="0" lang="en-US" sz="1800" b="1" i="0" u="none" strike="noStrike" cap="none" normalizeH="0" baseline="0" dirty="0">
              <a:ln>
                <a:noFill/>
              </a:ln>
              <a:solidFill>
                <a:srgbClr val="FF0000"/>
              </a:solidFill>
              <a:effectLst/>
              <a:latin typeface="Arial" pitchFamily="34" charset="0"/>
              <a:cs typeface="Arial" pitchFamily="34" charset="0"/>
            </a:endParaRPr>
          </a:p>
          <a:p>
            <a:pPr marL="0" marR="0" lvl="0" indent="274638"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Phẩm</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nl-NL" sz="18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Có ý thức ăn uống đủ chất dinh dưỡng </a:t>
            </a:r>
            <a:endParaRPr kumimoji="0" lang="nl-NL" sz="18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a:latin typeface="Times New Roman" pitchFamily="18" charset="0"/>
                <a:cs typeface="Times New Roman" pitchFamily="18" charset="0"/>
              </a:rPr>
              <a:t>Phân loại thức ăn và đồ uống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hình minh họa trả lời câu hỏi:</a:t>
            </a:r>
            <a:endParaRPr sz="2400">
              <a:solidFill>
                <a:srgbClr val="0000CC"/>
              </a:solidFill>
              <a:latin typeface="Times New Roman" pitchFamily="18" charset="0"/>
              <a:cs typeface="Times New Roman" pitchFamily="18" charset="0"/>
            </a:endParaRPr>
          </a:p>
        </p:txBody>
      </p:sp>
      <p:sp>
        <p:nvSpPr>
          <p:cNvPr id="10" name="Google Shape;221;p33"/>
          <p:cNvSpPr txBox="1">
            <a:spLocks/>
          </p:cNvSpPr>
          <p:nvPr/>
        </p:nvSpPr>
        <p:spPr>
          <a:xfrm>
            <a:off x="609600" y="993312"/>
            <a:ext cx="3722075" cy="1730838"/>
          </a:xfrm>
          <a:prstGeom prst="rect">
            <a:avLst/>
          </a:prstGeom>
          <a:noFill/>
          <a:ln>
            <a:noFill/>
          </a:ln>
        </p:spPr>
        <p:txBody>
          <a:bodyPr spcFirstLastPara="1" wrap="square" lIns="91425" tIns="91425" rIns="91425" bIns="91425" anchor="t" anchorCtr="0">
            <a:noAutofit/>
          </a:bodyPr>
          <a:lstStyle/>
          <a:p>
            <a:pPr algn="just">
              <a:buFontTx/>
              <a:buChar char="-"/>
            </a:pPr>
            <a:r>
              <a:rPr lang="en-US" sz="2400" b="1">
                <a:solidFill>
                  <a:srgbClr val="FF0000"/>
                </a:solidFill>
                <a:latin typeface="Times New Roman" pitchFamily="18" charset="0"/>
                <a:cs typeface="Times New Roman" pitchFamily="18" charset="0"/>
              </a:rPr>
              <a:t> Nêu tên từng loại thức năn có trong hình.</a:t>
            </a:r>
          </a:p>
          <a:p>
            <a:pPr algn="just">
              <a:buFontTx/>
              <a:buChar char="-"/>
            </a:pPr>
            <a:r>
              <a:rPr lang="en-US" sz="2400" b="1">
                <a:solidFill>
                  <a:srgbClr val="FF0000"/>
                </a:solidFill>
                <a:latin typeface="Times New Roman" pitchFamily="18" charset="0"/>
                <a:cs typeface="Times New Roman" pitchFamily="18" charset="0"/>
              </a:rPr>
              <a:t> Thức ăn đồ uống nào có nguồn gốc động vật, thức ăn đồ uống nào có nguồn gốc thực vật ?</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5" name="Picture 1"/>
          <p:cNvPicPr>
            <a:picLocks noChangeAspect="1" noChangeArrowheads="1"/>
          </p:cNvPicPr>
          <p:nvPr/>
        </p:nvPicPr>
        <p:blipFill>
          <a:blip r:embed="rId3">
            <a:lum contrast="-20000"/>
          </a:blip>
          <a:srcRect/>
          <a:stretch>
            <a:fillRect/>
          </a:stretch>
        </p:blipFill>
        <p:spPr bwMode="auto">
          <a:xfrm>
            <a:off x="4662714" y="634092"/>
            <a:ext cx="3990975" cy="3429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1069</Words>
  <Application>Microsoft Office PowerPoint</Application>
  <PresentationFormat>On-screen Show (16:9)</PresentationFormat>
  <Paragraphs>87</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Anonymous Pro</vt:lpstr>
      <vt:lpstr>Arial</vt:lpstr>
      <vt:lpstr>Times New Roman</vt:lpstr>
      <vt:lpstr>Concert One</vt:lpstr>
      <vt:lpstr>Coming Soon</vt:lpstr>
      <vt:lpstr>Roboto Mono Regular</vt:lpstr>
      <vt:lpstr>Notebook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Quan sát hình minh họa trả lời câu hỏi:</vt:lpstr>
      <vt:lpstr>PowerPoint Presentation</vt:lpstr>
      <vt:lpstr>PowerPoint Presentation</vt:lpstr>
      <vt:lpstr>PowerPoint Presentation</vt:lpstr>
      <vt:lpstr>4 nhóm thức ăn đó là:</vt:lpstr>
      <vt:lpstr>Vậy có mấy cách phân loại thức ăn?</vt:lpstr>
      <vt:lpstr>Kết luận:  Người ta có thể phân loại thức ăn theo 2 cách: + Phân loại theo nguồn gốc thức ăn (Động vật hay thực vật) + Phân loại theo lượng các chất dinh dưỡng chứa trong mỗi loại, người ta chia thành 4 nhóm.</vt:lpstr>
      <vt:lpstr>PowerPoint Presentation</vt:lpstr>
      <vt:lpstr>HOẠT ĐỘNG 2</vt:lpstr>
      <vt:lpstr>Quan sát hình minh họa trả lời câu hỏi:</vt:lpstr>
      <vt:lpstr>Quan sát hình minh họa trả lời câu hỏi:</vt:lpstr>
      <vt:lpstr>Kết luận:  Chất bột đường là nguồn cung cấp năng lượng chủ yếu cho cơ thể và duy trì nhiệt độ của cơ thể. Chất bột đường  có nhiều ở gạo, ngô, bột mì,… ở một số loại củ như khoai, sắn, đậu và đường ăn.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Windows User</cp:lastModifiedBy>
  <cp:revision>237</cp:revision>
  <dcterms:modified xsi:type="dcterms:W3CDTF">2022-09-18T13:35:21Z</dcterms:modified>
</cp:coreProperties>
</file>