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85" r:id="rId3"/>
    <p:sldId id="282" r:id="rId4"/>
    <p:sldId id="269" r:id="rId5"/>
    <p:sldId id="266" r:id="rId6"/>
    <p:sldId id="267" r:id="rId7"/>
    <p:sldId id="278" r:id="rId8"/>
    <p:sldId id="268" r:id="rId9"/>
    <p:sldId id="283" r:id="rId10"/>
    <p:sldId id="272" r:id="rId11"/>
    <p:sldId id="284" r:id="rId12"/>
    <p:sldId id="286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56F"/>
    <a:srgbClr val="9073F9"/>
    <a:srgbClr val="FF00FF"/>
    <a:srgbClr val="F5F6F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6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2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5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19088"/>
            <a:ext cx="10972800" cy="6005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6400" y="6477001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70400" y="6480176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B288A2B9-0BD8-4A77-871F-2C2859E083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924800" y="6480176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30635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8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4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4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2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0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8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7EFC-3471-4662-9D2B-92C222DE6D21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9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6459" y="923387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TIN HỌC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8136" y="1340612"/>
            <a:ext cx="344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EM TẬP VẼ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" r="5006" b="4941"/>
          <a:stretch/>
        </p:blipFill>
        <p:spPr>
          <a:xfrm>
            <a:off x="1300679" y="1962599"/>
            <a:ext cx="9144000" cy="48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4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488" y="795528"/>
            <a:ext cx="9259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2800" b="1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 cho </a:t>
            </a:r>
            <a:r>
              <a:rPr lang="en-US" sz="28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solidFill>
                <a:srgbClr val="1C05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4532" y="1661211"/>
            <a:ext cx="3946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3489" y="2579406"/>
            <a:ext cx="4887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44532" y="3440866"/>
            <a:ext cx="2412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1446" y="1661211"/>
            <a:ext cx="1532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33944" y="2579405"/>
            <a:ext cx="1532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C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515112" y="3455908"/>
            <a:ext cx="1486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S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9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326" y="265441"/>
            <a:ext cx="830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326" y="1212821"/>
            <a:ext cx="8813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Vẽ hình theo mẫu, đặt tên bài vẽ là TAU HOA 1. Lưu bài vẽ trong thư mục của em.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74" y="2714199"/>
            <a:ext cx="8107921" cy="390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Group 2"/>
          <p:cNvGraphicFramePr>
            <a:graphicFrameLocks noGrp="1"/>
          </p:cNvGraphicFramePr>
          <p:nvPr>
            <p:extLst/>
          </p:nvPr>
        </p:nvGraphicFramePr>
        <p:xfrm>
          <a:off x="3949700" y="2692400"/>
          <a:ext cx="34671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468" name="Group 20"/>
          <p:cNvGraphicFramePr>
            <a:graphicFrameLocks noGrp="1"/>
          </p:cNvGraphicFramePr>
          <p:nvPr>
            <p:extLst/>
          </p:nvPr>
        </p:nvGraphicFramePr>
        <p:xfrm>
          <a:off x="3924300" y="2657188"/>
          <a:ext cx="3467100" cy="5334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486" name="Oval 38"/>
          <p:cNvSpPr>
            <a:spLocks noChangeArrowheads="1"/>
          </p:cNvSpPr>
          <p:nvPr/>
        </p:nvSpPr>
        <p:spPr bwMode="auto">
          <a:xfrm>
            <a:off x="22098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96774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ĐA1</a:t>
            </a:r>
          </a:p>
        </p:txBody>
      </p:sp>
      <p:sp>
        <p:nvSpPr>
          <p:cNvPr id="104488" name="AutoShape 40"/>
          <p:cNvSpPr>
            <a:spLocks noChangeArrowheads="1"/>
          </p:cNvSpPr>
          <p:nvPr/>
        </p:nvSpPr>
        <p:spPr bwMode="auto">
          <a:xfrm>
            <a:off x="3046701" y="1279645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altLang="en-US" sz="2400" i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2057400" y="2057400"/>
            <a:ext cx="822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90" name="AutoShape 42"/>
          <p:cNvSpPr>
            <a:spLocks noChangeArrowheads="1"/>
          </p:cNvSpPr>
          <p:nvPr/>
        </p:nvSpPr>
        <p:spPr bwMode="auto">
          <a:xfrm>
            <a:off x="3029063" y="1291453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điều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chỉnh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trang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giấy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vẽ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err="1">
                <a:solidFill>
                  <a:srgbClr val="0000CC"/>
                </a:solidFill>
                <a:latin typeface="Arial" panose="020B0604020202020204" pitchFamily="34" charset="0"/>
              </a:rPr>
              <a:t>vừa</a:t>
            </a:r>
            <a:r>
              <a:rPr lang="en-US" altLang="en-US" sz="260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smtClean="0">
                <a:solidFill>
                  <a:srgbClr val="0000CC"/>
                </a:solidFill>
                <a:latin typeface="Arial" panose="020B0604020202020204" pitchFamily="34" charset="0"/>
              </a:rPr>
              <a:t>đủ</a:t>
            </a:r>
            <a:r>
              <a:rPr lang="en-US" altLang="en-US" sz="260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smtClean="0">
                <a:solidFill>
                  <a:srgbClr val="0000CC"/>
                </a:solidFill>
                <a:latin typeface="Arial" panose="020B0604020202020204" pitchFamily="34" charset="0"/>
              </a:rPr>
              <a:t>với tranh vẽ em nhấn giữ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chuột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04491" name="Group 43"/>
          <p:cNvGraphicFramePr>
            <a:graphicFrameLocks noGrp="1"/>
          </p:cNvGraphicFramePr>
          <p:nvPr>
            <p:extLst/>
          </p:nvPr>
        </p:nvGraphicFramePr>
        <p:xfrm>
          <a:off x="4445000" y="3222625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09" name="Group 61"/>
          <p:cNvGraphicFramePr>
            <a:graphicFrameLocks noGrp="1"/>
          </p:cNvGraphicFramePr>
          <p:nvPr>
            <p:extLst/>
          </p:nvPr>
        </p:nvGraphicFramePr>
        <p:xfrm>
          <a:off x="4451351" y="3217420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27" name="Group 79"/>
          <p:cNvGraphicFramePr>
            <a:graphicFrameLocks noGrp="1"/>
          </p:cNvGraphicFramePr>
          <p:nvPr>
            <p:extLst/>
          </p:nvPr>
        </p:nvGraphicFramePr>
        <p:xfrm>
          <a:off x="4451351" y="3210950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545" name="Oval 97"/>
          <p:cNvSpPr>
            <a:spLocks noChangeArrowheads="1"/>
          </p:cNvSpPr>
          <p:nvPr/>
        </p:nvSpPr>
        <p:spPr bwMode="auto">
          <a:xfrm>
            <a:off x="22098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4546" name="Oval 98"/>
          <p:cNvSpPr>
            <a:spLocks noChangeArrowheads="1"/>
          </p:cNvSpPr>
          <p:nvPr/>
        </p:nvSpPr>
        <p:spPr bwMode="auto">
          <a:xfrm>
            <a:off x="96774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ĐA2</a:t>
            </a:r>
          </a:p>
        </p:txBody>
      </p:sp>
      <p:sp>
        <p:nvSpPr>
          <p:cNvPr id="104547" name="AutoShape 99"/>
          <p:cNvSpPr>
            <a:spLocks noChangeArrowheads="1"/>
          </p:cNvSpPr>
          <p:nvPr/>
        </p:nvSpPr>
        <p:spPr bwMode="auto">
          <a:xfrm>
            <a:off x="3046701" y="1303261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2.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hôm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nay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hiểu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thẻ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04548" name="Group 100"/>
          <p:cNvGraphicFramePr>
            <a:graphicFrameLocks noGrp="1"/>
          </p:cNvGraphicFramePr>
          <p:nvPr>
            <p:extLst/>
          </p:nvPr>
        </p:nvGraphicFramePr>
        <p:xfrm>
          <a:off x="4927600" y="3721100"/>
          <a:ext cx="24765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62" name="Group 114"/>
          <p:cNvGraphicFramePr>
            <a:graphicFrameLocks noGrp="1"/>
          </p:cNvGraphicFramePr>
          <p:nvPr>
            <p:extLst/>
          </p:nvPr>
        </p:nvGraphicFramePr>
        <p:xfrm>
          <a:off x="4914900" y="3694999"/>
          <a:ext cx="2476500" cy="52228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76" name="Group 128"/>
          <p:cNvGraphicFramePr>
            <a:graphicFrameLocks noGrp="1"/>
          </p:cNvGraphicFramePr>
          <p:nvPr>
            <p:extLst/>
          </p:nvPr>
        </p:nvGraphicFramePr>
        <p:xfrm>
          <a:off x="4933950" y="3728340"/>
          <a:ext cx="24765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7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590" name="Oval 142"/>
          <p:cNvSpPr>
            <a:spLocks noChangeArrowheads="1"/>
          </p:cNvSpPr>
          <p:nvPr/>
        </p:nvSpPr>
        <p:spPr bwMode="auto">
          <a:xfrm>
            <a:off x="22098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4591" name="Oval 143"/>
          <p:cNvSpPr>
            <a:spLocks noChangeArrowheads="1"/>
          </p:cNvSpPr>
          <p:nvPr/>
        </p:nvSpPr>
        <p:spPr bwMode="auto">
          <a:xfrm>
            <a:off x="96774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ĐA3</a:t>
            </a:r>
          </a:p>
        </p:txBody>
      </p:sp>
      <p:graphicFrame>
        <p:nvGraphicFramePr>
          <p:cNvPr id="104592" name="Group 144"/>
          <p:cNvGraphicFramePr>
            <a:graphicFrameLocks noGrp="1"/>
          </p:cNvGraphicFramePr>
          <p:nvPr>
            <p:extLst/>
          </p:nvPr>
        </p:nvGraphicFramePr>
        <p:xfrm>
          <a:off x="5426456" y="4224401"/>
          <a:ext cx="3031746" cy="457200"/>
        </p:xfrm>
        <a:graphic>
          <a:graphicData uri="http://schemas.openxmlformats.org/drawingml/2006/table">
            <a:tbl>
              <a:tblPr/>
              <a:tblGrid>
                <a:gridCol w="5052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5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5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52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52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52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073F9"/>
                          </a:solidFill>
                          <a:effectLst/>
                          <a:latin typeface="Verdana" panose="020B060403050404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08" name="Group 160"/>
          <p:cNvGraphicFramePr>
            <a:graphicFrameLocks noGrp="1"/>
          </p:cNvGraphicFramePr>
          <p:nvPr>
            <p:extLst/>
          </p:nvPr>
        </p:nvGraphicFramePr>
        <p:xfrm>
          <a:off x="5430774" y="4232275"/>
          <a:ext cx="3027426" cy="457200"/>
        </p:xfrm>
        <a:graphic>
          <a:graphicData uri="http://schemas.openxmlformats.org/drawingml/2006/table">
            <a:tbl>
              <a:tblPr/>
              <a:tblGrid>
                <a:gridCol w="5045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5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5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5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45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24" name="Group 176"/>
          <p:cNvGraphicFramePr>
            <a:graphicFrameLocks noGrp="1"/>
          </p:cNvGraphicFramePr>
          <p:nvPr>
            <p:extLst/>
          </p:nvPr>
        </p:nvGraphicFramePr>
        <p:xfrm>
          <a:off x="5395468" y="4242950"/>
          <a:ext cx="3062730" cy="462280"/>
        </p:xfrm>
        <a:graphic>
          <a:graphicData uri="http://schemas.openxmlformats.org/drawingml/2006/table">
            <a:tbl>
              <a:tblPr/>
              <a:tblGrid>
                <a:gridCol w="510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0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04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04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04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04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2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640" name="Oval 192"/>
          <p:cNvSpPr>
            <a:spLocks noChangeArrowheads="1"/>
          </p:cNvSpPr>
          <p:nvPr/>
        </p:nvSpPr>
        <p:spPr bwMode="auto">
          <a:xfrm>
            <a:off x="22098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4641" name="Oval 193"/>
          <p:cNvSpPr>
            <a:spLocks noChangeArrowheads="1"/>
          </p:cNvSpPr>
          <p:nvPr/>
        </p:nvSpPr>
        <p:spPr bwMode="auto">
          <a:xfrm>
            <a:off x="96774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ĐA4</a:t>
            </a:r>
          </a:p>
        </p:txBody>
      </p:sp>
      <p:graphicFrame>
        <p:nvGraphicFramePr>
          <p:cNvPr id="104642" name="Group 194"/>
          <p:cNvGraphicFramePr>
            <a:graphicFrameLocks noGrp="1"/>
          </p:cNvGraphicFramePr>
          <p:nvPr>
            <p:extLst/>
          </p:nvPr>
        </p:nvGraphicFramePr>
        <p:xfrm>
          <a:off x="4916366" y="4720983"/>
          <a:ext cx="2688980" cy="457200"/>
        </p:xfrm>
        <a:graphic>
          <a:graphicData uri="http://schemas.openxmlformats.org/drawingml/2006/table">
            <a:tbl>
              <a:tblPr/>
              <a:tblGrid>
                <a:gridCol w="5190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90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90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10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07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0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anose="020B060403050404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66" name="Group 218"/>
          <p:cNvGraphicFramePr>
            <a:graphicFrameLocks noGrp="1"/>
          </p:cNvGraphicFramePr>
          <p:nvPr>
            <p:extLst/>
          </p:nvPr>
        </p:nvGraphicFramePr>
        <p:xfrm>
          <a:off x="4916923" y="4756150"/>
          <a:ext cx="2653810" cy="457200"/>
        </p:xfrm>
        <a:graphic>
          <a:graphicData uri="http://schemas.openxmlformats.org/drawingml/2006/table">
            <a:tbl>
              <a:tblPr/>
              <a:tblGrid>
                <a:gridCol w="5307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0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07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07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07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90" name="Group 242"/>
          <p:cNvGraphicFramePr>
            <a:graphicFrameLocks noGrp="1"/>
          </p:cNvGraphicFramePr>
          <p:nvPr>
            <p:extLst/>
          </p:nvPr>
        </p:nvGraphicFramePr>
        <p:xfrm>
          <a:off x="4914900" y="4729774"/>
          <a:ext cx="2681655" cy="457200"/>
        </p:xfrm>
        <a:graphic>
          <a:graphicData uri="http://schemas.openxmlformats.org/drawingml/2006/table">
            <a:tbl>
              <a:tblPr/>
              <a:tblGrid>
                <a:gridCol w="595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69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63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63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63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714" name="Oval 266"/>
          <p:cNvSpPr>
            <a:spLocks noChangeArrowheads="1"/>
          </p:cNvSpPr>
          <p:nvPr/>
        </p:nvSpPr>
        <p:spPr bwMode="auto">
          <a:xfrm>
            <a:off x="22098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4715" name="Oval 267"/>
          <p:cNvSpPr>
            <a:spLocks noChangeArrowheads="1"/>
          </p:cNvSpPr>
          <p:nvPr/>
        </p:nvSpPr>
        <p:spPr bwMode="auto">
          <a:xfrm>
            <a:off x="96774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ĐA5</a:t>
            </a:r>
          </a:p>
        </p:txBody>
      </p:sp>
      <p:sp>
        <p:nvSpPr>
          <p:cNvPr id="104716" name="AutoShape 268"/>
          <p:cNvSpPr>
            <a:spLocks noChangeArrowheads="1"/>
          </p:cNvSpPr>
          <p:nvPr/>
        </p:nvSpPr>
        <p:spPr bwMode="auto">
          <a:xfrm>
            <a:off x="3125198" y="1315133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5.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sao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chép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vùng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nhấn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phím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Ctrl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kết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hợp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thêm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phím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  <a:endParaRPr lang="en-US" altLang="en-US" sz="26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4717" name="Group 269"/>
          <p:cNvGraphicFramePr>
            <a:graphicFrameLocks noGrp="1"/>
          </p:cNvGraphicFramePr>
          <p:nvPr/>
        </p:nvGraphicFramePr>
        <p:xfrm>
          <a:off x="5067300" y="5718175"/>
          <a:ext cx="24765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731" name="Group 283"/>
          <p:cNvGraphicFramePr>
            <a:graphicFrameLocks noGrp="1"/>
          </p:cNvGraphicFramePr>
          <p:nvPr/>
        </p:nvGraphicFramePr>
        <p:xfrm>
          <a:off x="5067300" y="5715000"/>
          <a:ext cx="24765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745" name="Oval 297" descr="Horizontal brick"/>
          <p:cNvSpPr>
            <a:spLocks noChangeArrowheads="1"/>
          </p:cNvSpPr>
          <p:nvPr/>
        </p:nvSpPr>
        <p:spPr bwMode="auto">
          <a:xfrm>
            <a:off x="9220199" y="5702060"/>
            <a:ext cx="1476556" cy="62254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khóa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4746" name="Group 298"/>
          <p:cNvGrpSpPr>
            <a:grpSpLocks/>
          </p:cNvGrpSpPr>
          <p:nvPr/>
        </p:nvGrpSpPr>
        <p:grpSpPr bwMode="auto">
          <a:xfrm>
            <a:off x="3581400" y="101600"/>
            <a:ext cx="4876800" cy="1041400"/>
            <a:chOff x="1488" y="0"/>
            <a:chExt cx="3072" cy="656"/>
          </a:xfrm>
        </p:grpSpPr>
        <p:sp>
          <p:nvSpPr>
            <p:cNvPr id="104747" name="AutoShape 299"/>
            <p:cNvSpPr>
              <a:spLocks noChangeArrowheads="1"/>
            </p:cNvSpPr>
            <p:nvPr/>
          </p:nvSpPr>
          <p:spPr bwMode="auto">
            <a:xfrm>
              <a:off x="1488" y="0"/>
              <a:ext cx="3072" cy="656"/>
            </a:xfrm>
            <a:prstGeom prst="ellipseRibbon">
              <a:avLst>
                <a:gd name="adj1" fmla="val 37222"/>
                <a:gd name="adj2" fmla="val 68296"/>
                <a:gd name="adj3" fmla="val 25000"/>
              </a:avLst>
            </a:prstGeom>
            <a:solidFill>
              <a:srgbClr val="ECF8E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48" name="WordArt 300"/>
            <p:cNvSpPr>
              <a:spLocks noChangeArrowheads="1" noChangeShapeType="1" noTextEdit="1"/>
            </p:cNvSpPr>
            <p:nvPr/>
          </p:nvSpPr>
          <p:spPr bwMode="auto">
            <a:xfrm>
              <a:off x="2208" y="200"/>
              <a:ext cx="1680" cy="38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ô chữ</a:t>
              </a:r>
              <a:endPara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749" name="Group 301"/>
          <p:cNvGrpSpPr>
            <a:grpSpLocks/>
          </p:cNvGrpSpPr>
          <p:nvPr/>
        </p:nvGrpSpPr>
        <p:grpSpPr bwMode="auto">
          <a:xfrm>
            <a:off x="3011425" y="1282820"/>
            <a:ext cx="9709150" cy="1495425"/>
            <a:chOff x="1707" y="75"/>
            <a:chExt cx="6116" cy="942"/>
          </a:xfrm>
        </p:grpSpPr>
        <p:sp>
          <p:nvSpPr>
            <p:cNvPr id="104750" name="AutoShape 302"/>
            <p:cNvSpPr>
              <a:spLocks noChangeArrowheads="1"/>
            </p:cNvSpPr>
            <p:nvPr/>
          </p:nvSpPr>
          <p:spPr bwMode="auto">
            <a:xfrm>
              <a:off x="1707" y="75"/>
              <a:ext cx="4512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3.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Sử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dụng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phím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tắt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trong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chương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trình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Paint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sẽ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giúp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em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thao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tác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như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thế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nào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?</a:t>
              </a:r>
              <a:endPara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4751" name="Picture 3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" y="694"/>
              <a:ext cx="336" cy="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52" name="Group 304"/>
          <p:cNvGrpSpPr>
            <a:grpSpLocks/>
          </p:cNvGrpSpPr>
          <p:nvPr/>
        </p:nvGrpSpPr>
        <p:grpSpPr bwMode="auto">
          <a:xfrm>
            <a:off x="3009048" y="1303261"/>
            <a:ext cx="11697969" cy="933450"/>
            <a:chOff x="2431" y="2706"/>
            <a:chExt cx="6095" cy="588"/>
          </a:xfrm>
        </p:grpSpPr>
        <p:sp>
          <p:nvSpPr>
            <p:cNvPr id="104753" name="AutoShape 305"/>
            <p:cNvSpPr>
              <a:spLocks noChangeArrowheads="1"/>
            </p:cNvSpPr>
            <p:nvPr/>
          </p:nvSpPr>
          <p:spPr bwMode="auto">
            <a:xfrm>
              <a:off x="2431" y="2706"/>
              <a:ext cx="398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en-US" sz="2600" i="1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4.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Để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lưu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bài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đang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vẽ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em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nhấn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tổ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hợp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phím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nào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?</a:t>
              </a:r>
              <a:endParaRPr lang="en-US" altLang="en-US" sz="2600" i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4754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" y="3007"/>
              <a:ext cx="336" cy="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4755" name="Group 307"/>
          <p:cNvGraphicFramePr>
            <a:graphicFrameLocks noGrp="1"/>
          </p:cNvGraphicFramePr>
          <p:nvPr>
            <p:extLst/>
          </p:nvPr>
        </p:nvGraphicFramePr>
        <p:xfrm>
          <a:off x="3924300" y="2633073"/>
          <a:ext cx="3467100" cy="53052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30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63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4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5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4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57" dur="500"/>
                                        <p:tgtEl>
                                          <p:spTgt spid="104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72" dur="500"/>
                                        <p:tgtEl>
                                          <p:spTgt spid="104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4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91" dur="500"/>
                                        <p:tgtEl>
                                          <p:spTgt spid="104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4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104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45"/>
                  </p:tgtEl>
                </p:cond>
              </p:nextCondLst>
            </p:seq>
          </p:childTnLst>
        </p:cTn>
      </p:par>
    </p:tnLst>
    <p:bldLst>
      <p:bldP spid="104490" grpId="0" animBg="1"/>
      <p:bldP spid="104490" grpId="1" animBg="1"/>
      <p:bldP spid="104547" grpId="0" animBg="1"/>
      <p:bldP spid="104547" grpId="1" animBg="1"/>
      <p:bldP spid="104716" grpId="0" animBg="1"/>
      <p:bldP spid="1047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6313" y="283217"/>
            <a:ext cx="846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10 tháng 11 năm 2022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0038" y="1872218"/>
            <a:ext cx="9710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View, thay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6459" y="923387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TIN HỌC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8136" y="1340612"/>
            <a:ext cx="344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EM TẬP VẼ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62024" y="2466971"/>
            <a:ext cx="3186112" cy="1383812"/>
            <a:chOff x="962024" y="2466971"/>
            <a:chExt cx="3186112" cy="13838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3429" y="2545566"/>
              <a:ext cx="1383812" cy="122662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145728" y="2897266"/>
              <a:ext cx="2002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</a:t>
              </a:r>
              <a:r>
                <a:rPr lang="en-US" sz="28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88647" y="3532184"/>
            <a:ext cx="80225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chức năng của một số nút lệnh trong thẻ View;</a:t>
            </a:r>
          </a:p>
          <a:p>
            <a:pPr marL="457200" indent="-45720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 đổi được kích thước trang vẽ.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2926"/>
            <a:ext cx="10391775" cy="5885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852"/>
            <a:ext cx="3728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1261"/>
            <a:ext cx="288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thẻ View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" y="1012116"/>
            <a:ext cx="7453483" cy="30554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42754" y="776986"/>
            <a:ext cx="4532812" cy="1273883"/>
            <a:chOff x="2442754" y="776986"/>
            <a:chExt cx="4532812" cy="1273883"/>
          </a:xfrm>
        </p:grpSpPr>
        <p:sp>
          <p:nvSpPr>
            <p:cNvPr id="9" name="Rectangle 8"/>
            <p:cNvSpPr/>
            <p:nvPr/>
          </p:nvSpPr>
          <p:spPr>
            <a:xfrm>
              <a:off x="2442754" y="1567543"/>
              <a:ext cx="1097280" cy="4833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055326" y="776986"/>
              <a:ext cx="1920240" cy="74458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 chọn thẻ</a:t>
              </a:r>
            </a:p>
            <a:p>
              <a:pPr algn="ctr"/>
              <a:r>
                <a:rPr lang="en-US" sz="2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View.</a:t>
              </a:r>
              <a:endPara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/>
            <p:cNvCxnSpPr>
              <a:stCxn id="10" idx="1"/>
            </p:cNvCxnSpPr>
            <p:nvPr/>
          </p:nvCxnSpPr>
          <p:spPr>
            <a:xfrm flipH="1">
              <a:off x="3514276" y="1149278"/>
              <a:ext cx="1541050" cy="7243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31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3938" y="419439"/>
            <a:ext cx="11552134" cy="6199156"/>
            <a:chOff x="453938" y="419439"/>
            <a:chExt cx="11552134" cy="6199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895" y="419439"/>
              <a:ext cx="5743575" cy="619915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938" y="559117"/>
              <a:ext cx="11552134" cy="305903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216499" y="1394978"/>
            <a:ext cx="7794938" cy="3589146"/>
            <a:chOff x="3216499" y="1394978"/>
            <a:chExt cx="7794938" cy="3589146"/>
          </a:xfrm>
        </p:grpSpPr>
        <p:grpSp>
          <p:nvGrpSpPr>
            <p:cNvPr id="4" name="Group 3"/>
            <p:cNvGrpSpPr/>
            <p:nvPr/>
          </p:nvGrpSpPr>
          <p:grpSpPr>
            <a:xfrm>
              <a:off x="3216499" y="1394978"/>
              <a:ext cx="7794938" cy="3589146"/>
              <a:chOff x="3216499" y="1394978"/>
              <a:chExt cx="7794938" cy="358914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216499" y="1394978"/>
                <a:ext cx="1492661" cy="49384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4709160" y="1641900"/>
                <a:ext cx="2458615" cy="197625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ounded Rectangle 7"/>
              <p:cNvSpPr/>
              <p:nvPr/>
            </p:nvSpPr>
            <p:spPr>
              <a:xfrm>
                <a:off x="7196461" y="3245861"/>
                <a:ext cx="3814976" cy="1738263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0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Đánh dấu   </a:t>
                </a:r>
                <a:r>
                  <a:rPr lang="en-US" sz="20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Rulers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để hiển thị thước đo trên trang vẽ.</a:t>
                </a:r>
                <a:endParaRPr lang="en-US" sz="2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8776" y="3796467"/>
                <a:ext cx="274615" cy="305128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6826" y="4462726"/>
              <a:ext cx="2669585" cy="482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7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3702" y="221840"/>
            <a:ext cx="11397234" cy="6479138"/>
            <a:chOff x="663702" y="221840"/>
            <a:chExt cx="11397234" cy="64791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702" y="221840"/>
              <a:ext cx="6121146" cy="64791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702" y="284502"/>
              <a:ext cx="11397234" cy="392766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275456" y="1655064"/>
            <a:ext cx="8669041" cy="2461586"/>
            <a:chOff x="3275456" y="1655064"/>
            <a:chExt cx="8669041" cy="2461586"/>
          </a:xfrm>
        </p:grpSpPr>
        <p:sp>
          <p:nvSpPr>
            <p:cNvPr id="18" name="Rectangle 17"/>
            <p:cNvSpPr/>
            <p:nvPr/>
          </p:nvSpPr>
          <p:spPr>
            <a:xfrm>
              <a:off x="3275456" y="1655064"/>
              <a:ext cx="1561720" cy="4688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endCxn id="18" idx="3"/>
            </p:cNvCxnSpPr>
            <p:nvPr/>
          </p:nvCxnSpPr>
          <p:spPr>
            <a:xfrm flipH="1" flipV="1">
              <a:off x="4837176" y="1889477"/>
              <a:ext cx="3730402" cy="11820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8567578" y="2026338"/>
              <a:ext cx="3376919" cy="2090312"/>
              <a:chOff x="8451668" y="2337997"/>
              <a:chExt cx="3376919" cy="2090312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8451668" y="2337997"/>
                <a:ext cx="3376919" cy="2090312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471433" y="2605173"/>
                <a:ext cx="32354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Đánh dấu </a:t>
                </a:r>
                <a:r>
                  <a:rPr lang="en-U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0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Gridlines</a:t>
                </a:r>
                <a:r>
                  <a:rPr lang="en-U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 </a:t>
                </a:r>
                <a:r>
                  <a:rPr lang="en-U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 lưới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 trang vẽ.</a:t>
                </a:r>
                <a:endParaRPr lang="en-US" sz="2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000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4816" y="3383153"/>
                <a:ext cx="2574183" cy="749762"/>
              </a:xfrm>
              <a:prstGeom prst="rect">
                <a:avLst/>
              </a:prstGeom>
            </p:spPr>
          </p:pic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395" y="2327921"/>
            <a:ext cx="274615" cy="3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75737" y="272038"/>
            <a:ext cx="11588104" cy="6222877"/>
            <a:chOff x="575737" y="272038"/>
            <a:chExt cx="11588104" cy="622287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737" y="272038"/>
              <a:ext cx="5848350" cy="622287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737" y="282078"/>
              <a:ext cx="11588104" cy="2433689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209234" y="1618677"/>
            <a:ext cx="8191327" cy="2224211"/>
            <a:chOff x="3209234" y="1618677"/>
            <a:chExt cx="8191327" cy="2224211"/>
          </a:xfrm>
        </p:grpSpPr>
        <p:sp>
          <p:nvSpPr>
            <p:cNvPr id="12" name="Rectangle 11"/>
            <p:cNvSpPr/>
            <p:nvPr/>
          </p:nvSpPr>
          <p:spPr>
            <a:xfrm>
              <a:off x="3209234" y="1618677"/>
              <a:ext cx="1417629" cy="3792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endCxn id="12" idx="3"/>
            </p:cNvCxnSpPr>
            <p:nvPr/>
          </p:nvCxnSpPr>
          <p:spPr>
            <a:xfrm flipH="1" flipV="1">
              <a:off x="4626863" y="1808310"/>
              <a:ext cx="3396778" cy="7553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8023641" y="1680373"/>
              <a:ext cx="3376920" cy="2162515"/>
              <a:chOff x="8023641" y="1680373"/>
              <a:chExt cx="3376920" cy="2162515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8023641" y="1680373"/>
                <a:ext cx="3376920" cy="216251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118468" y="1736369"/>
                <a:ext cx="323546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Đánh dấu  </a:t>
                </a:r>
                <a:r>
                  <a:rPr lang="en-U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Status </a:t>
                </a:r>
                <a:r>
                  <a:rPr lang="en-US" sz="2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để hiển thị thông tin của bức tranh.</a:t>
                </a:r>
                <a:endParaRPr lang="en-US" sz="2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00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9736199" y="2895899"/>
                <a:ext cx="0" cy="53007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9921" y="2412367"/>
                <a:ext cx="2057400" cy="447675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8649472" y="3441093"/>
                <a:ext cx="22511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Kích thước trang vẽ</a:t>
                </a:r>
                <a:endParaRPr lang="en-US" sz="200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1270" y="1776261"/>
                <a:ext cx="274615" cy="305128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3734873" y="2895899"/>
            <a:ext cx="5539756" cy="3710963"/>
            <a:chOff x="3734873" y="2895899"/>
            <a:chExt cx="5539756" cy="3710963"/>
          </a:xfrm>
        </p:grpSpPr>
        <p:sp>
          <p:nvSpPr>
            <p:cNvPr id="8" name="Rectangle 7"/>
            <p:cNvSpPr/>
            <p:nvPr/>
          </p:nvSpPr>
          <p:spPr>
            <a:xfrm>
              <a:off x="3734873" y="6259132"/>
              <a:ext cx="1056068" cy="3477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4376057" y="2895899"/>
              <a:ext cx="4898572" cy="33632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00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9DE53A-EE27-47E7-9C7D-D4E2E2701DE2}"/>
              </a:ext>
            </a:extLst>
          </p:cNvPr>
          <p:cNvSpPr txBox="1"/>
          <p:nvPr/>
        </p:nvSpPr>
        <p:spPr>
          <a:xfrm>
            <a:off x="285847" y="292539"/>
            <a:ext cx="6968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EA44C02-1FE2-41DC-8012-10B50E966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97" t="12676" r="40816" b="30823"/>
          <a:stretch/>
        </p:blipFill>
        <p:spPr>
          <a:xfrm>
            <a:off x="705878" y="1723245"/>
            <a:ext cx="3680144" cy="3911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5BEF62-2C67-441E-8152-7D05AB8C300D}"/>
              </a:ext>
            </a:extLst>
          </p:cNvPr>
          <p:cNvSpPr/>
          <p:nvPr/>
        </p:nvSpPr>
        <p:spPr>
          <a:xfrm>
            <a:off x="1803671" y="1977184"/>
            <a:ext cx="484909" cy="249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C23299-E439-4CE1-9CF1-FC27EB7265C6}"/>
              </a:ext>
            </a:extLst>
          </p:cNvPr>
          <p:cNvSpPr txBox="1"/>
          <p:nvPr/>
        </p:nvSpPr>
        <p:spPr>
          <a:xfrm>
            <a:off x="4748267" y="1323135"/>
            <a:ext cx="7264627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073787-CC52-461F-9173-AC6B9AF691E9}"/>
              </a:ext>
            </a:extLst>
          </p:cNvPr>
          <p:cNvSpPr txBox="1"/>
          <p:nvPr/>
        </p:nvSpPr>
        <p:spPr>
          <a:xfrm>
            <a:off x="4748268" y="2154774"/>
            <a:ext cx="7418603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0C9158F-E0D2-49A9-9FFE-137385025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18" y="2235661"/>
            <a:ext cx="385519" cy="3855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00A5639-A16C-4D8F-A9F3-5F0DA7C839CF}"/>
              </a:ext>
            </a:extLst>
          </p:cNvPr>
          <p:cNvSpPr txBox="1"/>
          <p:nvPr/>
        </p:nvSpPr>
        <p:spPr>
          <a:xfrm>
            <a:off x="4799091" y="2987893"/>
            <a:ext cx="7342075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Gridlines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4D0C7A7-FF39-4C9F-A9C0-3880A94AB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94" y="3026119"/>
            <a:ext cx="385519" cy="3855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21EBEA4-DBF5-4D54-9052-C73A45634A90}"/>
              </a:ext>
            </a:extLst>
          </p:cNvPr>
          <p:cNvSpPr txBox="1"/>
          <p:nvPr/>
        </p:nvSpPr>
        <p:spPr>
          <a:xfrm>
            <a:off x="4808038" y="3853417"/>
            <a:ext cx="7204856" cy="181588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bar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DF52C01-0A2A-4432-8B4A-131D28CA8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28" y="3947514"/>
            <a:ext cx="385519" cy="3855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7466063-3B0F-4D48-9B8B-F65E44440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96" y="4492489"/>
            <a:ext cx="1499241" cy="3855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D3D29C0C-2D9C-4D55-B163-CD2B195DA3E5}"/>
              </a:ext>
            </a:extLst>
          </p:cNvPr>
          <p:cNvCxnSpPr/>
          <p:nvPr/>
        </p:nvCxnSpPr>
        <p:spPr>
          <a:xfrm flipH="1">
            <a:off x="2344001" y="1533841"/>
            <a:ext cx="2382983" cy="540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74CFEEE-F053-40B6-B547-C32A476BBD7D}"/>
              </a:ext>
            </a:extLst>
          </p:cNvPr>
          <p:cNvSpPr/>
          <p:nvPr/>
        </p:nvSpPr>
        <p:spPr>
          <a:xfrm>
            <a:off x="1956073" y="2226566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ECF2D1B-FA52-4047-8354-C43954EA9010}"/>
              </a:ext>
            </a:extLst>
          </p:cNvPr>
          <p:cNvSpPr/>
          <p:nvPr/>
        </p:nvSpPr>
        <p:spPr>
          <a:xfrm>
            <a:off x="1956073" y="2434150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053AA44-6ED8-4019-90F7-EBD415E6D915}"/>
              </a:ext>
            </a:extLst>
          </p:cNvPr>
          <p:cNvSpPr/>
          <p:nvPr/>
        </p:nvSpPr>
        <p:spPr>
          <a:xfrm>
            <a:off x="1956073" y="2641734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0069A9F5-DAF5-4632-B402-AB9E7BBFB81E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2692400" y="2332259"/>
            <a:ext cx="2055868" cy="84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A39EFD9A-519C-495D-AD99-4E19FFCE955C}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2692392" y="2539843"/>
            <a:ext cx="2106699" cy="709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3F836752-A2E9-48CB-9A6E-FADF32BA2176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692392" y="2747428"/>
            <a:ext cx="2115647" cy="20139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2B1CB7E-01B2-4638-AA6C-0BA06C09E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87" y="5423429"/>
            <a:ext cx="1499241" cy="249382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18873C4C-2B5B-4DF9-90EF-F389E745661A}"/>
              </a:ext>
            </a:extLst>
          </p:cNvPr>
          <p:cNvCxnSpPr>
            <a:cxnSpLocks/>
            <a:endCxn id="36" idx="3"/>
          </p:cNvCxnSpPr>
          <p:nvPr/>
        </p:nvCxnSpPr>
        <p:spPr>
          <a:xfrm flipH="1">
            <a:off x="3241626" y="4606354"/>
            <a:ext cx="4044916" cy="9417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236972" y="4878008"/>
            <a:ext cx="0" cy="3719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58368" y="192024"/>
            <a:ext cx="519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368" y="715244"/>
            <a:ext cx="643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Trao đổi với bạn rồi vẽ hình theo mẫu.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38464"/>
            <a:ext cx="12192001" cy="561953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40957" y="715244"/>
            <a:ext cx="3554569" cy="1507987"/>
          </a:xfrm>
          <a:prstGeom prst="wedgeRoundRectCallout">
            <a:avLst>
              <a:gd name="adj1" fmla="val -128420"/>
              <a:gd name="adj2" fmla="val 104153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hình bên, phần dư thừa của trang giấy vẽ quá nhiều, em cần điều chỉnh để trang giấy vẽ vừa đủ chứa ngôi nhà.</a:t>
            </a:r>
          </a:p>
        </p:txBody>
      </p:sp>
    </p:spTree>
    <p:extLst>
      <p:ext uri="{BB962C8B-B14F-4D97-AF65-F5344CB8AC3E}">
        <p14:creationId xmlns:p14="http://schemas.microsoft.com/office/powerpoint/2010/main" val="42673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58368" y="192024"/>
            <a:ext cx="519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368" y="715244"/>
            <a:ext cx="1073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Thực hiện điều chỉnh trang giấy vẽ vừa đủ để chứa ngôi nhà như sau: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38464"/>
            <a:ext cx="12192001" cy="5619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4257" y="4885886"/>
            <a:ext cx="3694176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257" y="2454928"/>
            <a:ext cx="3694176" cy="1938992"/>
            <a:chOff x="7084257" y="2454928"/>
            <a:chExt cx="3694176" cy="1938992"/>
          </a:xfrm>
        </p:grpSpPr>
        <p:sp>
          <p:nvSpPr>
            <p:cNvPr id="7" name="TextBox 6"/>
            <p:cNvSpPr txBox="1"/>
            <p:nvPr/>
          </p:nvSpPr>
          <p:spPr>
            <a:xfrm>
              <a:off x="7084257" y="2454928"/>
              <a:ext cx="3694176" cy="19389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Di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trỏ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trỏ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0018327" y="4048232"/>
              <a:ext cx="458084" cy="24944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68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85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69&quot;/&gt;&lt;/object&gt;&lt;object type=&quot;3&quot; unique_id=&quot;10008&quot;&gt;&lt;property id=&quot;20148&quot; value=&quot;5&quot;/&gt;&lt;property id=&quot;20300&quot; value=&quot;Slide 5&quot;/&gt;&lt;property id=&quot;20307&quot; value=&quot;266&quot;/&gt;&lt;/object&gt;&lt;object type=&quot;3&quot; unique_id=&quot;10009&quot;&gt;&lt;property id=&quot;20148&quot; value=&quot;5&quot;/&gt;&lt;property id=&quot;20300&quot; value=&quot;Slide 6&quot;/&gt;&lt;property id=&quot;20307&quot; value=&quot;267&quot;/&gt;&lt;/object&gt;&lt;object type=&quot;3&quot; unique_id=&quot;10010&quot;&gt;&lt;property id=&quot;20148&quot; value=&quot;5&quot;/&gt;&lt;property id=&quot;20300&quot; value=&quot;Slide 7&quot;/&gt;&lt;property id=&quot;20307&quot; value=&quot;278&quot;/&gt;&lt;/object&gt;&lt;object type=&quot;3&quot; unique_id=&quot;10011&quot;&gt;&lt;property id=&quot;20148&quot; value=&quot;5&quot;/&gt;&lt;property id=&quot;20300&quot; value=&quot;Slide 8&quot;/&gt;&lt;property id=&quot;20307&quot; value=&quot;268&quot;/&gt;&lt;/object&gt;&lt;object type=&quot;3&quot; unique_id=&quot;10012&quot;&gt;&lt;property id=&quot;20148&quot; value=&quot;5&quot;/&gt;&lt;property id=&quot;20300&quot; value=&quot;Slide 9&quot;/&gt;&lt;property id=&quot;20307&quot; value=&quot;283&quot;/&gt;&lt;/object&gt;&lt;object type=&quot;3&quot; unique_id=&quot;10013&quot;&gt;&lt;property id=&quot;20148&quot; value=&quot;5&quot;/&gt;&lt;property id=&quot;20300&quot; value=&quot;Slide 10&quot;/&gt;&lt;property id=&quot;20307&quot; value=&quot;272&quot;/&gt;&lt;/object&gt;&lt;object type=&quot;3&quot; unique_id=&quot;10014&quot;&gt;&lt;property id=&quot;20148&quot; value=&quot;5&quot;/&gt;&lt;property id=&quot;20300&quot; value=&quot;Slide 11&quot;/&gt;&lt;property id=&quot;20307&quot; value=&quot;284&quot;/&gt;&lt;/object&gt;&lt;object type=&quot;3&quot; unique_id=&quot;10015&quot;&gt;&lt;property id=&quot;20148&quot; value=&quot;5&quot;/&gt;&lt;property id=&quot;20300&quot; value=&quot;Slide 12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502</Words>
  <Application>Microsoft Office PowerPoint</Application>
  <PresentationFormat>Custom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Gia</dc:creator>
  <cp:lastModifiedBy>MTC</cp:lastModifiedBy>
  <cp:revision>127</cp:revision>
  <dcterms:created xsi:type="dcterms:W3CDTF">2017-10-10T00:34:21Z</dcterms:created>
  <dcterms:modified xsi:type="dcterms:W3CDTF">2022-11-22T02:21:55Z</dcterms:modified>
</cp:coreProperties>
</file>