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86" r:id="rId3"/>
    <p:sldMasterId id="2147483698" r:id="rId4"/>
  </p:sldMasterIdLst>
  <p:notesMasterIdLst>
    <p:notesMasterId r:id="rId16"/>
  </p:notesMasterIdLst>
  <p:sldIdLst>
    <p:sldId id="270" r:id="rId5"/>
    <p:sldId id="287" r:id="rId6"/>
    <p:sldId id="275" r:id="rId7"/>
    <p:sldId id="276" r:id="rId8"/>
    <p:sldId id="293" r:id="rId9"/>
    <p:sldId id="278" r:id="rId10"/>
    <p:sldId id="279" r:id="rId11"/>
    <p:sldId id="271" r:id="rId12"/>
    <p:sldId id="267" r:id="rId13"/>
    <p:sldId id="289" r:id="rId14"/>
    <p:sldId id="29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E1EC"/>
    <a:srgbClr val="8FCCD1"/>
    <a:srgbClr val="67EBF9"/>
    <a:srgbClr val="F16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69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11721" y="273050"/>
            <a:ext cx="10968567" cy="5854700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/>
            <a:endParaRPr sz="1400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 eaLnBrk="1" fontAlgn="base" hangingPunct="1"/>
            <a:endParaRPr sz="1400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en-US" sz="1400" strike="noStrike" noProof="1" dirty="0">
                <a:latin typeface="Arial" pitchFamily="34" charset="0"/>
                <a:ea typeface="Arial" charset="0"/>
                <a:cs typeface="+mn-ea"/>
              </a:rPr>
              <a:pPr lvl="0" algn="r" eaLnBrk="1" fontAlgn="base" hangingPunct="1"/>
              <a:t>‹#›</a:t>
            </a:fld>
            <a:endParaRPr lang="en-US" altLang="en-US" sz="1400" strike="noStrike" noProof="1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5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673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91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9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627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19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905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92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5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7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4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023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525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429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659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gradFill rotWithShape="0">
          <a:gsLst>
            <a:gs pos="0">
              <a:srgbClr val="33CCFF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3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en-US" dirty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15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5412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2600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495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453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53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7877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350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893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385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352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456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26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0118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0755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97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9010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6390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9084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4203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0408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3007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49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5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20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18"/>
          <p:cNvSpPr>
            <a:spLocks noChangeArrowheads="1" noChangeShapeType="1" noTextEdit="1"/>
          </p:cNvSpPr>
          <p:nvPr/>
        </p:nvSpPr>
        <p:spPr bwMode="auto">
          <a:xfrm>
            <a:off x="3302598" y="145079"/>
            <a:ext cx="5779247" cy="2528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endParaRPr lang="vi-VN" sz="36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Lớp: </a:t>
            </a: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r>
              <a:rPr lang="vi-VN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/1</a:t>
            </a: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pic>
        <p:nvPicPr>
          <p:cNvPr id="34819" name="Picture 48" descr="Hoa tim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002" y="2990620"/>
            <a:ext cx="6262843" cy="2499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WordArt 17"/>
          <p:cNvSpPr>
            <a:spLocks noChangeArrowheads="1" noChangeShapeType="1" noTextEdit="1"/>
          </p:cNvSpPr>
          <p:nvPr/>
        </p:nvSpPr>
        <p:spPr bwMode="auto">
          <a:xfrm>
            <a:off x="3104426" y="2990620"/>
            <a:ext cx="6400800" cy="1817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  </a:t>
            </a:r>
          </a:p>
        </p:txBody>
      </p:sp>
    </p:spTree>
    <p:extLst>
      <p:ext uri="{BB962C8B-B14F-4D97-AF65-F5344CB8AC3E}">
        <p14:creationId xmlns:p14="http://schemas.microsoft.com/office/powerpoint/2010/main" val="3648588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7"/>
          <p:cNvSpPr>
            <a:spLocks noChangeArrowheads="1" noChangeShapeType="1" noTextEdit="1"/>
          </p:cNvSpPr>
          <p:nvPr/>
        </p:nvSpPr>
        <p:spPr bwMode="auto">
          <a:xfrm>
            <a:off x="2250832" y="2204977"/>
            <a:ext cx="7807568" cy="8695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i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Dặn dò    </a:t>
            </a:r>
          </a:p>
        </p:txBody>
      </p:sp>
    </p:spTree>
    <p:extLst>
      <p:ext uri="{BB962C8B-B14F-4D97-AF65-F5344CB8AC3E}">
        <p14:creationId xmlns:p14="http://schemas.microsoft.com/office/powerpoint/2010/main" val="3795785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465063" y="2363873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chào và hẹn gặp lại!</a:t>
            </a:r>
          </a:p>
        </p:txBody>
      </p:sp>
    </p:spTree>
    <p:extLst>
      <p:ext uri="{BB962C8B-B14F-4D97-AF65-F5344CB8AC3E}">
        <p14:creationId xmlns:p14="http://schemas.microsoft.com/office/powerpoint/2010/main" val="264987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F:\Os - Wall\Wall\istockphoto-917590486-1024x102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8" t="30414"/>
          <a:stretch/>
        </p:blipFill>
        <p:spPr bwMode="auto">
          <a:xfrm>
            <a:off x="9740902" y="3820458"/>
            <a:ext cx="2447223" cy="317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F:\Os - Wall\Wall\istockphoto-917590486-1024x1024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56" b="22323"/>
          <a:stretch/>
        </p:blipFill>
        <p:spPr bwMode="auto">
          <a:xfrm>
            <a:off x="0" y="395086"/>
            <a:ext cx="3149600" cy="242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-764988" y="320627"/>
            <a:ext cx="13512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Aft>
                <a:spcPct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tích xung quanh và diện tích toàn phần 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hình hộp chữ nhật</a:t>
            </a:r>
          </a:p>
        </p:txBody>
      </p:sp>
      <p:sp>
        <p:nvSpPr>
          <p:cNvPr id="83" name="Line 2"/>
          <p:cNvSpPr>
            <a:spLocks noChangeShapeType="1"/>
          </p:cNvSpPr>
          <p:nvPr/>
        </p:nvSpPr>
        <p:spPr bwMode="auto">
          <a:xfrm>
            <a:off x="7840133" y="4551369"/>
            <a:ext cx="0" cy="639763"/>
          </a:xfrm>
          <a:prstGeom prst="line">
            <a:avLst/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000">
              <a:solidFill>
                <a:srgbClr val="292934"/>
              </a:solidFill>
            </a:endParaRPr>
          </a:p>
        </p:txBody>
      </p:sp>
      <p:grpSp>
        <p:nvGrpSpPr>
          <p:cNvPr id="108" name="Group 29"/>
          <p:cNvGrpSpPr>
            <a:grpSpLocks/>
          </p:cNvGrpSpPr>
          <p:nvPr/>
        </p:nvGrpSpPr>
        <p:grpSpPr bwMode="auto">
          <a:xfrm>
            <a:off x="3508299" y="3787077"/>
            <a:ext cx="4581452" cy="3206527"/>
            <a:chOff x="431" y="2534"/>
            <a:chExt cx="1729" cy="1116"/>
          </a:xfrm>
        </p:grpSpPr>
        <p:sp>
          <p:nvSpPr>
            <p:cNvPr id="109" name="Line 30"/>
            <p:cNvSpPr>
              <a:spLocks noChangeShapeType="1"/>
            </p:cNvSpPr>
            <p:nvPr/>
          </p:nvSpPr>
          <p:spPr bwMode="auto">
            <a:xfrm flipH="1">
              <a:off x="1491" y="2718"/>
              <a:ext cx="489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10" name="Line 31"/>
            <p:cNvSpPr>
              <a:spLocks noChangeShapeType="1"/>
            </p:cNvSpPr>
            <p:nvPr/>
          </p:nvSpPr>
          <p:spPr bwMode="auto">
            <a:xfrm flipH="1">
              <a:off x="631" y="2717"/>
              <a:ext cx="468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11" name="Line 32"/>
            <p:cNvSpPr>
              <a:spLocks noChangeShapeType="1"/>
            </p:cNvSpPr>
            <p:nvPr/>
          </p:nvSpPr>
          <p:spPr bwMode="auto">
            <a:xfrm flipH="1">
              <a:off x="1491" y="3115"/>
              <a:ext cx="489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12" name="Line 33"/>
            <p:cNvSpPr>
              <a:spLocks noChangeShapeType="1"/>
            </p:cNvSpPr>
            <p:nvPr/>
          </p:nvSpPr>
          <p:spPr bwMode="auto">
            <a:xfrm flipH="1">
              <a:off x="629" y="3118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13" name="Text Box 34"/>
            <p:cNvSpPr txBox="1">
              <a:spLocks noChangeArrowheads="1"/>
            </p:cNvSpPr>
            <p:nvPr/>
          </p:nvSpPr>
          <p:spPr bwMode="auto">
            <a:xfrm>
              <a:off x="917" y="2534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A</a:t>
              </a:r>
            </a:p>
          </p:txBody>
        </p:sp>
        <p:sp>
          <p:nvSpPr>
            <p:cNvPr id="114" name="Text Box 35"/>
            <p:cNvSpPr txBox="1">
              <a:spLocks noChangeArrowheads="1"/>
            </p:cNvSpPr>
            <p:nvPr/>
          </p:nvSpPr>
          <p:spPr bwMode="auto">
            <a:xfrm>
              <a:off x="1968" y="2544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B</a:t>
              </a:r>
            </a:p>
          </p:txBody>
        </p:sp>
        <p:sp>
          <p:nvSpPr>
            <p:cNvPr id="115" name="Text Box 36"/>
            <p:cNvSpPr txBox="1">
              <a:spLocks noChangeArrowheads="1"/>
            </p:cNvSpPr>
            <p:nvPr/>
          </p:nvSpPr>
          <p:spPr bwMode="auto">
            <a:xfrm>
              <a:off x="1488" y="2874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C</a:t>
              </a:r>
            </a:p>
          </p:txBody>
        </p:sp>
        <p:sp>
          <p:nvSpPr>
            <p:cNvPr id="116" name="Text Box 37"/>
            <p:cNvSpPr txBox="1">
              <a:spLocks noChangeArrowheads="1"/>
            </p:cNvSpPr>
            <p:nvPr/>
          </p:nvSpPr>
          <p:spPr bwMode="auto">
            <a:xfrm>
              <a:off x="431" y="2852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D</a:t>
              </a:r>
            </a:p>
          </p:txBody>
        </p:sp>
        <p:sp>
          <p:nvSpPr>
            <p:cNvPr id="117" name="Text Box 38"/>
            <p:cNvSpPr txBox="1">
              <a:spLocks noChangeArrowheads="1"/>
            </p:cNvSpPr>
            <p:nvPr/>
          </p:nvSpPr>
          <p:spPr bwMode="auto">
            <a:xfrm>
              <a:off x="899" y="2948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M</a:t>
              </a:r>
            </a:p>
          </p:txBody>
        </p:sp>
        <p:sp>
          <p:nvSpPr>
            <p:cNvPr id="118" name="Text Box 39"/>
            <p:cNvSpPr txBox="1">
              <a:spLocks noChangeArrowheads="1"/>
            </p:cNvSpPr>
            <p:nvPr/>
          </p:nvSpPr>
          <p:spPr bwMode="auto">
            <a:xfrm>
              <a:off x="1968" y="2948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N</a:t>
              </a:r>
            </a:p>
          </p:txBody>
        </p:sp>
        <p:sp>
          <p:nvSpPr>
            <p:cNvPr id="119" name="Text Box 40"/>
            <p:cNvSpPr txBox="1">
              <a:spLocks noChangeArrowheads="1"/>
            </p:cNvSpPr>
            <p:nvPr/>
          </p:nvSpPr>
          <p:spPr bwMode="auto">
            <a:xfrm>
              <a:off x="1548" y="3312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P</a:t>
              </a:r>
            </a:p>
          </p:txBody>
        </p:sp>
        <p:sp>
          <p:nvSpPr>
            <p:cNvPr id="120" name="Text Box 41"/>
            <p:cNvSpPr txBox="1">
              <a:spLocks noChangeArrowheads="1"/>
            </p:cNvSpPr>
            <p:nvPr/>
          </p:nvSpPr>
          <p:spPr bwMode="auto">
            <a:xfrm>
              <a:off x="431" y="3278"/>
              <a:ext cx="19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>
                  <a:solidFill>
                    <a:srgbClr val="292934"/>
                  </a:solidFill>
                  <a:latin typeface="Garamond" pitchFamily="18" charset="0"/>
                </a:rPr>
                <a:t>Q</a:t>
              </a:r>
            </a:p>
          </p:txBody>
        </p:sp>
        <p:sp>
          <p:nvSpPr>
            <p:cNvPr id="121" name="Line 42"/>
            <p:cNvSpPr>
              <a:spLocks noChangeShapeType="1"/>
            </p:cNvSpPr>
            <p:nvPr/>
          </p:nvSpPr>
          <p:spPr bwMode="auto">
            <a:xfrm>
              <a:off x="626" y="2950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2" name="Line 43"/>
            <p:cNvSpPr>
              <a:spLocks noChangeShapeType="1"/>
            </p:cNvSpPr>
            <p:nvPr/>
          </p:nvSpPr>
          <p:spPr bwMode="auto">
            <a:xfrm>
              <a:off x="1110" y="2717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3" name="Line 44"/>
            <p:cNvSpPr>
              <a:spLocks noChangeShapeType="1"/>
            </p:cNvSpPr>
            <p:nvPr/>
          </p:nvSpPr>
          <p:spPr bwMode="auto">
            <a:xfrm>
              <a:off x="1491" y="2951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4" name="Line 45"/>
            <p:cNvSpPr>
              <a:spLocks noChangeShapeType="1"/>
            </p:cNvSpPr>
            <p:nvPr/>
          </p:nvSpPr>
          <p:spPr bwMode="auto">
            <a:xfrm>
              <a:off x="1977" y="2712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5" name="Line 46"/>
            <p:cNvSpPr>
              <a:spLocks noChangeShapeType="1"/>
            </p:cNvSpPr>
            <p:nvPr/>
          </p:nvSpPr>
          <p:spPr bwMode="auto">
            <a:xfrm>
              <a:off x="626" y="295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6" name="Line 47"/>
            <p:cNvSpPr>
              <a:spLocks noChangeShapeType="1"/>
            </p:cNvSpPr>
            <p:nvPr/>
          </p:nvSpPr>
          <p:spPr bwMode="auto">
            <a:xfrm>
              <a:off x="624" y="335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7" name="Line 48"/>
            <p:cNvSpPr>
              <a:spLocks noChangeShapeType="1"/>
            </p:cNvSpPr>
            <p:nvPr/>
          </p:nvSpPr>
          <p:spPr bwMode="auto">
            <a:xfrm>
              <a:off x="1098" y="311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  <p:sp>
          <p:nvSpPr>
            <p:cNvPr id="128" name="Line 49"/>
            <p:cNvSpPr>
              <a:spLocks noChangeShapeType="1"/>
            </p:cNvSpPr>
            <p:nvPr/>
          </p:nvSpPr>
          <p:spPr bwMode="auto">
            <a:xfrm>
              <a:off x="1104" y="271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000">
                <a:solidFill>
                  <a:srgbClr val="292934"/>
                </a:solidFill>
              </a:endParaRPr>
            </a:p>
          </p:txBody>
        </p:sp>
      </p:grpSp>
      <p:sp>
        <p:nvSpPr>
          <p:cNvPr id="132" name="Text Box 58"/>
          <p:cNvSpPr txBox="1">
            <a:spLocks noChangeArrowheads="1"/>
          </p:cNvSpPr>
          <p:nvPr/>
        </p:nvSpPr>
        <p:spPr bwMode="auto">
          <a:xfrm>
            <a:off x="845531" y="2234628"/>
            <a:ext cx="10566400" cy="1631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</a:rPr>
              <a:t>Sxq = 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</a:rPr>
              <a:t>(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</a:rPr>
              <a:t>C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</a:rPr>
              <a:t>hiều dài + chiều rộng) x 2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</a:rPr>
              <a:t> x Chiều cao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CC"/>
                </a:solidFill>
                <a:latin typeface="Times New Roman" pitchFamily="18" charset="0"/>
              </a:rPr>
              <a:t>S tp = Sxq + diện tích hai mặt đáy.</a:t>
            </a:r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1" y="3989391"/>
            <a:ext cx="1524000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89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3920266" y="2175075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 sz="3200"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</a:endParaRPr>
          </a:p>
        </p:txBody>
      </p:sp>
      <p:sp>
        <p:nvSpPr>
          <p:cNvPr id="51205" name="Text Box 7"/>
          <p:cNvSpPr txBox="1"/>
          <p:nvPr/>
        </p:nvSpPr>
        <p:spPr>
          <a:xfrm>
            <a:off x="110266" y="362862"/>
            <a:ext cx="3810000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Bài 1:</a:t>
            </a:r>
          </a:p>
        </p:txBody>
      </p:sp>
      <p:sp>
        <p:nvSpPr>
          <p:cNvPr id="51207" name="Text Box 21"/>
          <p:cNvSpPr txBox="1"/>
          <p:nvPr/>
        </p:nvSpPr>
        <p:spPr>
          <a:xfrm>
            <a:off x="1524000" y="457200"/>
            <a:ext cx="9144000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Luyện tập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42" name="Text Box 58"/>
              <p:cNvSpPr txBox="1"/>
              <p:nvPr/>
            </p:nvSpPr>
            <p:spPr>
              <a:xfrm>
                <a:off x="110267" y="362054"/>
                <a:ext cx="11637084" cy="288290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algn="just" eaLnBrk="1" hangingPunct="1">
                  <a:spcBef>
                    <a:spcPct val="50000"/>
                  </a:spcBef>
                </a:pPr>
                <a:r>
                  <a:rPr lang="vi-VN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           Tính diện tích xung quanh và diện tích toàn phần của hình hộp chữ nhật có: </a:t>
                </a:r>
              </a:p>
              <a:p>
                <a:pPr marL="457200" lvl="0" indent="-457200" algn="just" eaLnBrk="1" hangingPunct="1">
                  <a:spcBef>
                    <a:spcPct val="50000"/>
                  </a:spcBef>
                  <a:buAutoNum type="alphaLcParenR"/>
                </a:pPr>
                <a:r>
                  <a:rPr lang="vi-VN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Chiều dài 25dm,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rộng 1,5m và chiều cao 18dm ;</a:t>
                </a:r>
              </a:p>
              <a:p>
                <a:pPr marL="457200" lvl="0" indent="-457200" algn="just">
                  <a:spcBef>
                    <a:spcPct val="50000"/>
                  </a:spcBef>
                  <a:buAutoNum type="alphaLcParenR"/>
                </a:pPr>
                <a:r>
                  <a:rPr lang="vi-VN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vi-VN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dài</a:t>
                </a:r>
                <a:r>
                  <a:rPr lang="vi-VN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AE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m,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rộng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m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cao</a:t>
                </a:r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m.</a:t>
                </a:r>
                <a:endParaRPr lang="vi-VN" sz="3200" b="1" dirty="0"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242" name="Text 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67" y="362054"/>
                <a:ext cx="11637084" cy="2882905"/>
              </a:xfrm>
              <a:prstGeom prst="rect">
                <a:avLst/>
              </a:prstGeom>
              <a:blipFill>
                <a:blip r:embed="rId2"/>
                <a:stretch>
                  <a:fillRect l="-1310" t="-2960" r="-1362" b="-1903"/>
                </a:stretch>
              </a:blipFill>
              <a:ln w="9525">
                <a:noFill/>
                <a:miter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766" y="3945261"/>
            <a:ext cx="4176713" cy="1985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4184039" y="6078860"/>
            <a:ext cx="20163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dm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57309">
            <a:off x="6754190" y="5091594"/>
            <a:ext cx="15843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479" y="3736203"/>
            <a:ext cx="536575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24270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43389" y="1494001"/>
            <a:ext cx="728393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của  hình hộp chữ nhật là: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637934" y="2553196"/>
            <a:ext cx="70651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(25  + 15 )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=  1 440  (dm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68031" y="4283101"/>
            <a:ext cx="105507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toàn phần của hình hộp chữ nhật là:</a:t>
            </a: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559780" y="4844044"/>
            <a:ext cx="63089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1440  + 750  = 2190  (dm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1422400" y="5584419"/>
            <a:ext cx="924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số: 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1440 dm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2190 dm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1016004" y="199364"/>
            <a:ext cx="426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(a)</a:t>
            </a: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8861483" y="2474377"/>
            <a:ext cx="20163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dm</a:t>
            </a: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11075412" y="2087722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1,5m</a:t>
            </a:r>
          </a:p>
        </p:txBody>
      </p:sp>
      <p:grpSp>
        <p:nvGrpSpPr>
          <p:cNvPr id="11274" name="Group 12"/>
          <p:cNvGrpSpPr>
            <a:grpSpLocks/>
          </p:cNvGrpSpPr>
          <p:nvPr/>
        </p:nvGrpSpPr>
        <p:grpSpPr bwMode="auto">
          <a:xfrm>
            <a:off x="7427328" y="858997"/>
            <a:ext cx="4165600" cy="1600200"/>
            <a:chOff x="1248" y="912"/>
            <a:chExt cx="2640" cy="1344"/>
          </a:xfrm>
        </p:grpSpPr>
        <p:sp>
          <p:nvSpPr>
            <p:cNvPr id="11280" name="AutoShape 13"/>
            <p:cNvSpPr>
              <a:spLocks noChangeArrowheads="1"/>
            </p:cNvSpPr>
            <p:nvPr/>
          </p:nvSpPr>
          <p:spPr bwMode="auto">
            <a:xfrm>
              <a:off x="1248" y="912"/>
              <a:ext cx="2640" cy="1344"/>
            </a:xfrm>
            <a:prstGeom prst="cube">
              <a:avLst>
                <a:gd name="adj" fmla="val 4559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1" name="Line 14"/>
            <p:cNvSpPr>
              <a:spLocks noChangeShapeType="1"/>
            </p:cNvSpPr>
            <p:nvPr/>
          </p:nvSpPr>
          <p:spPr bwMode="auto">
            <a:xfrm>
              <a:off x="1872" y="91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2" name="Line 15"/>
            <p:cNvSpPr>
              <a:spLocks noChangeShapeType="1"/>
            </p:cNvSpPr>
            <p:nvPr/>
          </p:nvSpPr>
          <p:spPr bwMode="auto">
            <a:xfrm flipH="1">
              <a:off x="1872" y="1632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3" name="Line 16"/>
            <p:cNvSpPr>
              <a:spLocks noChangeShapeType="1"/>
            </p:cNvSpPr>
            <p:nvPr/>
          </p:nvSpPr>
          <p:spPr bwMode="auto">
            <a:xfrm flipH="1">
              <a:off x="1248" y="1632"/>
              <a:ext cx="62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275" name="Text Box 17"/>
          <p:cNvSpPr txBox="1">
            <a:spLocks noChangeArrowheads="1"/>
          </p:cNvSpPr>
          <p:nvPr/>
        </p:nvSpPr>
        <p:spPr bwMode="auto">
          <a:xfrm>
            <a:off x="168031" y="3246451"/>
            <a:ext cx="104999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hai mặt đáy của hình hộp chữ nhật là:</a:t>
            </a:r>
          </a:p>
        </p:txBody>
      </p:sp>
      <p:sp>
        <p:nvSpPr>
          <p:cNvPr id="11276" name="Text Box 18"/>
          <p:cNvSpPr txBox="1">
            <a:spLocks noChangeArrowheads="1"/>
          </p:cNvSpPr>
          <p:nvPr/>
        </p:nvSpPr>
        <p:spPr bwMode="auto">
          <a:xfrm>
            <a:off x="559780" y="3803507"/>
            <a:ext cx="66898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= 750  (dm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79" name="Text Box 21"/>
          <p:cNvSpPr txBox="1">
            <a:spLocks noChangeArrowheads="1"/>
          </p:cNvSpPr>
          <p:nvPr/>
        </p:nvSpPr>
        <p:spPr bwMode="auto">
          <a:xfrm rot="-5400000">
            <a:off x="10974788" y="721696"/>
            <a:ext cx="16294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dm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6088" y="909958"/>
            <a:ext cx="690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Đổi: 1,5 m = 15 dm </a:t>
            </a:r>
          </a:p>
        </p:txBody>
      </p:sp>
    </p:spTree>
    <p:extLst>
      <p:ext uri="{BB962C8B-B14F-4D97-AF65-F5344CB8AC3E}">
        <p14:creationId xmlns:p14="http://schemas.microsoft.com/office/powerpoint/2010/main" val="30293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59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49935" y="4995863"/>
            <a:ext cx="2095500" cy="1833562"/>
          </a:xfrm>
          <a:noFill/>
        </p:spPr>
      </p:pic>
      <p:pic>
        <p:nvPicPr>
          <p:cNvPr id="389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344" y="1614133"/>
            <a:ext cx="2747433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Rectangle 3"/>
          <p:cNvSpPr>
            <a:spLocks noChangeArrowheads="1"/>
          </p:cNvSpPr>
          <p:nvPr/>
        </p:nvSpPr>
        <p:spPr bwMode="auto">
          <a:xfrm>
            <a:off x="269538" y="1739900"/>
            <a:ext cx="8630798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ts val="300"/>
              </a:spcBef>
            </a:pP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lvl="0">
              <a:spcBef>
                <a:spcPts val="3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                            Đổi 8dm = 0,8m</a:t>
            </a:r>
          </a:p>
          <a:p>
            <a:pPr lvl="0">
              <a:spcBef>
                <a:spcPts val="3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Diện tích xung quanh cái thùng không nắp là:</a:t>
            </a:r>
          </a:p>
          <a:p>
            <a:pPr>
              <a:spcBef>
                <a:spcPts val="3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	(1,5 + 0,6) x 2 x 0,8  = 3,36 (m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2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ts val="300"/>
              </a:spcBef>
            </a:pPr>
            <a:endParaRPr lang="en-US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1"/>
          <p:cNvSpPr txBox="1"/>
          <p:nvPr/>
        </p:nvSpPr>
        <p:spPr>
          <a:xfrm>
            <a:off x="232271" y="2200"/>
            <a:ext cx="11816293" cy="15696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vi-VN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cái thùng không nắp </a:t>
            </a:r>
            <a:r>
              <a:rPr lang="en-US" sz="32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hình hộp chữ nhật có chiều dài 1,5m, chiều rộng 0,6m</a:t>
            </a:r>
            <a:r>
              <a:rPr lang="en-US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vi-VN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chiều cao 8dm</a:t>
            </a:r>
            <a:r>
              <a:rPr lang="en-US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 N</a:t>
            </a:r>
            <a:r>
              <a:rPr lang="vi-VN" sz="3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gười ta sơn mặt ngoài của thùng. Hỏi diện tích quét sơn là bao nhiêu mét vuông?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-200206" y="3942212"/>
            <a:ext cx="8114716" cy="111569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ts val="300"/>
              </a:spcBef>
            </a:pP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   Diện tích mặt </a:t>
            </a:r>
            <a:r>
              <a:rPr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đáy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</a:t>
            </a:r>
            <a:r>
              <a:rPr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cái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thùng </a:t>
            </a:r>
            <a:r>
              <a:rPr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là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	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1,5 x 0,6 = 0,9 (m</a:t>
            </a:r>
            <a:r>
              <a:rPr lang="vi-VN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2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232271" y="5057902"/>
            <a:ext cx="7919599" cy="111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Diện tích quét sơn của cái thùng là :</a:t>
            </a:r>
          </a:p>
          <a:p>
            <a:pPr>
              <a:spcBef>
                <a:spcPts val="3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	3,36 + 0,9 = 4,26 (m</a:t>
            </a:r>
            <a:r>
              <a:rPr lang="vi-VN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2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3125242" y="6173592"/>
            <a:ext cx="29193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Đáp số: 4,26 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Text Box 5"/>
          <p:cNvSpPr txBox="1"/>
          <p:nvPr/>
        </p:nvSpPr>
        <p:spPr>
          <a:xfrm rot="19794880">
            <a:off x="10362654" y="3107683"/>
            <a:ext cx="1066800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0,6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 Box 6"/>
          <p:cNvSpPr txBox="1"/>
          <p:nvPr/>
        </p:nvSpPr>
        <p:spPr>
          <a:xfrm rot="16200000">
            <a:off x="10970765" y="1980913"/>
            <a:ext cx="1066800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8</a:t>
            </a:r>
            <a:r>
              <a:rPr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dm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4"/>
          <p:cNvSpPr txBox="1"/>
          <p:nvPr/>
        </p:nvSpPr>
        <p:spPr>
          <a:xfrm>
            <a:off x="8825916" y="3463448"/>
            <a:ext cx="1100455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1,5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87946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156752" y="5622231"/>
            <a:ext cx="13535577" cy="55399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)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Diện tích xung quanh của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hai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hình hộp chữ nhật không bằng nhau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.</a:t>
            </a:r>
            <a:endParaRPr lang="vi-VN" sz="3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  <a:sym typeface="+mn-ea"/>
            </a:endParaRPr>
          </a:p>
        </p:txBody>
      </p:sp>
      <p:sp>
        <p:nvSpPr>
          <p:cNvPr id="92167" name="Text Box 7"/>
          <p:cNvSpPr txBox="1"/>
          <p:nvPr/>
        </p:nvSpPr>
        <p:spPr>
          <a:xfrm>
            <a:off x="78178" y="4353658"/>
            <a:ext cx="12648117" cy="55399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không bằng nhau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3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68" name="Text Box 8"/>
          <p:cNvSpPr txBox="1"/>
          <p:nvPr/>
        </p:nvSpPr>
        <p:spPr>
          <a:xfrm>
            <a:off x="100786" y="4964962"/>
            <a:ext cx="12166999" cy="55399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c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xung quanh của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3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81" name="Text Box 21"/>
          <p:cNvSpPr txBox="1"/>
          <p:nvPr/>
        </p:nvSpPr>
        <p:spPr>
          <a:xfrm>
            <a:off x="156752" y="223520"/>
            <a:ext cx="9769533" cy="55399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30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30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-96819" y="3734438"/>
            <a:ext cx="11220225" cy="55399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3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481622" y="408541"/>
            <a:ext cx="3870862" cy="3344657"/>
            <a:chOff x="6922553" y="486576"/>
            <a:chExt cx="3502246" cy="3344657"/>
          </a:xfrm>
        </p:grpSpPr>
        <p:sp>
          <p:nvSpPr>
            <p:cNvPr id="8" name="AutoShape 16"/>
            <p:cNvSpPr/>
            <p:nvPr/>
          </p:nvSpPr>
          <p:spPr>
            <a:xfrm>
              <a:off x="6922553" y="486576"/>
              <a:ext cx="1959682" cy="2768135"/>
            </a:xfrm>
            <a:prstGeom prst="cube">
              <a:avLst>
                <a:gd name="adj" fmla="val 25000"/>
              </a:avLst>
            </a:prstGeom>
            <a:solidFill>
              <a:srgbClr val="67EBF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sz="3000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6922553" y="2766235"/>
              <a:ext cx="499394" cy="48847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7433541" y="486576"/>
              <a:ext cx="11594" cy="226823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7433541" y="2766236"/>
              <a:ext cx="14371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8957314" y="1401269"/>
              <a:ext cx="1467485" cy="553998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</a:p>
          </p:txBody>
        </p:sp>
        <p:sp>
          <p:nvSpPr>
            <p:cNvPr id="23" name="Text Box 5"/>
            <p:cNvSpPr txBox="1"/>
            <p:nvPr/>
          </p:nvSpPr>
          <p:spPr>
            <a:xfrm>
              <a:off x="7096885" y="3277235"/>
              <a:ext cx="1428133" cy="553998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30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30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4" name="Text Box 6"/>
            <p:cNvSpPr txBox="1"/>
            <p:nvPr/>
          </p:nvSpPr>
          <p:spPr>
            <a:xfrm>
              <a:off x="8688194" y="2786369"/>
              <a:ext cx="1678680" cy="553998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30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30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76752" y="661836"/>
            <a:ext cx="5230509" cy="2857697"/>
            <a:chOff x="936532" y="1026876"/>
            <a:chExt cx="4732418" cy="2857697"/>
          </a:xfrm>
        </p:grpSpPr>
        <p:grpSp>
          <p:nvGrpSpPr>
            <p:cNvPr id="14" name="Group 13"/>
            <p:cNvGrpSpPr/>
            <p:nvPr/>
          </p:nvGrpSpPr>
          <p:grpSpPr>
            <a:xfrm>
              <a:off x="948138" y="1026876"/>
              <a:ext cx="4720812" cy="2857697"/>
              <a:chOff x="948138" y="1026876"/>
              <a:chExt cx="4720812" cy="2857697"/>
            </a:xfrm>
          </p:grpSpPr>
          <p:sp>
            <p:nvSpPr>
              <p:cNvPr id="28" name="Text Box 4"/>
              <p:cNvSpPr txBox="1"/>
              <p:nvPr/>
            </p:nvSpPr>
            <p:spPr>
              <a:xfrm>
                <a:off x="1880101" y="3330575"/>
                <a:ext cx="1100454" cy="553998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30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2</a:t>
                </a:r>
                <a:r>
                  <a:rPr lang="vi-VN" sz="30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,5</a:t>
                </a:r>
                <a:r>
                  <a:rPr lang="en-US" sz="30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d</a:t>
                </a:r>
                <a:r>
                  <a:rPr sz="30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  <a:endParaRPr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29" name="Text Box 5"/>
              <p:cNvSpPr txBox="1"/>
              <p:nvPr/>
            </p:nvSpPr>
            <p:spPr>
              <a:xfrm>
                <a:off x="3923094" y="2873375"/>
                <a:ext cx="1579409" cy="553998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30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1,5d</a:t>
                </a:r>
                <a:r>
                  <a:rPr sz="30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</a:p>
            </p:txBody>
          </p:sp>
          <p:sp>
            <p:nvSpPr>
              <p:cNvPr id="30" name="Text Box 6"/>
              <p:cNvSpPr txBox="1"/>
              <p:nvPr/>
            </p:nvSpPr>
            <p:spPr>
              <a:xfrm>
                <a:off x="4221672" y="1813685"/>
                <a:ext cx="1447278" cy="553998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30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1,2dm</a:t>
                </a:r>
                <a:endParaRPr sz="30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32" name="AutoShape 16"/>
              <p:cNvSpPr/>
              <p:nvPr/>
            </p:nvSpPr>
            <p:spPr>
              <a:xfrm>
                <a:off x="948138" y="1026876"/>
                <a:ext cx="3230192" cy="2326640"/>
              </a:xfrm>
              <a:prstGeom prst="cube">
                <a:avLst>
                  <a:gd name="adj" fmla="val 25000"/>
                </a:avLst>
              </a:prstGeom>
              <a:solidFill>
                <a:srgbClr val="74E1E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sz="3000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34" name="Line 18"/>
            <p:cNvSpPr/>
            <p:nvPr/>
          </p:nvSpPr>
          <p:spPr>
            <a:xfrm flipH="1">
              <a:off x="936532" y="2766236"/>
              <a:ext cx="574790" cy="57964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5" name="Line 19"/>
            <p:cNvSpPr/>
            <p:nvPr/>
          </p:nvSpPr>
          <p:spPr>
            <a:xfrm flipH="1">
              <a:off x="1511323" y="1026876"/>
              <a:ext cx="4171" cy="17393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6" name="Line 20"/>
            <p:cNvSpPr/>
            <p:nvPr/>
          </p:nvSpPr>
          <p:spPr>
            <a:xfrm>
              <a:off x="1511322" y="2766236"/>
              <a:ext cx="266700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 sz="3000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1625476" y="3707031"/>
            <a:ext cx="417141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  <p:sp>
        <p:nvSpPr>
          <p:cNvPr id="43" name="Rectangle 42"/>
          <p:cNvSpPr/>
          <p:nvPr/>
        </p:nvSpPr>
        <p:spPr>
          <a:xfrm>
            <a:off x="11625477" y="4333526"/>
            <a:ext cx="417141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  <p:sp>
        <p:nvSpPr>
          <p:cNvPr id="44" name="Rectangle 43"/>
          <p:cNvSpPr/>
          <p:nvPr/>
        </p:nvSpPr>
        <p:spPr>
          <a:xfrm>
            <a:off x="11625478" y="4948023"/>
            <a:ext cx="417141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  <p:sp>
        <p:nvSpPr>
          <p:cNvPr id="45" name="Rectangle 44"/>
          <p:cNvSpPr/>
          <p:nvPr/>
        </p:nvSpPr>
        <p:spPr>
          <a:xfrm>
            <a:off x="11625479" y="5662598"/>
            <a:ext cx="417141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57783227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577" y="560387"/>
            <a:ext cx="3874111" cy="290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498" y="3322199"/>
            <a:ext cx="3511551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186184"/>
              </p:ext>
            </p:extLst>
          </p:nvPr>
        </p:nvGraphicFramePr>
        <p:xfrm>
          <a:off x="228603" y="789481"/>
          <a:ext cx="8387863" cy="4096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2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9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04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hộp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nhật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6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Chiều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dài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2,5 dm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1,5 dm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Chiều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rộng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1,5 dm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1,2 dm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6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Chiều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cao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1,2 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2,5 dm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08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Diện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tích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xung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quanh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(2,5 + 1,5) x 2 x 1,2 = 9,6 (dm</a:t>
                      </a:r>
                      <a:r>
                        <a:rPr kumimoji="0" lang="en-US" sz="2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2 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(1,5 + 1,2) x 2 x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 2,5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 = 13,5 (dm</a:t>
                      </a:r>
                      <a:r>
                        <a:rPr lang="en-US" sz="2000" b="1" baseline="30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2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)</a:t>
                      </a:r>
                    </a:p>
                    <a:p>
                      <a:pPr algn="ctr">
                        <a:spcBef>
                          <a:spcPct val="50000"/>
                        </a:spcBef>
                      </a:pPr>
                      <a:endParaRPr lang="en-US" alt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6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Diện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tích toàn phần</a:t>
                      </a: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9,6 + (2,5 x 1,5 x 2) = 17,1   (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dm</a:t>
                      </a:r>
                      <a:r>
                        <a:rPr kumimoji="0" lang="en-US" sz="2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2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+mn-cs"/>
                        </a:rPr>
                        <a:t> )</a:t>
                      </a:r>
                    </a:p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  13,5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+ (1,5 x 1,2 x 2 ) = 17,1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(dm</a:t>
                      </a:r>
                      <a:r>
                        <a:rPr lang="en-US" sz="2000" b="1" baseline="30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2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42648" y="518321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Sxq = (a + b) x 2 x h   = Pđáy x h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2648" y="5662147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Stp =  Sxq + (a x b) x 2 </a:t>
            </a:r>
          </a:p>
        </p:txBody>
      </p:sp>
    </p:spTree>
    <p:extLst>
      <p:ext uri="{BB962C8B-B14F-4D97-AF65-F5344CB8AC3E}">
        <p14:creationId xmlns:p14="http://schemas.microsoft.com/office/powerpoint/2010/main" val="4099859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448673" y="5611241"/>
            <a:ext cx="12246611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Diện tích xung quanh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hình hộp chữ nhật không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  <a:sym typeface="+mn-ea"/>
            </a:endParaRPr>
          </a:p>
        </p:txBody>
      </p:sp>
      <p:sp>
        <p:nvSpPr>
          <p:cNvPr id="92167" name="Text Box 7"/>
          <p:cNvSpPr txBox="1"/>
          <p:nvPr/>
        </p:nvSpPr>
        <p:spPr>
          <a:xfrm>
            <a:off x="358140" y="4353658"/>
            <a:ext cx="1085088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không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68" name="Text Box 8"/>
          <p:cNvSpPr txBox="1"/>
          <p:nvPr/>
        </p:nvSpPr>
        <p:spPr>
          <a:xfrm>
            <a:off x="384811" y="4964962"/>
            <a:ext cx="1100836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c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xung quanh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81" name="Text Box 21"/>
          <p:cNvSpPr txBox="1"/>
          <p:nvPr/>
        </p:nvSpPr>
        <p:spPr>
          <a:xfrm>
            <a:off x="384811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165104" y="3734438"/>
            <a:ext cx="10151745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3" name="Text Box 9"/>
          <p:cNvSpPr txBox="1"/>
          <p:nvPr/>
        </p:nvSpPr>
        <p:spPr>
          <a:xfrm>
            <a:off x="11215859" y="5567973"/>
            <a:ext cx="373524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571982" y="408541"/>
            <a:ext cx="3502247" cy="3252324"/>
            <a:chOff x="6922553" y="486576"/>
            <a:chExt cx="3502246" cy="3252324"/>
          </a:xfrm>
        </p:grpSpPr>
        <p:sp>
          <p:nvSpPr>
            <p:cNvPr id="8" name="AutoShape 16"/>
            <p:cNvSpPr/>
            <p:nvPr/>
          </p:nvSpPr>
          <p:spPr>
            <a:xfrm>
              <a:off x="6922553" y="486576"/>
              <a:ext cx="1959682" cy="2768135"/>
            </a:xfrm>
            <a:prstGeom prst="cube">
              <a:avLst>
                <a:gd name="adj" fmla="val 25000"/>
              </a:avLst>
            </a:prstGeom>
            <a:solidFill>
              <a:srgbClr val="67EBF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6922553" y="2766235"/>
              <a:ext cx="499394" cy="48847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7433541" y="486576"/>
              <a:ext cx="11594" cy="226823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7433541" y="2766236"/>
              <a:ext cx="14371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8957314" y="1401269"/>
              <a:ext cx="1467485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</a:p>
          </p:txBody>
        </p:sp>
        <p:sp>
          <p:nvSpPr>
            <p:cNvPr id="23" name="Text Box 5"/>
            <p:cNvSpPr txBox="1"/>
            <p:nvPr/>
          </p:nvSpPr>
          <p:spPr>
            <a:xfrm>
              <a:off x="7096885" y="3277235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4" name="Text Box 6"/>
            <p:cNvSpPr txBox="1"/>
            <p:nvPr/>
          </p:nvSpPr>
          <p:spPr>
            <a:xfrm>
              <a:off x="8746119" y="2833822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89035" y="661836"/>
            <a:ext cx="4351940" cy="2765364"/>
            <a:chOff x="936532" y="1026876"/>
            <a:chExt cx="4351940" cy="2765364"/>
          </a:xfrm>
        </p:grpSpPr>
        <p:grpSp>
          <p:nvGrpSpPr>
            <p:cNvPr id="14" name="Group 13"/>
            <p:cNvGrpSpPr/>
            <p:nvPr/>
          </p:nvGrpSpPr>
          <p:grpSpPr>
            <a:xfrm>
              <a:off x="948138" y="1026876"/>
              <a:ext cx="4340334" cy="2765364"/>
              <a:chOff x="948138" y="1026876"/>
              <a:chExt cx="4340334" cy="2765364"/>
            </a:xfrm>
          </p:grpSpPr>
          <p:sp>
            <p:nvSpPr>
              <p:cNvPr id="28" name="Text Box 4"/>
              <p:cNvSpPr txBox="1"/>
              <p:nvPr/>
            </p:nvSpPr>
            <p:spPr>
              <a:xfrm>
                <a:off x="1880101" y="3330575"/>
                <a:ext cx="1100454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2</a:t>
                </a:r>
                <a:r>
                  <a:rPr lang="vi-VN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,5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d</a:t>
                </a:r>
                <a:r>
                  <a:rPr sz="24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29" name="Text Box 5"/>
              <p:cNvSpPr txBox="1"/>
              <p:nvPr/>
            </p:nvSpPr>
            <p:spPr>
              <a:xfrm>
                <a:off x="3923094" y="287337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1,5d</a:t>
                </a:r>
                <a:r>
                  <a:rPr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</a:p>
            </p:txBody>
          </p:sp>
          <p:sp>
            <p:nvSpPr>
              <p:cNvPr id="30" name="Text Box 6"/>
              <p:cNvSpPr txBox="1"/>
              <p:nvPr/>
            </p:nvSpPr>
            <p:spPr>
              <a:xfrm>
                <a:off x="4221672" y="181368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1,2dm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32" name="AutoShape 16"/>
              <p:cNvSpPr/>
              <p:nvPr/>
            </p:nvSpPr>
            <p:spPr>
              <a:xfrm>
                <a:off x="948138" y="1026876"/>
                <a:ext cx="3230192" cy="2326640"/>
              </a:xfrm>
              <a:prstGeom prst="cube">
                <a:avLst>
                  <a:gd name="adj" fmla="val 25000"/>
                </a:avLst>
              </a:prstGeom>
              <a:solidFill>
                <a:srgbClr val="74E1E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34" name="Line 18"/>
            <p:cNvSpPr/>
            <p:nvPr/>
          </p:nvSpPr>
          <p:spPr>
            <a:xfrm flipH="1">
              <a:off x="936532" y="2766236"/>
              <a:ext cx="574790" cy="57964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5" name="Line 19"/>
            <p:cNvSpPr/>
            <p:nvPr/>
          </p:nvSpPr>
          <p:spPr>
            <a:xfrm flipH="1">
              <a:off x="1511323" y="1026876"/>
              <a:ext cx="4171" cy="17393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6" name="Line 20"/>
            <p:cNvSpPr/>
            <p:nvPr/>
          </p:nvSpPr>
          <p:spPr>
            <a:xfrm>
              <a:off x="1511322" y="2766236"/>
              <a:ext cx="266700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1218076" y="3686897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226596" y="4321546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1226596" y="4937422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1226596" y="5598475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 Box 9"/>
          <p:cNvSpPr txBox="1"/>
          <p:nvPr/>
        </p:nvSpPr>
        <p:spPr>
          <a:xfrm>
            <a:off x="11230487" y="4919054"/>
            <a:ext cx="373524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S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</p:txBody>
      </p:sp>
      <p:sp>
        <p:nvSpPr>
          <p:cNvPr id="49" name="Text Box 9"/>
          <p:cNvSpPr txBox="1"/>
          <p:nvPr/>
        </p:nvSpPr>
        <p:spPr>
          <a:xfrm>
            <a:off x="11186919" y="3656399"/>
            <a:ext cx="358751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sp>
        <p:nvSpPr>
          <p:cNvPr id="50" name="Text Box 9"/>
          <p:cNvSpPr txBox="1"/>
          <p:nvPr/>
        </p:nvSpPr>
        <p:spPr>
          <a:xfrm>
            <a:off x="11223247" y="4277509"/>
            <a:ext cx="358751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S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628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Garamond</vt:lpstr>
      <vt:lpstr>Times New Roman</vt:lpstr>
      <vt:lpstr>VNI-Times</vt:lpstr>
      <vt:lpstr>Office Theme</vt:lpstr>
      <vt:lpstr>Clarity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ASUS PC</dc:creator>
  <cp:lastModifiedBy>A33515 Vũ Tuấn Long</cp:lastModifiedBy>
  <cp:revision>30</cp:revision>
  <dcterms:created xsi:type="dcterms:W3CDTF">2018-01-28T21:55:00Z</dcterms:created>
  <dcterms:modified xsi:type="dcterms:W3CDTF">2022-02-11T03:07:16Z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1033-10.1.0.5644</vt:lpwstr>
  </property>
</Properties>
</file>