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9"/>
  </p:notesMasterIdLst>
  <p:sldIdLst>
    <p:sldId id="303" r:id="rId2"/>
    <p:sldId id="320" r:id="rId3"/>
    <p:sldId id="321" r:id="rId4"/>
    <p:sldId id="322" r:id="rId5"/>
    <p:sldId id="323" r:id="rId6"/>
    <p:sldId id="282" r:id="rId7"/>
    <p:sldId id="301" r:id="rId8"/>
    <p:sldId id="286" r:id="rId9"/>
    <p:sldId id="287" r:id="rId10"/>
    <p:sldId id="289" r:id="rId11"/>
    <p:sldId id="290" r:id="rId12"/>
    <p:sldId id="292" r:id="rId13"/>
    <p:sldId id="294" r:id="rId14"/>
    <p:sldId id="295" r:id="rId15"/>
    <p:sldId id="296" r:id="rId16"/>
    <p:sldId id="309" r:id="rId17"/>
    <p:sldId id="311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CC00FF"/>
    <a:srgbClr val="FF6600"/>
    <a:srgbClr val="FFCC66"/>
    <a:srgbClr val="0066FF"/>
    <a:srgbClr val="3399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1" autoAdjust="0"/>
    <p:restoredTop sz="97094" autoAdjust="0"/>
  </p:normalViewPr>
  <p:slideViewPr>
    <p:cSldViewPr>
      <p:cViewPr varScale="1">
        <p:scale>
          <a:sx n="69" d="100"/>
          <a:sy n="69" d="100"/>
        </p:scale>
        <p:origin x="9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92D838-7DE4-4024-BC41-7B45A43A5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20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2CCD4-BBA0-4E8D-81EA-7E4F09C24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4891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61149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852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48733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4832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7F8B-EAA0-4125-8671-BDCEA5424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12BA-10DF-457D-9C54-9A030CB8D9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1E0E-A641-4CC5-A861-171A1CAFB6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C52DF-2583-4C8C-9C44-972273FF9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B503E-543C-4F55-AF7C-63AFDD790B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6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4042-64BE-4D58-8137-1C06F0ABE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5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800C6-D2B9-4D56-99DA-69F345B8B1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D0E28-710E-4860-B9D9-E645C8052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D74F-78EF-420C-87D1-3382A9D72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8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E3CFB-1F74-4715-BCA7-97F8995395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5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153525" cy="6865938"/>
          </a:xfrm>
          <a:prstGeom prst="rect">
            <a:avLst/>
          </a:prstGeom>
          <a:solidFill>
            <a:srgbClr val="60A712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171450" y="476250"/>
            <a:ext cx="8793163" cy="6042025"/>
          </a:xfrm>
          <a:custGeom>
            <a:avLst/>
            <a:gdLst>
              <a:gd name="T0" fmla="*/ 1078 w 1078"/>
              <a:gd name="T1" fmla="*/ 34 h 698"/>
              <a:gd name="T2" fmla="*/ 1078 w 1078"/>
              <a:gd name="T3" fmla="*/ 34 h 698"/>
              <a:gd name="T4" fmla="*/ 1078 w 1078"/>
              <a:gd name="T5" fmla="*/ 26 h 698"/>
              <a:gd name="T6" fmla="*/ 1057 w 1078"/>
              <a:gd name="T7" fmla="*/ 0 h 698"/>
              <a:gd name="T8" fmla="*/ 793 w 1078"/>
              <a:gd name="T9" fmla="*/ 0 h 698"/>
              <a:gd name="T10" fmla="*/ 772 w 1078"/>
              <a:gd name="T11" fmla="*/ 26 h 698"/>
              <a:gd name="T12" fmla="*/ 772 w 1078"/>
              <a:gd name="T13" fmla="*/ 34 h 698"/>
              <a:gd name="T14" fmla="*/ 772 w 1078"/>
              <a:gd name="T15" fmla="*/ 41 h 698"/>
              <a:gd name="T16" fmla="*/ 20 w 1078"/>
              <a:gd name="T17" fmla="*/ 41 h 698"/>
              <a:gd name="T18" fmla="*/ 0 w 1078"/>
              <a:gd name="T19" fmla="*/ 61 h 698"/>
              <a:gd name="T20" fmla="*/ 0 w 1078"/>
              <a:gd name="T21" fmla="*/ 678 h 698"/>
              <a:gd name="T22" fmla="*/ 20 w 1078"/>
              <a:gd name="T23" fmla="*/ 698 h 698"/>
              <a:gd name="T24" fmla="*/ 1057 w 1078"/>
              <a:gd name="T25" fmla="*/ 698 h 698"/>
              <a:gd name="T26" fmla="*/ 1078 w 1078"/>
              <a:gd name="T27" fmla="*/ 678 h 698"/>
              <a:gd name="T28" fmla="*/ 1078 w 1078"/>
              <a:gd name="T29" fmla="*/ 77 h 698"/>
              <a:gd name="T30" fmla="*/ 1078 w 1078"/>
              <a:gd name="T31" fmla="*/ 77 h 698"/>
              <a:gd name="T32" fmla="*/ 1078 w 1078"/>
              <a:gd name="T33" fmla="*/ 34 h 6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78" h="698">
                <a:moveTo>
                  <a:pt x="1078" y="34"/>
                </a:moveTo>
                <a:lnTo>
                  <a:pt x="1078" y="34"/>
                </a:lnTo>
                <a:lnTo>
                  <a:pt x="1078" y="26"/>
                </a:lnTo>
                <a:cubicBezTo>
                  <a:pt x="1078" y="12"/>
                  <a:pt x="1069" y="0"/>
                  <a:pt x="1057" y="0"/>
                </a:cubicBezTo>
                <a:lnTo>
                  <a:pt x="793" y="0"/>
                </a:lnTo>
                <a:cubicBezTo>
                  <a:pt x="781" y="0"/>
                  <a:pt x="772" y="12"/>
                  <a:pt x="772" y="26"/>
                </a:cubicBezTo>
                <a:lnTo>
                  <a:pt x="772" y="34"/>
                </a:lnTo>
                <a:cubicBezTo>
                  <a:pt x="772" y="36"/>
                  <a:pt x="772" y="39"/>
                  <a:pt x="772" y="41"/>
                </a:cubicBezTo>
                <a:lnTo>
                  <a:pt x="20" y="41"/>
                </a:lnTo>
                <a:cubicBezTo>
                  <a:pt x="9" y="41"/>
                  <a:pt x="0" y="50"/>
                  <a:pt x="0" y="61"/>
                </a:cubicBezTo>
                <a:lnTo>
                  <a:pt x="0" y="678"/>
                </a:lnTo>
                <a:cubicBezTo>
                  <a:pt x="0" y="689"/>
                  <a:pt x="9" y="698"/>
                  <a:pt x="20" y="698"/>
                </a:cubicBezTo>
                <a:lnTo>
                  <a:pt x="1057" y="698"/>
                </a:lnTo>
                <a:cubicBezTo>
                  <a:pt x="1069" y="698"/>
                  <a:pt x="1078" y="689"/>
                  <a:pt x="1078" y="678"/>
                </a:cubicBezTo>
                <a:lnTo>
                  <a:pt x="1078" y="77"/>
                </a:lnTo>
                <a:lnTo>
                  <a:pt x="1078" y="3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" name="Picture 15" descr="slide12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04800" y="5676900"/>
            <a:ext cx="774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numsensk2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391400" y="533400"/>
            <a:ext cx="714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 descr="fraction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8229600" y="533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9" descr="cong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6629400" y="533400"/>
            <a:ext cx="61912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04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ower%20point\DL5%20CONG%20NGHIEP\Lop%20em%20vui%20ghe%20-%20Be%20Ngoc%20Minh%20%5bNCT%2058633922444674405000%5d.mp3" TargetMode="Externa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990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667543" y="1981200"/>
            <a:ext cx="782796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54" y="3124200"/>
            <a:ext cx="828505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NỐI CÁC VẾ CÂU GHÉP BẰNG QUAN HỆ TỪ</a:t>
            </a:r>
          </a:p>
        </p:txBody>
      </p:sp>
    </p:spTree>
    <p:extLst>
      <p:ext uri="{BB962C8B-B14F-4D97-AF65-F5344CB8AC3E}">
        <p14:creationId xmlns:p14="http://schemas.microsoft.com/office/powerpoint/2010/main" val="11723546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Lô Minh Tuấn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304800" y="1048149"/>
            <a:ext cx="2209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III. </a:t>
            </a:r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Luyện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tập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304800" y="1524918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1.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kiện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(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giả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thiết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),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hệ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chúng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ví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dụ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8199" name="Rectangle 16"/>
          <p:cNvSpPr>
            <a:spLocks noChangeArrowheads="1"/>
          </p:cNvSpPr>
          <p:nvPr/>
        </p:nvSpPr>
        <p:spPr bwMode="auto">
          <a:xfrm>
            <a:off x="190500" y="2317231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a.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lời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đúng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ngựa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ngày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mấy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bước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biết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cày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ngày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mấy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190500" y="3109544"/>
            <a:ext cx="883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b.Nếu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chim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loài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bồ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trắng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hoa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đoá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hướng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dương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vầng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ấm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người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quê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hương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268846" y="4572730"/>
            <a:ext cx="8686800" cy="707886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Gạch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1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gạch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dưới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điều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kiện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giả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thiết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), 2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gạch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dưới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;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khoanh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tròn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hệ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nối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5"/>
          <p:cNvSpPr txBox="1">
            <a:spLocks noChangeArrowheads="1"/>
          </p:cNvSpPr>
          <p:nvPr/>
        </p:nvSpPr>
        <p:spPr bwMode="auto">
          <a:xfrm>
            <a:off x="304800" y="1371600"/>
            <a:ext cx="2209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III. Luyện tập:</a:t>
            </a:r>
            <a:endParaRPr lang="en-US" sz="3200" b="1" u="sng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221" name="Rectangle 16"/>
          <p:cNvSpPr>
            <a:spLocks noChangeArrowheads="1"/>
          </p:cNvSpPr>
          <p:nvPr/>
        </p:nvSpPr>
        <p:spPr bwMode="auto">
          <a:xfrm>
            <a:off x="304800" y="1844675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kiện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(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giả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thiết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),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hệ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chúng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ví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dụ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 flipH="1">
            <a:off x="8153400" y="2720975"/>
            <a:ext cx="152400" cy="485776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1" name="Oval 21"/>
          <p:cNvSpPr>
            <a:spLocks noChangeArrowheads="1"/>
          </p:cNvSpPr>
          <p:nvPr/>
        </p:nvSpPr>
        <p:spPr bwMode="auto">
          <a:xfrm>
            <a:off x="76200" y="30480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462" name="Oval 22"/>
          <p:cNvSpPr>
            <a:spLocks noChangeArrowheads="1"/>
          </p:cNvSpPr>
          <p:nvPr/>
        </p:nvSpPr>
        <p:spPr bwMode="auto">
          <a:xfrm>
            <a:off x="731520" y="26670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152400" y="2720975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 a.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lời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đúng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ngựa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ngày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mấy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bước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biết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ngày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mấy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 flipH="1">
            <a:off x="1066800" y="3028950"/>
            <a:ext cx="7010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 flipV="1">
            <a:off x="228600" y="3414713"/>
            <a:ext cx="7696200" cy="0"/>
          </a:xfrm>
          <a:prstGeom prst="line">
            <a:avLst/>
          </a:prstGeom>
          <a:noFill/>
          <a:ln w="63500" cmpd="dbl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Rectangle 30"/>
          <p:cNvSpPr>
            <a:spLocks noChangeArrowheads="1"/>
          </p:cNvSpPr>
          <p:nvPr/>
        </p:nvSpPr>
        <p:spPr bwMode="auto">
          <a:xfrm>
            <a:off x="457200" y="3581400"/>
            <a:ext cx="7848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b)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chim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loài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bồ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trắng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 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hoa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đóa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hướng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dương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vầng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ấm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1489" name="Line 49"/>
          <p:cNvSpPr>
            <a:spLocks noChangeShapeType="1"/>
          </p:cNvSpPr>
          <p:nvPr/>
        </p:nvSpPr>
        <p:spPr bwMode="auto">
          <a:xfrm flipH="1">
            <a:off x="609600" y="3962400"/>
            <a:ext cx="152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0" name="Line 50"/>
          <p:cNvSpPr>
            <a:spLocks noChangeShapeType="1"/>
          </p:cNvSpPr>
          <p:nvPr/>
        </p:nvSpPr>
        <p:spPr bwMode="auto">
          <a:xfrm flipV="1">
            <a:off x="2286000" y="4038600"/>
            <a:ext cx="2895600" cy="0"/>
          </a:xfrm>
          <a:prstGeom prst="line">
            <a:avLst/>
          </a:prstGeom>
          <a:noFill/>
          <a:ln w="63500" cmpd="dbl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5" name="Oval 55"/>
          <p:cNvSpPr>
            <a:spLocks noChangeArrowheads="1"/>
          </p:cNvSpPr>
          <p:nvPr/>
        </p:nvSpPr>
        <p:spPr bwMode="auto">
          <a:xfrm>
            <a:off x="762000" y="35052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496" name="Line 56"/>
          <p:cNvSpPr>
            <a:spLocks noChangeShapeType="1"/>
          </p:cNvSpPr>
          <p:nvPr/>
        </p:nvSpPr>
        <p:spPr bwMode="auto">
          <a:xfrm flipH="1">
            <a:off x="838200" y="4572000"/>
            <a:ext cx="1219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7" name="Line 57"/>
          <p:cNvSpPr>
            <a:spLocks noChangeShapeType="1"/>
          </p:cNvSpPr>
          <p:nvPr/>
        </p:nvSpPr>
        <p:spPr bwMode="auto">
          <a:xfrm flipV="1">
            <a:off x="2133600" y="4572000"/>
            <a:ext cx="3352800" cy="0"/>
          </a:xfrm>
          <a:prstGeom prst="line">
            <a:avLst/>
          </a:prstGeom>
          <a:noFill/>
          <a:ln w="63500" cmpd="dbl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8" name="Oval 58"/>
          <p:cNvSpPr>
            <a:spLocks noChangeArrowheads="1"/>
          </p:cNvSpPr>
          <p:nvPr/>
        </p:nvSpPr>
        <p:spPr bwMode="auto">
          <a:xfrm>
            <a:off x="609600" y="41910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499" name="Line 59"/>
          <p:cNvSpPr>
            <a:spLocks noChangeShapeType="1"/>
          </p:cNvSpPr>
          <p:nvPr/>
        </p:nvSpPr>
        <p:spPr bwMode="auto">
          <a:xfrm flipH="1">
            <a:off x="762000" y="5257800"/>
            <a:ext cx="1371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0" name="Line 60"/>
          <p:cNvSpPr>
            <a:spLocks noChangeShapeType="1"/>
          </p:cNvSpPr>
          <p:nvPr/>
        </p:nvSpPr>
        <p:spPr bwMode="auto">
          <a:xfrm flipV="1">
            <a:off x="2209800" y="5181600"/>
            <a:ext cx="3200400" cy="0"/>
          </a:xfrm>
          <a:prstGeom prst="line">
            <a:avLst/>
          </a:prstGeom>
          <a:noFill/>
          <a:ln w="63500" cmpd="dbl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1" name="Oval 61"/>
          <p:cNvSpPr>
            <a:spLocks noChangeArrowheads="1"/>
          </p:cNvSpPr>
          <p:nvPr/>
        </p:nvSpPr>
        <p:spPr bwMode="auto">
          <a:xfrm>
            <a:off x="685800" y="47244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9238" name="Rectangle 63"/>
          <p:cNvSpPr>
            <a:spLocks noChangeArrowheads="1"/>
          </p:cNvSpPr>
          <p:nvPr/>
        </p:nvSpPr>
        <p:spPr bwMode="auto">
          <a:xfrm>
            <a:off x="990600" y="5562600"/>
            <a:ext cx="442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Là người, tôi sẽ chết cho quê hương.</a:t>
            </a:r>
          </a:p>
        </p:txBody>
      </p:sp>
      <p:sp>
        <p:nvSpPr>
          <p:cNvPr id="61504" name="Line 64"/>
          <p:cNvSpPr>
            <a:spLocks noChangeShapeType="1"/>
          </p:cNvSpPr>
          <p:nvPr/>
        </p:nvSpPr>
        <p:spPr bwMode="auto">
          <a:xfrm flipV="1">
            <a:off x="2381250" y="5938837"/>
            <a:ext cx="280035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5" name="Line 65"/>
          <p:cNvSpPr>
            <a:spLocks noChangeShapeType="1"/>
          </p:cNvSpPr>
          <p:nvPr/>
        </p:nvSpPr>
        <p:spPr bwMode="auto">
          <a:xfrm flipV="1">
            <a:off x="990600" y="5938838"/>
            <a:ext cx="114300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6" name="Text Box 66"/>
          <p:cNvSpPr txBox="1">
            <a:spLocks noChangeArrowheads="1"/>
          </p:cNvSpPr>
          <p:nvPr/>
        </p:nvSpPr>
        <p:spPr bwMode="auto">
          <a:xfrm>
            <a:off x="3352800" y="59436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Vế câu</a:t>
            </a:r>
          </a:p>
        </p:txBody>
      </p:sp>
      <p:sp>
        <p:nvSpPr>
          <p:cNvPr id="61507" name="Text Box 67"/>
          <p:cNvSpPr txBox="1">
            <a:spLocks noChangeArrowheads="1"/>
          </p:cNvSpPr>
          <p:nvPr/>
        </p:nvSpPr>
        <p:spPr bwMode="auto">
          <a:xfrm>
            <a:off x="838200" y="592455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Trạng ngữ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0" grpId="0" animBg="1"/>
      <p:bldP spid="61461" grpId="0" animBg="1"/>
      <p:bldP spid="61462" grpId="0" animBg="1"/>
      <p:bldP spid="61466" grpId="0" animBg="1"/>
      <p:bldP spid="61467" grpId="0" animBg="1"/>
      <p:bldP spid="61489" grpId="0" animBg="1"/>
      <p:bldP spid="61490" grpId="0" animBg="1"/>
      <p:bldP spid="61495" grpId="0" animBg="1"/>
      <p:bldP spid="61496" grpId="0" animBg="1"/>
      <p:bldP spid="61497" grpId="0" animBg="1"/>
      <p:bldP spid="61498" grpId="0" animBg="1"/>
      <p:bldP spid="61499" grpId="0" animBg="1"/>
      <p:bldP spid="61500" grpId="0" animBg="1"/>
      <p:bldP spid="61501" grpId="0" animBg="1"/>
      <p:bldP spid="61504" grpId="0" animBg="1"/>
      <p:bldP spid="61505" grpId="0" animBg="1"/>
      <p:bldP spid="61506" grpId="0"/>
      <p:bldP spid="615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6"/>
          <p:cNvSpPr>
            <a:spLocks noChangeArrowheads="1"/>
          </p:cNvSpPr>
          <p:nvPr/>
        </p:nvSpPr>
        <p:spPr bwMode="auto">
          <a:xfrm>
            <a:off x="304800" y="2819400"/>
            <a:ext cx="8610600" cy="776288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LcParenR"/>
            </a:pPr>
            <a:r>
              <a:rPr lang="en-US">
                <a:solidFill>
                  <a:srgbClr val="0000FF"/>
                </a:solidFill>
                <a:latin typeface="Arial" charset="0"/>
              </a:rPr>
              <a:t>........chủ nhật này trời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ẹp.........chúng ta sẽ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i cắm trại.</a:t>
            </a:r>
          </a:p>
        </p:txBody>
      </p:sp>
      <p:sp>
        <p:nvSpPr>
          <p:cNvPr id="10243" name="AutoShape 7"/>
          <p:cNvSpPr>
            <a:spLocks noChangeArrowheads="1"/>
          </p:cNvSpPr>
          <p:nvPr/>
        </p:nvSpPr>
        <p:spPr bwMode="auto">
          <a:xfrm>
            <a:off x="295275" y="3867150"/>
            <a:ext cx="8696325" cy="795338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>
                <a:solidFill>
                  <a:srgbClr val="0000FF"/>
                </a:solidFill>
                <a:latin typeface="Arial" charset="0"/>
              </a:rPr>
              <a:t>b)....   bạn Nam phát biểu ý kiến.....  cả lớp lại trầm trồ khen</a:t>
            </a:r>
          </a:p>
          <a:p>
            <a:pPr marL="342900" indent="-342900"/>
            <a:r>
              <a:rPr lang="en-US">
                <a:solidFill>
                  <a:srgbClr val="0000FF"/>
                </a:solidFill>
                <a:latin typeface="Arial" charset="0"/>
              </a:rPr>
              <a:t> ngợi.</a:t>
            </a:r>
          </a:p>
        </p:txBody>
      </p:sp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304800" y="4891088"/>
            <a:ext cx="8610600" cy="9144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>
                <a:solidFill>
                  <a:srgbClr val="0000FF"/>
                </a:solidFill>
                <a:latin typeface="Arial" charset="0"/>
              </a:rPr>
              <a:t>c) ........ta chiếm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ợc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iểm cao này..........trận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ánh sẽ rất </a:t>
            </a:r>
          </a:p>
          <a:p>
            <a:pPr marL="342900" indent="-342900"/>
            <a:r>
              <a:rPr lang="en-US">
                <a:solidFill>
                  <a:srgbClr val="0000FF"/>
                </a:solidFill>
                <a:latin typeface="Arial" charset="0"/>
              </a:rPr>
              <a:t>thuận lợi.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304800" y="155575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  </a:t>
            </a: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Bài 2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. Tìm quan hệ từ thích hợp với mỗi chỗ trống để tạo ra </a:t>
            </a:r>
          </a:p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những câu ghép chỉ điều kiện- kết quả hoặc giả thiết-kết </a:t>
            </a:r>
          </a:p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quả: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62000" y="29718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Nếu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572000" y="295275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thì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685800" y="38242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Hễ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4724400" y="38242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thì 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762000" y="48910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Nếu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410200" y="48910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thì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1" grpId="0"/>
      <p:bldP spid="63502" grpId="0"/>
      <p:bldP spid="63503" grpId="0"/>
      <p:bldP spid="63504" grpId="0"/>
      <p:bldP spid="63505" grpId="0"/>
      <p:bldP spid="63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6"/>
          <p:cNvSpPr>
            <a:spLocks noChangeArrowheads="1"/>
          </p:cNvSpPr>
          <p:nvPr/>
        </p:nvSpPr>
        <p:spPr bwMode="auto">
          <a:xfrm>
            <a:off x="457200" y="2590800"/>
            <a:ext cx="7543800" cy="7620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a) Hễ em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ợc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iểm tốt...</a:t>
            </a:r>
          </a:p>
        </p:txBody>
      </p:sp>
      <p:sp>
        <p:nvSpPr>
          <p:cNvPr id="11267" name="AutoShape 7"/>
          <p:cNvSpPr>
            <a:spLocks noChangeArrowheads="1"/>
          </p:cNvSpPr>
          <p:nvPr/>
        </p:nvSpPr>
        <p:spPr bwMode="auto">
          <a:xfrm>
            <a:off x="381000" y="3810000"/>
            <a:ext cx="7543800" cy="7620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b) Nếu chúng ta chủ quan...</a:t>
            </a:r>
          </a:p>
        </p:txBody>
      </p:sp>
      <p:sp>
        <p:nvSpPr>
          <p:cNvPr id="11268" name="AutoShape 8"/>
          <p:cNvSpPr>
            <a:spLocks noChangeArrowheads="1"/>
          </p:cNvSpPr>
          <p:nvPr/>
        </p:nvSpPr>
        <p:spPr bwMode="auto">
          <a:xfrm>
            <a:off x="457200" y="4876800"/>
            <a:ext cx="7204075" cy="7620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c) ...thì Hồng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ã có nhiều tiến bộ trong học tập.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228600" y="16002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3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Thêm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chỗ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trống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thích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tạo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hoặc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giả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11272" name="Line 13"/>
          <p:cNvSpPr>
            <a:spLocks noChangeShapeType="1"/>
          </p:cNvSpPr>
          <p:nvPr/>
        </p:nvSpPr>
        <p:spPr bwMode="auto">
          <a:xfrm flipV="1">
            <a:off x="838200" y="3200400"/>
            <a:ext cx="304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14"/>
          <p:cNvSpPr>
            <a:spLocks noChangeShapeType="1"/>
          </p:cNvSpPr>
          <p:nvPr/>
        </p:nvSpPr>
        <p:spPr bwMode="auto">
          <a:xfrm flipV="1">
            <a:off x="1295400" y="5486400"/>
            <a:ext cx="58674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5"/>
          <p:cNvSpPr>
            <a:spLocks noChangeShapeType="1"/>
          </p:cNvSpPr>
          <p:nvPr/>
        </p:nvSpPr>
        <p:spPr bwMode="auto">
          <a:xfrm flipV="1">
            <a:off x="914400" y="4419600"/>
            <a:ext cx="3124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1447800" y="3352800"/>
            <a:ext cx="1676400" cy="381000"/>
          </a:xfrm>
          <a:prstGeom prst="rect">
            <a:avLst/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Vế điều kiện</a:t>
            </a: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2286000" y="5638800"/>
            <a:ext cx="1676400" cy="381000"/>
          </a:xfrm>
          <a:prstGeom prst="rect">
            <a:avLst/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Vế kết quả</a:t>
            </a: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1447800" y="4495800"/>
            <a:ext cx="1676400" cy="381000"/>
          </a:xfrm>
          <a:prstGeom prst="rect">
            <a:avLst/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Vế điều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3" grpId="0" animBg="1"/>
      <p:bldP spid="65554" grpId="0" animBg="1"/>
      <p:bldP spid="655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/>
          <p:cNvSpPr>
            <a:spLocks noChangeArrowheads="1"/>
          </p:cNvSpPr>
          <p:nvPr/>
        </p:nvSpPr>
        <p:spPr bwMode="auto">
          <a:xfrm>
            <a:off x="381000" y="1866903"/>
            <a:ext cx="8458200" cy="1066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3.Thêm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chỗ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trống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thích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ể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tạo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r>
              <a:rPr lang="en-US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iều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kiện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hoặc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giả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390525" y="3048002"/>
            <a:ext cx="8458200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a)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Hễ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ợc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iểm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tốt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cả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ều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vui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381000" y="4038601"/>
            <a:ext cx="8458200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b)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ta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chủ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chúng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ta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ạt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Arial" charset="0"/>
              </a:rPr>
              <a:t>đư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ợc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tốt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381000" y="5029200"/>
            <a:ext cx="8458200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c)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Giá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(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Nếu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Hồng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ch</a:t>
            </a:r>
            <a:r>
              <a:rPr lang="vi-VN" i="1" dirty="0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m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chỉ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h</a:t>
            </a:r>
            <a:r>
              <a:rPr lang="vi-VN" i="1" dirty="0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Hồng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ã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tiến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bộ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tập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7" grpId="0" animBg="1"/>
      <p:bldP spid="665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228600" y="1734483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  *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hiện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hệ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điều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kiện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-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giả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thiết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-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ta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nào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304800" y="1965324"/>
            <a:ext cx="8610600" cy="4511676"/>
          </a:xfrm>
          <a:prstGeom prst="horizontalScroll">
            <a:avLst>
              <a:gd name="adj" fmla="val 12500"/>
            </a:avLst>
          </a:pr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990600" y="3120926"/>
            <a:ext cx="7620000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charset="0"/>
              </a:rPr>
              <a:t>  </a:t>
            </a:r>
            <a:r>
              <a:rPr lang="en-US" b="1" dirty="0" err="1">
                <a:latin typeface="Arial" charset="0"/>
              </a:rPr>
              <a:t>Để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thể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hiện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quan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hệ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kiện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-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b="1" dirty="0">
                <a:latin typeface="Arial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giả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thiết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-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giữa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hai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vế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câu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ghép</a:t>
            </a:r>
            <a:r>
              <a:rPr lang="en-US" b="1" dirty="0">
                <a:latin typeface="Arial" charset="0"/>
              </a:rPr>
              <a:t>, ta </a:t>
            </a:r>
            <a:r>
              <a:rPr lang="en-US" b="1" dirty="0" err="1">
                <a:latin typeface="Arial" charset="0"/>
              </a:rPr>
              <a:t>có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thể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nối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chúng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bằng</a:t>
            </a:r>
            <a:r>
              <a:rPr lang="en-US" b="1" dirty="0">
                <a:latin typeface="Arial" charset="0"/>
              </a:rPr>
              <a:t>:</a:t>
            </a:r>
          </a:p>
          <a:p>
            <a:r>
              <a:rPr lang="en-US" b="1" dirty="0">
                <a:latin typeface="Arial" charset="0"/>
              </a:rPr>
              <a:t>   - </a:t>
            </a:r>
            <a:r>
              <a:rPr lang="en-US" b="1" dirty="0" err="1">
                <a:latin typeface="Arial" charset="0"/>
              </a:rPr>
              <a:t>Một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quan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hệ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từ</a:t>
            </a:r>
            <a:r>
              <a:rPr lang="en-US" b="1" dirty="0">
                <a:latin typeface="Arial" charset="0"/>
              </a:rPr>
              <a:t>: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hễ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giá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,...</a:t>
            </a:r>
          </a:p>
          <a:p>
            <a:r>
              <a:rPr lang="en-US" b="1" dirty="0">
                <a:latin typeface="Arial" charset="0"/>
              </a:rPr>
              <a:t>   - </a:t>
            </a:r>
            <a:r>
              <a:rPr lang="en-US" b="1" dirty="0" err="1">
                <a:latin typeface="Arial" charset="0"/>
              </a:rPr>
              <a:t>Hoặc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một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cặp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quan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hệ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từ</a:t>
            </a:r>
            <a:r>
              <a:rPr lang="en-US" b="1" dirty="0">
                <a:latin typeface="Arial" charset="0"/>
              </a:rPr>
              <a:t>: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...; </a:t>
            </a:r>
          </a:p>
          <a:p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như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...;  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Hễ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...;    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Hễ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mà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...;  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Giá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...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A1169-8A2A-44C1-8C06-BEE8DD79CD9E}"/>
              </a:ext>
            </a:extLst>
          </p:cNvPr>
          <p:cNvSpPr txBox="1"/>
          <p:nvPr/>
        </p:nvSpPr>
        <p:spPr>
          <a:xfrm>
            <a:off x="304800" y="5783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Củng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cố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 animBg="1"/>
      <p:bldP spid="675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31700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buFontTx/>
              <a:buChar char="-"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</a:p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SGK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39</a:t>
            </a:r>
          </a:p>
          <a:p>
            <a:pPr marL="571500" indent="-571500" eaLnBrk="1" hangingPunct="1">
              <a:buFontTx/>
              <a:buChar char="-"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”(tr44)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60CD8-F21A-43AE-8387-F3E3BA3F5A9C}"/>
              </a:ext>
            </a:extLst>
          </p:cNvPr>
          <p:cNvSpPr txBox="1"/>
          <p:nvPr/>
        </p:nvSpPr>
        <p:spPr>
          <a:xfrm>
            <a:off x="228600" y="66743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Dặn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dò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51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984250" y="1108075"/>
            <a:ext cx="7104063" cy="1195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323" b="1" kern="10" spc="-332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Tiết học kết thúc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41425" y="2867025"/>
            <a:ext cx="6777038" cy="3014663"/>
            <a:chOff x="607" y="1776"/>
            <a:chExt cx="4625" cy="2058"/>
          </a:xfrm>
        </p:grpSpPr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607" y="1776"/>
              <a:ext cx="2993" cy="2058"/>
              <a:chOff x="607" y="1776"/>
              <a:chExt cx="2993" cy="2058"/>
            </a:xfrm>
          </p:grpSpPr>
          <p:pic>
            <p:nvPicPr>
              <p:cNvPr id="13320" name="Picture 5" descr="chu he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" y="1776"/>
                <a:ext cx="1424" cy="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1" name="Picture 6" descr="chu he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6" y="1872"/>
                <a:ext cx="1424" cy="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19" name="Picture 7" descr="chu h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" y="1824"/>
              <a:ext cx="1424" cy="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8" name="Lop em vui ghe - Be Ngoc Minh [NCT 5863392244467440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7069138"/>
            <a:ext cx="2825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Thankyou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5680075"/>
            <a:ext cx="158273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141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327" fill="hold"/>
                                        <p:tgtEl>
                                          <p:spTgt spid="40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>
            <a:extLst>
              <a:ext uri="{FF2B5EF4-FFF2-40B4-BE49-F238E27FC236}">
                <a16:creationId xmlns:a16="http://schemas.microsoft.com/office/drawing/2014/main" id="{EB1597BE-0D33-49AB-AD72-9475E79E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1801813"/>
            <a:ext cx="2033588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/>
              <a:t>Câu 1:</a:t>
            </a:r>
          </a:p>
        </p:txBody>
      </p:sp>
      <p:sp>
        <p:nvSpPr>
          <p:cNvPr id="14339" name="Text Box 10">
            <a:extLst>
              <a:ext uri="{FF2B5EF4-FFF2-40B4-BE49-F238E27FC236}">
                <a16:creationId xmlns:a16="http://schemas.microsoft.com/office/drawing/2014/main" id="{00063809-A9EA-4345-882D-81B58B0C8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32088"/>
            <a:ext cx="8229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    Nêu các cách nối các vế câu ghép thể hiện quan hệ nguyên nhân - kết quả</a:t>
            </a:r>
            <a:endParaRPr lang="en-US" altLang="en-US" sz="3200" b="1">
              <a:latin typeface="VNI-Times" pitchFamily="2" charset="0"/>
            </a:endParaRPr>
          </a:p>
        </p:txBody>
      </p:sp>
      <p:sp>
        <p:nvSpPr>
          <p:cNvPr id="14340" name="AutoShape 2">
            <a:extLst>
              <a:ext uri="{FF2B5EF4-FFF2-40B4-BE49-F238E27FC236}">
                <a16:creationId xmlns:a16="http://schemas.microsoft.com/office/drawing/2014/main" id="{0C1DFA5C-8E1A-4027-8113-077391A3B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63613"/>
            <a:ext cx="4572000" cy="533400"/>
          </a:xfrm>
          <a:prstGeom prst="flowChartTerminator">
            <a:avLst/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.VnTime" pitchFamily="34" charset="0"/>
              </a:rPr>
              <a:t>Khởi</a:t>
            </a:r>
            <a:r>
              <a:rPr lang="en-US" altLang="en-US" sz="3200" dirty="0">
                <a:latin typeface=".VnTime" pitchFamily="34" charset="0"/>
              </a:rPr>
              <a:t> </a:t>
            </a:r>
            <a:r>
              <a:rPr lang="en-US" altLang="en-US" sz="3200" dirty="0" err="1">
                <a:latin typeface=".VnTime" pitchFamily="34" charset="0"/>
              </a:rPr>
              <a:t>động</a:t>
            </a:r>
            <a:endParaRPr lang="en-US" altLang="en-US" sz="3200" dirty="0">
              <a:latin typeface=".VnTime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>
            <a:extLst>
              <a:ext uri="{FF2B5EF4-FFF2-40B4-BE49-F238E27FC236}">
                <a16:creationId xmlns:a16="http://schemas.microsoft.com/office/drawing/2014/main" id="{262D095E-9023-452A-85BA-6E9A6CA2D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66800"/>
            <a:ext cx="213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tư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duy</a:t>
            </a:r>
            <a:endParaRPr lang="en-US" alt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4" name="TextBox 3">
            <a:extLst>
              <a:ext uri="{FF2B5EF4-FFF2-40B4-BE49-F238E27FC236}">
                <a16:creationId xmlns:a16="http://schemas.microsoft.com/office/drawing/2014/main" id="{649FEBEB-10AB-4B57-AF0B-A9A5B72BB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66938"/>
            <a:ext cx="2971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Cách nối các vế câu ghép thể hiện quan hệ nguyên nhân – kết quả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82C8B3F9-D728-4E75-AE82-68F147535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212850"/>
            <a:ext cx="4419600" cy="9540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Quan hệ từ : Vì ; bởi vì; nên; cho nên</a:t>
            </a: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15D015ED-391E-4E6C-95D6-595365E3A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65488"/>
            <a:ext cx="5105400" cy="2678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Cặp quan hệ từ : vì… nên …</a:t>
            </a:r>
          </a:p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		bởi vì…. cho nên …</a:t>
            </a:r>
          </a:p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		tại vì…. cho nên…..</a:t>
            </a:r>
          </a:p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		do…. nên …..</a:t>
            </a:r>
          </a:p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		do … mà ……</a:t>
            </a:r>
          </a:p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		nhờ ….mà…..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072B0D1-4D98-493E-8B86-56603066E25E}"/>
              </a:ext>
            </a:extLst>
          </p:cNvPr>
          <p:cNvSpPr/>
          <p:nvPr/>
        </p:nvSpPr>
        <p:spPr>
          <a:xfrm rot="20316641">
            <a:off x="3003550" y="2397125"/>
            <a:ext cx="129857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1F305B2-44FA-4241-A843-38A50488654F}"/>
              </a:ext>
            </a:extLst>
          </p:cNvPr>
          <p:cNvSpPr/>
          <p:nvPr/>
        </p:nvSpPr>
        <p:spPr>
          <a:xfrm rot="1758809">
            <a:off x="3000375" y="3548063"/>
            <a:ext cx="1076325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9EDC4EC-0DD3-495D-9205-A908CB1FDF23}"/>
              </a:ext>
            </a:extLst>
          </p:cNvPr>
          <p:cNvSpPr/>
          <p:nvPr/>
        </p:nvSpPr>
        <p:spPr>
          <a:xfrm>
            <a:off x="381000" y="847725"/>
            <a:ext cx="3157538" cy="113347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A41FC8-206C-4540-84FF-F3D411BB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4F8BF81-F0CC-46F1-BE34-57AC1EB54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327150"/>
            <a:ext cx="19812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D60093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D60093"/>
                </a:solidFill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D8FA9362-AF7E-4F5D-B8A5-69785A690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9812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/>
              <a:t>   </a:t>
            </a:r>
            <a:r>
              <a:rPr lang="en-US" altLang="en-US" sz="3200" b="1" dirty="0" err="1"/>
              <a:t>Hãy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đặt</a:t>
            </a:r>
            <a:r>
              <a:rPr lang="en-US" altLang="en-US" sz="3200" b="1" dirty="0"/>
              <a:t> 1 </a:t>
            </a:r>
            <a:r>
              <a:rPr lang="en-US" altLang="en-US" sz="3200" b="1" dirty="0" err="1"/>
              <a:t>câu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ghép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thể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mối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quan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hệ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nguyên</a:t>
            </a:r>
            <a:r>
              <a:rPr lang="en-US" altLang="en-US" sz="3200" b="1" dirty="0"/>
              <a:t>  </a:t>
            </a:r>
            <a:r>
              <a:rPr lang="en-US" altLang="en-US" sz="3200" b="1" dirty="0" err="1"/>
              <a:t>nhân</a:t>
            </a:r>
            <a:r>
              <a:rPr lang="en-US" altLang="en-US" sz="3200" b="1" dirty="0"/>
              <a:t> - </a:t>
            </a:r>
            <a:r>
              <a:rPr lang="en-US" altLang="en-US" sz="3200" b="1" dirty="0" err="1"/>
              <a:t>kết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quả</a:t>
            </a:r>
            <a:r>
              <a:rPr lang="en-US" alt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522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6F2292AD-01A8-4024-B8C1-A6380A558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5037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NỐI CÁC VẾ CÂU GHÉP BẰNG QUAN HỆ TỪ(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38)     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89BEC83-AC12-43DB-B244-6F0106B96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972" y="1618817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cs typeface="Times New Roman" panose="02020603050405020304" pitchFamily="18" charset="0"/>
              </a:rPr>
              <a:t>Luyện từ và câu:</a:t>
            </a:r>
          </a:p>
        </p:txBody>
      </p:sp>
      <p:sp>
        <p:nvSpPr>
          <p:cNvPr id="5" name="Hộp_Văn_Bản 21">
            <a:extLst>
              <a:ext uri="{FF2B5EF4-FFF2-40B4-BE49-F238E27FC236}">
                <a16:creationId xmlns:a16="http://schemas.microsoft.com/office/drawing/2014/main" id="{C88B8DCF-8914-4D43-BE52-8B0DC2066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1138237"/>
            <a:ext cx="651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ngày</a:t>
            </a:r>
            <a: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> 15 </a:t>
            </a:r>
            <a:r>
              <a:rPr lang="en-US" altLang="en-US" sz="28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tháng</a:t>
            </a:r>
            <a: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> 02 </a:t>
            </a:r>
            <a:r>
              <a:rPr lang="en-US" altLang="en-US" sz="28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B8DA5D22-F187-4F32-8F0C-BF9BC9680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02" y="2750588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Mục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tiêu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</a:p>
          <a:p>
            <a:pPr algn="just" eaLnBrk="1" hangingPunct="1"/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Hiểu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thế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</a:rPr>
              <a:t> 1câu </a:t>
            </a:r>
            <a:r>
              <a:rPr lang="en-US" altLang="en-US" sz="2800" dirty="0" err="1">
                <a:solidFill>
                  <a:srgbClr val="0000FF"/>
                </a:solidFill>
              </a:rPr>
              <a:t>ghép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thể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mối</a:t>
            </a:r>
            <a:r>
              <a:rPr lang="en-US" altLang="en-US" sz="2800" dirty="0">
                <a:solidFill>
                  <a:srgbClr val="0000FF"/>
                </a:solidFill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hệ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điều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kiện</a:t>
            </a: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giả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thiết</a:t>
            </a: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554A8554-B569-4051-B6CE-DB0A98C3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02" y="4114800"/>
            <a:ext cx="8839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ghép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hệ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điều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kiện</a:t>
            </a: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giả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thiết</a:t>
            </a: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điền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hệ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hoặc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cặp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hệ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thêm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vế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thích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chỗ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trống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thay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đổi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trí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vế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906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04800" y="1640681"/>
            <a:ext cx="1981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I. </a:t>
            </a:r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Nhận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xét</a:t>
            </a:r>
            <a:endParaRPr lang="en-US" sz="2000" b="1" u="sng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661987" y="2912269"/>
            <a:ext cx="6553200" cy="533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a)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trời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trở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rét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mặc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thật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ấm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661987" y="3725862"/>
            <a:ext cx="6553200" cy="533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b) Con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mặc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ấm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trời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rét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571500" y="21336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1.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sắp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xếp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khác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762000" y="4724400"/>
            <a:ext cx="7924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Yêu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suy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nghĩ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trả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lời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hỏi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Đánh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dấu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phân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mỗi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giữa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khác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sắp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xếp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khác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58" grpId="0" animBg="1"/>
      <p:bldP spid="53259" grpId="0" animBg="1"/>
      <p:bldP spid="53265" grpId="0"/>
      <p:bldP spid="532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16673" y="1164878"/>
            <a:ext cx="1981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I. Nhận xét</a:t>
            </a:r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304800" y="3100388"/>
            <a:ext cx="7543800" cy="533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FF"/>
                </a:solidFill>
                <a:latin typeface="Arial" charset="0"/>
              </a:rPr>
              <a:t>a)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trời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trở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rét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mặc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thật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ấm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457200" y="4648200"/>
            <a:ext cx="6096000" cy="533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0000FF"/>
                </a:solidFill>
                <a:latin typeface="Arial" charset="0"/>
              </a:rPr>
              <a:t>b) Con phải mặc ấm,  nếu trời rét.</a:t>
            </a: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>
            <a:off x="3200400" y="3200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>
            <a:off x="3810000" y="4819650"/>
            <a:ext cx="1524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81000" y="1838325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1.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sắp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xếp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khác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98315" name="Oval 11"/>
          <p:cNvSpPr>
            <a:spLocks noChangeArrowheads="1"/>
          </p:cNvSpPr>
          <p:nvPr/>
        </p:nvSpPr>
        <p:spPr bwMode="auto">
          <a:xfrm>
            <a:off x="3299460" y="3162300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98316" name="Oval 12"/>
          <p:cNvSpPr>
            <a:spLocks noChangeArrowheads="1"/>
          </p:cNvSpPr>
          <p:nvPr/>
        </p:nvSpPr>
        <p:spPr bwMode="auto">
          <a:xfrm>
            <a:off x="795338" y="3124200"/>
            <a:ext cx="762000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98317" name="Oval 13"/>
          <p:cNvSpPr>
            <a:spLocks noChangeArrowheads="1"/>
          </p:cNvSpPr>
          <p:nvPr/>
        </p:nvSpPr>
        <p:spPr bwMode="auto">
          <a:xfrm>
            <a:off x="4038600" y="4710113"/>
            <a:ext cx="685800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782638" y="36576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4191000" y="36576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 flipV="1">
            <a:off x="4443413" y="51435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1090613" y="51435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2" name="AutoShape 18"/>
          <p:cNvSpPr>
            <a:spLocks noChangeArrowheads="1"/>
          </p:cNvSpPr>
          <p:nvPr/>
        </p:nvSpPr>
        <p:spPr bwMode="auto">
          <a:xfrm>
            <a:off x="685800" y="3733800"/>
            <a:ext cx="2514600" cy="609600"/>
          </a:xfrm>
          <a:prstGeom prst="upArrowCallout">
            <a:avLst>
              <a:gd name="adj1" fmla="val 103125"/>
              <a:gd name="adj2" fmla="val 103125"/>
              <a:gd name="adj3" fmla="val 16667"/>
              <a:gd name="adj4" fmla="val 66667"/>
            </a:avLst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 vế 1: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iều kiện</a:t>
            </a:r>
          </a:p>
        </p:txBody>
      </p:sp>
      <p:sp>
        <p:nvSpPr>
          <p:cNvPr id="98323" name="AutoShape 19"/>
          <p:cNvSpPr>
            <a:spLocks noChangeArrowheads="1"/>
          </p:cNvSpPr>
          <p:nvPr/>
        </p:nvSpPr>
        <p:spPr bwMode="auto">
          <a:xfrm>
            <a:off x="4572000" y="3733800"/>
            <a:ext cx="2514600" cy="609600"/>
          </a:xfrm>
          <a:prstGeom prst="upArrowCallout">
            <a:avLst>
              <a:gd name="adj1" fmla="val 103125"/>
              <a:gd name="adj2" fmla="val 103125"/>
              <a:gd name="adj3" fmla="val 16667"/>
              <a:gd name="adj4" fmla="val 66667"/>
            </a:avLst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 vế 2: kết quả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685800" y="5257800"/>
            <a:ext cx="2514600" cy="533400"/>
          </a:xfrm>
          <a:prstGeom prst="upArrowCallout">
            <a:avLst>
              <a:gd name="adj1" fmla="val 117857"/>
              <a:gd name="adj2" fmla="val 117857"/>
              <a:gd name="adj3" fmla="val 16667"/>
              <a:gd name="adj4" fmla="val 66667"/>
            </a:avLst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 vế 1: kết quả</a:t>
            </a: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>
            <a:off x="3886200" y="5181600"/>
            <a:ext cx="2514600" cy="533400"/>
          </a:xfrm>
          <a:prstGeom prst="upArrowCallout">
            <a:avLst>
              <a:gd name="adj1" fmla="val 117857"/>
              <a:gd name="adj2" fmla="val 117857"/>
              <a:gd name="adj3" fmla="val 16667"/>
              <a:gd name="adj4" fmla="val 66667"/>
            </a:avLst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 vế 2: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iều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3" grpId="0" animBg="1"/>
      <p:bldP spid="98315" grpId="0" animBg="1"/>
      <p:bldP spid="98316" grpId="0" animBg="1"/>
      <p:bldP spid="98317" grpId="0" animBg="1"/>
      <p:bldP spid="98318" grpId="0" animBg="1"/>
      <p:bldP spid="98319" grpId="0" animBg="1"/>
      <p:bldP spid="98320" grpId="0" animBg="1"/>
      <p:bldP spid="98321" grpId="0" animBg="1"/>
      <p:bldP spid="98322" grpId="0" animBg="1"/>
      <p:bldP spid="98323" grpId="0" animBg="1"/>
      <p:bldP spid="98324" grpId="0" animBg="1"/>
      <p:bldP spid="983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381000" y="2606675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2.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thêm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cặp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hệ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hệ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kiện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giả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thiết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304800" y="1295400"/>
            <a:ext cx="1981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I. Nhận xét</a:t>
            </a:r>
          </a:p>
        </p:txBody>
      </p: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381000" y="18288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1.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sắp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xếp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đây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khác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381000" y="3352800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    Một số cặp quan hệ từ có thể nối các vế câu có quan hệ điều kiện- kết quả, giả thiết- kết quả như: </a:t>
            </a: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Nếu …thì;  nếu như… thì; hễ…thì; hễ mà…thì; giá mà … thì….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457200" y="3352800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Đặt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kiện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(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giả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thiết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) –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28600" y="3713160"/>
            <a:ext cx="8229600" cy="771525"/>
            <a:chOff x="288" y="2867"/>
            <a:chExt cx="5184" cy="486"/>
          </a:xfrm>
        </p:grpSpPr>
        <p:grpSp>
          <p:nvGrpSpPr>
            <p:cNvPr id="6160" name="Group 35"/>
            <p:cNvGrpSpPr>
              <a:grpSpLocks/>
            </p:cNvGrpSpPr>
            <p:nvPr/>
          </p:nvGrpSpPr>
          <p:grpSpPr bwMode="auto">
            <a:xfrm>
              <a:off x="288" y="2867"/>
              <a:ext cx="5184" cy="486"/>
              <a:chOff x="288" y="2867"/>
              <a:chExt cx="5184" cy="486"/>
            </a:xfrm>
          </p:grpSpPr>
          <p:sp>
            <p:nvSpPr>
              <p:cNvPr id="6162" name="Text Box 22"/>
              <p:cNvSpPr txBox="1">
                <a:spLocks noChangeArrowheads="1"/>
              </p:cNvSpPr>
              <p:nvPr/>
            </p:nvSpPr>
            <p:spPr bwMode="auto">
              <a:xfrm>
                <a:off x="288" y="2880"/>
                <a:ext cx="518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  <a:latin typeface="Arial" charset="0"/>
                  </a:rPr>
                  <a:t>  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Nếu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em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không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chủ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quan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 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thì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em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sẽ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không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thất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000" b="1" i="1" dirty="0" err="1">
                    <a:solidFill>
                      <a:srgbClr val="0000FF"/>
                    </a:solidFill>
                    <a:latin typeface="Arial" charset="0"/>
                  </a:rPr>
                  <a:t>bại</a:t>
                </a:r>
                <a:r>
                  <a:rPr lang="en-US" sz="2000" b="1" i="1" dirty="0">
                    <a:solidFill>
                      <a:srgbClr val="0000FF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6163" name="Text Box 23"/>
              <p:cNvSpPr txBox="1">
                <a:spLocks noChangeArrowheads="1"/>
              </p:cNvSpPr>
              <p:nvPr/>
            </p:nvSpPr>
            <p:spPr bwMode="auto">
              <a:xfrm>
                <a:off x="534" y="3113"/>
                <a:ext cx="134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 err="1">
                    <a:solidFill>
                      <a:srgbClr val="CC0000"/>
                    </a:solidFill>
                    <a:latin typeface="Arial" charset="0"/>
                  </a:rPr>
                  <a:t>Vế</a:t>
                </a:r>
                <a:r>
                  <a:rPr lang="en-US" sz="1800" b="1" dirty="0">
                    <a:solidFill>
                      <a:srgbClr val="CC0000"/>
                    </a:solidFill>
                    <a:latin typeface="Arial" charset="0"/>
                  </a:rPr>
                  <a:t> 1: </a:t>
                </a:r>
                <a:r>
                  <a:rPr lang="en-US" sz="1800" b="1" dirty="0" err="1">
                    <a:solidFill>
                      <a:srgbClr val="CC0000"/>
                    </a:solidFill>
                    <a:latin typeface="Arial" charset="0"/>
                  </a:rPr>
                  <a:t>Điều</a:t>
                </a:r>
                <a:r>
                  <a:rPr lang="en-US" sz="1800" b="1" dirty="0">
                    <a:solidFill>
                      <a:srgbClr val="CC0000"/>
                    </a:solidFill>
                    <a:latin typeface="Arial" charset="0"/>
                  </a:rPr>
                  <a:t> </a:t>
                </a:r>
                <a:r>
                  <a:rPr lang="en-US" sz="1800" b="1" dirty="0" err="1">
                    <a:solidFill>
                      <a:srgbClr val="CC0000"/>
                    </a:solidFill>
                    <a:latin typeface="Arial" charset="0"/>
                  </a:rPr>
                  <a:t>kiện</a:t>
                </a:r>
                <a:r>
                  <a:rPr lang="en-US" sz="1800" b="1" dirty="0">
                    <a:solidFill>
                      <a:srgbClr val="CC0000"/>
                    </a:solidFill>
                    <a:latin typeface="Arial" charset="0"/>
                  </a:rPr>
                  <a:t>                                </a:t>
                </a:r>
              </a:p>
            </p:txBody>
          </p:sp>
          <p:sp>
            <p:nvSpPr>
              <p:cNvPr id="6164" name="Text Box 24"/>
              <p:cNvSpPr txBox="1">
                <a:spLocks noChangeArrowheads="1"/>
              </p:cNvSpPr>
              <p:nvPr/>
            </p:nvSpPr>
            <p:spPr bwMode="auto">
              <a:xfrm>
                <a:off x="3024" y="3120"/>
                <a:ext cx="134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CC0000"/>
                    </a:solidFill>
                    <a:latin typeface="Arial" charset="0"/>
                  </a:rPr>
                  <a:t>Vế 2: kết quả</a:t>
                </a:r>
              </a:p>
            </p:txBody>
          </p:sp>
          <p:sp>
            <p:nvSpPr>
              <p:cNvPr id="6165" name="Line 25"/>
              <p:cNvSpPr>
                <a:spLocks noChangeShapeType="1"/>
              </p:cNvSpPr>
              <p:nvPr/>
            </p:nvSpPr>
            <p:spPr bwMode="auto">
              <a:xfrm flipV="1">
                <a:off x="2324" y="2928"/>
                <a:ext cx="144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Oval 27"/>
              <p:cNvSpPr>
                <a:spLocks noChangeArrowheads="1"/>
              </p:cNvSpPr>
              <p:nvPr/>
            </p:nvSpPr>
            <p:spPr bwMode="auto">
              <a:xfrm>
                <a:off x="2421" y="2867"/>
                <a:ext cx="336" cy="28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</p:grpSp>
        <p:sp>
          <p:nvSpPr>
            <p:cNvPr id="6161" name="Oval 28"/>
            <p:cNvSpPr>
              <a:spLocks noChangeArrowheads="1"/>
            </p:cNvSpPr>
            <p:nvPr/>
          </p:nvSpPr>
          <p:spPr bwMode="auto">
            <a:xfrm>
              <a:off x="447" y="2880"/>
              <a:ext cx="372" cy="233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276225" y="4572000"/>
            <a:ext cx="8867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Giá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ước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thì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ước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cho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thế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giới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này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mãi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hòa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latin typeface="Arial" charset="0"/>
              </a:rPr>
              <a:t>bình</a:t>
            </a:r>
            <a:r>
              <a:rPr lang="en-US" sz="1800" b="1" i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990600" y="4941888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err="1">
                <a:solidFill>
                  <a:srgbClr val="CC0000"/>
                </a:solidFill>
                <a:latin typeface="Arial" charset="0"/>
              </a:rPr>
              <a:t>Vế</a:t>
            </a:r>
            <a:r>
              <a:rPr lang="en-US" sz="1800" b="1" dirty="0">
                <a:solidFill>
                  <a:srgbClr val="CC0000"/>
                </a:solidFill>
                <a:latin typeface="Arial" charset="0"/>
              </a:rPr>
              <a:t> 1: </a:t>
            </a:r>
            <a:r>
              <a:rPr lang="en-US" sz="1800" b="1" dirty="0" err="1">
                <a:solidFill>
                  <a:srgbClr val="CC0000"/>
                </a:solidFill>
                <a:latin typeface="Arial" charset="0"/>
              </a:rPr>
              <a:t>giả</a:t>
            </a:r>
            <a:r>
              <a:rPr lang="en-US" sz="1800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CC0000"/>
                </a:solidFill>
                <a:latin typeface="Arial" charset="0"/>
              </a:rPr>
              <a:t>thiết</a:t>
            </a:r>
            <a:r>
              <a:rPr lang="en-US" sz="1800" b="1" dirty="0">
                <a:solidFill>
                  <a:srgbClr val="CC0000"/>
                </a:solidFill>
                <a:latin typeface="Arial" charset="0"/>
              </a:rPr>
              <a:t>                                </a:t>
            </a:r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4619625" y="4953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C0000"/>
                </a:solidFill>
                <a:latin typeface="Arial" charset="0"/>
              </a:rPr>
              <a:t>Vế 2: kết quả</a:t>
            </a:r>
          </a:p>
        </p:txBody>
      </p:sp>
      <p:sp>
        <p:nvSpPr>
          <p:cNvPr id="57386" name="Line 42"/>
          <p:cNvSpPr>
            <a:spLocks noChangeShapeType="1"/>
          </p:cNvSpPr>
          <p:nvPr/>
        </p:nvSpPr>
        <p:spPr bwMode="auto">
          <a:xfrm flipV="1">
            <a:off x="3222308" y="4633913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7" name="Oval 43"/>
          <p:cNvSpPr>
            <a:spLocks noChangeArrowheads="1"/>
          </p:cNvSpPr>
          <p:nvPr/>
        </p:nvSpPr>
        <p:spPr bwMode="auto">
          <a:xfrm>
            <a:off x="3429000" y="4572000"/>
            <a:ext cx="428625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57388" name="Oval 44"/>
          <p:cNvSpPr>
            <a:spLocks noChangeArrowheads="1"/>
          </p:cNvSpPr>
          <p:nvPr/>
        </p:nvSpPr>
        <p:spPr bwMode="auto">
          <a:xfrm>
            <a:off x="560388" y="4586288"/>
            <a:ext cx="511175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9" grpId="0"/>
      <p:bldP spid="57362" grpId="0"/>
      <p:bldP spid="57362" grpId="1"/>
      <p:bldP spid="57363" grpId="0"/>
      <p:bldP spid="57383" grpId="0"/>
      <p:bldP spid="57384" grpId="0"/>
      <p:bldP spid="57385" grpId="0"/>
      <p:bldP spid="57386" grpId="0" animBg="1"/>
      <p:bldP spid="57387" grpId="0" animBg="1"/>
      <p:bldP spid="573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28600" y="3962400"/>
            <a:ext cx="1828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  <a:latin typeface="Arial" charset="0"/>
              </a:rPr>
              <a:t>II. </a:t>
            </a:r>
            <a:r>
              <a:rPr lang="en-US" sz="2000" b="1" u="sng" dirty="0" err="1">
                <a:solidFill>
                  <a:srgbClr val="FF0000"/>
                </a:solidFill>
                <a:latin typeface="Arial" charset="0"/>
              </a:rPr>
              <a:t>Ghi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charset="0"/>
              </a:rPr>
              <a:t>nhớ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33400" y="4419600"/>
            <a:ext cx="8229600" cy="1692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điều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kiện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giả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giữa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vế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ta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nối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chúng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bằng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  -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: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Nếu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hễ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giá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,...</a:t>
            </a:r>
          </a:p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  -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Hoặc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cặp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nếu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...;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nếu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....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...;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hễ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...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...;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hễ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mà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...;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giá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....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thì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...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81000" y="2454275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2.  Tìm thêm những cặp quan hệ từ có thể nối các vế câu có quan hệ điều kiện- kết quả, giả thiết- kết quả.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276225" y="1220788"/>
            <a:ext cx="1781175" cy="4000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I. Nhận xét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381000" y="16764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1.  Cách nối và cách sắp xếp các vế câu trong hai câu ghép sau đây có gì khác nhau?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381000" y="316865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  *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hiện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hệ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điều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kiện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giả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thiết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–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, ta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nối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chúng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nào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8" grpId="0" animBg="1"/>
      <p:bldP spid="583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81&quot;/&gt;&lt;/object&gt;&lt;object type=&quot;3&quot; unique_id=&quot;10005&quot;&gt;&lt;property id=&quot;20148&quot; value=&quot;5&quot;/&gt;&lt;property id=&quot;20300&quot; value=&quot;Slide 3&quot;/&gt;&lt;property id=&quot;20307&quot; value=&quot;282&quot;/&gt;&lt;/object&gt;&lt;object type=&quot;3&quot; unique_id=&quot;10006&quot;&gt;&lt;property id=&quot;20148&quot; value=&quot;5&quot;/&gt;&lt;property id=&quot;20300&quot; value=&quot;Slide 4&quot;/&gt;&lt;property id=&quot;20307&quot; value=&quot;301&quot;/&gt;&lt;/object&gt;&lt;object type=&quot;3&quot; unique_id=&quot;10007&quot;&gt;&lt;property id=&quot;20148&quot; value=&quot;5&quot;/&gt;&lt;property id=&quot;20300&quot; value=&quot;Slide 5&quot;/&gt;&lt;property id=&quot;20307&quot; value=&quot;286&quot;/&gt;&lt;/object&gt;&lt;object type=&quot;3&quot; unique_id=&quot;10008&quot;&gt;&lt;property id=&quot;20148&quot; value=&quot;5&quot;/&gt;&lt;property id=&quot;20300&quot; value=&quot;Slide 6&quot;/&gt;&lt;property id=&quot;20307&quot; value=&quot;287&quot;/&gt;&lt;/object&gt;&lt;object type=&quot;3&quot; unique_id=&quot;10009&quot;&gt;&lt;property id=&quot;20148&quot; value=&quot;5&quot;/&gt;&lt;property id=&quot;20300&quot; value=&quot;Slide 7&quot;/&gt;&lt;property id=&quot;20307&quot; value=&quot;289&quot;/&gt;&lt;/object&gt;&lt;object type=&quot;3&quot; unique_id=&quot;10010&quot;&gt;&lt;property id=&quot;20148&quot; value=&quot;5&quot;/&gt;&lt;property id=&quot;20300&quot; value=&quot;Slide 8&quot;/&gt;&lt;property id=&quot;20307&quot; value=&quot;290&quot;/&gt;&lt;/object&gt;&lt;object type=&quot;3&quot; unique_id=&quot;10011&quot;&gt;&lt;property id=&quot;20148&quot; value=&quot;5&quot;/&gt;&lt;property id=&quot;20300&quot; value=&quot;Slide 9&quot;/&gt;&lt;property id=&quot;20307&quot; value=&quot;292&quot;/&gt;&lt;/object&gt;&lt;object type=&quot;3&quot; unique_id=&quot;10012&quot;&gt;&lt;property id=&quot;20148&quot; value=&quot;5&quot;/&gt;&lt;property id=&quot;20300&quot; value=&quot;Slide 10&quot;/&gt;&lt;property id=&quot;20307&quot; value=&quot;294&quot;/&gt;&lt;/object&gt;&lt;object type=&quot;3&quot; unique_id=&quot;10013&quot;&gt;&lt;property id=&quot;20148&quot; value=&quot;5&quot;/&gt;&lt;property id=&quot;20300&quot; value=&quot;Slide 11&quot;/&gt;&lt;property id=&quot;20307&quot; value=&quot;295&quot;/&gt;&lt;/object&gt;&lt;object type=&quot;3&quot; unique_id=&quot;10014&quot;&gt;&lt;property id=&quot;20148&quot; value=&quot;5&quot;/&gt;&lt;property id=&quot;20300&quot; value=&quot;Slide 12&quot;/&gt;&lt;property id=&quot;20307&quot; value=&quot;296&quot;/&gt;&lt;/object&gt;&lt;object type=&quot;3&quot; unique_id=&quot;10015&quot;&gt;&lt;property id=&quot;20148&quot; value=&quot;5&quot;/&gt;&lt;property id=&quot;20300&quot; value=&quot;Slide 13&quot;/&gt;&lt;property id=&quot;20307&quot; value=&quot;297&quot;/&gt;&lt;/object&gt;&lt;object type=&quot;3&quot; unique_id=&quot;10030&quot;&gt;&lt;property id=&quot;20148&quot; value=&quot;5&quot;/&gt;&lt;property id=&quot;20300&quot; value=&quot;Slide 1&quot;/&gt;&lt;property id=&quot;20307&quot; value=&quot;30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959979911,D:\tai lieu NHA\du gio ĐL\Media.ppcx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1615</TotalTime>
  <Words>1437</Words>
  <Application>Microsoft Office PowerPoint</Application>
  <PresentationFormat>On-screen Show (4:3)</PresentationFormat>
  <Paragraphs>121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.VnTime</vt:lpstr>
      <vt:lpstr>Arial</vt:lpstr>
      <vt:lpstr>Times New Roman</vt:lpstr>
      <vt:lpstr>Trebuchet MS</vt:lpstr>
      <vt:lpstr>VNI-Times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 Thanh Thao</dc:creator>
  <cp:lastModifiedBy>SONY</cp:lastModifiedBy>
  <cp:revision>231</cp:revision>
  <dcterms:created xsi:type="dcterms:W3CDTF">2007-05-02T06:00:07Z</dcterms:created>
  <dcterms:modified xsi:type="dcterms:W3CDTF">2022-02-11T03:42:51Z</dcterms:modified>
</cp:coreProperties>
</file>