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53" r:id="rId2"/>
    <p:sldId id="455" r:id="rId3"/>
    <p:sldId id="257" r:id="rId4"/>
    <p:sldId id="258" r:id="rId5"/>
    <p:sldId id="454" r:id="rId6"/>
    <p:sldId id="280" r:id="rId7"/>
    <p:sldId id="460" r:id="rId8"/>
    <p:sldId id="456" r:id="rId9"/>
    <p:sldId id="259" r:id="rId10"/>
    <p:sldId id="260" r:id="rId11"/>
    <p:sldId id="265" r:id="rId12"/>
    <p:sldId id="461" r:id="rId13"/>
    <p:sldId id="457" r:id="rId14"/>
    <p:sldId id="261" r:id="rId15"/>
    <p:sldId id="262" r:id="rId16"/>
    <p:sldId id="263" r:id="rId17"/>
    <p:sldId id="267" r:id="rId18"/>
    <p:sldId id="268" r:id="rId19"/>
    <p:sldId id="269" r:id="rId20"/>
    <p:sldId id="278" r:id="rId21"/>
    <p:sldId id="271" r:id="rId22"/>
    <p:sldId id="272" r:id="rId23"/>
    <p:sldId id="273" r:id="rId24"/>
    <p:sldId id="462" r:id="rId25"/>
    <p:sldId id="459" r:id="rId26"/>
    <p:sldId id="274" r:id="rId27"/>
    <p:sldId id="275" r:id="rId28"/>
    <p:sldId id="276" r:id="rId29"/>
    <p:sldId id="277" r:id="rId30"/>
    <p:sldId id="279" r:id="rId31"/>
    <p:sldId id="463"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BF891E5-CA43-47C7-8D6D-BCB896F0B6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anose="02020603050405020304" pitchFamily="18" charset="0"/>
                <a:cs typeface="Times New Roman" panose="02020603050405020304" pitchFamily="18" charset="0"/>
              </a:defRPr>
            </a:lvl1pPr>
          </a:lstStyle>
          <a:p>
            <a:pPr>
              <a:defRPr/>
            </a:pPr>
            <a:endParaRPr lang="en-US"/>
          </a:p>
        </p:txBody>
      </p:sp>
      <p:sp>
        <p:nvSpPr>
          <p:cNvPr id="3" name="Date Placeholder 2">
            <a:extLst>
              <a:ext uri="{FF2B5EF4-FFF2-40B4-BE49-F238E27FC236}">
                <a16:creationId xmlns="" xmlns:a16="http://schemas.microsoft.com/office/drawing/2014/main" id="{389A530A-B22F-4332-8E38-127F43955D5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panose="02020603050405020304" pitchFamily="18" charset="0"/>
                <a:cs typeface="Times New Roman" panose="02020603050405020304" pitchFamily="18" charset="0"/>
              </a:defRPr>
            </a:lvl1pPr>
          </a:lstStyle>
          <a:p>
            <a:pPr>
              <a:defRPr/>
            </a:pPr>
            <a:fld id="{F50D1002-68CB-47B0-8BB8-19E3C3AB907E}" type="datetimeFigureOut">
              <a:rPr lang="en-US" smtClean="0"/>
              <a:pPr>
                <a:defRPr/>
              </a:pPr>
              <a:t>12/5/2021</a:t>
            </a:fld>
            <a:endParaRPr lang="en-US"/>
          </a:p>
        </p:txBody>
      </p:sp>
      <p:sp>
        <p:nvSpPr>
          <p:cNvPr id="4" name="Slide Image Placeholder 3">
            <a:extLst>
              <a:ext uri="{FF2B5EF4-FFF2-40B4-BE49-F238E27FC236}">
                <a16:creationId xmlns="" xmlns:a16="http://schemas.microsoft.com/office/drawing/2014/main" id="{92F85EF1-C305-454B-8E03-786BD030D09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0D4A6C22-D8D9-4DA1-946C-68164492FC6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3AF37D1F-C3C3-470E-B677-ED4B1D27C7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 xmlns:a16="http://schemas.microsoft.com/office/drawing/2014/main" id="{D52AD1CF-CC41-417E-8A60-B863A52673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cs typeface="Times New Roman" panose="02020603050405020304" pitchFamily="18" charset="0"/>
              </a:defRPr>
            </a:lvl1pPr>
          </a:lstStyle>
          <a:p>
            <a:pPr>
              <a:defRPr/>
            </a:pPr>
            <a:fld id="{870ED275-9117-4835-877E-A1E3FC2A9631}" type="slidenum">
              <a:rPr lang="en-US" altLang="en-US" smtClean="0"/>
              <a:pPr>
                <a:defRPr/>
              </a:pPr>
              <a:t>‹#›</a:t>
            </a:fld>
            <a:endParaRPr lang="en-US" altLang="en-US"/>
          </a:p>
        </p:txBody>
      </p:sp>
    </p:spTree>
    <p:extLst>
      <p:ext uri="{BB962C8B-B14F-4D97-AF65-F5344CB8AC3E}">
        <p14:creationId xmlns:p14="http://schemas.microsoft.com/office/powerpoint/2010/main" val="3519723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AC3B13-2536-47DA-BC55-45AB9F49E51A}" type="slidenum">
              <a:rPr lang="en-US" altLang="en-US">
                <a:latin typeface="Times New Roman" panose="02020603050405020304" pitchFamily="18" charset="0"/>
                <a:cs typeface="Times New Roman" panose="02020603050405020304" pitchFamily="18" charset="0"/>
              </a:rPr>
              <a:pPr/>
              <a:t>21</a:t>
            </a:fld>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2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4B2B91DF-FF59-411F-A155-AA756338548C}" type="datetimeFigureOut">
              <a:rPr lang="en-US"/>
              <a:pPr>
                <a:defRPr/>
              </a:pPr>
              <a:t>12/5/2021</a:t>
            </a:fld>
            <a:endParaRPr lang="en-US"/>
          </a:p>
        </p:txBody>
      </p:sp>
      <p:sp>
        <p:nvSpPr>
          <p:cNvPr id="5"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0F6BAE40-84D1-4E1E-9C4B-570019C777C3}" type="slidenum">
              <a:rPr lang="en-US" altLang="en-US"/>
              <a:pPr>
                <a:defRPr/>
              </a:pPr>
              <a:t>‹#›</a:t>
            </a:fld>
            <a:endParaRPr lang="en-US" altLang="en-US"/>
          </a:p>
        </p:txBody>
      </p:sp>
    </p:spTree>
    <p:extLst>
      <p:ext uri="{BB962C8B-B14F-4D97-AF65-F5344CB8AC3E}">
        <p14:creationId xmlns:p14="http://schemas.microsoft.com/office/powerpoint/2010/main" val="152700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6DDE1881-3456-484F-804E-15F6FD02267B}" type="datetimeFigureOut">
              <a:rPr lang="en-US"/>
              <a:pPr>
                <a:defRPr/>
              </a:pPr>
              <a:t>12/5/2021</a:t>
            </a:fld>
            <a:endParaRPr lang="en-US"/>
          </a:p>
        </p:txBody>
      </p:sp>
      <p:sp>
        <p:nvSpPr>
          <p:cNvPr id="5"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FD2B3157-9024-4CF7-91C2-4F627372FB77}" type="slidenum">
              <a:rPr lang="en-US" altLang="en-US"/>
              <a:pPr>
                <a:defRPr/>
              </a:pPr>
              <a:t>‹#›</a:t>
            </a:fld>
            <a:endParaRPr lang="en-US" altLang="en-US"/>
          </a:p>
        </p:txBody>
      </p:sp>
    </p:spTree>
    <p:extLst>
      <p:ext uri="{BB962C8B-B14F-4D97-AF65-F5344CB8AC3E}">
        <p14:creationId xmlns:p14="http://schemas.microsoft.com/office/powerpoint/2010/main" val="234748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777E0BE7-7478-49F7-881B-64AC58E43081}" type="datetimeFigureOut">
              <a:rPr lang="en-US"/>
              <a:pPr>
                <a:defRPr/>
              </a:pPr>
              <a:t>12/5/2021</a:t>
            </a:fld>
            <a:endParaRPr lang="en-US"/>
          </a:p>
        </p:txBody>
      </p:sp>
      <p:sp>
        <p:nvSpPr>
          <p:cNvPr id="5"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6C32C063-C512-4B35-94E5-EC3A5749FCAD}" type="slidenum">
              <a:rPr lang="en-US" altLang="en-US"/>
              <a:pPr>
                <a:defRPr/>
              </a:pPr>
              <a:t>‹#›</a:t>
            </a:fld>
            <a:endParaRPr lang="en-US" altLang="en-US"/>
          </a:p>
        </p:txBody>
      </p:sp>
    </p:spTree>
    <p:extLst>
      <p:ext uri="{BB962C8B-B14F-4D97-AF65-F5344CB8AC3E}">
        <p14:creationId xmlns:p14="http://schemas.microsoft.com/office/powerpoint/2010/main" val="360955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5D86EC68-6015-45DB-B681-3E625A7187B5}" type="datetimeFigureOut">
              <a:rPr lang="en-US"/>
              <a:pPr>
                <a:defRPr/>
              </a:pPr>
              <a:t>12/5/2021</a:t>
            </a:fld>
            <a:endParaRPr lang="en-US"/>
          </a:p>
        </p:txBody>
      </p:sp>
      <p:sp>
        <p:nvSpPr>
          <p:cNvPr id="5"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45325358-2AA1-4BF6-8EF3-57CA1BC71B02}" type="slidenum">
              <a:rPr lang="en-US" altLang="en-US"/>
              <a:pPr>
                <a:defRPr/>
              </a:pPr>
              <a:t>‹#›</a:t>
            </a:fld>
            <a:endParaRPr lang="en-US" altLang="en-US"/>
          </a:p>
        </p:txBody>
      </p:sp>
    </p:spTree>
    <p:extLst>
      <p:ext uri="{BB962C8B-B14F-4D97-AF65-F5344CB8AC3E}">
        <p14:creationId xmlns:p14="http://schemas.microsoft.com/office/powerpoint/2010/main" val="825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3539A2DC-7902-495E-97E7-ECD9254FD6F5}" type="datetimeFigureOut">
              <a:rPr lang="en-US"/>
              <a:pPr>
                <a:defRPr/>
              </a:pPr>
              <a:t>12/5/2021</a:t>
            </a:fld>
            <a:endParaRPr lang="en-US"/>
          </a:p>
        </p:txBody>
      </p:sp>
      <p:sp>
        <p:nvSpPr>
          <p:cNvPr id="5"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AFCE8731-384D-440A-A61E-DCBB61E727E7}" type="slidenum">
              <a:rPr lang="en-US" altLang="en-US"/>
              <a:pPr>
                <a:defRPr/>
              </a:pPr>
              <a:t>‹#›</a:t>
            </a:fld>
            <a:endParaRPr lang="en-US" altLang="en-US"/>
          </a:p>
        </p:txBody>
      </p:sp>
    </p:spTree>
    <p:extLst>
      <p:ext uri="{BB962C8B-B14F-4D97-AF65-F5344CB8AC3E}">
        <p14:creationId xmlns:p14="http://schemas.microsoft.com/office/powerpoint/2010/main" val="68963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8B6D9B25-A821-4D26-BBD5-34F8081A09A8}" type="datetimeFigureOut">
              <a:rPr lang="en-US"/>
              <a:pPr>
                <a:defRPr/>
              </a:pPr>
              <a:t>12/5/2021</a:t>
            </a:fld>
            <a:endParaRPr lang="en-US"/>
          </a:p>
        </p:txBody>
      </p:sp>
      <p:sp>
        <p:nvSpPr>
          <p:cNvPr id="6"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D2F4F6FD-54FB-4F27-954E-E565C43D75A3}" type="slidenum">
              <a:rPr lang="en-US" altLang="en-US"/>
              <a:pPr>
                <a:defRPr/>
              </a:pPr>
              <a:t>‹#›</a:t>
            </a:fld>
            <a:endParaRPr lang="en-US" altLang="en-US"/>
          </a:p>
        </p:txBody>
      </p:sp>
    </p:spTree>
    <p:extLst>
      <p:ext uri="{BB962C8B-B14F-4D97-AF65-F5344CB8AC3E}">
        <p14:creationId xmlns:p14="http://schemas.microsoft.com/office/powerpoint/2010/main" val="212757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0B434C67-16CE-4142-AF83-0C1CFE7E5ACE}" type="datetimeFigureOut">
              <a:rPr lang="en-US"/>
              <a:pPr>
                <a:defRPr/>
              </a:pPr>
              <a:t>12/5/2021</a:t>
            </a:fld>
            <a:endParaRPr lang="en-US"/>
          </a:p>
        </p:txBody>
      </p:sp>
      <p:sp>
        <p:nvSpPr>
          <p:cNvPr id="8"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51F385DB-1447-4A55-8A2A-47F4A5F9B09B}" type="slidenum">
              <a:rPr lang="en-US" altLang="en-US"/>
              <a:pPr>
                <a:defRPr/>
              </a:pPr>
              <a:t>‹#›</a:t>
            </a:fld>
            <a:endParaRPr lang="en-US" altLang="en-US"/>
          </a:p>
        </p:txBody>
      </p:sp>
    </p:spTree>
    <p:extLst>
      <p:ext uri="{BB962C8B-B14F-4D97-AF65-F5344CB8AC3E}">
        <p14:creationId xmlns:p14="http://schemas.microsoft.com/office/powerpoint/2010/main" val="29368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C92B9E9B-87EE-4887-A586-C008042091A8}" type="datetimeFigureOut">
              <a:rPr lang="en-US"/>
              <a:pPr>
                <a:defRPr/>
              </a:pPr>
              <a:t>12/5/2021</a:t>
            </a:fld>
            <a:endParaRPr lang="en-US"/>
          </a:p>
        </p:txBody>
      </p:sp>
      <p:sp>
        <p:nvSpPr>
          <p:cNvPr id="4"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E8047D7D-887B-428A-8FCB-F9F96F7AA61A}" type="slidenum">
              <a:rPr lang="en-US" altLang="en-US"/>
              <a:pPr>
                <a:defRPr/>
              </a:pPr>
              <a:t>‹#›</a:t>
            </a:fld>
            <a:endParaRPr lang="en-US" altLang="en-US"/>
          </a:p>
        </p:txBody>
      </p:sp>
    </p:spTree>
    <p:extLst>
      <p:ext uri="{BB962C8B-B14F-4D97-AF65-F5344CB8AC3E}">
        <p14:creationId xmlns:p14="http://schemas.microsoft.com/office/powerpoint/2010/main" val="346994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227D3C2D-5234-4ADC-B31E-4F2D1FC21DD5}" type="datetimeFigureOut">
              <a:rPr lang="en-US"/>
              <a:pPr>
                <a:defRPr/>
              </a:pPr>
              <a:t>12/5/2021</a:t>
            </a:fld>
            <a:endParaRPr lang="en-US"/>
          </a:p>
        </p:txBody>
      </p:sp>
      <p:sp>
        <p:nvSpPr>
          <p:cNvPr id="3"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F2749634-2C20-4AEB-99A7-0C220A6C4195}" type="slidenum">
              <a:rPr lang="en-US" altLang="en-US"/>
              <a:pPr>
                <a:defRPr/>
              </a:pPr>
              <a:t>‹#›</a:t>
            </a:fld>
            <a:endParaRPr lang="en-US" altLang="en-US"/>
          </a:p>
        </p:txBody>
      </p:sp>
    </p:spTree>
    <p:extLst>
      <p:ext uri="{BB962C8B-B14F-4D97-AF65-F5344CB8AC3E}">
        <p14:creationId xmlns:p14="http://schemas.microsoft.com/office/powerpoint/2010/main" val="294508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62C5C583-2D5F-4A2D-9D7A-EA5BE27E1590}" type="datetimeFigureOut">
              <a:rPr lang="en-US"/>
              <a:pPr>
                <a:defRPr/>
              </a:pPr>
              <a:t>12/5/2021</a:t>
            </a:fld>
            <a:endParaRPr lang="en-US"/>
          </a:p>
        </p:txBody>
      </p:sp>
      <p:sp>
        <p:nvSpPr>
          <p:cNvPr id="6"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C152D298-F1E2-4E7F-B766-4DD12F1E99B9}" type="slidenum">
              <a:rPr lang="en-US" altLang="en-US"/>
              <a:pPr>
                <a:defRPr/>
              </a:pPr>
              <a:t>‹#›</a:t>
            </a:fld>
            <a:endParaRPr lang="en-US" altLang="en-US"/>
          </a:p>
        </p:txBody>
      </p:sp>
    </p:spTree>
    <p:extLst>
      <p:ext uri="{BB962C8B-B14F-4D97-AF65-F5344CB8AC3E}">
        <p14:creationId xmlns:p14="http://schemas.microsoft.com/office/powerpoint/2010/main" val="243604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141C4A3B-99F2-4E9F-8298-781F79170859}"/>
              </a:ext>
            </a:extLst>
          </p:cNvPr>
          <p:cNvSpPr>
            <a:spLocks noGrp="1"/>
          </p:cNvSpPr>
          <p:nvPr>
            <p:ph type="dt" sz="half" idx="10"/>
          </p:nvPr>
        </p:nvSpPr>
        <p:spPr/>
        <p:txBody>
          <a:bodyPr/>
          <a:lstStyle>
            <a:lvl1pPr>
              <a:defRPr/>
            </a:lvl1pPr>
          </a:lstStyle>
          <a:p>
            <a:pPr>
              <a:defRPr/>
            </a:pPr>
            <a:fld id="{FB3F2043-FE76-465F-A50A-974FFA373008}" type="datetimeFigureOut">
              <a:rPr lang="en-US"/>
              <a:pPr>
                <a:defRPr/>
              </a:pPr>
              <a:t>12/5/2021</a:t>
            </a:fld>
            <a:endParaRPr lang="en-US"/>
          </a:p>
        </p:txBody>
      </p:sp>
      <p:sp>
        <p:nvSpPr>
          <p:cNvPr id="6" name="Footer Placeholder 4">
            <a:extLst>
              <a:ext uri="{FF2B5EF4-FFF2-40B4-BE49-F238E27FC236}">
                <a16:creationId xmlns="" xmlns:a16="http://schemas.microsoft.com/office/drawing/2014/main" id="{7D3F3F80-F815-4A7E-9039-98E1F80898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A81849F-4B37-4203-A466-BA321BC7A88B}"/>
              </a:ext>
            </a:extLst>
          </p:cNvPr>
          <p:cNvSpPr>
            <a:spLocks noGrp="1"/>
          </p:cNvSpPr>
          <p:nvPr>
            <p:ph type="sldNum" sz="quarter" idx="12"/>
          </p:nvPr>
        </p:nvSpPr>
        <p:spPr/>
        <p:txBody>
          <a:bodyPr/>
          <a:lstStyle>
            <a:lvl1pPr>
              <a:defRPr/>
            </a:lvl1pPr>
          </a:lstStyle>
          <a:p>
            <a:pPr>
              <a:defRPr/>
            </a:pPr>
            <a:fld id="{97A75661-45F3-4B01-8C69-D33A5911093D}" type="slidenum">
              <a:rPr lang="en-US" altLang="en-US"/>
              <a:pPr>
                <a:defRPr/>
              </a:pPr>
              <a:t>‹#›</a:t>
            </a:fld>
            <a:endParaRPr lang="en-US" altLang="en-US"/>
          </a:p>
        </p:txBody>
      </p:sp>
    </p:spTree>
    <p:extLst>
      <p:ext uri="{BB962C8B-B14F-4D97-AF65-F5344CB8AC3E}">
        <p14:creationId xmlns:p14="http://schemas.microsoft.com/office/powerpoint/2010/main" val="353002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 xmlns:a16="http://schemas.microsoft.com/office/drawing/2014/main" id="{141C4A3B-99F2-4E9F-8298-781F7917085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1A73066-AB76-47C4-93F3-9122BF2B54A4}" type="datetimeFigureOut">
              <a:rPr lang="en-US"/>
              <a:pPr>
                <a:defRPr/>
              </a:pPr>
              <a:t>12/5/2021</a:t>
            </a:fld>
            <a:endParaRPr lang="en-US"/>
          </a:p>
        </p:txBody>
      </p:sp>
      <p:sp>
        <p:nvSpPr>
          <p:cNvPr id="5" name="Footer Placeholder 4">
            <a:extLst>
              <a:ext uri="{FF2B5EF4-FFF2-40B4-BE49-F238E27FC236}">
                <a16:creationId xmlns="" xmlns:a16="http://schemas.microsoft.com/office/drawing/2014/main" id="{7D3F3F80-F815-4A7E-9039-98E1F80898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1A81849F-4B37-4203-A466-BA321BC7A88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Times New Roman" panose="02020603050405020304" pitchFamily="18" charset="0"/>
              </a:defRPr>
            </a:lvl1pPr>
          </a:lstStyle>
          <a:p>
            <a:pPr>
              <a:defRPr/>
            </a:pPr>
            <a:fld id="{331A7997-0B54-46D0-87AF-68827C0F8222}"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 xmlns:a16="http://schemas.microsoft.com/office/drawing/2014/main" id="{C079A8F7-2D6A-4617-BE81-0FBF476CE67C}"/>
              </a:ext>
            </a:extLst>
          </p:cNvPr>
          <p:cNvSpPr/>
          <p:nvPr/>
        </p:nvSpPr>
        <p:spPr>
          <a:xfrm>
            <a:off x="4343400" y="2438400"/>
            <a:ext cx="3860673"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dirty="0" err="1">
                <a:ln/>
                <a:solidFill>
                  <a:srgbClr val="FF0000"/>
                </a:solidFill>
                <a:latin typeface="UTM A&amp;S Graceland" panose="02040603050506020204" pitchFamily="18" charset="0"/>
                <a:cs typeface="Times New Roman" panose="02020603050405020304" pitchFamily="18" charset="0"/>
              </a:rPr>
              <a:t>Lịch</a:t>
            </a:r>
            <a:r>
              <a:rPr lang="en-US" sz="6600" b="1" dirty="0">
                <a:ln/>
                <a:solidFill>
                  <a:srgbClr val="FF0000"/>
                </a:solidFill>
                <a:latin typeface="UTM A&amp;S Graceland" panose="02040603050506020204" pitchFamily="18" charset="0"/>
                <a:cs typeface="Times New Roman" panose="02020603050405020304" pitchFamily="18" charset="0"/>
              </a:rPr>
              <a:t> </a:t>
            </a:r>
            <a:r>
              <a:rPr lang="en-US" sz="6600" b="1" dirty="0" err="1">
                <a:ln/>
                <a:solidFill>
                  <a:srgbClr val="FF0000"/>
                </a:solidFill>
                <a:latin typeface="UTM A&amp;S Graceland" panose="02040603050506020204" pitchFamily="18" charset="0"/>
                <a:cs typeface="Times New Roman" panose="02020603050405020304" pitchFamily="18" charset="0"/>
              </a:rPr>
              <a:t>sử</a:t>
            </a:r>
            <a:r>
              <a:rPr lang="en-US" sz="6600" b="1" dirty="0">
                <a:ln/>
                <a:solidFill>
                  <a:srgbClr val="FF0000"/>
                </a:solidFill>
                <a:latin typeface="UTM A&amp;S Graceland" panose="02040603050506020204" pitchFamily="18" charset="0"/>
                <a:cs typeface="Times New Roman" panose="02020603050405020304"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838200" y="762000"/>
            <a:ext cx="1051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cs typeface="Times New Roman" panose="02020603050405020304" pitchFamily="18" charset="0"/>
              </a:rPr>
              <a:t> </a:t>
            </a:r>
            <a:r>
              <a:rPr lang="en-US" altLang="en-US" sz="3600">
                <a:cs typeface="Times New Roman" panose="02020603050405020304" pitchFamily="18" charset="0"/>
              </a:rPr>
              <a:t>Dựa vào nội dung sách giáo khoa (từ Lý Huệ Tông...Nhà Trần được thành lập) và trả lời câu hỏi:</a:t>
            </a:r>
            <a:r>
              <a:rPr lang="en-US" altLang="en-US" sz="3600">
                <a:solidFill>
                  <a:schemeClr val="tx2"/>
                </a:solidFill>
                <a:cs typeface="Times New Roman" panose="02020603050405020304" pitchFamily="18" charset="0"/>
              </a:rPr>
              <a:t/>
            </a:r>
            <a:br>
              <a:rPr lang="en-US" altLang="en-US" sz="3600">
                <a:solidFill>
                  <a:schemeClr val="tx2"/>
                </a:solidFill>
                <a:cs typeface="Times New Roman" panose="02020603050405020304" pitchFamily="18" charset="0"/>
              </a:rPr>
            </a:br>
            <a:r>
              <a:rPr lang="en-US" altLang="en-US" sz="3600">
                <a:solidFill>
                  <a:srgbClr val="FF0000"/>
                </a:solidFill>
                <a:cs typeface="Times New Roman" panose="02020603050405020304" pitchFamily="18" charset="0"/>
              </a:rPr>
              <a:t>Trong hoàn cảnh đó, nhà Trần đã thay thế nhà Lý như thế nào?</a:t>
            </a:r>
            <a:r>
              <a:rPr lang="en-US" altLang="en-US">
                <a:solidFill>
                  <a:schemeClr val="tx2"/>
                </a:solidFill>
                <a:cs typeface="Times New Roman" panose="02020603050405020304" pitchFamily="18" charset="0"/>
              </a:rPr>
              <a:t>				</a:t>
            </a:r>
          </a:p>
        </p:txBody>
      </p:sp>
      <p:sp>
        <p:nvSpPr>
          <p:cNvPr id="6150" name="Text Box 24"/>
          <p:cNvSpPr txBox="1">
            <a:spLocks noChangeArrowheads="1"/>
          </p:cNvSpPr>
          <p:nvPr/>
        </p:nvSpPr>
        <p:spPr bwMode="auto">
          <a:xfrm>
            <a:off x="914400" y="3033982"/>
            <a:ext cx="10439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smtClean="0">
                <a:cs typeface="Times New Roman" panose="02020603050405020304" pitchFamily="18" charset="0"/>
              </a:rPr>
              <a:t>=&gt; Vua </a:t>
            </a:r>
            <a:r>
              <a:rPr lang="en-US" altLang="en-US" sz="3600">
                <a:cs typeface="Times New Roman" panose="02020603050405020304" pitchFamily="18" charset="0"/>
              </a:rPr>
              <a:t>Lý Huệ </a:t>
            </a:r>
            <a:r>
              <a:rPr lang="en-US" altLang="en-US" sz="3600">
                <a:latin typeface="Times New Roman" panose="02020603050405020304" pitchFamily="18" charset="0"/>
                <a:cs typeface="Times New Roman" panose="02020603050405020304" pitchFamily="18" charset="0"/>
              </a:rPr>
              <a:t>Tông không có con trai nên truyền ngôi cho con gái là Lý Chiêu Hoàng. Trần Thủ Độ tìm cách cho Lý Chiêu Hoàng lấy Trần Cảnh, rồi nh</a:t>
            </a:r>
            <a:r>
              <a:rPr lang="vi-VN" altLang="en-US" sz="3600">
                <a:latin typeface="Times New Roman" panose="02020603050405020304" pitchFamily="18" charset="0"/>
                <a:cs typeface="Times New Roman" panose="02020603050405020304" pitchFamily="18" charset="0"/>
              </a:rPr>
              <a:t>ường</a:t>
            </a:r>
            <a:r>
              <a:rPr lang="en-US" altLang="en-US" sz="3600">
                <a:latin typeface="Times New Roman" panose="02020603050405020304" pitchFamily="18" charset="0"/>
                <a:cs typeface="Times New Roman" panose="02020603050405020304" pitchFamily="18" charset="0"/>
              </a:rPr>
              <a:t> ngôi cho chồng (</a:t>
            </a:r>
            <a:r>
              <a:rPr lang="vi-VN" altLang="en-US" sz="3600">
                <a:latin typeface="Times New Roman" panose="02020603050405020304" pitchFamily="18" charset="0"/>
                <a:cs typeface="Times New Roman" panose="02020603050405020304" pitchFamily="18" charset="0"/>
              </a:rPr>
              <a:t>đầu</a:t>
            </a:r>
            <a:r>
              <a:rPr lang="en-US" altLang="en-US" sz="3600">
                <a:latin typeface="Times New Roman" panose="02020603050405020304" pitchFamily="18" charset="0"/>
                <a:cs typeface="Times New Roman" panose="02020603050405020304" pitchFamily="18" charset="0"/>
              </a:rPr>
              <a:t> n</a:t>
            </a:r>
            <a:r>
              <a:rPr lang="vi-VN" altLang="en-US" sz="3600">
                <a:latin typeface="Times New Roman" panose="02020603050405020304" pitchFamily="18" charset="0"/>
                <a:cs typeface="Times New Roman" panose="02020603050405020304" pitchFamily="18" charset="0"/>
              </a:rPr>
              <a:t>ă</a:t>
            </a:r>
            <a:r>
              <a:rPr lang="en-US" altLang="en-US" sz="3600">
                <a:latin typeface="Times New Roman" panose="02020603050405020304" pitchFamily="18" charset="0"/>
                <a:cs typeface="Times New Roman" panose="02020603050405020304" pitchFamily="18" charset="0"/>
              </a:rPr>
              <a:t>m 1226). Nhà Trần </a:t>
            </a:r>
            <a:r>
              <a:rPr lang="vi-VN" altLang="en-US" sz="3600">
                <a:latin typeface="Times New Roman" panose="02020603050405020304" pitchFamily="18" charset="0"/>
                <a:cs typeface="Times New Roman" panose="02020603050405020304" pitchFamily="18" charset="0"/>
              </a:rPr>
              <a:t>được</a:t>
            </a:r>
            <a:r>
              <a:rPr lang="en-US" altLang="en-US" sz="3600">
                <a:latin typeface="Times New Roman" panose="02020603050405020304" pitchFamily="18" charset="0"/>
                <a:cs typeface="Times New Roman" panose="02020603050405020304" pitchFamily="18" charset="0"/>
              </a:rPr>
              <a:t> thành lập.</a:t>
            </a:r>
            <a:endParaRPr lang="en-US" altLang="en-US" sz="36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slide(fromBottom)">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4"/>
          <p:cNvSpPr txBox="1">
            <a:spLocks noChangeArrowheads="1"/>
          </p:cNvSpPr>
          <p:nvPr/>
        </p:nvSpPr>
        <p:spPr bwMode="auto">
          <a:xfrm>
            <a:off x="990600" y="685800"/>
            <a:ext cx="10439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a:solidFill>
                  <a:srgbClr val="002060"/>
                </a:solidFill>
                <a:cs typeface="Times New Roman" panose="02020603050405020304" pitchFamily="18" charset="0"/>
              </a:rPr>
              <a:t>Kết luận</a:t>
            </a:r>
            <a:r>
              <a:rPr lang="en-US" altLang="en-US" sz="4000">
                <a:cs typeface="Times New Roman" panose="02020603050405020304" pitchFamily="18" charset="0"/>
              </a:rPr>
              <a:t>:</a:t>
            </a:r>
          </a:p>
          <a:p>
            <a:pPr eaLnBrk="1" hangingPunct="1">
              <a:spcBef>
                <a:spcPct val="50000"/>
              </a:spcBef>
              <a:buFontTx/>
              <a:buNone/>
            </a:pPr>
            <a:r>
              <a:rPr lang="en-US" altLang="en-US" sz="4000">
                <a:cs typeface="Times New Roman" panose="02020603050405020304" pitchFamily="18" charset="0"/>
              </a:rPr>
              <a:t>Đến cuối thế kỉ XII nhà Lý suy yếu, trong nước triều đình mâu thuẫn, không chăm lo đời sống nhân dân, nhiều nơi dân nghèo nổi dậy đấu tranh. Bên ngoài quân xâm lược thường xuyên rình rập. Nhà Trần thành lập thay thế nhà Lý là hợp với lòng dân.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amond(in)">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smtClean="0">
                <a:solidFill>
                  <a:srgbClr val="0000FF"/>
                </a:solidFill>
                <a:latin typeface="Times New Roman" panose="02020603050405020304" pitchFamily="18" charset="0"/>
                <a:cs typeface="Times New Roman" panose="02020603050405020304" pitchFamily="18" charset="0"/>
              </a:rPr>
              <a:t>Biết h</a:t>
            </a:r>
            <a:r>
              <a:rPr lang="vi-VN" sz="2800" smtClean="0">
                <a:solidFill>
                  <a:srgbClr val="0000FF"/>
                </a:solidFill>
                <a:latin typeface="Times New Roman" panose="02020603050405020304" pitchFamily="18" charset="0"/>
                <a:cs typeface="Times New Roman" panose="02020603050405020304" pitchFamily="18" charset="0"/>
              </a:rPr>
              <a:t>oàn </a:t>
            </a:r>
            <a:r>
              <a:rPr lang="vi-VN" sz="2800">
                <a:solidFill>
                  <a:srgbClr val="0000FF"/>
                </a:solidFill>
                <a:latin typeface="Times New Roman" panose="02020603050405020304" pitchFamily="18" charset="0"/>
                <a:cs typeface="Times New Roman" panose="02020603050405020304" pitchFamily="18" charset="0"/>
              </a:rPr>
              <a:t>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932" y="2163183"/>
            <a:ext cx="813093" cy="813093"/>
          </a:xfrm>
          <a:prstGeom prst="rect">
            <a:avLst/>
          </a:prstGeom>
        </p:spPr>
      </p:pic>
    </p:spTree>
    <p:extLst>
      <p:ext uri="{BB962C8B-B14F-4D97-AF65-F5344CB8AC3E}">
        <p14:creationId xmlns:p14="http://schemas.microsoft.com/office/powerpoint/2010/main" val="37796401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 xmlns:a16="http://schemas.microsoft.com/office/drawing/2014/main" id="{AE1FF61B-0CC7-4F80-AEBF-27D720A16A81}"/>
              </a:ext>
            </a:extLst>
          </p:cNvPr>
          <p:cNvSpPr/>
          <p:nvPr/>
        </p:nvSpPr>
        <p:spPr>
          <a:xfrm>
            <a:off x="2911414" y="67151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 xmlns:a16="http://schemas.microsoft.com/office/drawing/2014/main" id="{C079A8F7-2D6A-4617-BE81-0FBF476CE67C}"/>
              </a:ext>
            </a:extLst>
          </p:cNvPr>
          <p:cNvSpPr/>
          <p:nvPr/>
        </p:nvSpPr>
        <p:spPr>
          <a:xfrm>
            <a:off x="3686171" y="1473669"/>
            <a:ext cx="5175136"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smtClean="0">
                <a:ln/>
                <a:solidFill>
                  <a:srgbClr val="FF0000"/>
                </a:solidFill>
                <a:latin typeface="UTM A&amp;S Graceland" panose="02040603050506020204" pitchFamily="18" charset="0"/>
                <a:cs typeface="Times New Roman" panose="02020603050405020304" pitchFamily="18" charset="0"/>
              </a:rPr>
              <a:t>HOẠT ĐỘNG 2</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
        <p:nvSpPr>
          <p:cNvPr id="2" name="Rectangle 1"/>
          <p:cNvSpPr/>
          <p:nvPr/>
        </p:nvSpPr>
        <p:spPr>
          <a:xfrm>
            <a:off x="1344576" y="3849587"/>
            <a:ext cx="985834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smtClean="0">
                <a:ln/>
                <a:solidFill>
                  <a:srgbClr val="0000FF"/>
                </a:solidFill>
                <a:latin typeface="Times New Roman" panose="02020603050405020304" pitchFamily="18" charset="0"/>
                <a:cs typeface="Times New Roman" panose="02020603050405020304" pitchFamily="18" charset="0"/>
              </a:rPr>
              <a:t>CÁCH QUẢN LÍ ĐẤT NƯỚC CỦA NHÀ TRẦN</a:t>
            </a:r>
            <a:endParaRPr lang="en-US" sz="3600" b="1" cap="none" spc="0">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27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9">
            <a:extLst>
              <a:ext uri="{FF2B5EF4-FFF2-40B4-BE49-F238E27FC236}">
                <a16:creationId xmlns="" xmlns:a16="http://schemas.microsoft.com/office/drawing/2014/main" id="{D75DEE8E-E1C7-456F-B121-E32BDBBD0DE6}"/>
              </a:ext>
            </a:extLst>
          </p:cNvPr>
          <p:cNvSpPr>
            <a:spLocks noChangeArrowheads="1"/>
          </p:cNvSpPr>
          <p:nvPr/>
        </p:nvSpPr>
        <p:spPr bwMode="auto">
          <a:xfrm>
            <a:off x="1060938" y="990600"/>
            <a:ext cx="10064262" cy="1143000"/>
          </a:xfrm>
          <a:prstGeom prst="rect">
            <a:avLst/>
          </a:prstGeom>
          <a:noFill/>
          <a:ln w="9525">
            <a:noFill/>
            <a:miter lim="800000"/>
            <a:headEnd/>
            <a:tailEnd/>
          </a:ln>
        </p:spPr>
        <p:txBody>
          <a:bodyPr anchor="ctr"/>
          <a:lstStyle/>
          <a:p>
            <a:pPr eaLnBrk="1" hangingPunct="1">
              <a:defRPr/>
            </a:pPr>
            <a:r>
              <a:rPr lang="en-US" altLang="en-US" sz="3600" b="1" dirty="0" err="1">
                <a:solidFill>
                  <a:schemeClr val="tx1">
                    <a:lumMod val="50000"/>
                    <a:lumOff val="50000"/>
                  </a:schemeClr>
                </a:solidFill>
                <a:latin typeface="Calibri" pitchFamily="34" charset="0"/>
                <a:cs typeface="Times New Roman" panose="02020603050405020304" pitchFamily="18" charset="0"/>
              </a:rPr>
              <a:t>Đọc</a:t>
            </a:r>
            <a:r>
              <a:rPr lang="en-US" altLang="en-US" sz="3600" b="1" dirty="0">
                <a:solidFill>
                  <a:schemeClr val="tx1">
                    <a:lumMod val="50000"/>
                    <a:lumOff val="50000"/>
                  </a:schemeClr>
                </a:solidFill>
                <a:latin typeface="Calibri" pitchFamily="34" charset="0"/>
                <a:cs typeface="Times New Roman" panose="02020603050405020304" pitchFamily="18" charset="0"/>
              </a:rPr>
              <a:t> </a:t>
            </a:r>
            <a:r>
              <a:rPr lang="en-US" altLang="en-US" sz="3600" b="1" dirty="0" err="1">
                <a:solidFill>
                  <a:schemeClr val="tx1">
                    <a:lumMod val="50000"/>
                    <a:lumOff val="50000"/>
                  </a:schemeClr>
                </a:solidFill>
                <a:latin typeface="Calibri" pitchFamily="34" charset="0"/>
                <a:cs typeface="Times New Roman" panose="02020603050405020304" pitchFamily="18" charset="0"/>
              </a:rPr>
              <a:t>thông</a:t>
            </a:r>
            <a:r>
              <a:rPr lang="en-US" altLang="en-US" sz="3600" b="1" dirty="0">
                <a:solidFill>
                  <a:schemeClr val="tx1">
                    <a:lumMod val="50000"/>
                    <a:lumOff val="50000"/>
                  </a:schemeClr>
                </a:solidFill>
                <a:latin typeface="Calibri" pitchFamily="34" charset="0"/>
                <a:cs typeface="Times New Roman" panose="02020603050405020304" pitchFamily="18" charset="0"/>
              </a:rPr>
              <a:t> tin </a:t>
            </a:r>
            <a:r>
              <a:rPr lang="en-US" altLang="en-US" sz="3600" b="1" dirty="0" err="1">
                <a:solidFill>
                  <a:schemeClr val="tx1">
                    <a:lumMod val="50000"/>
                    <a:lumOff val="50000"/>
                  </a:schemeClr>
                </a:solidFill>
                <a:latin typeface="Calibri" pitchFamily="34" charset="0"/>
                <a:cs typeface="Times New Roman" panose="02020603050405020304" pitchFamily="18" charset="0"/>
              </a:rPr>
              <a:t>từ</a:t>
            </a:r>
            <a:r>
              <a:rPr lang="en-US" altLang="en-US" sz="3600" b="1" dirty="0">
                <a:solidFill>
                  <a:schemeClr val="tx1">
                    <a:lumMod val="50000"/>
                    <a:lumOff val="50000"/>
                  </a:schemeClr>
                </a:solidFill>
                <a:latin typeface="Calibri" pitchFamily="34" charset="0"/>
                <a:cs typeface="Times New Roman" panose="02020603050405020304" pitchFamily="18" charset="0"/>
              </a:rPr>
              <a:t> </a:t>
            </a:r>
            <a:r>
              <a:rPr lang="en-US" altLang="en-US" sz="3600" b="1" dirty="0" err="1">
                <a:solidFill>
                  <a:srgbClr val="002060"/>
                </a:solidFill>
                <a:latin typeface="Calibri" pitchFamily="34" charset="0"/>
                <a:cs typeface="Times New Roman" panose="02020603050405020304" pitchFamily="18" charset="0"/>
              </a:rPr>
              <a:t>Dưới</a:t>
            </a:r>
            <a:r>
              <a:rPr lang="en-US" altLang="en-US" sz="3600" b="1" dirty="0">
                <a:solidFill>
                  <a:srgbClr val="002060"/>
                </a:solidFill>
                <a:latin typeface="Calibri" pitchFamily="34" charset="0"/>
                <a:cs typeface="Times New Roman" panose="02020603050405020304" pitchFamily="18" charset="0"/>
              </a:rPr>
              <a:t> </a:t>
            </a:r>
            <a:r>
              <a:rPr lang="en-US" altLang="en-US" sz="3600" b="1" dirty="0" err="1">
                <a:solidFill>
                  <a:srgbClr val="002060"/>
                </a:solidFill>
                <a:latin typeface="Calibri" pitchFamily="34" charset="0"/>
                <a:cs typeface="Times New Roman" panose="02020603050405020304" pitchFamily="18" charset="0"/>
              </a:rPr>
              <a:t>thời</a:t>
            </a:r>
            <a:r>
              <a:rPr lang="en-US" altLang="en-US" sz="3600" b="1" dirty="0">
                <a:solidFill>
                  <a:srgbClr val="002060"/>
                </a:solidFill>
                <a:latin typeface="Calibri" pitchFamily="34" charset="0"/>
                <a:cs typeface="Times New Roman" panose="02020603050405020304" pitchFamily="18" charset="0"/>
              </a:rPr>
              <a:t> </a:t>
            </a:r>
            <a:r>
              <a:rPr lang="en-US" altLang="en-US" sz="3600" b="1" dirty="0" err="1">
                <a:solidFill>
                  <a:srgbClr val="002060"/>
                </a:solidFill>
                <a:latin typeface="Calibri" pitchFamily="34" charset="0"/>
                <a:cs typeface="Times New Roman" panose="02020603050405020304" pitchFamily="18" charset="0"/>
              </a:rPr>
              <a:t>Trần</a:t>
            </a:r>
            <a:r>
              <a:rPr lang="en-US" altLang="en-US" sz="3600" b="1" dirty="0">
                <a:solidFill>
                  <a:srgbClr val="002060"/>
                </a:solidFill>
                <a:latin typeface="Calibri" pitchFamily="34" charset="0"/>
                <a:cs typeface="Times New Roman" panose="02020603050405020304" pitchFamily="18" charset="0"/>
              </a:rPr>
              <a:t> …. </a:t>
            </a:r>
            <a:r>
              <a:rPr lang="en-US" altLang="en-US" sz="3600" b="1" dirty="0" err="1">
                <a:solidFill>
                  <a:srgbClr val="002060"/>
                </a:solidFill>
                <a:latin typeface="Calibri" pitchFamily="34" charset="0"/>
                <a:cs typeface="Times New Roman" panose="02020603050405020304" pitchFamily="18" charset="0"/>
              </a:rPr>
              <a:t>Ca</a:t>
            </a:r>
            <a:r>
              <a:rPr lang="en-US" altLang="en-US" sz="3600" b="1" dirty="0">
                <a:solidFill>
                  <a:srgbClr val="002060"/>
                </a:solidFill>
                <a:latin typeface="Calibri" pitchFamily="34" charset="0"/>
                <a:cs typeface="Times New Roman" panose="02020603050405020304" pitchFamily="18" charset="0"/>
              </a:rPr>
              <a:t> </a:t>
            </a:r>
            <a:r>
              <a:rPr lang="en-US" altLang="en-US" sz="3600" b="1" dirty="0" err="1">
                <a:solidFill>
                  <a:srgbClr val="002060"/>
                </a:solidFill>
                <a:latin typeface="Calibri" pitchFamily="34" charset="0"/>
                <a:cs typeface="Times New Roman" panose="02020603050405020304" pitchFamily="18" charset="0"/>
              </a:rPr>
              <a:t>hát</a:t>
            </a:r>
            <a:r>
              <a:rPr lang="en-US" altLang="en-US" sz="3600" b="1" dirty="0">
                <a:solidFill>
                  <a:srgbClr val="002060"/>
                </a:solidFill>
                <a:latin typeface="Calibri" pitchFamily="34" charset="0"/>
                <a:cs typeface="Times New Roman" panose="02020603050405020304" pitchFamily="18" charset="0"/>
              </a:rPr>
              <a:t> </a:t>
            </a:r>
            <a:r>
              <a:rPr lang="en-US" altLang="en-US" sz="3600" b="1" dirty="0" err="1">
                <a:solidFill>
                  <a:srgbClr val="002060"/>
                </a:solidFill>
                <a:latin typeface="Calibri" pitchFamily="34" charset="0"/>
                <a:cs typeface="Times New Roman" panose="02020603050405020304" pitchFamily="18" charset="0"/>
              </a:rPr>
              <a:t>vui</a:t>
            </a:r>
            <a:r>
              <a:rPr lang="en-US" altLang="en-US" sz="3600" b="1" dirty="0">
                <a:solidFill>
                  <a:srgbClr val="002060"/>
                </a:solidFill>
                <a:latin typeface="Calibri" pitchFamily="34" charset="0"/>
                <a:cs typeface="Times New Roman" panose="02020603050405020304" pitchFamily="18" charset="0"/>
              </a:rPr>
              <a:t> </a:t>
            </a:r>
            <a:r>
              <a:rPr lang="en-US" altLang="en-US" sz="3600" b="1" dirty="0" err="1">
                <a:solidFill>
                  <a:srgbClr val="002060"/>
                </a:solidFill>
                <a:latin typeface="Calibri" pitchFamily="34" charset="0"/>
                <a:cs typeface="Times New Roman" panose="02020603050405020304" pitchFamily="18" charset="0"/>
              </a:rPr>
              <a:t>vẻ</a:t>
            </a:r>
            <a:r>
              <a:rPr lang="en-US" altLang="en-US" sz="3600" b="1" dirty="0">
                <a:solidFill>
                  <a:srgbClr val="002060"/>
                </a:solidFill>
                <a:latin typeface="Calibri" pitchFamily="34" charset="0"/>
                <a:cs typeface="Times New Roman" panose="02020603050405020304" pitchFamily="18" charset="0"/>
              </a:rPr>
              <a:t>.</a:t>
            </a:r>
          </a:p>
        </p:txBody>
      </p:sp>
      <p:sp>
        <p:nvSpPr>
          <p:cNvPr id="8198" name="Rectangle 29"/>
          <p:cNvSpPr>
            <a:spLocks noChangeArrowheads="1"/>
          </p:cNvSpPr>
          <p:nvPr/>
        </p:nvSpPr>
        <p:spPr bwMode="auto">
          <a:xfrm>
            <a:off x="1065626" y="2360442"/>
            <a:ext cx="1036437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cs typeface="Times New Roman" panose="02020603050405020304" pitchFamily="18" charset="0"/>
              </a:rPr>
              <a:t>Dưới thời Trần bộ máy nhà nước được  xây dựng như thế nào?</a:t>
            </a:r>
          </a:p>
        </p:txBody>
      </p:sp>
      <p:sp>
        <p:nvSpPr>
          <p:cNvPr id="7" name="Rectangle 29">
            <a:extLst>
              <a:ext uri="{FF2B5EF4-FFF2-40B4-BE49-F238E27FC236}">
                <a16:creationId xmlns="" xmlns:a16="http://schemas.microsoft.com/office/drawing/2014/main" id="{984BD813-CE63-4FD0-8F36-C22F8C4ACB5E}"/>
              </a:ext>
            </a:extLst>
          </p:cNvPr>
          <p:cNvSpPr>
            <a:spLocks noChangeArrowheads="1"/>
          </p:cNvSpPr>
          <p:nvPr/>
        </p:nvSpPr>
        <p:spPr bwMode="auto">
          <a:xfrm>
            <a:off x="1143000" y="3657600"/>
            <a:ext cx="9906000" cy="762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b="1" dirty="0" err="1">
                <a:solidFill>
                  <a:srgbClr val="FF0000"/>
                </a:solidFill>
                <a:latin typeface="+mn-lt"/>
                <a:cs typeface="+mn-cs"/>
              </a:rPr>
              <a:t>Nhận</a:t>
            </a:r>
            <a:r>
              <a:rPr lang="en-US" sz="3600" b="1" dirty="0">
                <a:solidFill>
                  <a:srgbClr val="FF0000"/>
                </a:solidFill>
                <a:latin typeface="+mn-lt"/>
                <a:cs typeface="+mn-cs"/>
              </a:rPr>
              <a:t> </a:t>
            </a:r>
            <a:r>
              <a:rPr lang="en-US" sz="3600" b="1" dirty="0" err="1">
                <a:solidFill>
                  <a:srgbClr val="FF0000"/>
                </a:solidFill>
                <a:latin typeface="+mn-lt"/>
                <a:cs typeface="+mn-cs"/>
              </a:rPr>
              <a:t>xét</a:t>
            </a:r>
            <a:r>
              <a:rPr lang="en-US" sz="3600" b="1" dirty="0">
                <a:solidFill>
                  <a:srgbClr val="FF0000"/>
                </a:solidFill>
                <a:latin typeface="+mn-lt"/>
                <a:cs typeface="+mn-cs"/>
              </a:rPr>
              <a:t> </a:t>
            </a:r>
            <a:r>
              <a:rPr lang="en-US" sz="3600" b="1" dirty="0" err="1">
                <a:solidFill>
                  <a:srgbClr val="FF0000"/>
                </a:solidFill>
                <a:latin typeface="+mn-lt"/>
                <a:cs typeface="+mn-cs"/>
              </a:rPr>
              <a:t>về</a:t>
            </a:r>
            <a:r>
              <a:rPr lang="en-US" sz="3600" b="1" dirty="0">
                <a:solidFill>
                  <a:srgbClr val="FF0000"/>
                </a:solidFill>
                <a:latin typeface="+mn-lt"/>
                <a:cs typeface="+mn-cs"/>
              </a:rPr>
              <a:t> </a:t>
            </a:r>
            <a:r>
              <a:rPr lang="en-US" sz="3600" b="1" dirty="0" err="1">
                <a:solidFill>
                  <a:srgbClr val="FF0000"/>
                </a:solidFill>
                <a:latin typeface="+mn-lt"/>
                <a:cs typeface="+mn-cs"/>
              </a:rPr>
              <a:t>quan</a:t>
            </a:r>
            <a:r>
              <a:rPr lang="en-US" sz="3600" b="1" dirty="0">
                <a:solidFill>
                  <a:srgbClr val="FF0000"/>
                </a:solidFill>
                <a:latin typeface="+mn-lt"/>
                <a:cs typeface="+mn-cs"/>
              </a:rPr>
              <a:t> </a:t>
            </a:r>
            <a:r>
              <a:rPr lang="en-US" sz="3600" b="1" dirty="0" err="1">
                <a:solidFill>
                  <a:srgbClr val="FF0000"/>
                </a:solidFill>
                <a:latin typeface="+mn-lt"/>
                <a:cs typeface="+mn-cs"/>
              </a:rPr>
              <a:t>hệ</a:t>
            </a:r>
            <a:r>
              <a:rPr lang="en-US" sz="3600" b="1" dirty="0">
                <a:solidFill>
                  <a:srgbClr val="FF0000"/>
                </a:solidFill>
                <a:latin typeface="+mn-lt"/>
                <a:cs typeface="+mn-cs"/>
              </a:rPr>
              <a:t> </a:t>
            </a:r>
            <a:r>
              <a:rPr lang="en-US" sz="3600" b="1" dirty="0" err="1">
                <a:solidFill>
                  <a:srgbClr val="FF0000"/>
                </a:solidFill>
                <a:latin typeface="+mn-lt"/>
                <a:cs typeface="+mn-cs"/>
              </a:rPr>
              <a:t>vua</a:t>
            </a:r>
            <a:r>
              <a:rPr lang="en-US" sz="3600" b="1" dirty="0">
                <a:solidFill>
                  <a:srgbClr val="FF0000"/>
                </a:solidFill>
                <a:latin typeface="+mn-lt"/>
                <a:cs typeface="+mn-cs"/>
              </a:rPr>
              <a:t> </a:t>
            </a:r>
            <a:r>
              <a:rPr lang="en-US" sz="3600" b="1" dirty="0" err="1">
                <a:solidFill>
                  <a:srgbClr val="FF0000"/>
                </a:solidFill>
                <a:latin typeface="+mn-lt"/>
                <a:cs typeface="+mn-cs"/>
              </a:rPr>
              <a:t>với</a:t>
            </a:r>
            <a:r>
              <a:rPr lang="en-US" sz="3600" b="1" dirty="0">
                <a:solidFill>
                  <a:srgbClr val="FF0000"/>
                </a:solidFill>
                <a:latin typeface="+mn-lt"/>
                <a:cs typeface="+mn-cs"/>
              </a:rPr>
              <a:t> </a:t>
            </a:r>
            <a:r>
              <a:rPr lang="en-US" sz="3600" b="1" dirty="0" err="1">
                <a:solidFill>
                  <a:srgbClr val="FF0000"/>
                </a:solidFill>
                <a:latin typeface="+mn-lt"/>
                <a:cs typeface="+mn-cs"/>
              </a:rPr>
              <a:t>dân</a:t>
            </a:r>
            <a:r>
              <a:rPr lang="en-US" sz="3600" b="1" dirty="0">
                <a:solidFill>
                  <a:srgbClr val="FF0000"/>
                </a:solidFill>
                <a:latin typeface="+mn-lt"/>
                <a:cs typeface="+mn-cs"/>
              </a:rPr>
              <a:t>, </a:t>
            </a:r>
            <a:r>
              <a:rPr lang="en-US" sz="3600" b="1" dirty="0" err="1">
                <a:solidFill>
                  <a:srgbClr val="FF0000"/>
                </a:solidFill>
                <a:latin typeface="+mn-lt"/>
                <a:cs typeface="+mn-cs"/>
              </a:rPr>
              <a:t>vua</a:t>
            </a:r>
            <a:r>
              <a:rPr lang="en-US" sz="3600" b="1" dirty="0">
                <a:solidFill>
                  <a:srgbClr val="FF0000"/>
                </a:solidFill>
                <a:latin typeface="+mn-lt"/>
                <a:cs typeface="+mn-cs"/>
              </a:rPr>
              <a:t> </a:t>
            </a:r>
            <a:r>
              <a:rPr lang="en-US" sz="3600" b="1" dirty="0" err="1">
                <a:solidFill>
                  <a:srgbClr val="FF0000"/>
                </a:solidFill>
                <a:latin typeface="+mn-lt"/>
                <a:cs typeface="+mn-cs"/>
              </a:rPr>
              <a:t>với</a:t>
            </a:r>
            <a:r>
              <a:rPr lang="en-US" sz="3600" b="1" dirty="0">
                <a:solidFill>
                  <a:srgbClr val="FF0000"/>
                </a:solidFill>
                <a:latin typeface="+mn-lt"/>
                <a:cs typeface="+mn-cs"/>
              </a:rPr>
              <a:t> </a:t>
            </a:r>
            <a:r>
              <a:rPr lang="en-US" sz="3600" b="1" dirty="0" err="1">
                <a:solidFill>
                  <a:srgbClr val="FF0000"/>
                </a:solidFill>
                <a:latin typeface="+mn-lt"/>
                <a:cs typeface="+mn-cs"/>
              </a:rPr>
              <a:t>quan</a:t>
            </a:r>
            <a:r>
              <a:rPr lang="en-US" sz="3600" b="1" dirty="0">
                <a:solidFill>
                  <a:srgbClr val="FF0000"/>
                </a:solidFill>
                <a:latin typeface="+mn-lt"/>
                <a:cs typeface="+mn-cs"/>
              </a:rPr>
              <a:t>? Chi </a:t>
            </a:r>
            <a:r>
              <a:rPr lang="en-US" sz="3600" b="1" dirty="0" err="1">
                <a:solidFill>
                  <a:srgbClr val="FF0000"/>
                </a:solidFill>
                <a:latin typeface="+mn-lt"/>
                <a:cs typeface="+mn-cs"/>
              </a:rPr>
              <a:t>tiết</a:t>
            </a:r>
            <a:r>
              <a:rPr lang="en-US" sz="3600" b="1" dirty="0">
                <a:solidFill>
                  <a:srgbClr val="FF0000"/>
                </a:solidFill>
                <a:latin typeface="+mn-lt"/>
                <a:cs typeface="+mn-cs"/>
              </a:rPr>
              <a:t> </a:t>
            </a:r>
            <a:r>
              <a:rPr lang="en-US" sz="3600" b="1" dirty="0" err="1">
                <a:solidFill>
                  <a:srgbClr val="FF0000"/>
                </a:solidFill>
                <a:latin typeface="+mn-lt"/>
                <a:cs typeface="+mn-cs"/>
              </a:rPr>
              <a:t>thể</a:t>
            </a:r>
            <a:r>
              <a:rPr lang="en-US" sz="3600" b="1" dirty="0">
                <a:solidFill>
                  <a:srgbClr val="FF0000"/>
                </a:solidFill>
                <a:latin typeface="+mn-lt"/>
                <a:cs typeface="+mn-cs"/>
              </a:rPr>
              <a:t> </a:t>
            </a:r>
            <a:r>
              <a:rPr lang="en-US" sz="3600" b="1" dirty="0" err="1">
                <a:solidFill>
                  <a:srgbClr val="FF0000"/>
                </a:solidFill>
                <a:latin typeface="+mn-lt"/>
                <a:cs typeface="+mn-cs"/>
              </a:rPr>
              <a:t>hiện</a:t>
            </a:r>
            <a:r>
              <a:rPr lang="en-US" sz="3600" b="1" dirty="0">
                <a:solidFill>
                  <a:srgbClr val="FF0000"/>
                </a:solidFill>
                <a:latin typeface="+mn-lt"/>
                <a:cs typeface="+mn-cs"/>
              </a:rPr>
              <a:t> </a:t>
            </a:r>
            <a:r>
              <a:rPr lang="en-US" sz="3600" b="1" dirty="0" err="1">
                <a:solidFill>
                  <a:srgbClr val="FF0000"/>
                </a:solidFill>
                <a:latin typeface="+mn-lt"/>
                <a:cs typeface="+mn-cs"/>
              </a:rPr>
              <a:t>điều</a:t>
            </a:r>
            <a:r>
              <a:rPr lang="en-US" sz="3600" b="1" dirty="0">
                <a:solidFill>
                  <a:srgbClr val="FF0000"/>
                </a:solidFill>
                <a:latin typeface="+mn-lt"/>
                <a:cs typeface="+mn-cs"/>
              </a:rPr>
              <a:t> </a:t>
            </a:r>
            <a:r>
              <a:rPr lang="en-US" sz="3600" b="1" dirty="0" err="1">
                <a:solidFill>
                  <a:srgbClr val="FF0000"/>
                </a:solidFill>
                <a:latin typeface="+mn-lt"/>
                <a:cs typeface="+mn-cs"/>
              </a:rPr>
              <a:t>đó</a:t>
            </a:r>
            <a:r>
              <a:rPr lang="en-US" sz="3600" b="1" dirty="0">
                <a:solidFill>
                  <a:srgbClr val="FF0000"/>
                </a:solidFill>
                <a:latin typeface="+mn-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heckerboard(across)">
                                      <p:cBhvr>
                                        <p:cTn id="12" dur="500"/>
                                        <p:tgtEl>
                                          <p:spTgt spid="8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9">
            <a:extLst>
              <a:ext uri="{FF2B5EF4-FFF2-40B4-BE49-F238E27FC236}">
                <a16:creationId xmlns="" xmlns:a16="http://schemas.microsoft.com/office/drawing/2014/main" id="{9845F34F-F847-47A8-B4C3-355D72CE046B}"/>
              </a:ext>
            </a:extLst>
          </p:cNvPr>
          <p:cNvSpPr txBox="1">
            <a:spLocks noChangeArrowheads="1"/>
          </p:cNvSpPr>
          <p:nvPr/>
        </p:nvSpPr>
        <p:spPr bwMode="auto">
          <a:xfrm>
            <a:off x="3097214" y="2133601"/>
            <a:ext cx="2084387"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VNI-Times" pitchFamily="2" charset="0"/>
                <a:cs typeface="Times New Roman" panose="02020603050405020304" pitchFamily="18" charset="0"/>
              </a:rPr>
              <a:t>Phủ</a:t>
            </a:r>
            <a:endParaRPr lang="vi-VN" sz="3200" dirty="0">
              <a:solidFill>
                <a:schemeClr val="tx1">
                  <a:lumMod val="95000"/>
                  <a:lumOff val="5000"/>
                </a:schemeClr>
              </a:solidFill>
              <a:latin typeface="VNI-Times" pitchFamily="2" charset="0"/>
              <a:cs typeface="Times New Roman" panose="02020603050405020304" pitchFamily="18" charset="0"/>
            </a:endParaRPr>
          </a:p>
        </p:txBody>
      </p:sp>
      <p:sp>
        <p:nvSpPr>
          <p:cNvPr id="38" name="Text Box 49">
            <a:extLst>
              <a:ext uri="{FF2B5EF4-FFF2-40B4-BE49-F238E27FC236}">
                <a16:creationId xmlns="" xmlns:a16="http://schemas.microsoft.com/office/drawing/2014/main" id="{D5B8C114-437F-4D7B-A859-2C7CE3E2E05F}"/>
              </a:ext>
            </a:extLst>
          </p:cNvPr>
          <p:cNvSpPr txBox="1">
            <a:spLocks noChangeArrowheads="1"/>
          </p:cNvSpPr>
          <p:nvPr/>
        </p:nvSpPr>
        <p:spPr bwMode="auto">
          <a:xfrm>
            <a:off x="1828800" y="533400"/>
            <a:ext cx="4876800" cy="990600"/>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chia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thành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12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lộ</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Text Box 49">
            <a:extLst>
              <a:ext uri="{FF2B5EF4-FFF2-40B4-BE49-F238E27FC236}">
                <a16:creationId xmlns="" xmlns:a16="http://schemas.microsoft.com/office/drawing/2014/main" id="{2381BF0A-F65E-412E-BF1F-80725CDC8B17}"/>
              </a:ext>
            </a:extLst>
          </p:cNvPr>
          <p:cNvSpPr txBox="1">
            <a:spLocks noChangeArrowheads="1"/>
          </p:cNvSpPr>
          <p:nvPr/>
        </p:nvSpPr>
        <p:spPr bwMode="auto">
          <a:xfrm>
            <a:off x="3200400" y="3352801"/>
            <a:ext cx="2084388" cy="8477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Châu</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 Box 49">
            <a:extLst>
              <a:ext uri="{FF2B5EF4-FFF2-40B4-BE49-F238E27FC236}">
                <a16:creationId xmlns="" xmlns:a16="http://schemas.microsoft.com/office/drawing/2014/main" id="{872A2421-FD31-4053-8497-12B961F55C9F}"/>
              </a:ext>
            </a:extLst>
          </p:cNvPr>
          <p:cNvSpPr txBox="1">
            <a:spLocks noChangeArrowheads="1"/>
          </p:cNvSpPr>
          <p:nvPr/>
        </p:nvSpPr>
        <p:spPr bwMode="auto">
          <a:xfrm>
            <a:off x="3021014" y="4800601"/>
            <a:ext cx="2084387"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Huyện</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1" name="Text Box 49">
            <a:extLst>
              <a:ext uri="{FF2B5EF4-FFF2-40B4-BE49-F238E27FC236}">
                <a16:creationId xmlns="" xmlns:a16="http://schemas.microsoft.com/office/drawing/2014/main" id="{A0596E05-D2BF-45F4-BFD9-D50193121E03}"/>
              </a:ext>
            </a:extLst>
          </p:cNvPr>
          <p:cNvSpPr txBox="1">
            <a:spLocks noChangeArrowheads="1"/>
          </p:cNvSpPr>
          <p:nvPr/>
        </p:nvSpPr>
        <p:spPr bwMode="auto">
          <a:xfrm>
            <a:off x="3124200" y="5943601"/>
            <a:ext cx="2084388" cy="542925"/>
          </a:xfrm>
          <a:prstGeom prst="rect">
            <a:avLst/>
          </a:prstGeom>
          <a:solidFill>
            <a:srgbClr val="FFCCFF"/>
          </a:solidFill>
          <a:ln w="12700">
            <a:solidFill>
              <a:srgbClr val="000000"/>
            </a:solidFill>
            <a:miter lim="800000"/>
            <a:headEnd/>
            <a:tailEnd/>
          </a:ln>
        </p:spPr>
        <p:txBody>
          <a:bodyPr wrap="none" anchor="ctr"/>
          <a:lstStyle/>
          <a:p>
            <a:pPr algn="ctr" eaLnBrk="1" fontAlgn="auto" hangingPunct="1">
              <a:spcBef>
                <a:spcPts val="0"/>
              </a:spcBef>
              <a:spcAft>
                <a:spcPts val="0"/>
              </a:spcAft>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Xã</a:t>
            </a:r>
            <a:endParaRPr lang="vi-VN"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9" name="Straight Arrow Connector 48">
            <a:extLst>
              <a:ext uri="{FF2B5EF4-FFF2-40B4-BE49-F238E27FC236}">
                <a16:creationId xmlns="" xmlns:a16="http://schemas.microsoft.com/office/drawing/2014/main" id="{E97AD14F-9E7B-4FD6-8A5A-459538F34141}"/>
              </a:ext>
            </a:extLst>
          </p:cNvPr>
          <p:cNvCxnSpPr/>
          <p:nvPr/>
        </p:nvCxnSpPr>
        <p:spPr>
          <a:xfrm rot="5400000">
            <a:off x="4007644" y="17835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 xmlns:a16="http://schemas.microsoft.com/office/drawing/2014/main" id="{410E7044-4313-4A34-891A-D70E0907DB51}"/>
              </a:ext>
            </a:extLst>
          </p:cNvPr>
          <p:cNvCxnSpPr/>
          <p:nvPr/>
        </p:nvCxnSpPr>
        <p:spPr>
          <a:xfrm rot="5400000">
            <a:off x="4007644" y="30027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 xmlns:a16="http://schemas.microsoft.com/office/drawing/2014/main" id="{A82738BF-F084-4C8E-9EAE-C81EBFEE5401}"/>
              </a:ext>
            </a:extLst>
          </p:cNvPr>
          <p:cNvCxnSpPr/>
          <p:nvPr/>
        </p:nvCxnSpPr>
        <p:spPr>
          <a:xfrm rot="5400000">
            <a:off x="4007644" y="45267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 xmlns:a16="http://schemas.microsoft.com/office/drawing/2014/main" id="{E3E9B2A5-5D64-44F9-AAC3-CFC9CB4368BD}"/>
              </a:ext>
            </a:extLst>
          </p:cNvPr>
          <p:cNvCxnSpPr/>
          <p:nvPr/>
        </p:nvCxnSpPr>
        <p:spPr>
          <a:xfrm rot="5400000">
            <a:off x="4007644" y="5593557"/>
            <a:ext cx="519113"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amond(in)">
                                      <p:cBhvr>
                                        <p:cTn id="18" dur="500"/>
                                        <p:tgtEl>
                                          <p:spTgt spid="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lide(fromBottom)">
                                      <p:cBhvr>
                                        <p:cTn id="29" dur="500"/>
                                        <p:tgtEl>
                                          <p:spTgt spid="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amond(in)">
                                      <p:cBhvr>
                                        <p:cTn id="40" dur="500"/>
                                        <p:tgtEl>
                                          <p:spTgt spid="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lide(fromBottom)">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a:extLst>
              <a:ext uri="{FF2B5EF4-FFF2-40B4-BE49-F238E27FC236}">
                <a16:creationId xmlns="" xmlns:a16="http://schemas.microsoft.com/office/drawing/2014/main" id="{A68A5A32-538B-4169-9DD5-AB6AEE7A46E1}"/>
              </a:ext>
            </a:extLst>
          </p:cNvPr>
          <p:cNvSpPr>
            <a:spLocks noChangeArrowheads="1"/>
          </p:cNvSpPr>
          <p:nvPr/>
        </p:nvSpPr>
        <p:spPr bwMode="auto">
          <a:xfrm>
            <a:off x="1143000" y="914400"/>
            <a:ext cx="10210800" cy="762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dirty="0" err="1">
                <a:solidFill>
                  <a:srgbClr val="FF0000"/>
                </a:solidFill>
                <a:latin typeface="+mn-lt"/>
                <a:cs typeface="+mn-cs"/>
              </a:rPr>
              <a:t>Nhận</a:t>
            </a:r>
            <a:r>
              <a:rPr lang="en-US" sz="3600" dirty="0">
                <a:solidFill>
                  <a:srgbClr val="FF0000"/>
                </a:solidFill>
                <a:latin typeface="+mn-lt"/>
                <a:cs typeface="+mn-cs"/>
              </a:rPr>
              <a:t> </a:t>
            </a:r>
            <a:r>
              <a:rPr lang="en-US" sz="3600" dirty="0" err="1">
                <a:solidFill>
                  <a:srgbClr val="FF0000"/>
                </a:solidFill>
                <a:latin typeface="+mn-lt"/>
                <a:cs typeface="+mn-cs"/>
              </a:rPr>
              <a:t>xét</a:t>
            </a:r>
            <a:r>
              <a:rPr lang="en-US" sz="3600" dirty="0">
                <a:solidFill>
                  <a:srgbClr val="FF0000"/>
                </a:solidFill>
                <a:latin typeface="+mn-lt"/>
                <a:cs typeface="+mn-cs"/>
              </a:rPr>
              <a:t> </a:t>
            </a:r>
            <a:r>
              <a:rPr lang="en-US" sz="3600" dirty="0" err="1">
                <a:solidFill>
                  <a:srgbClr val="FF0000"/>
                </a:solidFill>
                <a:latin typeface="+mn-lt"/>
                <a:cs typeface="+mn-cs"/>
              </a:rPr>
              <a:t>về</a:t>
            </a:r>
            <a:r>
              <a:rPr lang="en-US" sz="3600" dirty="0">
                <a:solidFill>
                  <a:srgbClr val="FF0000"/>
                </a:solidFill>
                <a:latin typeface="+mn-lt"/>
                <a:cs typeface="+mn-cs"/>
              </a:rPr>
              <a:t> </a:t>
            </a:r>
            <a:r>
              <a:rPr lang="en-US" sz="3600" dirty="0" err="1">
                <a:solidFill>
                  <a:srgbClr val="FF0000"/>
                </a:solidFill>
                <a:latin typeface="+mn-lt"/>
                <a:cs typeface="+mn-cs"/>
              </a:rPr>
              <a:t>quan</a:t>
            </a:r>
            <a:r>
              <a:rPr lang="en-US" sz="3600" dirty="0">
                <a:solidFill>
                  <a:srgbClr val="FF0000"/>
                </a:solidFill>
                <a:latin typeface="+mn-lt"/>
                <a:cs typeface="+mn-cs"/>
              </a:rPr>
              <a:t> </a:t>
            </a:r>
            <a:r>
              <a:rPr lang="en-US" sz="3600" dirty="0" err="1">
                <a:solidFill>
                  <a:srgbClr val="FF0000"/>
                </a:solidFill>
                <a:latin typeface="+mn-lt"/>
                <a:cs typeface="+mn-cs"/>
              </a:rPr>
              <a:t>hệ</a:t>
            </a:r>
            <a:r>
              <a:rPr lang="en-US" sz="3600" dirty="0">
                <a:solidFill>
                  <a:srgbClr val="FF0000"/>
                </a:solidFill>
                <a:latin typeface="+mn-lt"/>
                <a:cs typeface="+mn-cs"/>
              </a:rPr>
              <a:t> </a:t>
            </a:r>
            <a:r>
              <a:rPr lang="en-US" sz="3600" dirty="0" err="1">
                <a:solidFill>
                  <a:srgbClr val="FF0000"/>
                </a:solidFill>
                <a:latin typeface="+mn-lt"/>
                <a:cs typeface="+mn-cs"/>
              </a:rPr>
              <a:t>vua</a:t>
            </a:r>
            <a:r>
              <a:rPr lang="en-US" sz="3600" dirty="0">
                <a:solidFill>
                  <a:srgbClr val="FF0000"/>
                </a:solidFill>
                <a:latin typeface="+mn-lt"/>
                <a:cs typeface="+mn-cs"/>
              </a:rPr>
              <a:t> </a:t>
            </a:r>
            <a:r>
              <a:rPr lang="en-US" sz="3600" dirty="0" err="1">
                <a:solidFill>
                  <a:srgbClr val="FF0000"/>
                </a:solidFill>
                <a:latin typeface="+mn-lt"/>
                <a:cs typeface="+mn-cs"/>
              </a:rPr>
              <a:t>với</a:t>
            </a:r>
            <a:r>
              <a:rPr lang="en-US" sz="3600" dirty="0">
                <a:solidFill>
                  <a:srgbClr val="FF0000"/>
                </a:solidFill>
                <a:latin typeface="+mn-lt"/>
                <a:cs typeface="+mn-cs"/>
              </a:rPr>
              <a:t> </a:t>
            </a:r>
            <a:r>
              <a:rPr lang="en-US" sz="3600" dirty="0" err="1">
                <a:solidFill>
                  <a:srgbClr val="FF0000"/>
                </a:solidFill>
                <a:latin typeface="+mn-lt"/>
                <a:cs typeface="+mn-cs"/>
              </a:rPr>
              <a:t>dân</a:t>
            </a:r>
            <a:r>
              <a:rPr lang="en-US" sz="3600" dirty="0">
                <a:solidFill>
                  <a:srgbClr val="FF0000"/>
                </a:solidFill>
                <a:latin typeface="+mn-lt"/>
                <a:cs typeface="+mn-cs"/>
              </a:rPr>
              <a:t>, </a:t>
            </a:r>
            <a:r>
              <a:rPr lang="en-US" sz="3600" dirty="0" err="1">
                <a:solidFill>
                  <a:srgbClr val="FF0000"/>
                </a:solidFill>
                <a:latin typeface="+mn-lt"/>
                <a:cs typeface="+mn-cs"/>
              </a:rPr>
              <a:t>vua</a:t>
            </a:r>
            <a:r>
              <a:rPr lang="en-US" sz="3600" dirty="0">
                <a:solidFill>
                  <a:srgbClr val="FF0000"/>
                </a:solidFill>
                <a:latin typeface="+mn-lt"/>
                <a:cs typeface="+mn-cs"/>
              </a:rPr>
              <a:t> </a:t>
            </a:r>
            <a:r>
              <a:rPr lang="en-US" sz="3600" dirty="0" err="1">
                <a:solidFill>
                  <a:srgbClr val="FF0000"/>
                </a:solidFill>
                <a:latin typeface="+mn-lt"/>
                <a:cs typeface="+mn-cs"/>
              </a:rPr>
              <a:t>với</a:t>
            </a:r>
            <a:r>
              <a:rPr lang="en-US" sz="3600" dirty="0">
                <a:solidFill>
                  <a:srgbClr val="FF0000"/>
                </a:solidFill>
                <a:latin typeface="+mn-lt"/>
                <a:cs typeface="+mn-cs"/>
              </a:rPr>
              <a:t> </a:t>
            </a:r>
            <a:r>
              <a:rPr lang="en-US" sz="3600" dirty="0" err="1">
                <a:solidFill>
                  <a:srgbClr val="FF0000"/>
                </a:solidFill>
                <a:latin typeface="+mn-lt"/>
                <a:cs typeface="+mn-cs"/>
              </a:rPr>
              <a:t>quan</a:t>
            </a:r>
            <a:r>
              <a:rPr lang="en-US" sz="3600" dirty="0">
                <a:solidFill>
                  <a:srgbClr val="FF0000"/>
                </a:solidFill>
                <a:latin typeface="+mn-lt"/>
                <a:cs typeface="+mn-cs"/>
              </a:rPr>
              <a:t>? Chi </a:t>
            </a:r>
            <a:r>
              <a:rPr lang="en-US" sz="3600" dirty="0" err="1">
                <a:solidFill>
                  <a:srgbClr val="FF0000"/>
                </a:solidFill>
                <a:latin typeface="+mn-lt"/>
                <a:cs typeface="+mn-cs"/>
              </a:rPr>
              <a:t>tiết</a:t>
            </a:r>
            <a:r>
              <a:rPr lang="en-US" sz="3600" dirty="0">
                <a:solidFill>
                  <a:srgbClr val="FF0000"/>
                </a:solidFill>
                <a:latin typeface="+mn-lt"/>
                <a:cs typeface="+mn-cs"/>
              </a:rPr>
              <a:t> </a:t>
            </a:r>
            <a:r>
              <a:rPr lang="en-US" sz="3600" dirty="0" err="1">
                <a:solidFill>
                  <a:srgbClr val="FF0000"/>
                </a:solidFill>
                <a:latin typeface="+mn-lt"/>
                <a:cs typeface="+mn-cs"/>
              </a:rPr>
              <a:t>thể</a:t>
            </a:r>
            <a:r>
              <a:rPr lang="en-US" sz="3600" dirty="0">
                <a:solidFill>
                  <a:srgbClr val="FF0000"/>
                </a:solidFill>
                <a:latin typeface="+mn-lt"/>
                <a:cs typeface="+mn-cs"/>
              </a:rPr>
              <a:t> </a:t>
            </a:r>
            <a:r>
              <a:rPr lang="en-US" sz="3600" dirty="0" err="1">
                <a:solidFill>
                  <a:srgbClr val="FF0000"/>
                </a:solidFill>
                <a:latin typeface="+mn-lt"/>
                <a:cs typeface="+mn-cs"/>
              </a:rPr>
              <a:t>hiện</a:t>
            </a:r>
            <a:r>
              <a:rPr lang="en-US" sz="3600" dirty="0">
                <a:solidFill>
                  <a:srgbClr val="FF0000"/>
                </a:solidFill>
                <a:latin typeface="+mn-lt"/>
                <a:cs typeface="+mn-cs"/>
              </a:rPr>
              <a:t> </a:t>
            </a:r>
            <a:r>
              <a:rPr lang="en-US" sz="3600" dirty="0" err="1">
                <a:solidFill>
                  <a:srgbClr val="FF0000"/>
                </a:solidFill>
                <a:latin typeface="+mn-lt"/>
                <a:cs typeface="+mn-cs"/>
              </a:rPr>
              <a:t>điều</a:t>
            </a:r>
            <a:r>
              <a:rPr lang="en-US" sz="3600" dirty="0">
                <a:solidFill>
                  <a:srgbClr val="FF0000"/>
                </a:solidFill>
                <a:latin typeface="+mn-lt"/>
                <a:cs typeface="+mn-cs"/>
              </a:rPr>
              <a:t> </a:t>
            </a:r>
            <a:r>
              <a:rPr lang="en-US" sz="3600" dirty="0" err="1">
                <a:solidFill>
                  <a:srgbClr val="FF0000"/>
                </a:solidFill>
                <a:latin typeface="+mn-lt"/>
                <a:cs typeface="+mn-cs"/>
              </a:rPr>
              <a:t>đó</a:t>
            </a:r>
            <a:r>
              <a:rPr lang="en-US" sz="3600" dirty="0">
                <a:solidFill>
                  <a:srgbClr val="FF0000"/>
                </a:solidFill>
                <a:latin typeface="+mn-lt"/>
                <a:cs typeface="+mn-cs"/>
              </a:rPr>
              <a:t>?</a:t>
            </a:r>
          </a:p>
        </p:txBody>
      </p:sp>
      <p:sp>
        <p:nvSpPr>
          <p:cNvPr id="6" name="Rectangle 29">
            <a:extLst>
              <a:ext uri="{FF2B5EF4-FFF2-40B4-BE49-F238E27FC236}">
                <a16:creationId xmlns="" xmlns:a16="http://schemas.microsoft.com/office/drawing/2014/main" id="{1218296F-B5C5-4100-9BA9-FF8C9A0AD3E7}"/>
              </a:ext>
            </a:extLst>
          </p:cNvPr>
          <p:cNvSpPr>
            <a:spLocks noChangeArrowheads="1"/>
          </p:cNvSpPr>
          <p:nvPr/>
        </p:nvSpPr>
        <p:spPr bwMode="auto">
          <a:xfrm>
            <a:off x="838200" y="1828800"/>
            <a:ext cx="10515600" cy="31242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3600" dirty="0" err="1">
                <a:solidFill>
                  <a:schemeClr val="tx1">
                    <a:lumMod val="95000"/>
                    <a:lumOff val="5000"/>
                  </a:schemeClr>
                </a:solidFill>
                <a:latin typeface="+mn-lt"/>
                <a:cs typeface="+mn-cs"/>
              </a:rPr>
              <a:t>Quan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hệ</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rất</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thân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thiết</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gần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gũi</a:t>
            </a:r>
            <a:r>
              <a:rPr lang="en-US" sz="3600" dirty="0">
                <a:solidFill>
                  <a:schemeClr val="tx1">
                    <a:lumMod val="95000"/>
                    <a:lumOff val="5000"/>
                  </a:schemeClr>
                </a:solidFill>
                <a:latin typeface="+mn-lt"/>
                <a:cs typeface="+mn-cs"/>
              </a:rPr>
              <a:t>.</a:t>
            </a:r>
          </a:p>
          <a:p>
            <a:pPr eaLnBrk="1" fontAlgn="auto" hangingPunct="1">
              <a:spcBef>
                <a:spcPts val="0"/>
              </a:spcBef>
              <a:spcAft>
                <a:spcPts val="0"/>
              </a:spcAft>
              <a:defRPr/>
            </a:pPr>
            <a:r>
              <a:rPr lang="en-US" sz="3600" dirty="0" err="1">
                <a:solidFill>
                  <a:schemeClr val="tx1">
                    <a:lumMod val="95000"/>
                    <a:lumOff val="5000"/>
                  </a:schemeClr>
                </a:solidFill>
                <a:latin typeface="+mn-lt"/>
                <a:cs typeface="+mn-cs"/>
              </a:rPr>
              <a:t>Vua</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đặt</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chuông</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lớn</a:t>
            </a:r>
            <a:r>
              <a:rPr lang="en-US" sz="3600" dirty="0">
                <a:solidFill>
                  <a:schemeClr val="tx1">
                    <a:lumMod val="95000"/>
                    <a:lumOff val="5000"/>
                  </a:schemeClr>
                </a:solidFill>
                <a:latin typeface="+mn-lt"/>
                <a:cs typeface="+mn-cs"/>
              </a:rPr>
              <a:t> ở </a:t>
            </a:r>
            <a:r>
              <a:rPr lang="en-US" sz="3600" dirty="0" err="1">
                <a:solidFill>
                  <a:schemeClr val="tx1">
                    <a:lumMod val="95000"/>
                    <a:lumOff val="5000"/>
                  </a:schemeClr>
                </a:solidFill>
                <a:latin typeface="+mn-lt"/>
                <a:cs typeface="+mn-cs"/>
              </a:rPr>
              <a:t>thềm</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cung</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điện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để</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dân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đến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đánh</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khi</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có</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điều</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gì</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cầu</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xin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hoặc</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bị</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oan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ức</a:t>
            </a:r>
            <a:r>
              <a:rPr lang="en-US" sz="3600" dirty="0">
                <a:solidFill>
                  <a:schemeClr val="tx1">
                    <a:lumMod val="95000"/>
                    <a:lumOff val="5000"/>
                  </a:schemeClr>
                </a:solidFill>
                <a:latin typeface="+mn-lt"/>
                <a:cs typeface="+mn-cs"/>
              </a:rPr>
              <a:t>.</a:t>
            </a:r>
          </a:p>
          <a:p>
            <a:pPr eaLnBrk="1" fontAlgn="auto" hangingPunct="1">
              <a:spcBef>
                <a:spcPts val="0"/>
              </a:spcBef>
              <a:spcAft>
                <a:spcPts val="0"/>
              </a:spcAft>
              <a:defRPr/>
            </a:pPr>
            <a:r>
              <a:rPr lang="en-US" sz="3600" dirty="0" err="1">
                <a:solidFill>
                  <a:schemeClr val="tx1">
                    <a:lumMod val="95000"/>
                    <a:lumOff val="5000"/>
                  </a:schemeClr>
                </a:solidFill>
                <a:latin typeface="+mn-lt"/>
                <a:cs typeface="+mn-cs"/>
              </a:rPr>
              <a:t>Trong</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các</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buổi</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yến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tiệc</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có</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lúc</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vua</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và</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các</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quan</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cùng</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nắm</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tay</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nhau</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hát</a:t>
            </a:r>
            <a:r>
              <a:rPr lang="en-US" sz="3600" dirty="0">
                <a:solidFill>
                  <a:schemeClr val="tx1">
                    <a:lumMod val="95000"/>
                    <a:lumOff val="5000"/>
                  </a:schemeClr>
                </a:solidFill>
                <a:latin typeface="+mn-lt"/>
                <a:cs typeface="+mn-cs"/>
              </a:rPr>
              <a:t> ca </a:t>
            </a:r>
            <a:r>
              <a:rPr lang="en-US" sz="3600" dirty="0" err="1">
                <a:solidFill>
                  <a:schemeClr val="tx1">
                    <a:lumMod val="95000"/>
                    <a:lumOff val="5000"/>
                  </a:schemeClr>
                </a:solidFill>
                <a:latin typeface="+mn-lt"/>
                <a:cs typeface="+mn-cs"/>
              </a:rPr>
              <a:t>vui</a:t>
            </a:r>
            <a:r>
              <a:rPr lang="en-US" sz="3600" dirty="0">
                <a:solidFill>
                  <a:schemeClr val="tx1">
                    <a:lumMod val="95000"/>
                    <a:lumOff val="5000"/>
                  </a:schemeClr>
                </a:solidFill>
                <a:latin typeface="+mn-lt"/>
                <a:cs typeface="+mn-cs"/>
              </a:rPr>
              <a:t> </a:t>
            </a:r>
            <a:r>
              <a:rPr lang="en-US" sz="3600" dirty="0" err="1">
                <a:solidFill>
                  <a:schemeClr val="tx1">
                    <a:lumMod val="95000"/>
                    <a:lumOff val="5000"/>
                  </a:schemeClr>
                </a:solidFill>
                <a:latin typeface="+mn-lt"/>
                <a:cs typeface="+mn-cs"/>
              </a:rPr>
              <a:t>vẻ</a:t>
            </a:r>
            <a:r>
              <a:rPr lang="en-US" sz="3600" dirty="0">
                <a:solidFill>
                  <a:schemeClr val="tx1">
                    <a:lumMod val="95000"/>
                    <a:lumOff val="5000"/>
                  </a:schemeClr>
                </a:solidFill>
                <a:latin typeface="+mn-lt"/>
                <a:cs typeface="+mn-cs"/>
              </a:rPr>
              <a:t>.</a:t>
            </a:r>
          </a:p>
        </p:txBody>
      </p:sp>
      <p:sp>
        <p:nvSpPr>
          <p:cNvPr id="7" name="Rectangle 29">
            <a:extLst>
              <a:ext uri="{FF2B5EF4-FFF2-40B4-BE49-F238E27FC236}">
                <a16:creationId xmlns="" xmlns:a16="http://schemas.microsoft.com/office/drawing/2014/main" id="{B33015EC-5755-4B88-89C8-DCB764ED8114}"/>
              </a:ext>
            </a:extLst>
          </p:cNvPr>
          <p:cNvSpPr>
            <a:spLocks noChangeArrowheads="1"/>
          </p:cNvSpPr>
          <p:nvPr/>
        </p:nvSpPr>
        <p:spPr bwMode="auto">
          <a:xfrm>
            <a:off x="838200" y="4876800"/>
            <a:ext cx="10591800" cy="1524000"/>
          </a:xfrm>
          <a:prstGeom prst="rect">
            <a:avLst/>
          </a:prstGeom>
          <a:noFill/>
          <a:ln w="9525">
            <a:noFill/>
            <a:miter lim="800000"/>
            <a:headEnd/>
            <a:tailEnd/>
          </a:ln>
          <a:effectLst/>
        </p:spPr>
        <p:txBody>
          <a:bodyPr anchor="ctr"/>
          <a:lstStyle/>
          <a:p>
            <a:pPr eaLnBrk="1" fontAlgn="auto" hangingPunct="1">
              <a:spcBef>
                <a:spcPts val="0"/>
              </a:spcBef>
              <a:spcAft>
                <a:spcPts val="0"/>
              </a:spcAft>
              <a:defRPr/>
            </a:pPr>
            <a:r>
              <a:rPr lang="en-US" sz="4000" smtClean="0">
                <a:solidFill>
                  <a:srgbClr val="FF0000"/>
                </a:solidFill>
                <a:latin typeface="+mn-lt"/>
                <a:cs typeface="+mn-cs"/>
              </a:rPr>
              <a:t>=&gt; Dưới </a:t>
            </a:r>
            <a:r>
              <a:rPr lang="en-US" sz="4000" dirty="0" err="1">
                <a:solidFill>
                  <a:srgbClr val="FF0000"/>
                </a:solidFill>
                <a:latin typeface="+mn-lt"/>
                <a:cs typeface="+mn-cs"/>
              </a:rPr>
              <a:t>thời</a:t>
            </a:r>
            <a:r>
              <a:rPr lang="en-US" sz="4000" dirty="0">
                <a:solidFill>
                  <a:srgbClr val="FF0000"/>
                </a:solidFill>
                <a:latin typeface="+mn-lt"/>
                <a:cs typeface="+mn-cs"/>
              </a:rPr>
              <a:t> </a:t>
            </a:r>
            <a:r>
              <a:rPr lang="en-US" sz="4000" dirty="0" err="1">
                <a:solidFill>
                  <a:srgbClr val="FF0000"/>
                </a:solidFill>
                <a:latin typeface="+mn-lt"/>
                <a:cs typeface="+mn-cs"/>
              </a:rPr>
              <a:t>Trần</a:t>
            </a:r>
            <a:r>
              <a:rPr lang="en-US" sz="4000" dirty="0">
                <a:solidFill>
                  <a:srgbClr val="FF0000"/>
                </a:solidFill>
                <a:latin typeface="+mn-lt"/>
                <a:cs typeface="+mn-cs"/>
              </a:rPr>
              <a:t>, </a:t>
            </a:r>
            <a:r>
              <a:rPr lang="en-US" sz="4000" dirty="0" err="1">
                <a:solidFill>
                  <a:srgbClr val="FF0000"/>
                </a:solidFill>
                <a:latin typeface="+mn-lt"/>
                <a:cs typeface="+mn-cs"/>
              </a:rPr>
              <a:t>quan</a:t>
            </a:r>
            <a:r>
              <a:rPr lang="en-US" sz="4000" dirty="0">
                <a:solidFill>
                  <a:srgbClr val="FF0000"/>
                </a:solidFill>
                <a:latin typeface="+mn-lt"/>
                <a:cs typeface="+mn-cs"/>
              </a:rPr>
              <a:t> </a:t>
            </a:r>
            <a:r>
              <a:rPr lang="en-US" sz="4000" dirty="0" err="1">
                <a:solidFill>
                  <a:srgbClr val="FF0000"/>
                </a:solidFill>
                <a:latin typeface="+mn-lt"/>
                <a:cs typeface="+mn-cs"/>
              </a:rPr>
              <a:t>hệ</a:t>
            </a:r>
            <a:r>
              <a:rPr lang="en-US" sz="4000" dirty="0">
                <a:solidFill>
                  <a:srgbClr val="FF0000"/>
                </a:solidFill>
                <a:latin typeface="+mn-lt"/>
                <a:cs typeface="+mn-cs"/>
              </a:rPr>
              <a:t> </a:t>
            </a:r>
            <a:r>
              <a:rPr lang="en-US" sz="4000" dirty="0" err="1">
                <a:solidFill>
                  <a:srgbClr val="FF0000"/>
                </a:solidFill>
                <a:latin typeface="+mn-lt"/>
                <a:cs typeface="+mn-cs"/>
              </a:rPr>
              <a:t>giữa</a:t>
            </a:r>
            <a:r>
              <a:rPr lang="en-US" sz="4000" dirty="0">
                <a:solidFill>
                  <a:srgbClr val="FF0000"/>
                </a:solidFill>
                <a:latin typeface="+mn-lt"/>
                <a:cs typeface="+mn-cs"/>
              </a:rPr>
              <a:t> </a:t>
            </a:r>
            <a:r>
              <a:rPr lang="en-US" sz="4000" dirty="0" err="1">
                <a:solidFill>
                  <a:srgbClr val="FF0000"/>
                </a:solidFill>
                <a:latin typeface="+mn-lt"/>
                <a:cs typeface="+mn-cs"/>
              </a:rPr>
              <a:t>vua</a:t>
            </a:r>
            <a:r>
              <a:rPr lang="en-US" sz="4000" dirty="0">
                <a:solidFill>
                  <a:srgbClr val="FF0000"/>
                </a:solidFill>
                <a:latin typeface="+mn-lt"/>
                <a:cs typeface="+mn-cs"/>
              </a:rPr>
              <a:t> – </a:t>
            </a:r>
            <a:r>
              <a:rPr lang="en-US" sz="4000" dirty="0" err="1">
                <a:solidFill>
                  <a:srgbClr val="FF0000"/>
                </a:solidFill>
                <a:latin typeface="+mn-lt"/>
                <a:cs typeface="+mn-cs"/>
              </a:rPr>
              <a:t>quan</a:t>
            </a:r>
            <a:r>
              <a:rPr lang="en-US" sz="4000" dirty="0">
                <a:solidFill>
                  <a:srgbClr val="FF0000"/>
                </a:solidFill>
                <a:latin typeface="+mn-lt"/>
                <a:cs typeface="+mn-cs"/>
              </a:rPr>
              <a:t>, </a:t>
            </a:r>
            <a:r>
              <a:rPr lang="en-US" sz="4000" dirty="0" err="1">
                <a:solidFill>
                  <a:srgbClr val="FF0000"/>
                </a:solidFill>
                <a:latin typeface="+mn-lt"/>
                <a:cs typeface="+mn-cs"/>
              </a:rPr>
              <a:t>vua</a:t>
            </a:r>
            <a:r>
              <a:rPr lang="en-US" sz="4000" dirty="0">
                <a:solidFill>
                  <a:srgbClr val="FF0000"/>
                </a:solidFill>
                <a:latin typeface="+mn-lt"/>
                <a:cs typeface="+mn-cs"/>
              </a:rPr>
              <a:t> – </a:t>
            </a:r>
            <a:r>
              <a:rPr lang="en-US" sz="4000" dirty="0" err="1">
                <a:solidFill>
                  <a:srgbClr val="FF0000"/>
                </a:solidFill>
                <a:latin typeface="+mn-lt"/>
                <a:cs typeface="+mn-cs"/>
              </a:rPr>
              <a:t>dân</a:t>
            </a:r>
            <a:r>
              <a:rPr lang="en-US" sz="4000" dirty="0">
                <a:solidFill>
                  <a:srgbClr val="FF0000"/>
                </a:solidFill>
                <a:latin typeface="+mn-lt"/>
                <a:cs typeface="+mn-cs"/>
              </a:rPr>
              <a:t> </a:t>
            </a:r>
            <a:r>
              <a:rPr lang="en-US" sz="4000" dirty="0" err="1">
                <a:solidFill>
                  <a:srgbClr val="FF0000"/>
                </a:solidFill>
                <a:latin typeface="+mn-lt"/>
                <a:cs typeface="+mn-cs"/>
              </a:rPr>
              <a:t>gần</a:t>
            </a:r>
            <a:r>
              <a:rPr lang="en-US" sz="4000" dirty="0">
                <a:solidFill>
                  <a:srgbClr val="FF0000"/>
                </a:solidFill>
                <a:latin typeface="+mn-lt"/>
                <a:cs typeface="+mn-cs"/>
              </a:rPr>
              <a:t> </a:t>
            </a:r>
            <a:r>
              <a:rPr lang="en-US" sz="4000" dirty="0" err="1">
                <a:solidFill>
                  <a:srgbClr val="FF0000"/>
                </a:solidFill>
                <a:latin typeface="+mn-lt"/>
                <a:cs typeface="+mn-cs"/>
              </a:rPr>
              <a:t>gũi</a:t>
            </a:r>
            <a:r>
              <a:rPr lang="en-US" sz="4000" dirty="0">
                <a:solidFill>
                  <a:srgbClr val="FF0000"/>
                </a:solidFill>
                <a:latin typeface="+mn-lt"/>
                <a:cs typeface="+mn-cs"/>
              </a:rPr>
              <a:t>, </a:t>
            </a:r>
            <a:r>
              <a:rPr lang="en-US" sz="4000" dirty="0" err="1">
                <a:solidFill>
                  <a:srgbClr val="FF0000"/>
                </a:solidFill>
                <a:latin typeface="+mn-lt"/>
                <a:cs typeface="+mn-cs"/>
              </a:rPr>
              <a:t>thân</a:t>
            </a:r>
            <a:r>
              <a:rPr lang="en-US" sz="4000" dirty="0">
                <a:solidFill>
                  <a:srgbClr val="FF0000"/>
                </a:solidFill>
                <a:latin typeface="+mn-lt"/>
                <a:cs typeface="+mn-cs"/>
              </a:rPr>
              <a:t> </a:t>
            </a:r>
            <a:r>
              <a:rPr lang="en-US" sz="4000" dirty="0" err="1">
                <a:solidFill>
                  <a:srgbClr val="FF0000"/>
                </a:solidFill>
                <a:latin typeface="+mn-lt"/>
                <a:cs typeface="+mn-cs"/>
              </a:rPr>
              <a:t>thiết</a:t>
            </a:r>
            <a:r>
              <a:rPr lang="en-US" sz="4000" dirty="0">
                <a:solidFill>
                  <a:srgbClr val="FF0000"/>
                </a:solidFill>
                <a:latin typeface="+mn-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4"/>
          <p:cNvSpPr txBox="1">
            <a:spLocks noChangeArrowheads="1"/>
          </p:cNvSpPr>
          <p:nvPr/>
        </p:nvSpPr>
        <p:spPr bwMode="auto">
          <a:xfrm>
            <a:off x="1066800" y="838200"/>
            <a:ext cx="7446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Nhà Trần làm gì để xây dựng quân đội?</a:t>
            </a:r>
          </a:p>
        </p:txBody>
      </p:sp>
      <p:sp>
        <p:nvSpPr>
          <p:cNvPr id="6" name="Text Box 153">
            <a:extLst>
              <a:ext uri="{FF2B5EF4-FFF2-40B4-BE49-F238E27FC236}">
                <a16:creationId xmlns="" xmlns:a16="http://schemas.microsoft.com/office/drawing/2014/main" id="{107DE6A1-8D3F-462F-BAD8-67C13A86306F}"/>
              </a:ext>
            </a:extLst>
          </p:cNvPr>
          <p:cNvSpPr txBox="1">
            <a:spLocks noChangeArrowheads="1"/>
          </p:cNvSpPr>
          <p:nvPr/>
        </p:nvSpPr>
        <p:spPr bwMode="auto">
          <a:xfrm>
            <a:off x="1058594" y="1828800"/>
            <a:ext cx="10295206" cy="1754187"/>
          </a:xfrm>
          <a:prstGeom prst="rect">
            <a:avLst/>
          </a:prstGeom>
          <a:noFill/>
          <a:ln w="9525">
            <a:noFill/>
            <a:miter lim="800000"/>
            <a:headEnd/>
            <a:tailEnd/>
          </a:ln>
        </p:spPr>
        <p:txBody>
          <a:bodyPr wrap="square">
            <a:spAutoFit/>
          </a:bodyPr>
          <a:lstStyle/>
          <a:p>
            <a:pPr eaLnBrk="1" hangingPunct="1">
              <a:spcBef>
                <a:spcPct val="50000"/>
              </a:spcBef>
              <a:defRPr/>
            </a:pPr>
            <a:r>
              <a:rPr lang="en-US" sz="3200" smtClean="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3600" smtClean="0">
                <a:solidFill>
                  <a:schemeClr val="tx1">
                    <a:lumMod val="95000"/>
                    <a:lumOff val="5000"/>
                  </a:schemeClr>
                </a:solidFill>
                <a:latin typeface="Times New Roman" panose="02020603050405020304" pitchFamily="18" charset="0"/>
                <a:cs typeface="Times New Roman" panose="02020603050405020304" pitchFamily="18" charset="0"/>
              </a:rPr>
              <a:t>Trai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tráng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khoẻ</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tuyển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quân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làng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1"/>
          <p:cNvSpPr txBox="1">
            <a:spLocks noChangeArrowheads="1"/>
          </p:cNvSpPr>
          <p:nvPr/>
        </p:nvSpPr>
        <p:spPr bwMode="auto">
          <a:xfrm>
            <a:off x="1066800" y="685800"/>
            <a:ext cx="101345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a:solidFill>
                  <a:srgbClr val="FF0066"/>
                </a:solidFill>
                <a:latin typeface="Times New Roman" panose="02020603050405020304" pitchFamily="18" charset="0"/>
                <a:cs typeface="Times New Roman" panose="02020603050405020304" pitchFamily="18" charset="0"/>
              </a:rPr>
              <a:t>Hãy </a:t>
            </a:r>
            <a:r>
              <a:rPr lang="en-US" altLang="en-US">
                <a:solidFill>
                  <a:srgbClr val="FF0066"/>
                </a:solidFill>
                <a:latin typeface="Times New Roman" panose="02020603050405020304" pitchFamily="18" charset="0"/>
                <a:cs typeface="Times New Roman" panose="02020603050405020304" pitchFamily="18" charset="0"/>
              </a:rPr>
              <a:t>nêu</a:t>
            </a:r>
            <a:r>
              <a:rPr lang="vi-VN" altLang="en-US">
                <a:solidFill>
                  <a:srgbClr val="FF0066"/>
                </a:solidFill>
                <a:latin typeface="Times New Roman" panose="02020603050405020304" pitchFamily="18" charset="0"/>
                <a:cs typeface="Times New Roman" panose="02020603050405020304" pitchFamily="18" charset="0"/>
              </a:rPr>
              <a:t> </a:t>
            </a:r>
            <a:r>
              <a:rPr lang="en-US" altLang="en-US">
                <a:solidFill>
                  <a:srgbClr val="FF0066"/>
                </a:solidFill>
                <a:latin typeface="Times New Roman" panose="02020603050405020304" pitchFamily="18" charset="0"/>
                <a:cs typeface="Times New Roman" panose="02020603050405020304" pitchFamily="18" charset="0"/>
              </a:rPr>
              <a:t>công việc chính của các chức quan nhà Trần?</a:t>
            </a:r>
            <a:endParaRPr lang="vi-VN" altLang="en-US">
              <a:solidFill>
                <a:srgbClr val="FF0066"/>
              </a:solidFill>
              <a:latin typeface="Times New Roman" panose="02020603050405020304" pitchFamily="18" charset="0"/>
              <a:cs typeface="Times New Roman" panose="02020603050405020304" pitchFamily="18" charset="0"/>
            </a:endParaRPr>
          </a:p>
        </p:txBody>
      </p:sp>
      <p:graphicFrame>
        <p:nvGraphicFramePr>
          <p:cNvPr id="5" name="Group 59">
            <a:extLst>
              <a:ext uri="{FF2B5EF4-FFF2-40B4-BE49-F238E27FC236}">
                <a16:creationId xmlns="" xmlns:a16="http://schemas.microsoft.com/office/drawing/2014/main" id="{7A1B6F30-4F56-4E6D-BFCA-5AB3D966EE4E}"/>
              </a:ext>
            </a:extLst>
          </p:cNvPr>
          <p:cNvGraphicFramePr>
            <a:graphicFrameLocks noGrp="1"/>
          </p:cNvGraphicFramePr>
          <p:nvPr>
            <p:extLst>
              <p:ext uri="{D42A27DB-BD31-4B8C-83A1-F6EECF244321}">
                <p14:modId xmlns:p14="http://schemas.microsoft.com/office/powerpoint/2010/main" val="2478543131"/>
              </p:ext>
            </p:extLst>
          </p:nvPr>
        </p:nvGraphicFramePr>
        <p:xfrm>
          <a:off x="1295400" y="1524000"/>
          <a:ext cx="10210800" cy="3883025"/>
        </p:xfrm>
        <a:graphic>
          <a:graphicData uri="http://schemas.openxmlformats.org/drawingml/2006/table">
            <a:tbl>
              <a:tblPr/>
              <a:tblGrid>
                <a:gridCol w="3877711">
                  <a:extLst>
                    <a:ext uri="{9D8B030D-6E8A-4147-A177-3AD203B41FA5}">
                      <a16:colId xmlns="" xmlns:a16="http://schemas.microsoft.com/office/drawing/2014/main" val="20000"/>
                    </a:ext>
                  </a:extLst>
                </a:gridCol>
                <a:gridCol w="6333089">
                  <a:extLst>
                    <a:ext uri="{9D8B030D-6E8A-4147-A177-3AD203B41FA5}">
                      <a16:colId xmlns="" xmlns:a16="http://schemas.microsoft.com/office/drawing/2014/main" val="20001"/>
                    </a:ext>
                  </a:extLst>
                </a:gridCol>
              </a:tblGrid>
              <a:tr h="6769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a:ln>
                            <a:noFill/>
                          </a:ln>
                          <a:solidFill>
                            <a:srgbClr val="0000FF"/>
                          </a:solidFill>
                          <a:effectLst/>
                          <a:latin typeface="Times New Roman" pitchFamily="18" charset="0"/>
                        </a:rPr>
                        <a:t>CHỨC QUAN</a:t>
                      </a: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200" b="1" i="0" u="none" strike="noStrike" cap="none" normalizeH="0" baseline="0" dirty="0">
                          <a:ln>
                            <a:noFill/>
                          </a:ln>
                          <a:solidFill>
                            <a:srgbClr val="0000FF"/>
                          </a:solidFill>
                          <a:effectLst/>
                          <a:latin typeface="Times New Roman" pitchFamily="18" charset="0"/>
                        </a:rPr>
                        <a:t>CÔNG VIỆC ĐƯỢC GIAO</a:t>
                      </a: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9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Hà</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đê</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34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Đồn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điền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271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Times New Roman" pitchFamily="18" charset="0"/>
                        </a:rPr>
                        <a:t>Khuyến</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nông</a:t>
                      </a:r>
                      <a:r>
                        <a:rPr kumimoji="0" lang="en-US" sz="3200" b="0" i="0" u="none" strike="noStrike" cap="none" normalizeH="0" baseline="0" dirty="0">
                          <a:ln>
                            <a:noFill/>
                          </a:ln>
                          <a:solidFill>
                            <a:schemeClr val="tx1"/>
                          </a:solidFill>
                          <a:effectLst/>
                          <a:latin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rPr>
                        <a:t>sứ</a:t>
                      </a: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a:txBody>
                  <a:tcPr marT="45722" marB="45722"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6" name="Text Box 62">
            <a:extLst>
              <a:ext uri="{FF2B5EF4-FFF2-40B4-BE49-F238E27FC236}">
                <a16:creationId xmlns="" xmlns:a16="http://schemas.microsoft.com/office/drawing/2014/main" id="{15D1B2D1-5C5A-4AB9-A5BC-02A660044057}"/>
              </a:ext>
            </a:extLst>
          </p:cNvPr>
          <p:cNvSpPr txBox="1">
            <a:spLocks noChangeArrowheads="1"/>
          </p:cNvSpPr>
          <p:nvPr/>
        </p:nvSpPr>
        <p:spPr bwMode="auto">
          <a:xfrm>
            <a:off x="5410200" y="2209800"/>
            <a:ext cx="5790027" cy="1016000"/>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Trông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coi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đắp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vệ</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điều</a:t>
            </a: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Text Box 63">
            <a:extLst>
              <a:ext uri="{FF2B5EF4-FFF2-40B4-BE49-F238E27FC236}">
                <a16:creationId xmlns="" xmlns:a16="http://schemas.microsoft.com/office/drawing/2014/main" id="{78923D1B-9602-4FE0-9FB2-FC5BC192E79F}"/>
              </a:ext>
            </a:extLst>
          </p:cNvPr>
          <p:cNvSpPr txBox="1">
            <a:spLocks noChangeArrowheads="1"/>
          </p:cNvSpPr>
          <p:nvPr/>
        </p:nvSpPr>
        <p:spPr bwMode="auto">
          <a:xfrm>
            <a:off x="5333413" y="3253935"/>
            <a:ext cx="5943600" cy="584775"/>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Tuyển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khẩn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hoang</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Text Box 64">
            <a:extLst>
              <a:ext uri="{FF2B5EF4-FFF2-40B4-BE49-F238E27FC236}">
                <a16:creationId xmlns="" xmlns:a16="http://schemas.microsoft.com/office/drawing/2014/main" id="{C6C8108D-2676-415C-997C-B0A49C5DC29D}"/>
              </a:ext>
            </a:extLst>
          </p:cNvPr>
          <p:cNvSpPr txBox="1">
            <a:spLocks noChangeArrowheads="1"/>
          </p:cNvSpPr>
          <p:nvPr/>
        </p:nvSpPr>
        <p:spPr bwMode="auto">
          <a:xfrm>
            <a:off x="5319345" y="4165025"/>
            <a:ext cx="6110655" cy="1077913"/>
          </a:xfrm>
          <a:prstGeom prst="rect">
            <a:avLst/>
          </a:prstGeom>
          <a:noFill/>
          <a:ln w="19050" algn="ctr">
            <a:noFill/>
            <a:miter lim="800000"/>
            <a:headEnd/>
            <a:tailEnd/>
          </a:ln>
          <a:effectLst/>
        </p:spPr>
        <p:txBody>
          <a:bodyPr wrap="square">
            <a:spAutoFit/>
          </a:bodyPr>
          <a:lstStyle/>
          <a:p>
            <a:pPr eaLnBrk="1" hangingPunct="1">
              <a:spcBef>
                <a:spcPct val="50000"/>
              </a:spcBef>
              <a:defRP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Chăm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lo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khuyến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khích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xuất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fade">
                                      <p:cBhvr>
                                        <p:cTn id="27" dur="1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3">
            <a:extLst>
              <a:ext uri="{FF2B5EF4-FFF2-40B4-BE49-F238E27FC236}">
                <a16:creationId xmlns="" xmlns:a16="http://schemas.microsoft.com/office/drawing/2014/main" id="{E43AB60E-BBB0-46FC-B160-2FDD313F87D9}"/>
              </a:ext>
            </a:extLst>
          </p:cNvPr>
          <p:cNvSpPr txBox="1">
            <a:spLocks noChangeArrowheads="1"/>
          </p:cNvSpPr>
          <p:nvPr/>
        </p:nvSpPr>
        <p:spPr bwMode="auto">
          <a:xfrm>
            <a:off x="914400" y="1066800"/>
            <a:ext cx="10515600" cy="2524125"/>
          </a:xfrm>
          <a:prstGeom prst="rect">
            <a:avLst/>
          </a:prstGeom>
          <a:noFill/>
          <a:ln w="9525">
            <a:noFill/>
            <a:miter lim="800000"/>
            <a:headEnd/>
            <a:tailEnd/>
          </a:ln>
        </p:spPr>
        <p:txBody>
          <a:bodyPr wrap="square">
            <a:spAutoFit/>
          </a:bodyPr>
          <a:lstStyle/>
          <a:p>
            <a:pPr algn="ctr" eaLnBrk="1" hangingPunct="1">
              <a:spcBef>
                <a:spcPct val="50000"/>
              </a:spcBef>
              <a:defRPr/>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luận</a:t>
            </a:r>
            <a:r>
              <a:rPr lang="en-US" sz="3200" dirty="0">
                <a:solidFill>
                  <a:srgbClr val="FF0000"/>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Trần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phòng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thủ</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chính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sách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err="1">
                <a:solidFill>
                  <a:schemeClr val="tx1">
                    <a:lumMod val="95000"/>
                    <a:lumOff val="5000"/>
                  </a:schemeClr>
                </a:solidFill>
                <a:latin typeface="Times New Roman" panose="02020603050405020304" pitchFamily="18" charset="0"/>
                <a:cs typeface="Times New Roman" panose="02020603050405020304" pitchFamily="18" charset="0"/>
              </a:rPr>
              <a:t>ngụ</a:t>
            </a:r>
            <a:r>
              <a:rPr lang="en-US" sz="36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smtClean="0">
                <a:solidFill>
                  <a:schemeClr val="tx1">
                    <a:lumMod val="95000"/>
                    <a:lumOff val="5000"/>
                  </a:schemeClr>
                </a:solidFill>
                <a:latin typeface="Times New Roman" panose="02020603050405020304" pitchFamily="18" charset="0"/>
                <a:cs typeface="Times New Roman" panose="02020603050405020304" pitchFamily="18" charset="0"/>
              </a:rPr>
              <a:t>binh</a:t>
            </a:r>
            <a:r>
              <a:rPr lang="en-US" sz="360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smtClean="0">
                <a:solidFill>
                  <a:schemeClr val="tx1">
                    <a:lumMod val="95000"/>
                    <a:lumOff val="5000"/>
                  </a:schemeClr>
                </a:solidFill>
                <a:latin typeface="Times New Roman" panose="02020603050405020304" pitchFamily="18" charset="0"/>
                <a:cs typeface="Times New Roman" panose="02020603050405020304" pitchFamily="18" charset="0"/>
              </a:rPr>
              <a:t>ngư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 xmlns:a16="http://schemas.microsoft.com/office/drawing/2014/main" id="{C079A8F7-2D6A-4617-BE81-0FBF476CE67C}"/>
              </a:ext>
            </a:extLst>
          </p:cNvPr>
          <p:cNvSpPr/>
          <p:nvPr/>
        </p:nvSpPr>
        <p:spPr>
          <a:xfrm>
            <a:off x="4194322" y="2438400"/>
            <a:ext cx="4158831"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smtClean="0">
                <a:ln/>
                <a:solidFill>
                  <a:srgbClr val="FF0000"/>
                </a:solidFill>
                <a:latin typeface="UTM A&amp;S Graceland" panose="02040603050506020204" pitchFamily="18" charset="0"/>
                <a:cs typeface="Times New Roman" panose="02020603050405020304" pitchFamily="18" charset="0"/>
              </a:rPr>
              <a:t>KHỞI ĐỘNG</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27724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en tho cac vi vua Tran ( Dong Trieu - Quang N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7924800" cy="475488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s1671625_images1671581_rong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317" y="762000"/>
            <a:ext cx="7162800" cy="497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3105443" y="5761813"/>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Đền thờ vua Trần Nhân Tông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018" y="990600"/>
            <a:ext cx="7192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3200399" y="56388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Đ</a:t>
            </a:r>
            <a:r>
              <a:rPr lang="en-US" altLang="en-US">
                <a:latin typeface="Times New Roman" panose="02020603050405020304" pitchFamily="18" charset="0"/>
                <a:cs typeface="Times New Roman" panose="02020603050405020304" pitchFamily="18" charset="0"/>
              </a:rPr>
              <a:t>ỀN THỜ VUA TRẦN DỤ TÔNG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762000"/>
            <a:ext cx="7816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133600" y="57912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T</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ỢNG THỜ H</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NG </a:t>
            </a:r>
            <a:r>
              <a:rPr lang="vi-VN"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ẠO </a:t>
            </a:r>
            <a:r>
              <a:rPr lang="vi-VN" altLang="en-US" sz="2400">
                <a:latin typeface="Times New Roman" panose="02020603050405020304" pitchFamily="18" charset="0"/>
                <a:cs typeface="Times New Roman" panose="02020603050405020304" pitchFamily="18" charset="0"/>
              </a:rPr>
              <a:t>Đ</a:t>
            </a:r>
            <a:r>
              <a:rPr lang="en-US" altLang="en-US" sz="2400">
                <a:latin typeface="Times New Roman" panose="02020603050405020304" pitchFamily="18" charset="0"/>
                <a:cs typeface="Times New Roman" panose="02020603050405020304" pitchFamily="18" charset="0"/>
              </a:rPr>
              <a:t>ẠI V</a:t>
            </a:r>
            <a:r>
              <a:rPr lang="vi-VN" altLang="en-US" sz="2400">
                <a:latin typeface="Times New Roman" panose="02020603050405020304" pitchFamily="18" charset="0"/>
                <a:cs typeface="Times New Roman" panose="02020603050405020304" pitchFamily="18" charset="0"/>
              </a:rPr>
              <a:t>ƯƠ</a:t>
            </a:r>
            <a:r>
              <a:rPr lang="en-US" altLang="en-US" sz="2400">
                <a:latin typeface="Times New Roman" panose="02020603050405020304" pitchFamily="18" charset="0"/>
                <a:cs typeface="Times New Roman" panose="02020603050405020304" pitchFamily="18" charset="0"/>
              </a:rPr>
              <a:t>NG TRẦN QUỐC TUẤN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smtClean="0">
                <a:solidFill>
                  <a:srgbClr val="0000FF"/>
                </a:solidFill>
                <a:latin typeface="Times New Roman" panose="02020603050405020304" pitchFamily="18" charset="0"/>
                <a:cs typeface="Times New Roman" panose="02020603050405020304" pitchFamily="18" charset="0"/>
              </a:rPr>
              <a:t>Biết h</a:t>
            </a:r>
            <a:r>
              <a:rPr lang="vi-VN" sz="2800" smtClean="0">
                <a:solidFill>
                  <a:srgbClr val="0000FF"/>
                </a:solidFill>
                <a:latin typeface="Times New Roman" panose="02020603050405020304" pitchFamily="18" charset="0"/>
                <a:cs typeface="Times New Roman" panose="02020603050405020304" pitchFamily="18" charset="0"/>
              </a:rPr>
              <a:t>oàn </a:t>
            </a:r>
            <a:r>
              <a:rPr lang="vi-VN" sz="2800">
                <a:solidFill>
                  <a:srgbClr val="0000FF"/>
                </a:solidFill>
                <a:latin typeface="Times New Roman" panose="02020603050405020304" pitchFamily="18" charset="0"/>
                <a:cs typeface="Times New Roman" panose="02020603050405020304" pitchFamily="18" charset="0"/>
              </a:rPr>
              <a:t>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9932" y="2163183"/>
            <a:ext cx="813093" cy="813093"/>
          </a:xfrm>
          <a:prstGeom prst="rect">
            <a:avLst/>
          </a:prstGeom>
        </p:spPr>
      </p:pic>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6568" y="3715604"/>
            <a:ext cx="813093" cy="813093"/>
          </a:xfrm>
          <a:prstGeom prst="rect">
            <a:avLst/>
          </a:prstGeom>
        </p:spPr>
      </p:pic>
    </p:spTree>
    <p:extLst>
      <p:ext uri="{BB962C8B-B14F-4D97-AF65-F5344CB8AC3E}">
        <p14:creationId xmlns:p14="http://schemas.microsoft.com/office/powerpoint/2010/main" val="205740486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 xmlns:a16="http://schemas.microsoft.com/office/drawing/2014/main" id="{C079A8F7-2D6A-4617-BE81-0FBF476CE67C}"/>
              </a:ext>
            </a:extLst>
          </p:cNvPr>
          <p:cNvSpPr/>
          <p:nvPr/>
        </p:nvSpPr>
        <p:spPr>
          <a:xfrm>
            <a:off x="4304932" y="2438400"/>
            <a:ext cx="3937617"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smtClean="0">
                <a:ln/>
                <a:solidFill>
                  <a:srgbClr val="FF0000"/>
                </a:solidFill>
                <a:latin typeface="UTM A&amp;S Graceland" panose="02040603050506020204" pitchFamily="18" charset="0"/>
                <a:cs typeface="Times New Roman" panose="02020603050405020304" pitchFamily="18" charset="0"/>
              </a:rPr>
              <a:t>VẬN DỤNG</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146817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
        <p:nvSpPr>
          <p:cNvPr id="5" name="Text Box 238"/>
          <p:cNvSpPr txBox="1">
            <a:spLocks noChangeArrowheads="1"/>
          </p:cNvSpPr>
          <p:nvPr/>
        </p:nvSpPr>
        <p:spPr bwMode="auto">
          <a:xfrm>
            <a:off x="1752600" y="2362201"/>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Đây là tên một chức quan tuyển mộ người đi khẩn hoang ở thời nhà Trần?</a:t>
            </a:r>
          </a:p>
        </p:txBody>
      </p:sp>
      <p:sp>
        <p:nvSpPr>
          <p:cNvPr id="6" name="Text Box 238"/>
          <p:cNvSpPr txBox="1">
            <a:spLocks noChangeArrowheads="1"/>
          </p:cNvSpPr>
          <p:nvPr/>
        </p:nvSpPr>
        <p:spPr bwMode="auto">
          <a:xfrm>
            <a:off x="1828800" y="3417889"/>
            <a:ext cx="2971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Đồn điền sứ </a:t>
            </a:r>
          </a:p>
        </p:txBody>
      </p:sp>
      <p:sp>
        <p:nvSpPr>
          <p:cNvPr id="7" name="Text Box 239"/>
          <p:cNvSpPr txBox="1">
            <a:spLocks noChangeArrowheads="1"/>
          </p:cNvSpPr>
          <p:nvPr/>
        </p:nvSpPr>
        <p:spPr bwMode="auto">
          <a:xfrm>
            <a:off x="1600200" y="2311400"/>
            <a:ext cx="982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2. Lý Huệ Tông truyền ngôi cho con gái tên là gì?</a:t>
            </a:r>
          </a:p>
        </p:txBody>
      </p:sp>
      <p:sp>
        <p:nvSpPr>
          <p:cNvPr id="8" name="Text Box 238"/>
          <p:cNvSpPr txBox="1">
            <a:spLocks noChangeArrowheads="1"/>
          </p:cNvSpPr>
          <p:nvPr/>
        </p:nvSpPr>
        <p:spPr bwMode="auto">
          <a:xfrm>
            <a:off x="4876800" y="33528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Lý Chiêu Hoàng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grpId="1" nodeType="clickEffect">
                                  <p:stCondLst>
                                    <p:cond delay="0"/>
                                  </p:stCondLst>
                                  <p:childTnLst>
                                    <p:animEffect transition="out" filter="diamond(in)">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6" grpId="1"/>
      <p:bldP spid="7" grpId="0"/>
      <p:bldP spid="7"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0"/>
          <p:cNvSpPr txBox="1">
            <a:spLocks noChangeArrowheads="1"/>
          </p:cNvSpPr>
          <p:nvPr/>
        </p:nvSpPr>
        <p:spPr bwMode="auto">
          <a:xfrm>
            <a:off x="1752600" y="2590801"/>
            <a:ext cx="8001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3.Tên của chức quan trông coi việc đắp đê và bảo vệ đê điều, từ gồm 6 chữ cái?</a:t>
            </a:r>
          </a:p>
        </p:txBody>
      </p:sp>
      <p:sp>
        <p:nvSpPr>
          <p:cNvPr id="7" name="Text Box 238"/>
          <p:cNvSpPr txBox="1">
            <a:spLocks noChangeArrowheads="1"/>
          </p:cNvSpPr>
          <p:nvPr/>
        </p:nvSpPr>
        <p:spPr bwMode="auto">
          <a:xfrm>
            <a:off x="4572000" y="36830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Hà Đê Sứ</a:t>
            </a:r>
          </a:p>
        </p:txBody>
      </p:sp>
      <p:sp>
        <p:nvSpPr>
          <p:cNvPr id="8" name="Rectangle 7"/>
          <p:cNvSpPr>
            <a:spLocks noChangeArrowheads="1"/>
          </p:cNvSpPr>
          <p:nvPr/>
        </p:nvSpPr>
        <p:spPr bwMode="auto">
          <a:xfrm>
            <a:off x="1752600" y="2590801"/>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4. Các vua Trần đặt lệ nhường ngôi sớm cho con và tự xưng là gì? Từ gồm 15 chữ cái.</a:t>
            </a:r>
          </a:p>
        </p:txBody>
      </p:sp>
      <p:sp>
        <p:nvSpPr>
          <p:cNvPr id="9" name="Text Box 238"/>
          <p:cNvSpPr txBox="1">
            <a:spLocks noChangeArrowheads="1"/>
          </p:cNvSpPr>
          <p:nvPr/>
        </p:nvSpPr>
        <p:spPr bwMode="auto">
          <a:xfrm>
            <a:off x="4724400" y="36576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Thái Thượng Hoàng</a:t>
            </a:r>
          </a:p>
        </p:txBody>
      </p:sp>
      <p:pic>
        <p:nvPicPr>
          <p:cNvPr id="2" name="Picture 1"/>
          <p:cNvPicPr>
            <a:picLocks noChangeAspect="1"/>
          </p:cNvPicPr>
          <p:nvPr/>
        </p:nvPicPr>
        <p:blipFill>
          <a:blip r:embed="rId2"/>
          <a:stretch>
            <a:fillRect/>
          </a:stretch>
        </p:blipFill>
        <p:spPr>
          <a:xfrm>
            <a:off x="3207760" y="990600"/>
            <a:ext cx="6005080" cy="853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2"/>
          <p:cNvSpPr txBox="1">
            <a:spLocks noChangeArrowheads="1"/>
          </p:cNvSpPr>
          <p:nvPr/>
        </p:nvSpPr>
        <p:spPr bwMode="auto">
          <a:xfrm>
            <a:off x="2438400" y="2514601"/>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5. Từ gồm 8 chữ cái: Đây là tên thật của vị vua đầu tiên thuộc triều Trần?</a:t>
            </a:r>
          </a:p>
        </p:txBody>
      </p:sp>
      <p:sp>
        <p:nvSpPr>
          <p:cNvPr id="6" name="Text Box 238"/>
          <p:cNvSpPr txBox="1">
            <a:spLocks noChangeArrowheads="1"/>
          </p:cNvSpPr>
          <p:nvPr/>
        </p:nvSpPr>
        <p:spPr bwMode="auto">
          <a:xfrm>
            <a:off x="4724400" y="365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Trần Cảnh</a:t>
            </a:r>
          </a:p>
        </p:txBody>
      </p:sp>
      <p:sp>
        <p:nvSpPr>
          <p:cNvPr id="7" name="Text Box 243"/>
          <p:cNvSpPr txBox="1">
            <a:spLocks noChangeArrowheads="1"/>
          </p:cNvSpPr>
          <p:nvPr/>
        </p:nvSpPr>
        <p:spPr bwMode="auto">
          <a:xfrm>
            <a:off x="2286000" y="2514601"/>
            <a:ext cx="762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6. Tên một người có công khởi dựng sự nghiệp họ Trần. Từ gồm 9 chữ cái</a:t>
            </a:r>
          </a:p>
        </p:txBody>
      </p:sp>
      <p:sp>
        <p:nvSpPr>
          <p:cNvPr id="8" name="Text Box 238"/>
          <p:cNvSpPr txBox="1">
            <a:spLocks noChangeArrowheads="1"/>
          </p:cNvSpPr>
          <p:nvPr/>
        </p:nvSpPr>
        <p:spPr bwMode="auto">
          <a:xfrm>
            <a:off x="4953000" y="37338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Trần Thủ Độ</a:t>
            </a:r>
          </a:p>
        </p:txBody>
      </p:sp>
      <p:sp>
        <p:nvSpPr>
          <p:cNvPr id="9"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xit" presetSubtype="16" fill="hold" grpId="1" nodeType="clickEffect">
                                  <p:stCondLst>
                                    <p:cond delay="0"/>
                                  </p:stCondLst>
                                  <p:childTnLst>
                                    <p:animEffect transition="out" filter="diamond(in)">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5" presetClass="exit" presetSubtype="10" fill="hold" grpId="1" nodeType="withEffect">
                                  <p:stCondLst>
                                    <p:cond delay="0"/>
                                  </p:stCondLst>
                                  <p:childTnLst>
                                    <p:animEffect transition="out" filter="checkerboard(across)">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amond(i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44"/>
          <p:cNvSpPr txBox="1">
            <a:spLocks noChangeArrowheads="1"/>
          </p:cNvSpPr>
          <p:nvPr/>
        </p:nvSpPr>
        <p:spPr bwMode="auto">
          <a:xfrm>
            <a:off x="2209800" y="2362201"/>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cs typeface="Times New Roman" panose="02020603050405020304" pitchFamily="18" charset="0"/>
              </a:rPr>
              <a:t>7. Từ gồm 12 chữ cái, tên một chức quan chăm lo, khuyến khích nông dân sản xuất?</a:t>
            </a:r>
          </a:p>
        </p:txBody>
      </p:sp>
      <p:sp>
        <p:nvSpPr>
          <p:cNvPr id="7" name="Text Box 238"/>
          <p:cNvSpPr txBox="1">
            <a:spLocks noChangeArrowheads="1"/>
          </p:cNvSpPr>
          <p:nvPr/>
        </p:nvSpPr>
        <p:spPr bwMode="auto">
          <a:xfrm>
            <a:off x="4953000" y="37338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rgbClr val="6600FF"/>
                </a:solidFill>
                <a:latin typeface="Times New Roman" panose="02020603050405020304" pitchFamily="18" charset="0"/>
                <a:cs typeface="Times New Roman" panose="02020603050405020304" pitchFamily="18" charset="0"/>
              </a:rPr>
              <a:t>Khuyến nông sứ</a:t>
            </a:r>
          </a:p>
        </p:txBody>
      </p:sp>
      <p:sp>
        <p:nvSpPr>
          <p:cNvPr id="8" name="Text Box 3"/>
          <p:cNvSpPr txBox="1">
            <a:spLocks noChangeArrowheads="1"/>
          </p:cNvSpPr>
          <p:nvPr/>
        </p:nvSpPr>
        <p:spPr bwMode="auto">
          <a:xfrm>
            <a:off x="3124200" y="990600"/>
            <a:ext cx="5981700" cy="58420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Trò chơi: Ai nhanh, Ai đúng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grpId="1" nodeType="clickEffect">
                                  <p:stCondLst>
                                    <p:cond delay="0"/>
                                  </p:stCondLst>
                                  <p:childTnLst>
                                    <p:animEffect transition="out" filter="diamond(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8" presetClass="exit" presetSubtype="16" fill="hold" grpId="1" nodeType="withEffect">
                                  <p:stCondLst>
                                    <p:cond delay="0"/>
                                  </p:stCondLst>
                                  <p:childTnLst>
                                    <p:animEffect transition="out" filter="diamond(in)">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76532" y="914400"/>
            <a:ext cx="1059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4000" b="1">
                <a:solidFill>
                  <a:srgbClr val="FF0000"/>
                </a:solidFill>
                <a:latin typeface="Times New Roman" panose="02020603050405020304" pitchFamily="18" charset="0"/>
                <a:cs typeface="Times New Roman" panose="02020603050405020304" pitchFamily="18" charset="0"/>
              </a:rPr>
              <a:t>Câu 1: Tr</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ớc nguy c</a:t>
            </a:r>
            <a:r>
              <a:rPr lang="vi-VN" altLang="en-US" sz="4000" b="1">
                <a:solidFill>
                  <a:srgbClr val="FF0000"/>
                </a:solidFill>
                <a:latin typeface="Times New Roman" panose="02020603050405020304" pitchFamily="18" charset="0"/>
                <a:cs typeface="Times New Roman" panose="02020603050405020304" pitchFamily="18" charset="0"/>
              </a:rPr>
              <a:t>ơ</a:t>
            </a:r>
            <a:r>
              <a:rPr lang="en-US" altLang="en-US" sz="4000" b="1">
                <a:solidFill>
                  <a:srgbClr val="FF0000"/>
                </a:solidFill>
                <a:latin typeface="Times New Roman" panose="02020603050405020304" pitchFamily="18" charset="0"/>
                <a:cs typeface="Times New Roman" panose="02020603050405020304" pitchFamily="18" charset="0"/>
              </a:rPr>
              <a:t> bị quân Tống xâm l</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ợc, Lý Th</a:t>
            </a:r>
            <a:r>
              <a:rPr lang="vi-VN" altLang="en-US" sz="4000" b="1">
                <a:solidFill>
                  <a:srgbClr val="FF0000"/>
                </a:solidFill>
                <a:latin typeface="Times New Roman" panose="02020603050405020304" pitchFamily="18" charset="0"/>
                <a:cs typeface="Times New Roman" panose="02020603050405020304" pitchFamily="18" charset="0"/>
              </a:rPr>
              <a:t>ư</a:t>
            </a:r>
            <a:r>
              <a:rPr lang="en-US" altLang="en-US" sz="4000" b="1">
                <a:solidFill>
                  <a:srgbClr val="FF0000"/>
                </a:solidFill>
                <a:latin typeface="Times New Roman" panose="02020603050405020304" pitchFamily="18" charset="0"/>
                <a:cs typeface="Times New Roman" panose="02020603050405020304" pitchFamily="18" charset="0"/>
              </a:rPr>
              <a:t>ờng Kiệt </a:t>
            </a:r>
            <a:r>
              <a:rPr lang="vi-VN" altLang="en-US" sz="4000" b="1">
                <a:solidFill>
                  <a:srgbClr val="FF0000"/>
                </a:solidFill>
                <a:latin typeface="Times New Roman" panose="02020603050405020304" pitchFamily="18" charset="0"/>
                <a:cs typeface="Times New Roman" panose="02020603050405020304" pitchFamily="18" charset="0"/>
              </a:rPr>
              <a:t>đ</a:t>
            </a:r>
            <a:r>
              <a:rPr lang="en-US" altLang="en-US" sz="4000" b="1">
                <a:solidFill>
                  <a:srgbClr val="FF0000"/>
                </a:solidFill>
                <a:latin typeface="Times New Roman" panose="02020603050405020304" pitchFamily="18" charset="0"/>
                <a:cs typeface="Times New Roman" panose="02020603050405020304" pitchFamily="18" charset="0"/>
              </a:rPr>
              <a:t>ã làm gì?</a:t>
            </a:r>
          </a:p>
          <a:p>
            <a:pPr algn="ctr" eaLnBrk="1" hangingPunct="1">
              <a:buFontTx/>
              <a:buNone/>
            </a:pPr>
            <a:endParaRPr lang="en-US" altLang="en-US" sz="3600" b="1">
              <a:solidFill>
                <a:srgbClr val="FF0000"/>
              </a:solidFill>
              <a:latin typeface="VNI-Times" pitchFamily="2" charset="0"/>
              <a:cs typeface="Times New Roman" panose="02020603050405020304" pitchFamily="18" charset="0"/>
            </a:endParaRPr>
          </a:p>
        </p:txBody>
      </p:sp>
      <p:sp>
        <p:nvSpPr>
          <p:cNvPr id="6" name="Text Box 10"/>
          <p:cNvSpPr txBox="1">
            <a:spLocks noChangeArrowheads="1"/>
          </p:cNvSpPr>
          <p:nvPr/>
        </p:nvSpPr>
        <p:spPr bwMode="auto">
          <a:xfrm>
            <a:off x="990600" y="2590800"/>
            <a:ext cx="1059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mtClean="0">
                <a:latin typeface="Times New Roman" panose="02020603050405020304" pitchFamily="18" charset="0"/>
                <a:cs typeface="Times New Roman" panose="02020603050405020304" pitchFamily="18" charset="0"/>
              </a:rPr>
              <a:t>=&gt; Lý </a:t>
            </a:r>
            <a:r>
              <a:rPr lang="en-US" altLang="en-US">
                <a:latin typeface="Times New Roman" panose="02020603050405020304" pitchFamily="18" charset="0"/>
                <a:cs typeface="Times New Roman" panose="02020603050405020304" pitchFamily="18" charset="0"/>
              </a:rPr>
              <a:t>Thường Kiệt chia quân thành 2 đạo quân thủy, bộ bất ngờ đánh vào nơi tập trung quân lương của Nhà Tống ở Ung Châu, Khâm Châu, Liêm Châu rồi rút về.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00200" y="3276600"/>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smtClean="0">
                <a:solidFill>
                  <a:srgbClr val="0033CC"/>
                </a:solidFill>
                <a:latin typeface="Times New Roman" panose="02020603050405020304" pitchFamily="18" charset="0"/>
                <a:cs typeface="Times New Roman" panose="02020603050405020304" pitchFamily="18" charset="0"/>
              </a:rPr>
              <a:t>- Chuẩn </a:t>
            </a:r>
            <a:r>
              <a:rPr lang="en-US" altLang="en-US" sz="2800" b="1">
                <a:solidFill>
                  <a:srgbClr val="0033CC"/>
                </a:solidFill>
                <a:latin typeface="Times New Roman" panose="02020603050405020304" pitchFamily="18" charset="0"/>
                <a:cs typeface="Times New Roman" panose="02020603050405020304" pitchFamily="18" charset="0"/>
              </a:rPr>
              <a:t>bị bài 13: Nhà Trần và việc đắp đê</a:t>
            </a:r>
          </a:p>
        </p:txBody>
      </p:sp>
      <p:sp>
        <p:nvSpPr>
          <p:cNvPr id="2" name="Rectangle 1"/>
          <p:cNvSpPr/>
          <p:nvPr/>
        </p:nvSpPr>
        <p:spPr>
          <a:xfrm>
            <a:off x="1816835" y="1143000"/>
            <a:ext cx="848213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smtClean="0">
                <a:ln/>
                <a:solidFill>
                  <a:srgbClr val="FF0000"/>
                </a:solidFill>
                <a:effectLst/>
                <a:latin typeface="Times New Roman" panose="02020603050405020304" pitchFamily="18" charset="0"/>
                <a:cs typeface="Times New Roman" panose="02020603050405020304" pitchFamily="18" charset="0"/>
              </a:rPr>
              <a:t>NHIỆM VỤ SAU BÀI HỌC</a:t>
            </a:r>
            <a:endParaRPr lang="en-US" sz="5400" b="1" cap="none" spc="0">
              <a:ln/>
              <a:solidFill>
                <a:srgbClr val="FF0000"/>
              </a:solidFill>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600200" y="2514600"/>
            <a:ext cx="8534400" cy="523220"/>
          </a:xfrm>
          <a:prstGeom prst="rect">
            <a:avLst/>
          </a:prstGeom>
          <a:noFill/>
        </p:spPr>
        <p:txBody>
          <a:bodyPr wrap="square" rtlCol="0">
            <a:spAutoFit/>
          </a:bodyPr>
          <a:lstStyle/>
          <a:p>
            <a:r>
              <a:rPr lang="en-US" sz="2800" b="1" smtClean="0">
                <a:solidFill>
                  <a:srgbClr val="0000FF"/>
                </a:solidFill>
                <a:latin typeface="Times New Roman" panose="02020603050405020304" pitchFamily="18" charset="0"/>
                <a:cs typeface="Times New Roman" panose="02020603050405020304" pitchFamily="18" charset="0"/>
              </a:rPr>
              <a:t>- Tìm hiểu và kể tên các đời vua nhà Trần</a:t>
            </a:r>
            <a:endParaRPr lang="en-US" sz="28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457200"/>
            <a:ext cx="10515600"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smtClean="0">
                <a:ln/>
                <a:solidFill>
                  <a:srgbClr val="FF0000"/>
                </a:solidFill>
                <a:effectLst/>
              </a:rPr>
              <a:t>Thứ  ngày   tháng 12 năm 2021</a:t>
            </a:r>
          </a:p>
          <a:p>
            <a:pPr algn="ctr"/>
            <a:r>
              <a:rPr lang="en-US" sz="3200" b="1" smtClean="0">
                <a:ln/>
                <a:solidFill>
                  <a:srgbClr val="FF0000"/>
                </a:solidFill>
              </a:rPr>
              <a:t>Lịch sử</a:t>
            </a:r>
          </a:p>
          <a:p>
            <a:pPr algn="ctr"/>
            <a:r>
              <a:rPr lang="en-US" sz="3200" b="1" cap="none" spc="0" smtClean="0">
                <a:ln/>
                <a:solidFill>
                  <a:srgbClr val="FF0000"/>
                </a:solidFill>
                <a:effectLst/>
              </a:rPr>
              <a:t>Nhà Trần thành lập</a:t>
            </a:r>
            <a:endParaRPr lang="en-US" sz="3200" b="1" cap="none" spc="0">
              <a:ln/>
              <a:solidFill>
                <a:srgbClr val="FF0000"/>
              </a:solidFill>
              <a:effectLst/>
            </a:endParaRPr>
          </a:p>
        </p:txBody>
      </p:sp>
      <p:sp>
        <p:nvSpPr>
          <p:cNvPr id="3" name="Rectangle 2"/>
          <p:cNvSpPr/>
          <p:nvPr/>
        </p:nvSpPr>
        <p:spPr>
          <a:xfrm>
            <a:off x="990600" y="1981200"/>
            <a:ext cx="10058400" cy="4154984"/>
          </a:xfrm>
          <a:prstGeom prst="rect">
            <a:avLst/>
          </a:prstGeom>
        </p:spPr>
        <p:txBody>
          <a:bodyPr wrap="square">
            <a:spAutoFit/>
          </a:bodyPr>
          <a:lstStyle/>
          <a:p>
            <a:pPr algn="just">
              <a:spcAft>
                <a:spcPts val="0"/>
              </a:spcAft>
            </a:pPr>
            <a:r>
              <a:rPr lang="en-US" sz="2400" b="1" u="sng" dirty="0" smtClean="0">
                <a:effectLst/>
                <a:latin typeface="Times New Roman" panose="02020603050405020304" pitchFamily="18" charset="0"/>
                <a:ea typeface="Times New Roman" panose="02020603050405020304" pitchFamily="18" charset="0"/>
              </a:rPr>
              <a:t>1.Hoàn </a:t>
            </a:r>
            <a:r>
              <a:rPr lang="en-US" sz="2400" b="1" u="sng" dirty="0" err="1" smtClean="0">
                <a:effectLst/>
                <a:latin typeface="Times New Roman" panose="02020603050405020304" pitchFamily="18" charset="0"/>
                <a:ea typeface="Times New Roman" panose="02020603050405020304" pitchFamily="18" charset="0"/>
              </a:rPr>
              <a:t>cảnh</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ra</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đời</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Nhà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Lý</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suy</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yếu</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phải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dựa</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vào</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nhà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Trần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để</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giữ</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ngai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vàng</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Cuối</a:t>
            </a:r>
            <a:r>
              <a:rPr lang="en-US" sz="2400" dirty="0" smtClean="0">
                <a:effectLst/>
                <a:latin typeface="Times New Roman" panose="02020603050405020304" pitchFamily="18" charset="0"/>
                <a:ea typeface="Times New Roman" panose="02020603050405020304" pitchFamily="18" charset="0"/>
              </a:rPr>
              <a:t> TK 12, </a:t>
            </a:r>
            <a:r>
              <a:rPr lang="en-US" sz="2400" dirty="0" err="1" smtClean="0">
                <a:effectLst/>
                <a:latin typeface="Times New Roman" panose="02020603050405020304" pitchFamily="18" charset="0"/>
                <a:ea typeface="Times New Roman" panose="02020603050405020304" pitchFamily="18" charset="0"/>
              </a:rPr>
              <a:t>đầu</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thế</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kỉ</a:t>
            </a:r>
            <a:r>
              <a:rPr lang="en-US" sz="2400" dirty="0" smtClean="0">
                <a:effectLst/>
                <a:latin typeface="Times New Roman" panose="02020603050405020304" pitchFamily="18" charset="0"/>
                <a:ea typeface="Times New Roman" panose="02020603050405020304" pitchFamily="18" charset="0"/>
              </a:rPr>
              <a:t> 13 ( 1226), </a:t>
            </a:r>
            <a:r>
              <a:rPr lang="en-US" sz="2400" dirty="0" err="1" smtClean="0">
                <a:effectLst/>
                <a:latin typeface="Times New Roman" panose="02020603050405020304" pitchFamily="18" charset="0"/>
                <a:ea typeface="Times New Roman" panose="02020603050405020304" pitchFamily="18" charset="0"/>
              </a:rPr>
              <a:t>Lí</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Chiêu</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Hoàng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nhường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ngôi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cho</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chồng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Trần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ea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ea typeface="Times New Roman" panose="02020603050405020304" pitchFamily="18" charset="0"/>
                <a:sym typeface="Wingdings" panose="05000000000000000000" pitchFamily="2" charset="2"/>
              </a:rPr>
              <a:t>Nhà</a:t>
            </a:r>
            <a:r>
              <a:rPr lang="en-US" sz="2400" dirty="0" smtClean="0">
                <a:latin typeface="Times New Roman" panose="02020603050405020304" pitchFamily="18" charset="0"/>
                <a:ea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ea typeface="Times New Roman" panose="02020603050405020304" pitchFamily="18" charset="0"/>
                <a:sym typeface="Wingdings" panose="05000000000000000000" pitchFamily="2" charset="2"/>
              </a:rPr>
              <a:t>Trần</a:t>
            </a:r>
            <a:r>
              <a:rPr lang="en-US" sz="2400" dirty="0" smtClean="0">
                <a:latin typeface="Times New Roman" panose="02020603050405020304" pitchFamily="18" charset="0"/>
                <a:ea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ea typeface="Times New Roman" panose="02020603050405020304" pitchFamily="18" charset="0"/>
                <a:sym typeface="Wingdings" panose="05000000000000000000" pitchFamily="2" charset="2"/>
              </a:rPr>
              <a:t>ra</a:t>
            </a:r>
            <a:r>
              <a:rPr lang="en-US" sz="2400" dirty="0" smtClean="0">
                <a:latin typeface="Times New Roman" panose="02020603050405020304" pitchFamily="18" charset="0"/>
                <a:ea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ea typeface="Times New Roman" panose="02020603050405020304" pitchFamily="18" charset="0"/>
                <a:sym typeface="Wingdings" panose="05000000000000000000" pitchFamily="2" charset="2"/>
              </a:rPr>
              <a:t>đời</a:t>
            </a:r>
            <a:r>
              <a:rPr lang="en-US" sz="2400" smtClean="0">
                <a:latin typeface="Times New Roman" panose="02020603050405020304" pitchFamily="18" charset="0"/>
                <a:ea typeface="Times New Roman" panose="02020603050405020304" pitchFamily="18" charset="0"/>
                <a:sym typeface="Wingdings" panose="05000000000000000000" pitchFamily="2" charset="2"/>
              </a:rPr>
              <a:t>.</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Tên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nước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Đại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Việt</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Kinh</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đô</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Thăng</a:t>
            </a:r>
            <a:r>
              <a:rPr lang="en-US" sz="2400" dirty="0" smtClean="0">
                <a:effectLst/>
                <a:latin typeface="Times New Roman" panose="02020603050405020304" pitchFamily="18" charset="0"/>
                <a:ea typeface="Times New Roman" panose="02020603050405020304" pitchFamily="18" charset="0"/>
              </a:rPr>
              <a:t> Long</a:t>
            </a:r>
          </a:p>
          <a:p>
            <a:pPr algn="just">
              <a:spcAft>
                <a:spcPts val="0"/>
              </a:spcAft>
            </a:pPr>
            <a:r>
              <a:rPr lang="en-US" sz="2400" b="1" u="sng" dirty="0" smtClean="0">
                <a:effectLst/>
                <a:latin typeface="Times New Roman" panose="02020603050405020304" pitchFamily="18" charset="0"/>
                <a:ea typeface="Times New Roman" panose="02020603050405020304" pitchFamily="18" charset="0"/>
              </a:rPr>
              <a:t>2. </a:t>
            </a:r>
            <a:r>
              <a:rPr lang="en-US" sz="2400" b="1" u="sng" dirty="0" err="1" smtClean="0">
                <a:effectLst/>
                <a:latin typeface="Times New Roman" panose="02020603050405020304" pitchFamily="18" charset="0"/>
                <a:ea typeface="Times New Roman" panose="02020603050405020304" pitchFamily="18" charset="0"/>
              </a:rPr>
              <a:t>Cách</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quản</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lí</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đất</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nước</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của</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nhà</a:t>
            </a:r>
            <a:r>
              <a:rPr lang="en-US" sz="2400" b="1" u="sng" dirty="0" smtClean="0">
                <a:effectLst/>
                <a:latin typeface="Times New Roman" panose="02020603050405020304" pitchFamily="18" charset="0"/>
                <a:ea typeface="Times New Roman" panose="02020603050405020304" pitchFamily="18" charset="0"/>
              </a:rPr>
              <a:t> </a:t>
            </a:r>
            <a:r>
              <a:rPr lang="en-US" sz="2400" b="1" u="sng" dirty="0" err="1" smtClean="0">
                <a:effectLst/>
                <a:latin typeface="Times New Roman" panose="02020603050405020304" pitchFamily="18" charset="0"/>
                <a:ea typeface="Times New Roman" panose="02020603050405020304" pitchFamily="18" charset="0"/>
              </a:rPr>
              <a:t>Trần</a:t>
            </a:r>
            <a:r>
              <a:rPr lang="en-US" sz="2400" b="1" u="sng" dirty="0" smtClean="0">
                <a:effectLst/>
                <a:latin typeface="Times New Roman" panose="02020603050405020304" pitchFamily="18" charset="0"/>
                <a:ea typeface="Times New Roman" panose="02020603050405020304" pitchFamily="18" charset="0"/>
              </a:rPr>
              <a:t>:</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Tổ</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chức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nhà</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nước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theo</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cấp</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bậc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lộ</a:t>
            </a:r>
            <a:r>
              <a:rPr lang="en-US" sz="2400" dirty="0" smtClean="0">
                <a:effectLst/>
                <a:latin typeface="Times New Roman" panose="02020603050405020304" pitchFamily="18" charset="0"/>
                <a:ea typeface="Times New Roman" panose="02020603050405020304" pitchFamily="18" charset="0"/>
                <a:sym typeface="Wingdings" panose="05000000000000000000" pitchFamily="2" charset="2"/>
              </a:rPr>
              <a:t></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phủ</a:t>
            </a:r>
            <a:r>
              <a:rPr lang="en-US" sz="2400" dirty="0" smtClean="0">
                <a:effectLst/>
                <a:latin typeface="Times New Roman" panose="02020603050405020304" pitchFamily="18" charset="0"/>
                <a:ea typeface="Times New Roman" panose="02020603050405020304" pitchFamily="18" charset="0"/>
                <a:sym typeface="Wingdings" panose="05000000000000000000" pitchFamily="2" charset="2"/>
              </a:rPr>
              <a:t></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huyện</a:t>
            </a:r>
            <a:r>
              <a:rPr lang="en-US" sz="2400" dirty="0" smtClean="0">
                <a:effectLst/>
                <a:latin typeface="Times New Roman" panose="02020603050405020304" pitchFamily="18" charset="0"/>
                <a:ea typeface="Times New Roman" panose="02020603050405020304" pitchFamily="18" charset="0"/>
                <a:sym typeface="Wingdings" panose="05000000000000000000" pitchFamily="2" charset="2"/>
              </a:rPr>
              <a:t></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xã</a:t>
            </a:r>
            <a:endParaRPr lang="en-US" sz="2400" dirty="0" smtClean="0">
              <a:effectLst/>
              <a:latin typeface="Times New Roman" panose="02020603050405020304" pitchFamily="18" charset="0"/>
              <a:ea typeface="Times New Roman" panose="02020603050405020304" pitchFamily="18" charset="0"/>
            </a:endParaRPr>
          </a:p>
          <a:p>
            <a:pPr>
              <a:spcAft>
                <a:spcPts val="0"/>
              </a:spcAft>
            </a:pP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Vua</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quan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gần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gũi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dân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lắng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nghe</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nguyện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vọng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dân</a:t>
            </a:r>
            <a:endParaRPr lang="en-US" sz="2400" dirty="0" smtClean="0">
              <a:effectLst/>
              <a:latin typeface="Times New Roman" panose="02020603050405020304" pitchFamily="18" charset="0"/>
              <a:ea typeface="Times New Roman" panose="02020603050405020304" pitchFamily="18" charset="0"/>
            </a:endParaRPr>
          </a:p>
          <a:p>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Chú</a:t>
            </a:r>
            <a:r>
              <a:rPr lang="en-US" sz="2400" dirty="0" smtClean="0">
                <a:effectLst/>
                <a:latin typeface="Times New Roman" panose="02020603050405020304" pitchFamily="18" charset="0"/>
                <a:ea typeface="Times New Roman" panose="02020603050405020304" pitchFamily="18" charset="0"/>
              </a:rPr>
              <a:t> ý </a:t>
            </a:r>
            <a:r>
              <a:rPr lang="en-US" sz="2400" dirty="0" err="1" smtClean="0">
                <a:effectLst/>
                <a:latin typeface="Times New Roman" panose="02020603050405020304" pitchFamily="18" charset="0"/>
                <a:ea typeface="Times New Roman" panose="02020603050405020304" pitchFamily="18" charset="0"/>
              </a:rPr>
              <a:t>xây</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dựng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lực</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lượng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quân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đội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bảo</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vệ</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đê</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điều</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chăm</a:t>
            </a:r>
            <a:r>
              <a:rPr lang="en-US" sz="2400" dirty="0" smtClean="0">
                <a:effectLst/>
                <a:latin typeface="Times New Roman" panose="02020603050405020304" pitchFamily="18" charset="0"/>
                <a:ea typeface="Times New Roman" panose="02020603050405020304" pitchFamily="18" charset="0"/>
              </a:rPr>
              <a:t> lo </a:t>
            </a:r>
            <a:r>
              <a:rPr lang="en-US" sz="2400" dirty="0" err="1" smtClean="0">
                <a:effectLst/>
                <a:latin typeface="Times New Roman" panose="02020603050405020304" pitchFamily="18" charset="0"/>
                <a:ea typeface="Times New Roman" panose="02020603050405020304" pitchFamily="18" charset="0"/>
              </a:rPr>
              <a:t>sản</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xuất</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mở</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rộng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đất</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đai</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trồng</a:t>
            </a:r>
            <a:r>
              <a:rPr lang="en-US" sz="2400" dirty="0" smtClean="0">
                <a:effectLst/>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trọt</a:t>
            </a:r>
            <a:endParaRPr lang="en-US" sz="2400" dirty="0"/>
          </a:p>
        </p:txBody>
      </p:sp>
      <p:sp>
        <p:nvSpPr>
          <p:cNvPr id="4" name="Rectangle 3"/>
          <p:cNvSpPr/>
          <p:nvPr/>
        </p:nvSpPr>
        <p:spPr>
          <a:xfrm>
            <a:off x="74323" y="99845"/>
            <a:ext cx="1832553"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smtClean="0">
                <a:ln/>
                <a:solidFill>
                  <a:srgbClr val="FF0000"/>
                </a:solidFill>
                <a:effectLst/>
              </a:rPr>
              <a:t>Ghi vở</a:t>
            </a:r>
            <a:endParaRPr lang="en-US" sz="4000" b="1" cap="none" spc="0">
              <a:ln/>
              <a:solidFill>
                <a:srgbClr val="FF0000"/>
              </a:solidFill>
              <a:effectLst/>
            </a:endParaRPr>
          </a:p>
        </p:txBody>
      </p:sp>
    </p:spTree>
    <p:extLst>
      <p:ext uri="{BB962C8B-B14F-4D97-AF65-F5344CB8AC3E}">
        <p14:creationId xmlns:p14="http://schemas.microsoft.com/office/powerpoint/2010/main" val="3015730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600200" y="914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Nêu kết quả cuộc kháng chiến chống quân xâm lược Tống lần thứ hai?</a:t>
            </a:r>
          </a:p>
        </p:txBody>
      </p:sp>
      <p:sp>
        <p:nvSpPr>
          <p:cNvPr id="6" name="Text Box 9"/>
          <p:cNvSpPr txBox="1">
            <a:spLocks noChangeArrowheads="1"/>
          </p:cNvSpPr>
          <p:nvPr/>
        </p:nvSpPr>
        <p:spPr bwMode="auto">
          <a:xfrm>
            <a:off x="1143000" y="2438400"/>
            <a:ext cx="998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smtClean="0">
                <a:latin typeface="Times New Roman" panose="02020603050405020304" pitchFamily="18" charset="0"/>
                <a:cs typeface="Times New Roman" panose="02020603050405020304" pitchFamily="18" charset="0"/>
              </a:rPr>
              <a:t>=&gt; Quân </a:t>
            </a:r>
            <a:r>
              <a:rPr lang="en-US" altLang="en-US" sz="3600">
                <a:latin typeface="Times New Roman" panose="02020603050405020304" pitchFamily="18" charset="0"/>
                <a:cs typeface="Times New Roman" panose="02020603050405020304" pitchFamily="18" charset="0"/>
              </a:rPr>
              <a:t>Tống chết quá n</a:t>
            </a:r>
            <a:r>
              <a:rPr lang="vi-VN" altLang="en-US" sz="3600">
                <a:latin typeface="Times New Roman" panose="02020603050405020304" pitchFamily="18" charset="0"/>
                <a:cs typeface="Times New Roman" panose="02020603050405020304" pitchFamily="18" charset="0"/>
              </a:rPr>
              <a:t>ửa</a:t>
            </a:r>
            <a:r>
              <a:rPr lang="en-US" altLang="en-US" sz="3600">
                <a:latin typeface="Times New Roman" panose="02020603050405020304" pitchFamily="18" charset="0"/>
                <a:cs typeface="Times New Roman" panose="02020603050405020304" pitchFamily="18" charset="0"/>
              </a:rPr>
              <a:t> và phải rút về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nền độc lập của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Đại Việt </a:t>
            </a:r>
            <a:r>
              <a:rPr lang="vi-VN" altLang="en-US" sz="3600">
                <a:latin typeface="Times New Roman" panose="02020603050405020304" pitchFamily="18" charset="0"/>
                <a:cs typeface="Times New Roman" panose="02020603050405020304" pitchFamily="18" charset="0"/>
              </a:rPr>
              <a:t>được</a:t>
            </a:r>
            <a:r>
              <a:rPr lang="en-US" altLang="en-US" sz="3600">
                <a:latin typeface="Times New Roman" panose="02020603050405020304" pitchFamily="18" charset="0"/>
                <a:cs typeface="Times New Roman" panose="02020603050405020304" pitchFamily="18" charset="0"/>
              </a:rPr>
              <a:t> gi</a:t>
            </a:r>
            <a:r>
              <a:rPr lang="vi-VN" altLang="en-US" sz="3600">
                <a:latin typeface="Times New Roman" panose="02020603050405020304" pitchFamily="18" charset="0"/>
                <a:cs typeface="Times New Roman" panose="02020603050405020304" pitchFamily="18" charset="0"/>
              </a:rPr>
              <a:t>ữ</a:t>
            </a:r>
            <a:r>
              <a:rPr lang="en-US" altLang="en-US" sz="3600">
                <a:latin typeface="Times New Roman" panose="02020603050405020304" pitchFamily="18" charset="0"/>
                <a:cs typeface="Times New Roman" panose="02020603050405020304" pitchFamily="18" charset="0"/>
              </a:rPr>
              <a:t> v</a:t>
            </a:r>
            <a:r>
              <a:rPr lang="vi-VN" altLang="en-US" sz="3600">
                <a:latin typeface="Times New Roman" panose="02020603050405020304" pitchFamily="18" charset="0"/>
                <a:cs typeface="Times New Roman" panose="02020603050405020304" pitchFamily="18" charset="0"/>
              </a:rPr>
              <a:t>ững</a:t>
            </a:r>
            <a:r>
              <a:rPr lang="en-US" altLang="en-US" sz="36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 xmlns:a16="http://schemas.microsoft.com/office/drawing/2014/main" id="{AE1FF61B-0CC7-4F80-AEBF-27D720A16A81}"/>
              </a:ext>
            </a:extLst>
          </p:cNvPr>
          <p:cNvSpPr/>
          <p:nvPr/>
        </p:nvSpPr>
        <p:spPr>
          <a:xfrm>
            <a:off x="3124200" y="184758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 xmlns:a16="http://schemas.microsoft.com/office/drawing/2014/main" id="{C079A8F7-2D6A-4617-BE81-0FBF476CE67C}"/>
              </a:ext>
            </a:extLst>
          </p:cNvPr>
          <p:cNvSpPr/>
          <p:nvPr/>
        </p:nvSpPr>
        <p:spPr>
          <a:xfrm>
            <a:off x="4321760" y="2438400"/>
            <a:ext cx="3903954"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smtClean="0">
                <a:ln/>
                <a:solidFill>
                  <a:srgbClr val="FF0000"/>
                </a:solidFill>
                <a:latin typeface="UTM A&amp;S Graceland" panose="02040603050506020204" pitchFamily="18" charset="0"/>
                <a:cs typeface="Times New Roman" panose="02020603050405020304" pitchFamily="18" charset="0"/>
              </a:rPr>
              <a:t>KHÁM PHÁ</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94935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066800" y="1143000"/>
            <a:ext cx="10210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smtClean="0">
                <a:solidFill>
                  <a:srgbClr val="FF0000"/>
                </a:solidFill>
                <a:latin typeface="Times New Roman" panose="02020603050405020304" pitchFamily="18" charset="0"/>
                <a:cs typeface="Times New Roman" panose="02020603050405020304" pitchFamily="18" charset="0"/>
              </a:rPr>
              <a:t>Thứ ba ngày    tháng 12 năm 2021</a:t>
            </a:r>
          </a:p>
          <a:p>
            <a:pPr algn="ctr">
              <a:spcBef>
                <a:spcPct val="0"/>
              </a:spcBef>
              <a:buFontTx/>
              <a:buNone/>
            </a:pPr>
            <a:r>
              <a:rPr lang="en-US" altLang="en-US" sz="5400" smtClean="0">
                <a:solidFill>
                  <a:srgbClr val="FF0000"/>
                </a:solidFill>
                <a:latin typeface="Times New Roman" panose="02020603050405020304" pitchFamily="18" charset="0"/>
                <a:cs typeface="Times New Roman" panose="02020603050405020304" pitchFamily="18" charset="0"/>
              </a:rPr>
              <a:t>Lịch sử</a:t>
            </a:r>
          </a:p>
          <a:p>
            <a:pPr algn="ctr">
              <a:spcBef>
                <a:spcPct val="0"/>
              </a:spcBef>
              <a:buFontTx/>
              <a:buNone/>
            </a:pPr>
            <a:r>
              <a:rPr lang="en-US" altLang="en-US" sz="5400" smtClean="0">
                <a:solidFill>
                  <a:srgbClr val="FF0000"/>
                </a:solidFill>
                <a:latin typeface="Times New Roman" panose="02020603050405020304" pitchFamily="18" charset="0"/>
                <a:cs typeface="Times New Roman" panose="02020603050405020304" pitchFamily="18" charset="0"/>
              </a:rPr>
              <a:t>Nhà Trần </a:t>
            </a:r>
            <a:r>
              <a:rPr lang="en-US" altLang="en-US" sz="5400">
                <a:solidFill>
                  <a:srgbClr val="FF0000"/>
                </a:solidFill>
                <a:latin typeface="Times New Roman" panose="02020603050405020304" pitchFamily="18" charset="0"/>
                <a:cs typeface="Times New Roman" panose="02020603050405020304" pitchFamily="18" charset="0"/>
              </a:rPr>
              <a:t>thành lập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p:cNvSpPr/>
          <p:nvPr/>
        </p:nvSpPr>
        <p:spPr>
          <a:xfrm>
            <a:off x="1559719" y="1996679"/>
            <a:ext cx="9201150" cy="127516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717550" lvl="1" indent="-26035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437005" lvl="2" indent="-52260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154555" lvl="3" indent="-78295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873375" lvl="4" indent="-1044575"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r>
              <a:rPr lang="en-US" sz="2800" smtClean="0">
                <a:solidFill>
                  <a:srgbClr val="0000FF"/>
                </a:solidFill>
                <a:latin typeface="Times New Roman" panose="02020603050405020304" pitchFamily="18" charset="0"/>
                <a:cs typeface="Times New Roman" panose="02020603050405020304" pitchFamily="18" charset="0"/>
              </a:rPr>
              <a:t>Biết h</a:t>
            </a:r>
            <a:r>
              <a:rPr lang="vi-VN" sz="2800" smtClean="0">
                <a:solidFill>
                  <a:srgbClr val="0000FF"/>
                </a:solidFill>
                <a:latin typeface="Times New Roman" panose="02020603050405020304" pitchFamily="18" charset="0"/>
                <a:cs typeface="Times New Roman" panose="02020603050405020304" pitchFamily="18" charset="0"/>
              </a:rPr>
              <a:t>oàn </a:t>
            </a:r>
            <a:r>
              <a:rPr lang="vi-VN" sz="2800">
                <a:solidFill>
                  <a:srgbClr val="0000FF"/>
                </a:solidFill>
                <a:latin typeface="Times New Roman" panose="02020603050405020304" pitchFamily="18" charset="0"/>
                <a:cs typeface="Times New Roman" panose="02020603050405020304" pitchFamily="18" charset="0"/>
              </a:rPr>
              <a:t>cảnh ra đời của nhà Trần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18" name="Rectangle: Rounded Corners 22"/>
          <p:cNvSpPr/>
          <p:nvPr/>
        </p:nvSpPr>
        <p:spPr>
          <a:xfrm>
            <a:off x="1459706" y="3493806"/>
            <a:ext cx="9301163" cy="1763994"/>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0012" tIns="60007" rIns="120012" bIns="60007" anchor="ctr"/>
          <a:lstStyle/>
          <a:p>
            <a:pPr defTabSz="685800">
              <a:defRPr/>
            </a:pPr>
            <a:r>
              <a:rPr lang="en-US" sz="2800" i="1">
                <a:solidFill>
                  <a:srgbClr val="0000FF"/>
                </a:solidFill>
                <a:latin typeface="Times New Roman" panose="02020603050405020304" pitchFamily="18" charset="0"/>
                <a:cs typeface="Times New Roman" panose="02020603050405020304" pitchFamily="18" charset="0"/>
              </a:rPr>
              <a:t> </a:t>
            </a:r>
            <a:endParaRPr lang="vi-VN" sz="2800" i="1" dirty="0">
              <a:solidFill>
                <a:srgbClr val="0000FF"/>
              </a:solidFill>
              <a:latin typeface="Times New Roman" panose="02020603050405020304" pitchFamily="18" charset="0"/>
              <a:cs typeface="Times New Roman" panose="02020603050405020304" pitchFamily="18" charset="0"/>
            </a:endParaRPr>
          </a:p>
        </p:txBody>
      </p:sp>
      <p:sp>
        <p:nvSpPr>
          <p:cNvPr id="61445" name="Rectangle 2"/>
          <p:cNvSpPr/>
          <p:nvPr/>
        </p:nvSpPr>
        <p:spPr>
          <a:xfrm>
            <a:off x="1736342" y="3687469"/>
            <a:ext cx="8720137" cy="1413848"/>
          </a:xfrm>
          <a:prstGeom prst="rect">
            <a:avLst/>
          </a:prstGeom>
          <a:noFill/>
          <a:ln w="9525">
            <a:noFill/>
          </a:ln>
        </p:spPr>
        <p:txBody>
          <a:bodyPr wrap="square" lIns="120012" tIns="60007" rIns="120012" bIns="60007" anchor="ctr" anchorCtr="0">
            <a:spAutoFit/>
          </a:bodyPr>
          <a:lstStyle/>
          <a:p>
            <a:pPr eaLnBrk="1" hangingPunct="1">
              <a:buNone/>
            </a:pPr>
            <a:r>
              <a:rPr sz="2800" b="1">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Về cơ bản nhà Trần cũng như nhà Lý về tổ chức nhà nước, luật pháp và quân đội. Đặc biệt là mối quan hệ giữa vua với quan, vua với dân rất gần gũi nhau.</a:t>
            </a:r>
            <a:endParaRPr sz="2800"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13902" y="914457"/>
            <a:ext cx="3365018" cy="666592"/>
          </a:xfrm>
          <a:prstGeom prst="rect">
            <a:avLst/>
          </a:prstGeom>
          <a:noFill/>
        </p:spPr>
        <p:txBody>
          <a:bodyPr wrap="none" lIns="120012" tIns="60007" rIns="120012" bIns="6000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defRPr/>
            </a:pPr>
            <a:r>
              <a:rPr lang="en-US" sz="3544" b="1">
                <a:ln w="11430"/>
                <a:solidFill>
                  <a:srgbClr val="FF0000"/>
                </a:solidFill>
                <a:effectLst>
                  <a:outerShdw blurRad="50800" dist="39000" dir="5460000" algn="tl">
                    <a:srgbClr val="000000">
                      <a:alpha val="38000"/>
                    </a:srgbClr>
                  </a:outerShdw>
                </a:effectLst>
                <a:latin typeface="Times New Roman" panose="02020603050405020304" pitchFamily="18" charset="0"/>
                <a:cs typeface="+mn-cs"/>
              </a:rPr>
              <a:t>Yêu cầu cần đạt</a:t>
            </a:r>
          </a:p>
        </p:txBody>
      </p:sp>
    </p:spTree>
    <p:extLst>
      <p:ext uri="{BB962C8B-B14F-4D97-AF65-F5344CB8AC3E}">
        <p14:creationId xmlns:p14="http://schemas.microsoft.com/office/powerpoint/2010/main" val="402987383"/>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思想气泡: 云 38">
            <a:extLst>
              <a:ext uri="{FF2B5EF4-FFF2-40B4-BE49-F238E27FC236}">
                <a16:creationId xmlns="" xmlns:a16="http://schemas.microsoft.com/office/drawing/2014/main" id="{AE1FF61B-0CC7-4F80-AEBF-27D720A16A81}"/>
              </a:ext>
            </a:extLst>
          </p:cNvPr>
          <p:cNvSpPr/>
          <p:nvPr/>
        </p:nvSpPr>
        <p:spPr>
          <a:xfrm>
            <a:off x="2911414" y="671513"/>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3077" name="TextBox 2"/>
          <p:cNvSpPr txBox="1">
            <a:spLocks noChangeArrowheads="1"/>
          </p:cNvSpPr>
          <p:nvPr/>
        </p:nvSpPr>
        <p:spPr bwMode="auto">
          <a:xfrm>
            <a:off x="1489076"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i="1">
                <a:solidFill>
                  <a:schemeClr val="bg1"/>
                </a:solidFill>
                <a:latin typeface="Times New Roman" panose="02020603050405020304" pitchFamily="18" charset="0"/>
                <a:cs typeface="Times New Roman" panose="02020603050405020304" pitchFamily="18" charset="0"/>
              </a:rPr>
              <a:t>GV: Nguyễn Thị Liểu</a:t>
            </a:r>
          </a:p>
        </p:txBody>
      </p:sp>
      <p:sp>
        <p:nvSpPr>
          <p:cNvPr id="6" name="Rectangle 5">
            <a:extLst>
              <a:ext uri="{FF2B5EF4-FFF2-40B4-BE49-F238E27FC236}">
                <a16:creationId xmlns="" xmlns:a16="http://schemas.microsoft.com/office/drawing/2014/main" id="{C079A8F7-2D6A-4617-BE81-0FBF476CE67C}"/>
              </a:ext>
            </a:extLst>
          </p:cNvPr>
          <p:cNvSpPr/>
          <p:nvPr/>
        </p:nvSpPr>
        <p:spPr>
          <a:xfrm>
            <a:off x="3686171" y="1473669"/>
            <a:ext cx="5175136"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smtClean="0">
                <a:ln/>
                <a:solidFill>
                  <a:srgbClr val="FF0000"/>
                </a:solidFill>
                <a:latin typeface="UTM A&amp;S Graceland" panose="02040603050506020204" pitchFamily="18" charset="0"/>
                <a:cs typeface="Times New Roman" panose="02020603050405020304" pitchFamily="18" charset="0"/>
              </a:rPr>
              <a:t>HOẠT ĐỘNG 1</a:t>
            </a:r>
            <a:endParaRPr lang="en-US" sz="6600" b="1" dirty="0">
              <a:ln/>
              <a:solidFill>
                <a:srgbClr val="FF0000"/>
              </a:solidFill>
              <a:latin typeface="UTM A&amp;S Graceland" panose="02040603050506020204" pitchFamily="18" charset="0"/>
              <a:cs typeface="Times New Roman" panose="02020603050405020304" pitchFamily="18" charset="0"/>
            </a:endParaRPr>
          </a:p>
        </p:txBody>
      </p:sp>
      <p:sp>
        <p:nvSpPr>
          <p:cNvPr id="2" name="Rectangle 1"/>
          <p:cNvSpPr/>
          <p:nvPr/>
        </p:nvSpPr>
        <p:spPr>
          <a:xfrm>
            <a:off x="2886796" y="3597206"/>
            <a:ext cx="7252242"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smtClean="0">
                <a:ln/>
                <a:solidFill>
                  <a:srgbClr val="0000FF"/>
                </a:solidFill>
                <a:effectLst/>
                <a:latin typeface="Times New Roman" panose="02020603050405020304" pitchFamily="18" charset="0"/>
                <a:cs typeface="Times New Roman" panose="02020603050405020304" pitchFamily="18" charset="0"/>
              </a:rPr>
              <a:t>HOÀN CẢNH RA ĐỜI </a:t>
            </a:r>
          </a:p>
          <a:p>
            <a:pPr algn="ctr"/>
            <a:r>
              <a:rPr lang="en-US" sz="5400" b="1" cap="none" spc="0" smtClean="0">
                <a:ln/>
                <a:solidFill>
                  <a:srgbClr val="0000FF"/>
                </a:solidFill>
                <a:effectLst/>
                <a:latin typeface="Times New Roman" panose="02020603050405020304" pitchFamily="18" charset="0"/>
                <a:cs typeface="Times New Roman" panose="02020603050405020304" pitchFamily="18" charset="0"/>
              </a:rPr>
              <a:t>CỦA NHÀ TRẦN</a:t>
            </a:r>
            <a:endParaRPr lang="en-US" sz="5400" b="1" cap="none" spc="0">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95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ChangeArrowheads="1"/>
          </p:cNvSpPr>
          <p:nvPr/>
        </p:nvSpPr>
        <p:spPr bwMode="auto">
          <a:xfrm>
            <a:off x="914400" y="762000"/>
            <a:ext cx="10515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tx2"/>
                </a:solidFill>
                <a:cs typeface="Times New Roman" panose="02020603050405020304" pitchFamily="18" charset="0"/>
              </a:rPr>
              <a:t> </a:t>
            </a:r>
            <a:r>
              <a:rPr lang="en-US" altLang="en-US" sz="3600">
                <a:solidFill>
                  <a:schemeClr val="tx2"/>
                </a:solidFill>
                <a:cs typeface="Times New Roman" panose="02020603050405020304" pitchFamily="18" charset="0"/>
              </a:rPr>
              <a:t>Dựa vào nội dung sách giáo khoa (từ Đến cuối thế kỉ XII...Trần Thủ Độ quyết định) và trả lời câu hỏi:</a:t>
            </a:r>
            <a:br>
              <a:rPr lang="en-US" altLang="en-US" sz="3600">
                <a:solidFill>
                  <a:schemeClr val="tx2"/>
                </a:solidFill>
                <a:cs typeface="Times New Roman" panose="02020603050405020304" pitchFamily="18" charset="0"/>
              </a:rPr>
            </a:br>
            <a:r>
              <a:rPr lang="en-US" altLang="en-US" sz="4000">
                <a:solidFill>
                  <a:srgbClr val="FF0000"/>
                </a:solidFill>
                <a:cs typeface="Times New Roman" panose="02020603050405020304" pitchFamily="18" charset="0"/>
              </a:rPr>
              <a:t>Hoàn cảnh nước ta cuối thế kỉ XII như thế nào?</a:t>
            </a:r>
            <a:r>
              <a:rPr lang="en-US" altLang="en-US" sz="1800">
                <a:solidFill>
                  <a:schemeClr val="tx2"/>
                </a:solidFill>
                <a:cs typeface="Times New Roman" panose="02020603050405020304" pitchFamily="18" charset="0"/>
              </a:rPr>
              <a:t/>
            </a:r>
            <a:br>
              <a:rPr lang="en-US" altLang="en-US" sz="1800">
                <a:solidFill>
                  <a:schemeClr val="tx2"/>
                </a:solidFill>
                <a:cs typeface="Times New Roman" panose="02020603050405020304" pitchFamily="18" charset="0"/>
              </a:rPr>
            </a:br>
            <a:r>
              <a:rPr lang="en-US" altLang="en-US" sz="1800">
                <a:solidFill>
                  <a:schemeClr val="tx2"/>
                </a:solidFill>
                <a:cs typeface="Times New Roman" panose="02020603050405020304" pitchFamily="18" charset="0"/>
              </a:rPr>
              <a:t>				</a:t>
            </a:r>
            <a:endParaRPr lang="en-US" altLang="en-US" sz="1800">
              <a:cs typeface="Times New Roman" panose="02020603050405020304" pitchFamily="18" charset="0"/>
            </a:endParaRPr>
          </a:p>
        </p:txBody>
      </p:sp>
      <p:sp>
        <p:nvSpPr>
          <p:cNvPr id="5126" name="Text Box 24"/>
          <p:cNvSpPr txBox="1">
            <a:spLocks noChangeArrowheads="1"/>
          </p:cNvSpPr>
          <p:nvPr/>
        </p:nvSpPr>
        <p:spPr bwMode="auto">
          <a:xfrm>
            <a:off x="914400" y="2604007"/>
            <a:ext cx="10668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smtClean="0">
                <a:latin typeface="Times New Roman" panose="02020603050405020304" pitchFamily="18" charset="0"/>
                <a:cs typeface="Times New Roman" panose="02020603050405020304" pitchFamily="18" charset="0"/>
              </a:rPr>
              <a:t>=&gt; Cuối </a:t>
            </a:r>
            <a:r>
              <a:rPr lang="en-US" altLang="en-US" sz="3600">
                <a:latin typeface="Times New Roman" panose="02020603050405020304" pitchFamily="18" charset="0"/>
                <a:cs typeface="Times New Roman" panose="02020603050405020304" pitchFamily="18" charset="0"/>
              </a:rPr>
              <a:t>thế kỉ XII, nhà Lý suy yếu, nội bộ triều </a:t>
            </a:r>
            <a:r>
              <a:rPr lang="vi-VN" altLang="en-US" sz="3600">
                <a:latin typeface="Times New Roman" panose="02020603050405020304" pitchFamily="18" charset="0"/>
                <a:cs typeface="Times New Roman" panose="02020603050405020304" pitchFamily="18" charset="0"/>
              </a:rPr>
              <a:t>đình</a:t>
            </a:r>
            <a:r>
              <a:rPr lang="en-US" altLang="en-US" sz="3600">
                <a:latin typeface="Times New Roman" panose="02020603050405020304" pitchFamily="18" charset="0"/>
                <a:cs typeface="Times New Roman" panose="02020603050405020304" pitchFamily="18" charset="0"/>
              </a:rPr>
              <a:t> lục </a:t>
            </a:r>
            <a:r>
              <a:rPr lang="vi-VN" altLang="en-US" sz="3600">
                <a:latin typeface="Times New Roman" panose="02020603050405020304" pitchFamily="18" charset="0"/>
                <a:cs typeface="Times New Roman" panose="02020603050405020304" pitchFamily="18" charset="0"/>
              </a:rPr>
              <a:t>đục</a:t>
            </a:r>
            <a:r>
              <a:rPr lang="en-US" altLang="en-US" sz="3600">
                <a:latin typeface="Times New Roman" panose="02020603050405020304" pitchFamily="18" charset="0"/>
                <a:cs typeface="Times New Roman" panose="02020603050405020304" pitchFamily="18" charset="0"/>
              </a:rPr>
              <a:t>, </a:t>
            </a:r>
            <a:r>
              <a:rPr lang="vi-VN" altLang="en-US" sz="3600">
                <a:latin typeface="Times New Roman" panose="02020603050405020304" pitchFamily="18" charset="0"/>
                <a:cs typeface="Times New Roman" panose="02020603050405020304" pitchFamily="18" charset="0"/>
              </a:rPr>
              <a:t>đời</a:t>
            </a:r>
            <a:r>
              <a:rPr lang="en-US" altLang="en-US" sz="3600">
                <a:latin typeface="Times New Roman" panose="02020603050405020304" pitchFamily="18" charset="0"/>
                <a:cs typeface="Times New Roman" panose="02020603050405020304" pitchFamily="18" charset="0"/>
              </a:rPr>
              <a:t> sống nhân dân khổ cực, giặc l</a:t>
            </a:r>
            <a:r>
              <a:rPr lang="vi-VN" altLang="en-US" sz="3600">
                <a:latin typeface="Times New Roman" panose="02020603050405020304" pitchFamily="18" charset="0"/>
                <a:cs typeface="Times New Roman" panose="02020603050405020304" pitchFamily="18" charset="0"/>
              </a:rPr>
              <a:t>ă</a:t>
            </a:r>
            <a:r>
              <a:rPr lang="en-US" altLang="en-US" sz="3600">
                <a:latin typeface="Times New Roman" panose="02020603050405020304" pitchFamily="18" charset="0"/>
                <a:cs typeface="Times New Roman" panose="02020603050405020304" pitchFamily="18" charset="0"/>
              </a:rPr>
              <a:t>m le xâm l</a:t>
            </a:r>
            <a:r>
              <a:rPr lang="vi-VN" altLang="en-US" sz="3600">
                <a:latin typeface="Times New Roman" panose="02020603050405020304" pitchFamily="18" charset="0"/>
                <a:cs typeface="Times New Roman" panose="02020603050405020304" pitchFamily="18" charset="0"/>
              </a:rPr>
              <a:t>ược</a:t>
            </a:r>
            <a:r>
              <a:rPr lang="en-US" altLang="en-US" sz="3600">
                <a:latin typeface="Times New Roman" panose="02020603050405020304" pitchFamily="18" charset="0"/>
                <a:cs typeface="Times New Roman" panose="02020603050405020304" pitchFamily="18" charset="0"/>
              </a:rPr>
              <a:t> n</a:t>
            </a:r>
            <a:r>
              <a:rPr lang="vi-VN" altLang="en-US" sz="3600">
                <a:latin typeface="Times New Roman" panose="02020603050405020304" pitchFamily="18" charset="0"/>
                <a:cs typeface="Times New Roman" panose="02020603050405020304" pitchFamily="18" charset="0"/>
              </a:rPr>
              <a:t>ước</a:t>
            </a:r>
            <a:r>
              <a:rPr lang="en-US" altLang="en-US" sz="3600">
                <a:latin typeface="Times New Roman" panose="02020603050405020304" pitchFamily="18" charset="0"/>
                <a:cs typeface="Times New Roman" panose="02020603050405020304" pitchFamily="18" charset="0"/>
              </a:rPr>
              <a:t> ta. Vua Lý phải dựa vào thế lực của nhà Trần (Trần Thủ Độ) </a:t>
            </a:r>
            <a:r>
              <a:rPr lang="vi-VN" altLang="en-US" sz="3600">
                <a:latin typeface="Times New Roman" panose="02020603050405020304" pitchFamily="18" charset="0"/>
                <a:cs typeface="Times New Roman" panose="02020603050405020304" pitchFamily="18" charset="0"/>
              </a:rPr>
              <a:t>để</a:t>
            </a:r>
            <a:r>
              <a:rPr lang="en-US" altLang="en-US" sz="3600">
                <a:latin typeface="Times New Roman" panose="02020603050405020304" pitchFamily="18" charset="0"/>
                <a:cs typeface="Times New Roman" panose="02020603050405020304" pitchFamily="18" charset="0"/>
              </a:rPr>
              <a:t> giữ ngai vàng.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circle(in)">
                                      <p:cBhvr>
                                        <p:cTn id="7" dur="500"/>
                                        <p:tgtEl>
                                          <p:spTgt spid="5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slide(fromBottom)">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1228</Words>
  <Application>Microsoft Office PowerPoint</Application>
  <PresentationFormat>Widescreen</PresentationFormat>
  <Paragraphs>110</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Times New Roman</vt:lpstr>
      <vt:lpstr>UTM A&amp;S Graceland</vt:lpstr>
      <vt:lpstr>VNI-Times</vt:lpstr>
      <vt:lpstr>Wingdings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Huyen</cp:lastModifiedBy>
  <cp:revision>71</cp:revision>
  <dcterms:created xsi:type="dcterms:W3CDTF">2014-11-11T14:02:20Z</dcterms:created>
  <dcterms:modified xsi:type="dcterms:W3CDTF">2021-12-05T09:50:48Z</dcterms:modified>
</cp:coreProperties>
</file>