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303" r:id="rId3"/>
    <p:sldId id="258" r:id="rId4"/>
    <p:sldId id="259" r:id="rId5"/>
    <p:sldId id="260" r:id="rId6"/>
    <p:sldId id="272" r:id="rId7"/>
    <p:sldId id="261" r:id="rId8"/>
    <p:sldId id="271" r:id="rId9"/>
    <p:sldId id="322" r:id="rId10"/>
    <p:sldId id="304" r:id="rId11"/>
    <p:sldId id="262" r:id="rId12"/>
    <p:sldId id="263" r:id="rId13"/>
    <p:sldId id="270" r:id="rId14"/>
    <p:sldId id="267" r:id="rId15"/>
    <p:sldId id="264" r:id="rId16"/>
    <p:sldId id="334" r:id="rId17"/>
    <p:sldId id="265" r:id="rId18"/>
    <p:sldId id="268" r:id="rId19"/>
    <p:sldId id="321" r:id="rId20"/>
    <p:sldId id="301" r:id="rId21"/>
    <p:sldId id="30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45339-CF4C-4067-86B5-3BC1D3C21601}" type="datetimeFigureOut">
              <a:rPr lang="vi-VN" smtClean="0"/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EF454-1E5A-492D-8531-8C207EB0C6BD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2641-E541-44DC-852F-235EE2BA86E1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2D0C-7D26-49D5-9A42-82C7802989D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162B-5A3C-480A-9242-14113F7A376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GIF"/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4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GIF"/><Relationship Id="rId8" Type="http://schemas.openxmlformats.org/officeDocument/2006/relationships/slide" Target="slide6.xml"/><Relationship Id="rId7" Type="http://schemas.openxmlformats.org/officeDocument/2006/relationships/image" Target="../media/image4.jpeg"/><Relationship Id="rId6" Type="http://schemas.openxmlformats.org/officeDocument/2006/relationships/slide" Target="slide3.xml"/><Relationship Id="rId5" Type="http://schemas.openxmlformats.org/officeDocument/2006/relationships/image" Target="../media/image3.jpeg"/><Relationship Id="rId4" Type="http://schemas.openxmlformats.org/officeDocument/2006/relationships/slide" Target="slide4.xml"/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GIF"/><Relationship Id="rId2" Type="http://schemas.openxmlformats.org/officeDocument/2006/relationships/slide" Target="slide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GIF"/><Relationship Id="rId2" Type="http://schemas.openxmlformats.org/officeDocument/2006/relationships/slide" Target="slide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GIF"/><Relationship Id="rId2" Type="http://schemas.openxmlformats.org/officeDocument/2006/relationships/slide" Target="slide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Rounded Rectangle 3"/>
          <p:cNvSpPr/>
          <p:nvPr/>
        </p:nvSpPr>
        <p:spPr>
          <a:xfrm>
            <a:off x="3657600" y="1981200"/>
            <a:ext cx="50292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4400" b="1">
                <a:solidFill>
                  <a:srgbClr val="FF0000"/>
                </a:solidFill>
              </a:rPr>
              <a:t>KHỞI ĐỘNG</a:t>
            </a:r>
            <a:endParaRPr lang="vi-VN" altLang="en-US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457200"/>
            <a:ext cx="1057084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đâm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thủng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thủng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 descr="scan0228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" t="4337" r="8658" b="12745"/>
          <a:stretch>
            <a:fillRect/>
          </a:stretch>
        </p:blipFill>
        <p:spPr>
          <a:xfrm>
            <a:off x="3962400" y="2209800"/>
            <a:ext cx="3806825" cy="25209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4953000"/>
            <a:ext cx="105670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đâm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thủng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xẹp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lỗ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mát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gió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nhẹ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1358265"/>
            <a:ext cx="3581400" cy="1333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0" y="1371600"/>
            <a:ext cx="3657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/>
          <p:cNvCxnSpPr/>
          <p:nvPr/>
        </p:nvCxnSpPr>
        <p:spPr>
          <a:xfrm>
            <a:off x="2057400" y="1828800"/>
            <a:ext cx="2057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838498"/>
            <a:ext cx="5791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Nhúng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chìm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chai “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đậy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kín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chai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nhìn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nổi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chai “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 descr="scan0229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" t="8936" r="7071" b="2175"/>
          <a:stretch>
            <a:fillRect/>
          </a:stretch>
        </p:blipFill>
        <p:spPr>
          <a:xfrm>
            <a:off x="6885305" y="914400"/>
            <a:ext cx="4060190" cy="2387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3733800"/>
            <a:ext cx="5791200" cy="1569660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3.Nhúng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miếng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bọt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nhìn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nổi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miếng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miếng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bọt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10" descr="scan0230"/>
          <p:cNvPicPr>
            <a:picLocks noGrp="1" noChangeAspect="1" noChangeArrowheads="1"/>
          </p:cNvPicPr>
          <p:nvPr>
            <p:ph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8" t="6711" r="5271" b="5054"/>
          <a:stretch>
            <a:fillRect/>
          </a:stretch>
        </p:blipFill>
        <p:spPr>
          <a:xfrm>
            <a:off x="6781800" y="3581400"/>
            <a:ext cx="4169410" cy="22288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514600" y="2396490"/>
            <a:ext cx="3581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81200" y="4549110"/>
            <a:ext cx="40386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5265360"/>
            <a:ext cx="44958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2667000"/>
            <a:ext cx="15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09650" y="4895850"/>
            <a:ext cx="81915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5800" y="5634990"/>
            <a:ext cx="106489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em hãy dự đoán xem bên trong chai rỗng và miếng bọt biển khô chứa gì?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209800" y="1981200"/>
            <a:ext cx="3733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4400" y="2320290"/>
            <a:ext cx="76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ldLvl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can0229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" t="8936" r="7071" b="2175"/>
          <a:stretch>
            <a:fillRect/>
          </a:stretch>
        </p:blipFill>
        <p:spPr>
          <a:xfrm>
            <a:off x="7543800" y="1219200"/>
            <a:ext cx="3112770" cy="2387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10" descr="scan0230"/>
          <p:cNvPicPr>
            <a:picLocks noGrp="1" noChangeAspect="1" noChangeArrowheads="1"/>
          </p:cNvPicPr>
          <p:nvPr>
            <p:ph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8" t="6711" r="5271" b="5054"/>
          <a:stretch>
            <a:fillRect/>
          </a:stretch>
        </p:blipFill>
        <p:spPr>
          <a:xfrm>
            <a:off x="7543800" y="4114800"/>
            <a:ext cx="3196590" cy="22288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1524169"/>
            <a:ext cx="5029200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chai “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219200" y="4495800"/>
            <a:ext cx="5029200" cy="13849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lỗ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miếng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bọt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6701790" y="1656715"/>
            <a:ext cx="685800" cy="82156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>
            <a:off x="6701790" y="4777105"/>
            <a:ext cx="685800" cy="82156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90600" y="30496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524000" y="2971622"/>
            <a:ext cx="8686800" cy="1200329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bldLvl="0" animBg="1"/>
      <p:bldP spid="15" grpId="0" bldLvl="0" animBg="1"/>
      <p:bldP spid="15" grpId="1" bldLvl="0" animBg="1"/>
      <p:bldP spid="13" grpId="0" bldLvl="0" animBg="1"/>
      <p:bldP spid="13" grpId="1" bldLvl="0" animBg="1"/>
      <p:bldP spid="18" grpId="0" bldLvl="0" animBg="1"/>
      <p:bldP spid="18" grpId="1" bldLvl="0" animBg="1"/>
      <p:bldP spid="21" grpId="0"/>
      <p:bldP spid="2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24255" y="1371600"/>
            <a:ext cx="9915525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ta.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L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fr-LU" sz="3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L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3200400"/>
            <a:ext cx="922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dọn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thải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bốc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mùi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1600200" y="5791200"/>
            <a:ext cx="91668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Arial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quyển</a:t>
            </a:r>
            <a:r>
              <a:rPr lang="en-US" sz="2800" b="1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i="1" dirty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5" descr="khiquyen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990601"/>
            <a:ext cx="3981450" cy="2976563"/>
          </a:xfrm>
          <a:noFill/>
        </p:spPr>
      </p:pic>
      <p:pic>
        <p:nvPicPr>
          <p:cNvPr id="6" name="Picture 47" descr="EART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2286000"/>
            <a:ext cx="3429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ex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1828801"/>
            <a:ext cx="14478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415665" y="519430"/>
            <a:ext cx="4697095" cy="7194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 err="1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 bwMode="auto">
          <a:xfrm>
            <a:off x="915035" y="1903095"/>
            <a:ext cx="9976485" cy="1005840"/>
            <a:chOff x="-8052" y="1699617"/>
            <a:chExt cx="9469074" cy="1006257"/>
          </a:xfrm>
          <a:solidFill>
            <a:srgbClr val="FF99FF"/>
          </a:solidFill>
        </p:grpSpPr>
        <p:sp>
          <p:nvSpPr>
            <p:cNvPr id="5" name="Rectangle 4"/>
            <p:cNvSpPr/>
            <p:nvPr/>
          </p:nvSpPr>
          <p:spPr>
            <a:xfrm>
              <a:off x="678063" y="1699617"/>
              <a:ext cx="8782959" cy="100625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just"/>
              <a:r>
                <a:rPr lang="en-US" sz="2800" dirty="0">
                  <a:solidFill>
                    <a:schemeClr val="accent4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Biết được không khí có ở xung quanh mọi vật và mọi chỗ rỗng bên trong vật </a:t>
              </a:r>
              <a:endParaRPr lang="en-US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r>
                <a:rPr lang="en-US" sz="3200" b="1" dirty="0">
                  <a:solidFill>
                    <a:schemeClr val="accent4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3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 bwMode="auto">
          <a:xfrm>
            <a:off x="899160" y="3266440"/>
            <a:ext cx="9955530" cy="910590"/>
            <a:chOff x="-8052" y="1747250"/>
            <a:chExt cx="8976506" cy="910989"/>
          </a:xfrm>
        </p:grpSpPr>
        <p:sp>
          <p:nvSpPr>
            <p:cNvPr id="13" name="Rectangle 12"/>
            <p:cNvSpPr/>
            <p:nvPr/>
          </p:nvSpPr>
          <p:spPr>
            <a:xfrm>
              <a:off x="657899" y="1747250"/>
              <a:ext cx="831055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just"/>
              <a:endParaRPr lang="en-US" sz="2800" i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r>
                <a:rPr lang="en-US" sz="3000" b="1" dirty="0">
                  <a:solidFill>
                    <a:schemeClr val="accent4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30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1600200" y="3276600"/>
            <a:ext cx="910717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</a:rPr>
              <a:t> Làm thí nghiệm để nhận biết xung quanh mọi vật và chỗ rỗng bên trong vật đều có không khí</a:t>
            </a:r>
            <a:endParaRPr lang="en-US"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Content Placeholder 3" descr="Capture"/>
          <p:cNvPicPr>
            <a:picLocks noChangeAspect="1"/>
          </p:cNvPicPr>
          <p:nvPr>
            <p:ph sz="half" idx="1"/>
          </p:nvPr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87000" y="3124200"/>
            <a:ext cx="1127760" cy="1493520"/>
          </a:xfrm>
          <a:prstGeom prst="rect">
            <a:avLst/>
          </a:prstGeom>
        </p:spPr>
      </p:pic>
      <p:pic>
        <p:nvPicPr>
          <p:cNvPr id="7" name="Content Placeholder 3" descr="Capture"/>
          <p:cNvPicPr>
            <a:picLocks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3200" y="1772920"/>
            <a:ext cx="1127760" cy="1493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381000"/>
            <a:ext cx="9144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ủng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1066800"/>
            <a:ext cx="91440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vi-VN" alt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altLang="en-US" sz="3200" b="1" dirty="0" err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vi-VN" sz="3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vi-VN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khí có ở đâu?</a:t>
            </a:r>
            <a:endParaRPr lang="vi-VN" sz="3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2971800"/>
            <a:ext cx="8289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A. Ở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3581400"/>
            <a:ext cx="8289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191001"/>
            <a:ext cx="82891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C. Có ở khắp nơi, xung quanh mọi vật và trong những chỗ rỗng của mọi vật.</a:t>
            </a:r>
            <a:endParaRPr lang="vi-V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/>
      <p:bldP spid="9" grpId="0"/>
      <p:bldP spid="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7160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 không khí bao quanh trái đất gọi là gì?</a:t>
            </a:r>
            <a:endParaRPr lang="vi-VN" sz="3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2362201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4495800" y="3581402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ni-tơ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32"/>
          <p:cNvSpPr txBox="1">
            <a:spLocks noChangeArrowheads="1"/>
          </p:cNvSpPr>
          <p:nvPr/>
        </p:nvSpPr>
        <p:spPr bwMode="auto">
          <a:xfrm>
            <a:off x="4495800" y="4246276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ô-xi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33900" y="292495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quyển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5128260" y="228600"/>
            <a:ext cx="19361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GHI VỞ</a:t>
            </a:r>
            <a:endParaRPr lang="vi-VN" altLang="en-US" sz="32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905000" y="888365"/>
            <a:ext cx="81838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Thứ ... ngày ... tháng 12 năm 2021</a:t>
            </a:r>
            <a:endParaRPr lang="vi-V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Khoa học</a:t>
            </a:r>
            <a:endParaRPr lang="vi-V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Làm thế nào để biết có không khí</a:t>
            </a:r>
            <a:endParaRPr lang="vi-V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066800" y="2667000"/>
            <a:ext cx="883856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 Không khí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+ Ở quanh mọi vật và mọi chỗ rỗng bên trong vật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Khí quyển: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+ Lớp không khí bao quanh trái đất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uble Wave 5"/>
          <p:cNvSpPr/>
          <p:nvPr/>
        </p:nvSpPr>
        <p:spPr>
          <a:xfrm>
            <a:off x="2133906" y="1066887"/>
            <a:ext cx="8505011" cy="3931918"/>
          </a:xfrm>
          <a:prstGeom prst="doubleWave">
            <a:avLst>
              <a:gd name="adj1" fmla="val 6250"/>
              <a:gd name="adj2" fmla="val -31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nhà em cần: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kiến thức bài học.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theo.</a:t>
            </a:r>
            <a:endParaRPr lang="en-US"/>
          </a:p>
          <a:p>
            <a:pPr marL="285750" indent="-285750" algn="ctr">
              <a:buFontTx/>
              <a:buChar char="-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89406" y="533400"/>
            <a:ext cx="8077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bí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0-Point Star 5">
            <a:hlinkClick r:id="rId2" action="ppaction://hlinksldjump"/>
          </p:cNvPr>
          <p:cNvSpPr/>
          <p:nvPr/>
        </p:nvSpPr>
        <p:spPr>
          <a:xfrm>
            <a:off x="1524000" y="2019300"/>
            <a:ext cx="2438400" cy="2819400"/>
          </a:xfrm>
          <a:prstGeom prst="star10">
            <a:avLst/>
          </a:prstGeom>
          <a:blipFill>
            <a:blip r:embed="rId3"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3800" b="1" dirty="0">
              <a:cs typeface="Arial" panose="020B0604020202020204" pitchFamily="34" charset="0"/>
            </a:endParaRPr>
          </a:p>
        </p:txBody>
      </p:sp>
      <p:sp>
        <p:nvSpPr>
          <p:cNvPr id="7" name="10-Point Star 6">
            <a:hlinkClick r:id="rId4" action="ppaction://hlinksldjump"/>
          </p:cNvPr>
          <p:cNvSpPr/>
          <p:nvPr/>
        </p:nvSpPr>
        <p:spPr>
          <a:xfrm>
            <a:off x="7905750" y="2147082"/>
            <a:ext cx="2590800" cy="2743200"/>
          </a:xfrm>
          <a:prstGeom prst="star10">
            <a:avLst/>
          </a:prstGeom>
          <a:blipFill>
            <a:blip r:embed="rId5"/>
            <a:stretch>
              <a:fillRect/>
            </a:stretch>
          </a:blipFill>
          <a:ln w="57150">
            <a:solidFill>
              <a:schemeClr val="bg2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" name="10-Point Star 7">
            <a:hlinkClick r:id="rId6" action="ppaction://hlinksldjump"/>
          </p:cNvPr>
          <p:cNvSpPr/>
          <p:nvPr/>
        </p:nvSpPr>
        <p:spPr>
          <a:xfrm>
            <a:off x="4732606" y="2079088"/>
            <a:ext cx="2590800" cy="2819400"/>
          </a:xfrm>
          <a:prstGeom prst="star10">
            <a:avLst/>
          </a:prstGeom>
          <a:blipFill>
            <a:blip r:embed="rId7"/>
            <a:stretch>
              <a:fillRect/>
            </a:stretch>
          </a:blipFill>
          <a:ln w="57150"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3800" b="1" dirty="0">
              <a:cs typeface="Arial" panose="020B0604020202020204" pitchFamily="34" charset="0"/>
            </a:endParaRPr>
          </a:p>
        </p:txBody>
      </p:sp>
      <p:pic>
        <p:nvPicPr>
          <p:cNvPr id="9" name="Picture 6" descr="bluemed_w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066655" y="5943289"/>
            <a:ext cx="1504950" cy="63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EF2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EF2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1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210415" cy="6889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24000" y="1219200"/>
            <a:ext cx="9144000" cy="106680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304800"/>
            <a:ext cx="1010729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286000"/>
            <a:ext cx="992124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A. </a:t>
            </a:r>
            <a:r>
              <a:rPr lang="vi-VN" sz="2800" b="1" dirty="0"/>
              <a:t>Phải tốn nhiều công sức, tiền của mới có nước sạch để dùng.</a:t>
            </a:r>
            <a:endParaRPr lang="vi-VN" sz="2800" b="1" dirty="0"/>
          </a:p>
          <a:p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87120" y="3657600"/>
            <a:ext cx="992124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B. </a:t>
            </a:r>
            <a:r>
              <a:rPr lang="vi-VN" sz="2800" b="1" dirty="0"/>
              <a:t>Tiết kiệm nước là để dành tiền cho mình và cũng là để có nước cho người khác đ</a:t>
            </a:r>
            <a:r>
              <a:rPr lang="en-US" sz="2800" b="1" dirty="0" err="1"/>
              <a:t>ượ</a:t>
            </a:r>
            <a:r>
              <a:rPr lang="vi-VN" sz="2800" b="1" dirty="0"/>
              <a:t>c dùng.</a:t>
            </a:r>
            <a:endParaRPr lang="vi-VN" sz="2800" b="1" dirty="0"/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120" y="5041265"/>
            <a:ext cx="5456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7" descr="backanim-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019800"/>
            <a:ext cx="1238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2438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kiệm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backanim-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6019800"/>
            <a:ext cx="1238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5200" y="2209484"/>
            <a:ext cx="51054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dirty="0" err="1">
                <a:solidFill>
                  <a:srgbClr val="FF0000"/>
                </a:solidFill>
                <a:latin typeface="+mj-lt"/>
              </a:rPr>
              <a:t>Hộp</a:t>
            </a:r>
            <a:r>
              <a:rPr lang="en-US" sz="4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+mj-lt"/>
              </a:rPr>
              <a:t>quà</a:t>
            </a:r>
            <a:r>
              <a:rPr lang="en-US" sz="4400" b="1" dirty="0">
                <a:solidFill>
                  <a:srgbClr val="FF0000"/>
                </a:solidFill>
                <a:latin typeface="+mj-lt"/>
              </a:rPr>
              <a:t> may </a:t>
            </a:r>
            <a:r>
              <a:rPr lang="en-US" sz="4400" b="1" dirty="0" err="1">
                <a:solidFill>
                  <a:srgbClr val="FF0000"/>
                </a:solidFill>
                <a:latin typeface="+mj-lt"/>
              </a:rPr>
              <a:t>mắn</a:t>
            </a:r>
            <a:endParaRPr lang="en-US" sz="4400" b="1" dirty="0" err="1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Picture 7" descr="backanim-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0"/>
            <a:ext cx="1238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81000"/>
            <a:ext cx="1009269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to,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túm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scan0227"/>
          <p:cNvPicPr>
            <a:picLocks noGrp="1" noChangeAspect="1" noChangeArrowheads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4" t="4586" r="11781" b="7773"/>
          <a:stretch>
            <a:fillRect/>
          </a:stretch>
        </p:blipFill>
        <p:spPr>
          <a:xfrm>
            <a:off x="3048000" y="1524001"/>
            <a:ext cx="5867400" cy="3648075"/>
          </a:xfrm>
          <a:noFill/>
          <a:ln w="19050">
            <a:solidFill>
              <a:srgbClr val="00B0F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0" y="5239385"/>
            <a:ext cx="7867650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phồng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5696585"/>
            <a:ext cx="6950710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tỏ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99106" y="6019830"/>
            <a:ext cx="5679440" cy="475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/>
          <p:cNvSpPr/>
          <p:nvPr/>
        </p:nvSpPr>
        <p:spPr>
          <a:xfrm>
            <a:off x="9399588" y="5257830"/>
            <a:ext cx="1821815" cy="475615"/>
          </a:xfrm>
          <a:prstGeom prst="rect">
            <a:avLst/>
          </a:prstGeom>
        </p:spPr>
        <p:txBody>
          <a:bodyPr wrap="none">
            <a:spAutoFit/>
          </a:bodyPr>
          <a:p>
            <a:pPr algn="ctr">
              <a:spcBef>
                <a:spcPct val="50000"/>
              </a:spcBef>
            </a:pP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5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7" grpId="0"/>
      <p:bldP spid="7" grpId="1"/>
      <p:bldP spid="2" grpId="0"/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066801"/>
            <a:ext cx="914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32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457319"/>
            <a:ext cx="914400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vi-V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vi-VN" altLang="en-US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vi-VN" altLang="en-US" sz="3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7400" y="1905000"/>
            <a:ext cx="8077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30: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15665" y="519430"/>
            <a:ext cx="4697095" cy="71945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 err="1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 bwMode="auto">
          <a:xfrm>
            <a:off x="915035" y="1903095"/>
            <a:ext cx="9976485" cy="1005840"/>
            <a:chOff x="-8052" y="1699617"/>
            <a:chExt cx="9469074" cy="1006257"/>
          </a:xfrm>
          <a:solidFill>
            <a:srgbClr val="FF99FF"/>
          </a:solidFill>
        </p:grpSpPr>
        <p:sp>
          <p:nvSpPr>
            <p:cNvPr id="5" name="Rectangle 4"/>
            <p:cNvSpPr/>
            <p:nvPr/>
          </p:nvSpPr>
          <p:spPr>
            <a:xfrm>
              <a:off x="678063" y="1699617"/>
              <a:ext cx="8782959" cy="100625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just"/>
              <a:r>
                <a:rPr lang="en-US" sz="2800" dirty="0">
                  <a:solidFill>
                    <a:schemeClr val="accent4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Biết được không khí có ở xung quanh mọi vật và mọi chỗ rỗng bên trong vật </a:t>
              </a:r>
              <a:endParaRPr lang="en-US" sz="280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r>
                <a:rPr lang="en-US" sz="3200" b="1" dirty="0">
                  <a:solidFill>
                    <a:schemeClr val="accent4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32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 bwMode="auto">
          <a:xfrm>
            <a:off x="899160" y="3266440"/>
            <a:ext cx="9955530" cy="910590"/>
            <a:chOff x="-8052" y="1747250"/>
            <a:chExt cx="8976506" cy="910989"/>
          </a:xfrm>
        </p:grpSpPr>
        <p:sp>
          <p:nvSpPr>
            <p:cNvPr id="13" name="Rectangle 12"/>
            <p:cNvSpPr/>
            <p:nvPr/>
          </p:nvSpPr>
          <p:spPr>
            <a:xfrm>
              <a:off x="657899" y="1747250"/>
              <a:ext cx="831055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just"/>
              <a:endParaRPr lang="en-US" sz="2800" i="1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r>
                <a:rPr lang="en-US" sz="3000" b="1" dirty="0">
                  <a:solidFill>
                    <a:schemeClr val="accent4">
                      <a:lumMod val="1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3000" b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 Box 1"/>
          <p:cNvSpPr txBox="1"/>
          <p:nvPr/>
        </p:nvSpPr>
        <p:spPr>
          <a:xfrm>
            <a:off x="1600200" y="3276600"/>
            <a:ext cx="910717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</a:rPr>
              <a:t> Làm thí nghiệm để nhận biết xung quanh mọi vật và chỗ rỗng bên trong vật đều có không khí</a:t>
            </a:r>
            <a:endParaRPr lang="en-US"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Rounded Rectangle 3"/>
          <p:cNvSpPr/>
          <p:nvPr/>
        </p:nvSpPr>
        <p:spPr>
          <a:xfrm>
            <a:off x="3657600" y="1981200"/>
            <a:ext cx="50292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4400" b="1">
                <a:solidFill>
                  <a:srgbClr val="FF0000"/>
                </a:solidFill>
              </a:rPr>
              <a:t>KHÁM PHÁ</a:t>
            </a:r>
            <a:endParaRPr lang="vi-VN" altLang="en-US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2626</Words>
  <Application>WPS Presentation</Application>
  <PresentationFormat>Widescreen</PresentationFormat>
  <Paragraphs>120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SimSun</vt:lpstr>
      <vt:lpstr>Wingdings</vt:lpstr>
      <vt:lpstr>Times New Roman</vt:lpstr>
      <vt:lpstr>Tahoma</vt:lpstr>
      <vt:lpstr>.VnArial</vt:lpstr>
      <vt:lpstr>Segoe Print</vt:lpstr>
      <vt:lpstr>.VnTime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Thinh Truong</dc:creator>
  <cp:lastModifiedBy>Đinh Thu Hà</cp:lastModifiedBy>
  <cp:revision>41</cp:revision>
  <dcterms:created xsi:type="dcterms:W3CDTF">2017-11-26T02:04:00Z</dcterms:created>
  <dcterms:modified xsi:type="dcterms:W3CDTF">2021-12-07T14:12:46Z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DAC0A79B521042CD999388282F31F3CD</vt:lpwstr>
  </property>
  <property fmtid="{D5CDD505-2E9C-101B-9397-08002B2CF9AE}" pid="3" name="KSOProductBuildVer">
    <vt:lpwstr>1033-11.2.0.10382</vt:lpwstr>
  </property>
</Properties>
</file>