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94" r:id="rId2"/>
    <p:sldId id="258" r:id="rId3"/>
    <p:sldId id="300" r:id="rId4"/>
    <p:sldId id="299" r:id="rId5"/>
    <p:sldId id="280" r:id="rId6"/>
    <p:sldId id="283" r:id="rId7"/>
    <p:sldId id="282" r:id="rId8"/>
    <p:sldId id="285" r:id="rId9"/>
    <p:sldId id="298" r:id="rId10"/>
    <p:sldId id="287" r:id="rId11"/>
    <p:sldId id="288" r:id="rId12"/>
    <p:sldId id="295" r:id="rId13"/>
    <p:sldId id="296" r:id="rId14"/>
    <p:sldId id="297" r:id="rId15"/>
    <p:sldId id="289" r:id="rId16"/>
    <p:sldId id="290" r:id="rId17"/>
    <p:sldId id="291" r:id="rId18"/>
    <p:sldId id="292"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000066"/>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08C61-E172-4615-AED9-1CEE503F1098}" type="datetimeFigureOut">
              <a:rPr lang="en-US" smtClean="0"/>
              <a:t>12/14/2021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0F2B6B-F789-4C03-8599-F2CD8FDC953E}" type="slidenum">
              <a:rPr lang="en-US" smtClean="0"/>
              <a:t>‹#›</a:t>
            </a:fld>
            <a:endParaRPr lang="en-US"/>
          </a:p>
        </p:txBody>
      </p:sp>
    </p:spTree>
    <p:extLst>
      <p:ext uri="{BB962C8B-B14F-4D97-AF65-F5344CB8AC3E}">
        <p14:creationId xmlns:p14="http://schemas.microsoft.com/office/powerpoint/2010/main" val="80941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0F2B6B-F789-4C03-8599-F2CD8FDC953E}" type="slidenum">
              <a:rPr lang="en-US" smtClean="0"/>
              <a:t>2</a:t>
            </a:fld>
            <a:endParaRPr lang="en-US"/>
          </a:p>
        </p:txBody>
      </p:sp>
    </p:spTree>
    <p:extLst>
      <p:ext uri="{BB962C8B-B14F-4D97-AF65-F5344CB8AC3E}">
        <p14:creationId xmlns:p14="http://schemas.microsoft.com/office/powerpoint/2010/main" val="375925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 xmlns:a16="http://schemas.microsoft.com/office/drawing/2014/main" id="{18637CFD-451B-4F5C-BD29-E2D84FEE1D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 xmlns:a16="http://schemas.microsoft.com/office/drawing/2014/main" id="{518C8621-1EE1-45A1-8885-BD01F0D6C2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a:t>
            </a:r>
            <a:endParaRPr lang="vi-VN" altLang="en-US"/>
          </a:p>
        </p:txBody>
      </p:sp>
      <p:sp>
        <p:nvSpPr>
          <p:cNvPr id="13316" name="Slide Number Placeholder 3">
            <a:extLst>
              <a:ext uri="{FF2B5EF4-FFF2-40B4-BE49-F238E27FC236}">
                <a16:creationId xmlns="" xmlns:a16="http://schemas.microsoft.com/office/drawing/2014/main" id="{C82E3CF6-E48F-48D5-A819-1EB01AAA97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D96E15E-0426-43FB-AFB4-EAEA3900A365}" type="slidenum">
              <a:rPr kumimoji="0" lang="vi-VN" altLang="en-US" sz="1200" b="0" i="0" u="none" strike="noStrike" kern="1200" cap="none" spc="0" normalizeH="0" baseline="0" noProof="0" smtClean="0">
                <a:ln>
                  <a:noFill/>
                </a:ln>
                <a:solidFill>
                  <a:srgbClr val="000000"/>
                </a:solidFill>
                <a:effectLst/>
                <a:uLnTx/>
                <a:uFillTx/>
                <a:latin typeface="Tahom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vi-VN" altLang="en-US" sz="12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spTree>
    <p:extLst>
      <p:ext uri="{BB962C8B-B14F-4D97-AF65-F5344CB8AC3E}">
        <p14:creationId xmlns:p14="http://schemas.microsoft.com/office/powerpoint/2010/main" val="42649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2B6B-F789-4C03-8599-F2CD8FDC953E}" type="slidenum">
              <a:rPr lang="en-US" smtClean="0"/>
              <a:t>5</a:t>
            </a:fld>
            <a:endParaRPr lang="en-US"/>
          </a:p>
        </p:txBody>
      </p:sp>
    </p:spTree>
    <p:extLst>
      <p:ext uri="{BB962C8B-B14F-4D97-AF65-F5344CB8AC3E}">
        <p14:creationId xmlns:p14="http://schemas.microsoft.com/office/powerpoint/2010/main" val="320918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2B6B-F789-4C03-8599-F2CD8FDC953E}" type="slidenum">
              <a:rPr lang="en-US" smtClean="0"/>
              <a:t>8</a:t>
            </a:fld>
            <a:endParaRPr lang="en-US"/>
          </a:p>
        </p:txBody>
      </p:sp>
    </p:spTree>
    <p:extLst>
      <p:ext uri="{BB962C8B-B14F-4D97-AF65-F5344CB8AC3E}">
        <p14:creationId xmlns:p14="http://schemas.microsoft.com/office/powerpoint/2010/main" val="180013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2B6B-F789-4C03-8599-F2CD8FDC953E}" type="slidenum">
              <a:rPr lang="en-US" smtClean="0"/>
              <a:t>9</a:t>
            </a:fld>
            <a:endParaRPr lang="en-US"/>
          </a:p>
        </p:txBody>
      </p:sp>
    </p:spTree>
    <p:extLst>
      <p:ext uri="{BB962C8B-B14F-4D97-AF65-F5344CB8AC3E}">
        <p14:creationId xmlns:p14="http://schemas.microsoft.com/office/powerpoint/2010/main" val="11600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0F2B6B-F789-4C03-8599-F2CD8FDC953E}" type="slidenum">
              <a:rPr lang="en-US" smtClean="0"/>
              <a:t>10</a:t>
            </a:fld>
            <a:endParaRPr lang="en-US"/>
          </a:p>
        </p:txBody>
      </p:sp>
    </p:spTree>
    <p:extLst>
      <p:ext uri="{BB962C8B-B14F-4D97-AF65-F5344CB8AC3E}">
        <p14:creationId xmlns:p14="http://schemas.microsoft.com/office/powerpoint/2010/main" val="3302136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90640AA-4DF4-4544-BC94-17EE7DFDBC4A}"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2655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394625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6041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851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4138115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1502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323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771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65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715553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640AA-4DF4-4544-BC94-17EE7DFDBC4A}"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83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57699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640AA-4DF4-4544-BC94-17EE7DFDBC4A}"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22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640AA-4DF4-4544-BC94-17EE7DFDBC4A}"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9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2648640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40AA-4DF4-4544-BC94-17EE7DFDBC4A}"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43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8C7D3-40B6-4277-A42A-AD38FF083D87}" type="datetimeFigureOut">
              <a:rPr lang="en-US" smtClean="0"/>
              <a:pPr/>
              <a:t>12/14/2021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640AA-4DF4-4544-BC94-17EE7DFDBC4A}" type="slidenum">
              <a:rPr lang="en-US" smtClean="0"/>
              <a:pPr/>
              <a:t>‹#›</a:t>
            </a:fld>
            <a:endParaRPr lang="en-US"/>
          </a:p>
        </p:txBody>
      </p:sp>
    </p:spTree>
    <p:extLst>
      <p:ext uri="{BB962C8B-B14F-4D97-AF65-F5344CB8AC3E}">
        <p14:creationId xmlns:p14="http://schemas.microsoft.com/office/powerpoint/2010/main" val="412324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58C7D3-40B6-4277-A42A-AD38FF083D87}" type="datetimeFigureOut">
              <a:rPr lang="en-US" smtClean="0"/>
              <a:pPr/>
              <a:t>12/14/2021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0640AA-4DF4-4544-BC94-17EE7DFDBC4A}" type="slidenum">
              <a:rPr lang="en-US" smtClean="0"/>
              <a:pPr/>
              <a:t>‹#›</a:t>
            </a:fld>
            <a:endParaRPr lang="en-US"/>
          </a:p>
        </p:txBody>
      </p:sp>
    </p:spTree>
    <p:extLst>
      <p:ext uri="{BB962C8B-B14F-4D97-AF65-F5344CB8AC3E}">
        <p14:creationId xmlns:p14="http://schemas.microsoft.com/office/powerpoint/2010/main" val="4186034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slide" Target="slide1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slide" Target="slide1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8328" y="1752600"/>
            <a:ext cx="9977731" cy="2100575"/>
          </a:xfrm>
          <a:prstGeom prst="rect">
            <a:avLst/>
          </a:prstGeom>
          <a:noFill/>
          <a:ln>
            <a:solidFill>
              <a:schemeClr val="bg1"/>
            </a:solidFill>
          </a:ln>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6600" b="1" smtClean="0">
                <a:ln/>
                <a:solidFill>
                  <a:srgbClr val="002060"/>
                </a:solidFill>
                <a:latin typeface="Times New Roman" panose="02020603050405020304" pitchFamily="18" charset="0"/>
                <a:cs typeface="Times New Roman" panose="02020603050405020304" pitchFamily="18" charset="0"/>
              </a:rPr>
              <a:t>CHÀO MỪNG CÁC CON </a:t>
            </a:r>
          </a:p>
          <a:p>
            <a:pPr algn="ctr"/>
            <a:r>
              <a:rPr lang="en-US" sz="6600" b="1" smtClean="0">
                <a:ln/>
                <a:solidFill>
                  <a:srgbClr val="002060"/>
                </a:solidFill>
                <a:latin typeface="Times New Roman" panose="02020603050405020304" pitchFamily="18" charset="0"/>
                <a:cs typeface="Times New Roman" panose="02020603050405020304" pitchFamily="18" charset="0"/>
              </a:rPr>
              <a:t>ĐẾN VỚI GIỜ TOÁN</a:t>
            </a:r>
            <a:endParaRPr lang="en-US" sz="6600" b="1">
              <a:ln/>
              <a:solidFill>
                <a:srgbClr val="002060"/>
              </a:solidFill>
              <a:latin typeface="Times New Roman" panose="02020603050405020304" pitchFamily="18" charset="0"/>
              <a:cs typeface="Times New Roman" panose="02020603050405020304" pitchFamily="18" charset="0"/>
            </a:endParaRPr>
          </a:p>
        </p:txBody>
      </p:sp>
      <p:pic>
        <p:nvPicPr>
          <p:cNvPr id="3" name="Picture 2" descr="hoa"/>
          <p:cNvPicPr>
            <a:picLocks noChangeAspect="1" noChangeArrowheads="1" noCrop="1"/>
          </p:cNvPicPr>
          <p:nvPr/>
        </p:nvPicPr>
        <p:blipFill>
          <a:blip r:embed="rId2"/>
          <a:srcRect/>
          <a:stretch>
            <a:fillRect/>
          </a:stretch>
        </p:blipFill>
        <p:spPr bwMode="auto">
          <a:xfrm>
            <a:off x="1981200" y="774243"/>
            <a:ext cx="815954" cy="838200"/>
          </a:xfrm>
          <a:prstGeom prst="rect">
            <a:avLst/>
          </a:prstGeom>
          <a:noFill/>
        </p:spPr>
      </p:pic>
      <p:pic>
        <p:nvPicPr>
          <p:cNvPr id="5" name="Picture 4" descr="hoa"/>
          <p:cNvPicPr>
            <a:picLocks noChangeAspect="1" noChangeArrowheads="1" noCrop="1"/>
          </p:cNvPicPr>
          <p:nvPr/>
        </p:nvPicPr>
        <p:blipFill>
          <a:blip r:embed="rId2"/>
          <a:srcRect/>
          <a:stretch>
            <a:fillRect/>
          </a:stretch>
        </p:blipFill>
        <p:spPr bwMode="auto">
          <a:xfrm>
            <a:off x="3258608" y="3853174"/>
            <a:ext cx="1367346" cy="1404625"/>
          </a:xfrm>
          <a:prstGeom prst="rect">
            <a:avLst/>
          </a:prstGeom>
          <a:noFill/>
        </p:spPr>
      </p:pic>
      <p:pic>
        <p:nvPicPr>
          <p:cNvPr id="6" name="Picture 5" descr="hoa"/>
          <p:cNvPicPr>
            <a:picLocks noChangeAspect="1" noChangeArrowheads="1" noCrop="1"/>
          </p:cNvPicPr>
          <p:nvPr/>
        </p:nvPicPr>
        <p:blipFill>
          <a:blip r:embed="rId2"/>
          <a:srcRect/>
          <a:stretch>
            <a:fillRect/>
          </a:stretch>
        </p:blipFill>
        <p:spPr bwMode="auto">
          <a:xfrm>
            <a:off x="9166246" y="846739"/>
            <a:ext cx="815954" cy="838200"/>
          </a:xfrm>
          <a:prstGeom prst="rect">
            <a:avLst/>
          </a:prstGeom>
          <a:noFill/>
        </p:spPr>
      </p:pic>
      <p:pic>
        <p:nvPicPr>
          <p:cNvPr id="7" name="Picture 6" descr="hoa"/>
          <p:cNvPicPr>
            <a:picLocks noChangeAspect="1" noChangeArrowheads="1" noCrop="1"/>
          </p:cNvPicPr>
          <p:nvPr/>
        </p:nvPicPr>
        <p:blipFill>
          <a:blip r:embed="rId2"/>
          <a:srcRect/>
          <a:stretch>
            <a:fillRect/>
          </a:stretch>
        </p:blipFill>
        <p:spPr bwMode="auto">
          <a:xfrm flipH="1">
            <a:off x="6934200" y="3883201"/>
            <a:ext cx="1295400" cy="1330717"/>
          </a:xfrm>
          <a:prstGeom prst="rect">
            <a:avLst/>
          </a:prstGeom>
          <a:noFill/>
        </p:spPr>
      </p:pic>
    </p:spTree>
    <p:extLst>
      <p:ext uri="{BB962C8B-B14F-4D97-AF65-F5344CB8AC3E}">
        <p14:creationId xmlns:p14="http://schemas.microsoft.com/office/powerpoint/2010/main" val="1553383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3"/>
          <a:srcRect/>
          <a:stretch>
            <a:fillRect/>
          </a:stretch>
        </p:blipFill>
        <p:spPr bwMode="auto">
          <a:xfrm>
            <a:off x="488373" y="27987"/>
            <a:ext cx="11353800" cy="6870700"/>
          </a:xfrm>
          <a:prstGeom prst="rect">
            <a:avLst/>
          </a:prstGeom>
          <a:noFill/>
        </p:spPr>
      </p:pic>
      <p:sp>
        <p:nvSpPr>
          <p:cNvPr id="9" name="Rectangle 8"/>
          <p:cNvSpPr/>
          <p:nvPr/>
        </p:nvSpPr>
        <p:spPr>
          <a:xfrm>
            <a:off x="3113744" y="404879"/>
            <a:ext cx="6341404" cy="830997"/>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4800" b="1" dirty="0" err="1">
                <a:solidFill>
                  <a:schemeClr val="tx1">
                    <a:lumMod val="95000"/>
                    <a:lumOff val="5000"/>
                  </a:schemeClr>
                </a:solidFill>
                <a:latin typeface="Times New Roman" pitchFamily="18" charset="0"/>
                <a:cs typeface="Times New Roman" pitchFamily="18" charset="0"/>
              </a:rPr>
              <a:t>Luyện</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tập</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thực</a:t>
            </a:r>
            <a:r>
              <a:rPr lang="en-US" sz="4800" b="1" dirty="0">
                <a:solidFill>
                  <a:schemeClr val="tx1">
                    <a:lumMod val="95000"/>
                    <a:lumOff val="5000"/>
                  </a:schemeClr>
                </a:solidFill>
                <a:latin typeface="Times New Roman" pitchFamily="18" charset="0"/>
                <a:cs typeface="Times New Roman" pitchFamily="18" charset="0"/>
              </a:rPr>
              <a:t> </a:t>
            </a:r>
            <a:r>
              <a:rPr lang="en-US" sz="4800" b="1" dirty="0" err="1">
                <a:solidFill>
                  <a:schemeClr val="tx1">
                    <a:lumMod val="95000"/>
                    <a:lumOff val="5000"/>
                  </a:schemeClr>
                </a:solidFill>
                <a:latin typeface="Times New Roman" pitchFamily="18" charset="0"/>
                <a:cs typeface="Times New Roman" pitchFamily="18" charset="0"/>
              </a:rPr>
              <a:t>hành</a:t>
            </a:r>
            <a:endParaRPr lang="en-US" sz="4800" b="1" dirty="0">
              <a:solidFill>
                <a:schemeClr val="tx1">
                  <a:lumMod val="95000"/>
                  <a:lumOff val="5000"/>
                </a:schemeClr>
              </a:solidFill>
              <a:latin typeface="Times New Roman" pitchFamily="18" charset="0"/>
              <a:cs typeface="Times New Roman" pitchFamily="18" charset="0"/>
            </a:endParaRPr>
          </a:p>
        </p:txBody>
      </p:sp>
      <p:sp>
        <p:nvSpPr>
          <p:cNvPr id="16" name="TextBox 15"/>
          <p:cNvSpPr txBox="1"/>
          <p:nvPr/>
        </p:nvSpPr>
        <p:spPr>
          <a:xfrm>
            <a:off x="2355273" y="1959150"/>
            <a:ext cx="3810000" cy="523220"/>
          </a:xfrm>
          <a:prstGeom prst="rect">
            <a:avLst/>
          </a:prstGeom>
          <a:noFill/>
        </p:spPr>
        <p:txBody>
          <a:bodyPr wrap="square" rtlCol="0">
            <a:spAutoFit/>
          </a:bodyPr>
          <a:lstStyle/>
          <a:p>
            <a:r>
              <a:rPr lang="en-US" sz="2800" b="1" dirty="0" err="1">
                <a:latin typeface="Times New Roman" pitchFamily="18" charset="0"/>
                <a:cs typeface="Times New Roman" pitchFamily="18" charset="0"/>
              </a:rPr>
              <a:t>Bài</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Đặt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rồi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tính</a:t>
            </a:r>
            <a:r>
              <a:rPr lang="en-US" sz="2800" b="1" dirty="0">
                <a:latin typeface="Times New Roman" pitchFamily="18" charset="0"/>
                <a:cs typeface="Times New Roman" pitchFamily="18" charset="0"/>
              </a:rPr>
              <a:t>:</a:t>
            </a:r>
          </a:p>
        </p:txBody>
      </p:sp>
      <p:sp>
        <p:nvSpPr>
          <p:cNvPr id="21" name="Rectangle 12"/>
          <p:cNvSpPr txBox="1">
            <a:spLocks noChangeArrowheads="1"/>
          </p:cNvSpPr>
          <p:nvPr/>
        </p:nvSpPr>
        <p:spPr>
          <a:xfrm>
            <a:off x="2057400" y="2590800"/>
            <a:ext cx="8305800" cy="457200"/>
          </a:xfrm>
          <a:prstGeom prst="rect">
            <a:avLst/>
          </a:prstGeom>
          <a:noFill/>
          <a:ln/>
        </p:spPr>
        <p:txBody>
          <a:bodyPr vert="horz" lIns="91440" tIns="45720" rIns="91440" bIns="45720" rtlCol="0">
            <a:noAutofit/>
          </a:bodyPr>
          <a:lstStyle/>
          <a:p>
            <a:pPr marL="342900" indent="-342900">
              <a:spcBef>
                <a:spcPct val="20000"/>
              </a:spcBef>
            </a:pPr>
            <a:r>
              <a:rPr lang="en-US" sz="2800" b="1" dirty="0">
                <a:latin typeface="Times New Roman" pitchFamily="18" charset="0"/>
                <a:cs typeface="Times New Roman" pitchFamily="18" charset="0"/>
              </a:rPr>
              <a:t>a) 288 : 24         740 : 45          b) 469 : 67       397 : 56</a:t>
            </a:r>
          </a:p>
        </p:txBody>
      </p:sp>
      <p:grpSp>
        <p:nvGrpSpPr>
          <p:cNvPr id="90" name="Group 89"/>
          <p:cNvGrpSpPr/>
          <p:nvPr/>
        </p:nvGrpSpPr>
        <p:grpSpPr>
          <a:xfrm>
            <a:off x="2533514" y="3276600"/>
            <a:ext cx="7524886" cy="2469038"/>
            <a:chOff x="1009514" y="3276600"/>
            <a:chExt cx="7524886" cy="2469038"/>
          </a:xfrm>
        </p:grpSpPr>
        <p:grpSp>
          <p:nvGrpSpPr>
            <p:cNvPr id="50" name="Group 49"/>
            <p:cNvGrpSpPr/>
            <p:nvPr/>
          </p:nvGrpSpPr>
          <p:grpSpPr>
            <a:xfrm>
              <a:off x="3033932" y="3276600"/>
              <a:ext cx="1371599" cy="2469038"/>
              <a:chOff x="3033932" y="3276600"/>
              <a:chExt cx="1371599" cy="2469038"/>
            </a:xfrm>
          </p:grpSpPr>
          <p:grpSp>
            <p:nvGrpSpPr>
              <p:cNvPr id="26" name="Group 25"/>
              <p:cNvGrpSpPr/>
              <p:nvPr/>
            </p:nvGrpSpPr>
            <p:grpSpPr>
              <a:xfrm>
                <a:off x="3033932" y="3276600"/>
                <a:ext cx="1370565" cy="2469038"/>
                <a:chOff x="1008180" y="3310343"/>
                <a:chExt cx="1370565" cy="2543940"/>
              </a:xfrm>
            </p:grpSpPr>
            <p:sp>
              <p:nvSpPr>
                <p:cNvPr id="27" name="Rectangle 26"/>
                <p:cNvSpPr/>
                <p:nvPr/>
              </p:nvSpPr>
              <p:spPr>
                <a:xfrm>
                  <a:off x="1818461" y="3807600"/>
                  <a:ext cx="543739"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16</a:t>
                  </a:r>
                  <a:endParaRPr lang="en-US" sz="2800" dirty="0">
                    <a:solidFill>
                      <a:srgbClr val="000099"/>
                    </a:solidFill>
                  </a:endParaRPr>
                </a:p>
              </p:txBody>
            </p:sp>
            <p:grpSp>
              <p:nvGrpSpPr>
                <p:cNvPr id="28" name="Group 22"/>
                <p:cNvGrpSpPr/>
                <p:nvPr/>
              </p:nvGrpSpPr>
              <p:grpSpPr>
                <a:xfrm>
                  <a:off x="1008180" y="3310343"/>
                  <a:ext cx="1370565" cy="2543940"/>
                  <a:chOff x="1008180" y="3310343"/>
                  <a:chExt cx="1370565" cy="2543940"/>
                </a:xfrm>
              </p:grpSpPr>
              <p:sp>
                <p:nvSpPr>
                  <p:cNvPr id="29" name="Rectangle 28"/>
                  <p:cNvSpPr/>
                  <p:nvPr/>
                </p:nvSpPr>
                <p:spPr>
                  <a:xfrm>
                    <a:off x="1027093" y="3310343"/>
                    <a:ext cx="1351652"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740   45</a:t>
                    </a:r>
                    <a:endParaRPr lang="en-US" sz="2800" dirty="0">
                      <a:solidFill>
                        <a:srgbClr val="000099"/>
                      </a:solidFill>
                    </a:endParaRPr>
                  </a:p>
                </p:txBody>
              </p:sp>
              <p:sp>
                <p:nvSpPr>
                  <p:cNvPr id="30" name="Rectangle 29"/>
                  <p:cNvSpPr/>
                  <p:nvPr/>
                </p:nvSpPr>
                <p:spPr>
                  <a:xfrm>
                    <a:off x="1032804" y="3796896"/>
                    <a:ext cx="671732"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45</a:t>
                    </a:r>
                    <a:r>
                      <a:rPr lang="en-US" sz="2800" b="1" u="sng" dirty="0">
                        <a:solidFill>
                          <a:srgbClr val="000099"/>
                        </a:solidFill>
                        <a:latin typeface="Times New Roman" pitchFamily="18" charset="0"/>
                        <a:cs typeface="Times New Roman" pitchFamily="18" charset="0"/>
                      </a:rPr>
                      <a:t> </a:t>
                    </a:r>
                    <a:endParaRPr lang="en-US" sz="2800" dirty="0">
                      <a:solidFill>
                        <a:srgbClr val="000099"/>
                      </a:solidFill>
                    </a:endParaRPr>
                  </a:p>
                </p:txBody>
              </p:sp>
              <p:cxnSp>
                <p:nvCxnSpPr>
                  <p:cNvPr id="31" name="Straight Connector 30"/>
                  <p:cNvCxnSpPr/>
                  <p:nvPr/>
                </p:nvCxnSpPr>
                <p:spPr>
                  <a:xfrm rot="5400000" flipH="1" flipV="1">
                    <a:off x="1391594" y="4011258"/>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32" name="Rectangle 31"/>
                  <p:cNvSpPr/>
                  <p:nvPr/>
                </p:nvSpPr>
                <p:spPr>
                  <a:xfrm>
                    <a:off x="1025977" y="4353580"/>
                    <a:ext cx="723275"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290</a:t>
                    </a:r>
                    <a:endParaRPr lang="en-US" sz="2800" dirty="0">
                      <a:solidFill>
                        <a:srgbClr val="000099"/>
                      </a:solidFill>
                    </a:endParaRPr>
                  </a:p>
                </p:txBody>
              </p:sp>
              <p:sp>
                <p:nvSpPr>
                  <p:cNvPr id="34" name="Rectangle 33"/>
                  <p:cNvSpPr/>
                  <p:nvPr/>
                </p:nvSpPr>
                <p:spPr>
                  <a:xfrm>
                    <a:off x="1008180" y="4810780"/>
                    <a:ext cx="726623"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270</a:t>
                    </a:r>
                    <a:endParaRPr lang="en-US" sz="2800" dirty="0">
                      <a:solidFill>
                        <a:srgbClr val="000099"/>
                      </a:solidFill>
                    </a:endParaRPr>
                  </a:p>
                </p:txBody>
              </p:sp>
              <p:cxnSp>
                <p:nvCxnSpPr>
                  <p:cNvPr id="35" name="Straight Connector 34"/>
                  <p:cNvCxnSpPr/>
                  <p:nvPr/>
                </p:nvCxnSpPr>
                <p:spPr>
                  <a:xfrm rot="5400000" flipH="1" flipV="1">
                    <a:off x="1371666" y="4993649"/>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36" name="Rectangle 35"/>
                  <p:cNvSpPr/>
                  <p:nvPr/>
                </p:nvSpPr>
                <p:spPr>
                  <a:xfrm>
                    <a:off x="1188716" y="5315190"/>
                    <a:ext cx="563884"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20</a:t>
                    </a:r>
                    <a:endParaRPr lang="en-US" sz="2800" dirty="0">
                      <a:solidFill>
                        <a:srgbClr val="000099"/>
                      </a:solidFill>
                    </a:endParaRPr>
                  </a:p>
                </p:txBody>
              </p:sp>
            </p:grpSp>
          </p:grpSp>
          <p:grpSp>
            <p:nvGrpSpPr>
              <p:cNvPr id="49" name="Group 48"/>
              <p:cNvGrpSpPr/>
              <p:nvPr/>
            </p:nvGrpSpPr>
            <p:grpSpPr>
              <a:xfrm>
                <a:off x="3809206" y="3429794"/>
                <a:ext cx="596325" cy="762000"/>
                <a:chOff x="3809206" y="3429794"/>
                <a:chExt cx="596325" cy="762000"/>
              </a:xfrm>
            </p:grpSpPr>
            <p:cxnSp>
              <p:nvCxnSpPr>
                <p:cNvPr id="47" name="Straight Connector 46"/>
                <p:cNvCxnSpPr/>
                <p:nvPr/>
              </p:nvCxnSpPr>
              <p:spPr>
                <a:xfrm rot="5400000">
                  <a:off x="3429000" y="3810000"/>
                  <a:ext cx="762000" cy="1588"/>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rot="5400000" flipH="1" flipV="1">
                  <a:off x="4113268" y="3485185"/>
                  <a:ext cx="1444" cy="583083"/>
                </a:xfrm>
                <a:prstGeom prst="line">
                  <a:avLst/>
                </a:prstGeom>
              </p:spPr>
              <p:style>
                <a:lnRef idx="2">
                  <a:schemeClr val="dk1"/>
                </a:lnRef>
                <a:fillRef idx="0">
                  <a:schemeClr val="dk1"/>
                </a:fillRef>
                <a:effectRef idx="1">
                  <a:schemeClr val="dk1"/>
                </a:effectRef>
                <a:fontRef idx="minor">
                  <a:schemeClr val="tx1"/>
                </a:fontRef>
              </p:style>
            </p:cxnSp>
          </p:grpSp>
        </p:grpSp>
        <p:grpSp>
          <p:nvGrpSpPr>
            <p:cNvPr id="51" name="Group 50"/>
            <p:cNvGrpSpPr/>
            <p:nvPr/>
          </p:nvGrpSpPr>
          <p:grpSpPr>
            <a:xfrm>
              <a:off x="5352764" y="3276600"/>
              <a:ext cx="1375112" cy="1628478"/>
              <a:chOff x="3030419" y="3276600"/>
              <a:chExt cx="1375112" cy="1491839"/>
            </a:xfrm>
          </p:grpSpPr>
          <p:grpSp>
            <p:nvGrpSpPr>
              <p:cNvPr id="52" name="Group 25"/>
              <p:cNvGrpSpPr/>
              <p:nvPr/>
            </p:nvGrpSpPr>
            <p:grpSpPr>
              <a:xfrm>
                <a:off x="3030419" y="3276600"/>
                <a:ext cx="1374078" cy="1491839"/>
                <a:chOff x="1004667" y="3310343"/>
                <a:chExt cx="1374078" cy="1537097"/>
              </a:xfrm>
            </p:grpSpPr>
            <p:sp>
              <p:nvSpPr>
                <p:cNvPr id="56" name="Rectangle 55"/>
                <p:cNvSpPr/>
                <p:nvPr/>
              </p:nvSpPr>
              <p:spPr>
                <a:xfrm>
                  <a:off x="1818461" y="3807600"/>
                  <a:ext cx="36420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7</a:t>
                  </a:r>
                  <a:endParaRPr lang="en-US" sz="2800" dirty="0">
                    <a:solidFill>
                      <a:srgbClr val="000099"/>
                    </a:solidFill>
                  </a:endParaRPr>
                </a:p>
              </p:txBody>
            </p:sp>
            <p:grpSp>
              <p:nvGrpSpPr>
                <p:cNvPr id="57" name="Group 22"/>
                <p:cNvGrpSpPr/>
                <p:nvPr/>
              </p:nvGrpSpPr>
              <p:grpSpPr>
                <a:xfrm>
                  <a:off x="1004667" y="3310343"/>
                  <a:ext cx="1374078" cy="1537097"/>
                  <a:chOff x="1004667" y="3310343"/>
                  <a:chExt cx="1374078" cy="1537097"/>
                </a:xfrm>
              </p:grpSpPr>
              <p:sp>
                <p:nvSpPr>
                  <p:cNvPr id="58" name="Rectangle 57"/>
                  <p:cNvSpPr/>
                  <p:nvPr/>
                </p:nvSpPr>
                <p:spPr>
                  <a:xfrm>
                    <a:off x="1027093" y="3310343"/>
                    <a:ext cx="135165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469   67</a:t>
                    </a:r>
                    <a:endParaRPr lang="en-US" sz="2800" dirty="0">
                      <a:solidFill>
                        <a:srgbClr val="000099"/>
                      </a:solidFill>
                    </a:endParaRPr>
                  </a:p>
                </p:txBody>
              </p:sp>
              <p:sp>
                <p:nvSpPr>
                  <p:cNvPr id="59" name="Rectangle 58"/>
                  <p:cNvSpPr/>
                  <p:nvPr/>
                </p:nvSpPr>
                <p:spPr>
                  <a:xfrm>
                    <a:off x="1004667" y="3796896"/>
                    <a:ext cx="895635" cy="493860"/>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469</a:t>
                    </a:r>
                    <a:r>
                      <a:rPr lang="en-US" sz="2800" b="1" u="sng" dirty="0">
                        <a:solidFill>
                          <a:srgbClr val="000099"/>
                        </a:solidFill>
                        <a:latin typeface="Times New Roman" pitchFamily="18" charset="0"/>
                        <a:cs typeface="Times New Roman" pitchFamily="18" charset="0"/>
                      </a:rPr>
                      <a:t> </a:t>
                    </a:r>
                    <a:endParaRPr lang="en-US" sz="2800" dirty="0">
                      <a:solidFill>
                        <a:srgbClr val="000099"/>
                      </a:solidFill>
                    </a:endParaRPr>
                  </a:p>
                </p:txBody>
              </p:sp>
              <p:cxnSp>
                <p:nvCxnSpPr>
                  <p:cNvPr id="60" name="Straight Connector 59"/>
                  <p:cNvCxnSpPr/>
                  <p:nvPr/>
                </p:nvCxnSpPr>
                <p:spPr>
                  <a:xfrm rot="5400000" flipH="1" flipV="1">
                    <a:off x="1391594" y="4011258"/>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61" name="Rectangle 60"/>
                  <p:cNvSpPr/>
                  <p:nvPr/>
                </p:nvSpPr>
                <p:spPr>
                  <a:xfrm>
                    <a:off x="1383701" y="4353580"/>
                    <a:ext cx="36420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0</a:t>
                    </a:r>
                    <a:endParaRPr lang="en-US" sz="2800" dirty="0">
                      <a:solidFill>
                        <a:srgbClr val="000099"/>
                      </a:solidFill>
                    </a:endParaRPr>
                  </a:p>
                </p:txBody>
              </p:sp>
            </p:grpSp>
          </p:grpSp>
          <p:grpSp>
            <p:nvGrpSpPr>
              <p:cNvPr id="53" name="Group 48"/>
              <p:cNvGrpSpPr/>
              <p:nvPr/>
            </p:nvGrpSpPr>
            <p:grpSpPr>
              <a:xfrm>
                <a:off x="3809206" y="3429794"/>
                <a:ext cx="596325" cy="762000"/>
                <a:chOff x="3809206" y="3429794"/>
                <a:chExt cx="596325" cy="762000"/>
              </a:xfrm>
            </p:grpSpPr>
            <p:cxnSp>
              <p:nvCxnSpPr>
                <p:cNvPr id="54" name="Straight Connector 53"/>
                <p:cNvCxnSpPr/>
                <p:nvPr/>
              </p:nvCxnSpPr>
              <p:spPr>
                <a:xfrm rot="5400000">
                  <a:off x="3429000" y="3810000"/>
                  <a:ext cx="762000" cy="1588"/>
                </a:xfrm>
                <a:prstGeom prst="line">
                  <a:avLst/>
                </a:prstGeom>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rot="5400000" flipH="1" flipV="1">
                  <a:off x="4113268" y="3485185"/>
                  <a:ext cx="1444" cy="583083"/>
                </a:xfrm>
                <a:prstGeom prst="line">
                  <a:avLst/>
                </a:prstGeom>
              </p:spPr>
              <p:style>
                <a:lnRef idx="2">
                  <a:schemeClr val="dk1"/>
                </a:lnRef>
                <a:fillRef idx="0">
                  <a:schemeClr val="dk1"/>
                </a:fillRef>
                <a:effectRef idx="1">
                  <a:schemeClr val="dk1"/>
                </a:effectRef>
                <a:fontRef idx="minor">
                  <a:schemeClr val="tx1"/>
                </a:fontRef>
              </p:style>
            </p:cxnSp>
          </p:grpSp>
        </p:grpSp>
        <p:grpSp>
          <p:nvGrpSpPr>
            <p:cNvPr id="65" name="Group 64"/>
            <p:cNvGrpSpPr/>
            <p:nvPr/>
          </p:nvGrpSpPr>
          <p:grpSpPr>
            <a:xfrm>
              <a:off x="7159288" y="3276600"/>
              <a:ext cx="1375112" cy="1628478"/>
              <a:chOff x="3030419" y="3276600"/>
              <a:chExt cx="1375112" cy="1491839"/>
            </a:xfrm>
          </p:grpSpPr>
          <p:grpSp>
            <p:nvGrpSpPr>
              <p:cNvPr id="66" name="Group 25"/>
              <p:cNvGrpSpPr/>
              <p:nvPr/>
            </p:nvGrpSpPr>
            <p:grpSpPr>
              <a:xfrm>
                <a:off x="3030419" y="3276600"/>
                <a:ext cx="1374078" cy="1491839"/>
                <a:chOff x="1004667" y="3310343"/>
                <a:chExt cx="1374078" cy="1537097"/>
              </a:xfrm>
            </p:grpSpPr>
            <p:sp>
              <p:nvSpPr>
                <p:cNvPr id="70" name="Rectangle 69"/>
                <p:cNvSpPr/>
                <p:nvPr/>
              </p:nvSpPr>
              <p:spPr>
                <a:xfrm>
                  <a:off x="1818461" y="3807600"/>
                  <a:ext cx="36420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7</a:t>
                  </a:r>
                  <a:endParaRPr lang="en-US" sz="2800" dirty="0">
                    <a:solidFill>
                      <a:srgbClr val="000099"/>
                    </a:solidFill>
                  </a:endParaRPr>
                </a:p>
              </p:txBody>
            </p:sp>
            <p:grpSp>
              <p:nvGrpSpPr>
                <p:cNvPr id="71" name="Group 22"/>
                <p:cNvGrpSpPr/>
                <p:nvPr/>
              </p:nvGrpSpPr>
              <p:grpSpPr>
                <a:xfrm>
                  <a:off x="1004667" y="3310343"/>
                  <a:ext cx="1374078" cy="1537097"/>
                  <a:chOff x="1004667" y="3310343"/>
                  <a:chExt cx="1374078" cy="1537097"/>
                </a:xfrm>
              </p:grpSpPr>
              <p:sp>
                <p:nvSpPr>
                  <p:cNvPr id="72" name="Rectangle 71"/>
                  <p:cNvSpPr/>
                  <p:nvPr/>
                </p:nvSpPr>
                <p:spPr>
                  <a:xfrm>
                    <a:off x="1027093" y="3310343"/>
                    <a:ext cx="135165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397   56</a:t>
                    </a:r>
                    <a:endParaRPr lang="en-US" sz="2800" dirty="0">
                      <a:solidFill>
                        <a:srgbClr val="000099"/>
                      </a:solidFill>
                    </a:endParaRPr>
                  </a:p>
                </p:txBody>
              </p:sp>
              <p:sp>
                <p:nvSpPr>
                  <p:cNvPr id="73" name="Rectangle 72"/>
                  <p:cNvSpPr/>
                  <p:nvPr/>
                </p:nvSpPr>
                <p:spPr>
                  <a:xfrm>
                    <a:off x="1004667" y="3796896"/>
                    <a:ext cx="895635" cy="493860"/>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392</a:t>
                    </a:r>
                    <a:r>
                      <a:rPr lang="en-US" sz="2800" b="1" u="sng" dirty="0">
                        <a:solidFill>
                          <a:srgbClr val="000099"/>
                        </a:solidFill>
                        <a:latin typeface="Times New Roman" pitchFamily="18" charset="0"/>
                        <a:cs typeface="Times New Roman" pitchFamily="18" charset="0"/>
                      </a:rPr>
                      <a:t> </a:t>
                    </a:r>
                    <a:endParaRPr lang="en-US" sz="2800" dirty="0">
                      <a:solidFill>
                        <a:srgbClr val="000099"/>
                      </a:solidFill>
                    </a:endParaRPr>
                  </a:p>
                </p:txBody>
              </p:sp>
              <p:cxnSp>
                <p:nvCxnSpPr>
                  <p:cNvPr id="74" name="Straight Connector 73"/>
                  <p:cNvCxnSpPr/>
                  <p:nvPr/>
                </p:nvCxnSpPr>
                <p:spPr>
                  <a:xfrm rot="5400000" flipH="1" flipV="1">
                    <a:off x="1391594" y="4011258"/>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75" name="Rectangle 74"/>
                  <p:cNvSpPr/>
                  <p:nvPr/>
                </p:nvSpPr>
                <p:spPr>
                  <a:xfrm>
                    <a:off x="1383701" y="4353580"/>
                    <a:ext cx="364202" cy="493860"/>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5</a:t>
                    </a:r>
                    <a:endParaRPr lang="en-US" sz="2800" dirty="0">
                      <a:solidFill>
                        <a:srgbClr val="000099"/>
                      </a:solidFill>
                    </a:endParaRPr>
                  </a:p>
                </p:txBody>
              </p:sp>
            </p:grpSp>
          </p:grpSp>
          <p:grpSp>
            <p:nvGrpSpPr>
              <p:cNvPr id="67" name="Group 48"/>
              <p:cNvGrpSpPr/>
              <p:nvPr/>
            </p:nvGrpSpPr>
            <p:grpSpPr>
              <a:xfrm>
                <a:off x="3809206" y="3429794"/>
                <a:ext cx="596325" cy="762000"/>
                <a:chOff x="3809206" y="3429794"/>
                <a:chExt cx="596325" cy="762000"/>
              </a:xfrm>
            </p:grpSpPr>
            <p:cxnSp>
              <p:nvCxnSpPr>
                <p:cNvPr id="68" name="Straight Connector 67"/>
                <p:cNvCxnSpPr/>
                <p:nvPr/>
              </p:nvCxnSpPr>
              <p:spPr>
                <a:xfrm rot="5400000">
                  <a:off x="3429000" y="3810000"/>
                  <a:ext cx="762000" cy="1588"/>
                </a:xfrm>
                <a:prstGeom prst="line">
                  <a:avLst/>
                </a:prstGeom>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a:xfrm rot="5400000" flipH="1" flipV="1">
                  <a:off x="4113268" y="3485185"/>
                  <a:ext cx="1444" cy="583083"/>
                </a:xfrm>
                <a:prstGeom prst="line">
                  <a:avLst/>
                </a:prstGeom>
              </p:spPr>
              <p:style>
                <a:lnRef idx="2">
                  <a:schemeClr val="dk1"/>
                </a:lnRef>
                <a:fillRef idx="0">
                  <a:schemeClr val="dk1"/>
                </a:fillRef>
                <a:effectRef idx="1">
                  <a:schemeClr val="dk1"/>
                </a:effectRef>
                <a:fontRef idx="minor">
                  <a:schemeClr val="tx1"/>
                </a:fontRef>
              </p:style>
            </p:cxnSp>
          </p:grpSp>
        </p:grpSp>
        <p:grpSp>
          <p:nvGrpSpPr>
            <p:cNvPr id="76" name="Group 75"/>
            <p:cNvGrpSpPr/>
            <p:nvPr/>
          </p:nvGrpSpPr>
          <p:grpSpPr>
            <a:xfrm>
              <a:off x="1009514" y="3276600"/>
              <a:ext cx="1352686" cy="2454968"/>
              <a:chOff x="3052845" y="3276600"/>
              <a:chExt cx="1352686" cy="2454968"/>
            </a:xfrm>
          </p:grpSpPr>
          <p:grpSp>
            <p:nvGrpSpPr>
              <p:cNvPr id="77" name="Group 25"/>
              <p:cNvGrpSpPr/>
              <p:nvPr/>
            </p:nvGrpSpPr>
            <p:grpSpPr>
              <a:xfrm>
                <a:off x="3052845" y="3276600"/>
                <a:ext cx="1351652" cy="2454968"/>
                <a:chOff x="1027093" y="3310343"/>
                <a:chExt cx="1351652" cy="2529444"/>
              </a:xfrm>
            </p:grpSpPr>
            <p:sp>
              <p:nvSpPr>
                <p:cNvPr id="81" name="Rectangle 80"/>
                <p:cNvSpPr/>
                <p:nvPr/>
              </p:nvSpPr>
              <p:spPr>
                <a:xfrm>
                  <a:off x="1818461" y="3807600"/>
                  <a:ext cx="543739"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12</a:t>
                  </a:r>
                  <a:endParaRPr lang="en-US" sz="2800" dirty="0">
                    <a:solidFill>
                      <a:srgbClr val="000099"/>
                    </a:solidFill>
                  </a:endParaRPr>
                </a:p>
              </p:txBody>
            </p:sp>
            <p:grpSp>
              <p:nvGrpSpPr>
                <p:cNvPr id="82" name="Group 22"/>
                <p:cNvGrpSpPr/>
                <p:nvPr/>
              </p:nvGrpSpPr>
              <p:grpSpPr>
                <a:xfrm>
                  <a:off x="1027093" y="3310343"/>
                  <a:ext cx="1351652" cy="2529444"/>
                  <a:chOff x="1027093" y="3310343"/>
                  <a:chExt cx="1351652" cy="2529444"/>
                </a:xfrm>
              </p:grpSpPr>
              <p:sp>
                <p:nvSpPr>
                  <p:cNvPr id="83" name="Rectangle 82"/>
                  <p:cNvSpPr/>
                  <p:nvPr/>
                </p:nvSpPr>
                <p:spPr>
                  <a:xfrm>
                    <a:off x="1027093" y="3310343"/>
                    <a:ext cx="1351652"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288   24</a:t>
                    </a:r>
                    <a:endParaRPr lang="en-US" sz="2800" dirty="0">
                      <a:solidFill>
                        <a:srgbClr val="000099"/>
                      </a:solidFill>
                    </a:endParaRPr>
                  </a:p>
                </p:txBody>
              </p:sp>
              <p:sp>
                <p:nvSpPr>
                  <p:cNvPr id="84" name="Rectangle 83"/>
                  <p:cNvSpPr/>
                  <p:nvPr/>
                </p:nvSpPr>
                <p:spPr>
                  <a:xfrm>
                    <a:off x="1032804" y="3796896"/>
                    <a:ext cx="671732"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24</a:t>
                    </a:r>
                    <a:r>
                      <a:rPr lang="en-US" sz="2800" b="1" u="sng" dirty="0">
                        <a:solidFill>
                          <a:srgbClr val="000099"/>
                        </a:solidFill>
                        <a:latin typeface="Times New Roman" pitchFamily="18" charset="0"/>
                        <a:cs typeface="Times New Roman" pitchFamily="18" charset="0"/>
                      </a:rPr>
                      <a:t> </a:t>
                    </a:r>
                    <a:endParaRPr lang="en-US" sz="2800" dirty="0">
                      <a:solidFill>
                        <a:srgbClr val="000099"/>
                      </a:solidFill>
                    </a:endParaRPr>
                  </a:p>
                </p:txBody>
              </p:sp>
              <p:cxnSp>
                <p:nvCxnSpPr>
                  <p:cNvPr id="85" name="Straight Connector 84"/>
                  <p:cNvCxnSpPr/>
                  <p:nvPr/>
                </p:nvCxnSpPr>
                <p:spPr>
                  <a:xfrm rot="5400000" flipH="1" flipV="1">
                    <a:off x="1391594" y="4011258"/>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86" name="Rectangle 85"/>
                  <p:cNvSpPr/>
                  <p:nvPr/>
                </p:nvSpPr>
                <p:spPr>
                  <a:xfrm>
                    <a:off x="1198304" y="4353580"/>
                    <a:ext cx="543739" cy="539093"/>
                  </a:xfrm>
                  <a:prstGeom prst="rect">
                    <a:avLst/>
                  </a:prstGeom>
                </p:spPr>
                <p:txBody>
                  <a:bodyPr wrap="none">
                    <a:spAutoFit/>
                  </a:bodyPr>
                  <a:lstStyle/>
                  <a:p>
                    <a:r>
                      <a:rPr lang="en-US" sz="2800" b="1" dirty="0">
                        <a:solidFill>
                          <a:srgbClr val="000099"/>
                        </a:solidFill>
                        <a:latin typeface="Times New Roman" pitchFamily="18" charset="0"/>
                        <a:cs typeface="Times New Roman" pitchFamily="18" charset="0"/>
                      </a:rPr>
                      <a:t>48</a:t>
                    </a:r>
                    <a:endParaRPr lang="en-US" sz="2800" dirty="0">
                      <a:solidFill>
                        <a:srgbClr val="000099"/>
                      </a:solidFill>
                    </a:endParaRPr>
                  </a:p>
                </p:txBody>
              </p:sp>
              <p:sp>
                <p:nvSpPr>
                  <p:cNvPr id="87" name="Rectangle 86"/>
                  <p:cNvSpPr/>
                  <p:nvPr/>
                </p:nvSpPr>
                <p:spPr>
                  <a:xfrm>
                    <a:off x="1195956" y="4810780"/>
                    <a:ext cx="726623"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48</a:t>
                    </a:r>
                    <a:endParaRPr lang="en-US" sz="2800" dirty="0">
                      <a:solidFill>
                        <a:srgbClr val="000099"/>
                      </a:solidFill>
                    </a:endParaRPr>
                  </a:p>
                </p:txBody>
              </p:sp>
              <p:cxnSp>
                <p:nvCxnSpPr>
                  <p:cNvPr id="88" name="Straight Connector 87"/>
                  <p:cNvCxnSpPr/>
                  <p:nvPr/>
                </p:nvCxnSpPr>
                <p:spPr>
                  <a:xfrm rot="5400000" flipH="1" flipV="1">
                    <a:off x="1399802" y="4993650"/>
                    <a:ext cx="1488" cy="583083"/>
                  </a:xfrm>
                  <a:prstGeom prst="line">
                    <a:avLst/>
                  </a:prstGeom>
                </p:spPr>
                <p:style>
                  <a:lnRef idx="2">
                    <a:schemeClr val="dk1"/>
                  </a:lnRef>
                  <a:fillRef idx="0">
                    <a:schemeClr val="dk1"/>
                  </a:fillRef>
                  <a:effectRef idx="1">
                    <a:schemeClr val="dk1"/>
                  </a:effectRef>
                  <a:fontRef idx="minor">
                    <a:schemeClr val="tx1"/>
                  </a:fontRef>
                </p:style>
              </p:cxnSp>
              <p:sp>
                <p:nvSpPr>
                  <p:cNvPr id="89" name="Rectangle 88"/>
                  <p:cNvSpPr/>
                  <p:nvPr/>
                </p:nvSpPr>
                <p:spPr>
                  <a:xfrm>
                    <a:off x="1282495" y="5300694"/>
                    <a:ext cx="563884" cy="539093"/>
                  </a:xfrm>
                  <a:prstGeom prst="rect">
                    <a:avLst/>
                  </a:prstGeom>
                </p:spPr>
                <p:txBody>
                  <a:bodyPr wrap="square">
                    <a:spAutoFit/>
                  </a:bodyPr>
                  <a:lstStyle/>
                  <a:p>
                    <a:r>
                      <a:rPr lang="en-US" sz="2800" b="1" dirty="0">
                        <a:solidFill>
                          <a:srgbClr val="000099"/>
                        </a:solidFill>
                        <a:latin typeface="Times New Roman" pitchFamily="18" charset="0"/>
                        <a:cs typeface="Times New Roman" pitchFamily="18" charset="0"/>
                      </a:rPr>
                      <a:t> 0</a:t>
                    </a:r>
                    <a:endParaRPr lang="en-US" sz="2800" dirty="0">
                      <a:solidFill>
                        <a:srgbClr val="000099"/>
                      </a:solidFill>
                    </a:endParaRPr>
                  </a:p>
                </p:txBody>
              </p:sp>
            </p:grpSp>
          </p:grpSp>
          <p:grpSp>
            <p:nvGrpSpPr>
              <p:cNvPr id="78" name="Group 48"/>
              <p:cNvGrpSpPr/>
              <p:nvPr/>
            </p:nvGrpSpPr>
            <p:grpSpPr>
              <a:xfrm>
                <a:off x="3809206" y="3429794"/>
                <a:ext cx="596325" cy="762000"/>
                <a:chOff x="3809206" y="3429794"/>
                <a:chExt cx="596325" cy="762000"/>
              </a:xfrm>
            </p:grpSpPr>
            <p:cxnSp>
              <p:nvCxnSpPr>
                <p:cNvPr id="79" name="Straight Connector 78"/>
                <p:cNvCxnSpPr/>
                <p:nvPr/>
              </p:nvCxnSpPr>
              <p:spPr>
                <a:xfrm rot="5400000">
                  <a:off x="3429000" y="3810000"/>
                  <a:ext cx="762000" cy="1588"/>
                </a:xfrm>
                <a:prstGeom prst="line">
                  <a:avLst/>
                </a:prstGeom>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a:xfrm rot="5400000" flipH="1" flipV="1">
                  <a:off x="4113268" y="3485185"/>
                  <a:ext cx="1444" cy="583083"/>
                </a:xfrm>
                <a:prstGeom prst="line">
                  <a:avLst/>
                </a:prstGeom>
              </p:spPr>
              <p:style>
                <a:lnRef idx="2">
                  <a:schemeClr val="dk1"/>
                </a:lnRef>
                <a:fillRef idx="0">
                  <a:schemeClr val="dk1"/>
                </a:fillRef>
                <a:effectRef idx="1">
                  <a:schemeClr val="dk1"/>
                </a:effectRef>
                <a:fontRef idx="minor">
                  <a:schemeClr val="tx1"/>
                </a:fontRef>
              </p:style>
            </p:cxnSp>
          </p:grpSp>
        </p:grpSp>
      </p:grpSp>
      <p:sp>
        <p:nvSpPr>
          <p:cNvPr id="62" name="TextBox 61"/>
          <p:cNvSpPr txBox="1"/>
          <p:nvPr/>
        </p:nvSpPr>
        <p:spPr>
          <a:xfrm>
            <a:off x="6876764" y="1528263"/>
            <a:ext cx="3363862" cy="954107"/>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800" b="1" smtClean="0">
                <a:latin typeface="Times New Roman" pitchFamily="18" charset="0"/>
                <a:cs typeface="Times New Roman" pitchFamily="18" charset="0"/>
              </a:rPr>
              <a:t>HS làm vở, chữa bài </a:t>
            </a:r>
          </a:p>
          <a:p>
            <a:pPr algn="ctr"/>
            <a:r>
              <a:rPr lang="en-US" sz="2800" b="1" smtClean="0">
                <a:latin typeface="Times New Roman" pitchFamily="18" charset="0"/>
                <a:cs typeface="Times New Roman" pitchFamily="18" charset="0"/>
              </a:rPr>
              <a:t>trên màn hình</a:t>
            </a:r>
            <a:endParaRPr lang="en-US" sz="2800" b="1" dirty="0">
              <a:latin typeface="Times New Roman" pitchFamily="18" charset="0"/>
              <a:cs typeface="Times New Roman" pitchFamily="18" charset="0"/>
            </a:endParaRPr>
          </a:p>
        </p:txBody>
      </p:sp>
      <p:sp>
        <p:nvSpPr>
          <p:cNvPr id="63" name="TextBox 62"/>
          <p:cNvSpPr txBox="1"/>
          <p:nvPr/>
        </p:nvSpPr>
        <p:spPr>
          <a:xfrm>
            <a:off x="7023783" y="4993508"/>
            <a:ext cx="3363862" cy="1384995"/>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800" b="1" smtClean="0">
                <a:latin typeface="Times New Roman" pitchFamily="18" charset="0"/>
                <a:cs typeface="Times New Roman" pitchFamily="18" charset="0"/>
              </a:rPr>
              <a:t>Nêu cách nhẩm thương ở phép chia 3; 4</a:t>
            </a:r>
          </a:p>
        </p:txBody>
      </p:sp>
      <p:sp>
        <p:nvSpPr>
          <p:cNvPr id="64" name="TextBox 63"/>
          <p:cNvSpPr txBox="1"/>
          <p:nvPr/>
        </p:nvSpPr>
        <p:spPr>
          <a:xfrm>
            <a:off x="5653343" y="4813709"/>
            <a:ext cx="5634596" cy="1815882"/>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800" b="1" smtClean="0">
                <a:latin typeface="Times New Roman" pitchFamily="18" charset="0"/>
                <a:cs typeface="Times New Roman" pitchFamily="18" charset="0"/>
              </a:rPr>
              <a:t>Ở lượt chia, số bị chia có 3 cs chia cho số chia có 2 cs =&gt; lấy 2 cs hàng chục và đơn vị của SBC nhẩm chia cho cs hàng chục của SC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heckerboard(across)">
                                      <p:cBhvr>
                                        <p:cTn id="14" dur="500"/>
                                        <p:tgtEl>
                                          <p:spTgt spid="16"/>
                                        </p:tgtEl>
                                      </p:cBhvr>
                                    </p:animEffect>
                                  </p:childTnLst>
                                </p:cTn>
                              </p:par>
                              <p:par>
                                <p:cTn id="15" presetID="21" presetClass="entr" presetSubtype="4" fill="hold" grpId="0" nodeType="with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heel(4)">
                                      <p:cBhvr>
                                        <p:cTn id="17" dur="10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checkerboard(across)">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checkerboard(across)">
                                      <p:cBhvr>
                                        <p:cTn id="27" dur="500"/>
                                        <p:tgtEl>
                                          <p:spTgt spid="9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checkerboard(across)">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checkerboard(across)">
                                      <p:cBhvr>
                                        <p:cTn id="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21" grpId="0" build="p"/>
      <p:bldP spid="62" grpId="0" animBg="1"/>
      <p:bldP spid="63" grpId="0" animBg="1"/>
      <p:bldP spid="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533400" y="-12700"/>
            <a:ext cx="11201400" cy="6870700"/>
          </a:xfrm>
          <a:prstGeom prst="rect">
            <a:avLst/>
          </a:prstGeom>
          <a:noFill/>
        </p:spPr>
      </p:pic>
      <p:sp>
        <p:nvSpPr>
          <p:cNvPr id="16" name="TextBox 15"/>
          <p:cNvSpPr txBox="1"/>
          <p:nvPr/>
        </p:nvSpPr>
        <p:spPr>
          <a:xfrm>
            <a:off x="2057400" y="607039"/>
            <a:ext cx="7543800" cy="1384995"/>
          </a:xfrm>
          <a:prstGeom prst="rect">
            <a:avLst/>
          </a:prstGeom>
          <a:noFill/>
        </p:spPr>
        <p:txBody>
          <a:bodyPr wrap="square" rtlCol="0">
            <a:spAutoFit/>
          </a:bodyPr>
          <a:lstStyle/>
          <a:p>
            <a:pPr algn="just"/>
            <a:r>
              <a:rPr lang="en-US" sz="2800" b="1" dirty="0" err="1">
                <a:solidFill>
                  <a:schemeClr val="tx1">
                    <a:lumMod val="95000"/>
                    <a:lumOff val="5000"/>
                  </a:schemeClr>
                </a:solidFill>
                <a:latin typeface="Times New Roman" pitchFamily="18" charset="0"/>
                <a:cs typeface="Times New Roman" pitchFamily="18" charset="0"/>
              </a:rPr>
              <a:t>Bài</a:t>
            </a:r>
            <a:r>
              <a:rPr lang="en-US" sz="2800" b="1" dirty="0">
                <a:solidFill>
                  <a:schemeClr val="tx1">
                    <a:lumMod val="95000"/>
                    <a:lumOff val="5000"/>
                  </a:schemeClr>
                </a:solidFill>
                <a:latin typeface="Times New Roman" pitchFamily="18" charset="0"/>
                <a:cs typeface="Times New Roman" pitchFamily="18" charset="0"/>
              </a:rPr>
              <a:t> 2. </a:t>
            </a:r>
            <a:r>
              <a:rPr lang="en-US" sz="2800" b="1" dirty="0" err="1">
                <a:solidFill>
                  <a:schemeClr val="tx1">
                    <a:lumMod val="95000"/>
                    <a:lumOff val="5000"/>
                  </a:schemeClr>
                </a:solidFill>
                <a:latin typeface="Times New Roman" pitchFamily="18" charset="0"/>
                <a:cs typeface="Times New Roman" pitchFamily="18" charset="0"/>
              </a:rPr>
              <a:t>Người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ta</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xếp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đều</a:t>
            </a:r>
            <a:r>
              <a:rPr lang="en-US" sz="2800" b="1" dirty="0">
                <a:solidFill>
                  <a:schemeClr val="tx1">
                    <a:lumMod val="95000"/>
                    <a:lumOff val="5000"/>
                  </a:schemeClr>
                </a:solidFill>
                <a:latin typeface="Times New Roman" pitchFamily="18" charset="0"/>
                <a:cs typeface="Times New Roman" pitchFamily="18" charset="0"/>
              </a:rPr>
              <a:t> 240 </a:t>
            </a:r>
            <a:r>
              <a:rPr lang="en-US" sz="2800" b="1" dirty="0" err="1">
                <a:solidFill>
                  <a:schemeClr val="tx1">
                    <a:lumMod val="95000"/>
                    <a:lumOff val="5000"/>
                  </a:schemeClr>
                </a:solidFill>
                <a:latin typeface="Times New Roman" pitchFamily="18" charset="0"/>
                <a:cs typeface="Times New Roman" pitchFamily="18" charset="0"/>
              </a:rPr>
              <a:t>bộ</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bàn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ghế</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vào</a:t>
            </a:r>
            <a:r>
              <a:rPr lang="en-US" sz="2800" b="1" dirty="0">
                <a:solidFill>
                  <a:schemeClr val="tx1">
                    <a:lumMod val="95000"/>
                    <a:lumOff val="5000"/>
                  </a:schemeClr>
                </a:solidFill>
                <a:latin typeface="Times New Roman" pitchFamily="18" charset="0"/>
                <a:cs typeface="Times New Roman" pitchFamily="18" charset="0"/>
              </a:rPr>
              <a:t> 15 </a:t>
            </a:r>
            <a:r>
              <a:rPr lang="en-US" sz="2800" b="1" dirty="0" err="1">
                <a:solidFill>
                  <a:schemeClr val="tx1">
                    <a:lumMod val="95000"/>
                    <a:lumOff val="5000"/>
                  </a:schemeClr>
                </a:solidFill>
                <a:latin typeface="Times New Roman" pitchFamily="18" charset="0"/>
                <a:cs typeface="Times New Roman" pitchFamily="18" charset="0"/>
              </a:rPr>
              <a:t>phòng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học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Hỏi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mỗi</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phòng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xếp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được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bao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nhiêu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bộ</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bàn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ghế</a:t>
            </a:r>
            <a:r>
              <a:rPr lang="en-US" sz="2800" b="1" dirty="0">
                <a:solidFill>
                  <a:schemeClr val="tx1">
                    <a:lumMod val="95000"/>
                    <a:lumOff val="5000"/>
                  </a:schemeClr>
                </a:solidFill>
                <a:latin typeface="Times New Roman" pitchFamily="18" charset="0"/>
                <a:cs typeface="Times New Roman" pitchFamily="18" charset="0"/>
              </a:rPr>
              <a:t>?</a:t>
            </a:r>
          </a:p>
        </p:txBody>
      </p:sp>
      <p:sp>
        <p:nvSpPr>
          <p:cNvPr id="8" name="Rectangle 10"/>
          <p:cNvSpPr txBox="1">
            <a:spLocks noChangeArrowheads="1"/>
          </p:cNvSpPr>
          <p:nvPr/>
        </p:nvSpPr>
        <p:spPr>
          <a:xfrm>
            <a:off x="1485900" y="2214743"/>
            <a:ext cx="4343400" cy="1676400"/>
          </a:xfrm>
          <a:prstGeom prst="rect">
            <a:avLst/>
          </a:prstGeom>
          <a:noFill/>
          <a:ln/>
        </p:spPr>
        <p:txBody>
          <a:bodyPr vert="horz" lIns="91440" tIns="45720" rIns="91440" bIns="45720" rtlCol="0">
            <a:normAutofit/>
          </a:bodyPr>
          <a:lstStyle/>
          <a:p>
            <a:pPr marL="342900" indent="-342900" algn="ctr">
              <a:spcBef>
                <a:spcPct val="20000"/>
              </a:spcBef>
              <a:defRPr/>
            </a:pPr>
            <a:r>
              <a:rPr lang="en-US" sz="2800" b="1" u="sng" dirty="0" err="1">
                <a:latin typeface="Times New Roman" pitchFamily="18" charset="0"/>
                <a:cs typeface="Times New Roman" pitchFamily="18" charset="0"/>
              </a:rPr>
              <a:t>Tóm</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tắt</a:t>
            </a:r>
            <a:endParaRPr lang="en-US" sz="2800" b="1" u="sng" dirty="0">
              <a:latin typeface="Times New Roman" pitchFamily="18" charset="0"/>
              <a:cs typeface="Times New Roman" pitchFamily="18" charset="0"/>
            </a:endParaRPr>
          </a:p>
          <a:p>
            <a:pPr marL="342900" indent="-342900">
              <a:spcBef>
                <a:spcPct val="20000"/>
              </a:spcBef>
              <a:defRPr/>
            </a:pPr>
            <a:r>
              <a:rPr lang="en-US" sz="2800" b="1" dirty="0">
                <a:latin typeface="Times New Roman" pitchFamily="18" charset="0"/>
                <a:cs typeface="Times New Roman" pitchFamily="18" charset="0"/>
              </a:rPr>
              <a:t>15 </a:t>
            </a:r>
            <a:r>
              <a:rPr lang="en-US" sz="2800" b="1" dirty="0" err="1">
                <a:latin typeface="Times New Roman" pitchFamily="18" charset="0"/>
                <a:cs typeface="Times New Roman" pitchFamily="18" charset="0"/>
              </a:rPr>
              <a:t>phòng</a:t>
            </a:r>
            <a:r>
              <a:rPr lang="en-US" sz="2800" b="1" dirty="0">
                <a:latin typeface="Times New Roman" pitchFamily="18" charset="0"/>
                <a:cs typeface="Times New Roman" pitchFamily="18" charset="0"/>
              </a:rPr>
              <a:t> : 240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ghế</a:t>
            </a:r>
            <a:r>
              <a:rPr lang="en-US" sz="2800" b="1" dirty="0">
                <a:latin typeface="Times New Roman" pitchFamily="18" charset="0"/>
                <a:cs typeface="Times New Roman" pitchFamily="18" charset="0"/>
              </a:rPr>
              <a:t>.</a:t>
            </a:r>
          </a:p>
          <a:p>
            <a:pPr marL="342900" indent="-342900">
              <a:spcBef>
                <a:spcPct val="20000"/>
              </a:spcBef>
              <a:defRPr/>
            </a:pPr>
            <a:r>
              <a:rPr lang="en-US" sz="2800" b="1" dirty="0" err="1">
                <a:latin typeface="Times New Roman" pitchFamily="18" charset="0"/>
                <a:cs typeface="Times New Roman" pitchFamily="18" charset="0"/>
              </a:rPr>
              <a:t>Mỗi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phòng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bộ</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ghế</a:t>
            </a:r>
            <a:r>
              <a:rPr lang="en-US" sz="2800" b="1" dirty="0">
                <a:latin typeface="Times New Roman" pitchFamily="18" charset="0"/>
                <a:cs typeface="Times New Roman" pitchFamily="18" charset="0"/>
              </a:rPr>
              <a:t>?</a:t>
            </a:r>
          </a:p>
          <a:p>
            <a:pPr marL="342900" indent="-342900">
              <a:spcBef>
                <a:spcPct val="20000"/>
              </a:spcBef>
              <a:defRPr/>
            </a:pPr>
            <a:endParaRPr lang="en-US" sz="2800" b="1" dirty="0">
              <a:latin typeface="Times New Roman" pitchFamily="18" charset="0"/>
              <a:cs typeface="Times New Roman" pitchFamily="18" charset="0"/>
            </a:endParaRPr>
          </a:p>
        </p:txBody>
      </p:sp>
      <p:sp>
        <p:nvSpPr>
          <p:cNvPr id="11" name="Rectangle 11"/>
          <p:cNvSpPr>
            <a:spLocks noChangeArrowheads="1"/>
          </p:cNvSpPr>
          <p:nvPr/>
        </p:nvSpPr>
        <p:spPr bwMode="auto">
          <a:xfrm>
            <a:off x="6096000" y="2269584"/>
            <a:ext cx="5486400" cy="2286000"/>
          </a:xfrm>
          <a:prstGeom prst="rect">
            <a:avLst/>
          </a:prstGeom>
          <a:solidFill>
            <a:schemeClr val="accent2">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eaLnBrk="0" hangingPunct="0"/>
            <a:r>
              <a:rPr lang="en-US" sz="2800" b="1" u="sng" dirty="0" err="1">
                <a:solidFill>
                  <a:schemeClr val="tx1">
                    <a:lumMod val="95000"/>
                    <a:lumOff val="5000"/>
                  </a:schemeClr>
                </a:solidFill>
                <a:latin typeface="Times New Roman" pitchFamily="18" charset="0"/>
              </a:rPr>
              <a:t>Bài</a:t>
            </a:r>
            <a:r>
              <a:rPr lang="en-US" sz="2800" b="1" u="sng" dirty="0">
                <a:solidFill>
                  <a:schemeClr val="tx1">
                    <a:lumMod val="95000"/>
                    <a:lumOff val="5000"/>
                  </a:schemeClr>
                </a:solidFill>
                <a:latin typeface="Times New Roman" pitchFamily="18" charset="0"/>
              </a:rPr>
              <a:t> </a:t>
            </a:r>
            <a:r>
              <a:rPr lang="en-US" sz="2800" b="1" u="sng" dirty="0" err="1">
                <a:solidFill>
                  <a:schemeClr val="tx1">
                    <a:lumMod val="95000"/>
                    <a:lumOff val="5000"/>
                  </a:schemeClr>
                </a:solidFill>
                <a:latin typeface="Times New Roman" pitchFamily="18" charset="0"/>
              </a:rPr>
              <a:t>giải</a:t>
            </a:r>
            <a:endParaRPr lang="en-US" sz="2800" b="1" u="sng" dirty="0">
              <a:solidFill>
                <a:schemeClr val="tx1">
                  <a:lumMod val="95000"/>
                  <a:lumOff val="5000"/>
                </a:schemeClr>
              </a:solidFill>
              <a:latin typeface="Times New Roman" pitchFamily="18" charset="0"/>
            </a:endParaRPr>
          </a:p>
          <a:p>
            <a:pPr algn="ctr" eaLnBrk="0" hangingPunct="0"/>
            <a:r>
              <a:rPr lang="en-US" sz="2800" b="1" dirty="0" err="1">
                <a:solidFill>
                  <a:schemeClr val="tx1">
                    <a:lumMod val="95000"/>
                    <a:lumOff val="5000"/>
                  </a:schemeClr>
                </a:solidFill>
                <a:latin typeface="Times New Roman" pitchFamily="18" charset="0"/>
              </a:rPr>
              <a:t>Mỗi</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phòng</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xếp</a:t>
            </a:r>
            <a:r>
              <a:rPr lang="en-US" sz="2800" b="1" dirty="0">
                <a:solidFill>
                  <a:schemeClr val="tx1">
                    <a:lumMod val="95000"/>
                    <a:lumOff val="5000"/>
                  </a:schemeClr>
                </a:solidFill>
                <a:latin typeface="Times New Roman" pitchFamily="18" charset="0"/>
              </a:rPr>
              <a:t> </a:t>
            </a:r>
            <a:r>
              <a:rPr lang="en-US" sz="2800" b="1" err="1">
                <a:solidFill>
                  <a:schemeClr val="tx1">
                    <a:lumMod val="95000"/>
                    <a:lumOff val="5000"/>
                  </a:schemeClr>
                </a:solidFill>
                <a:latin typeface="Times New Roman" pitchFamily="18" charset="0"/>
              </a:rPr>
              <a:t>được</a:t>
            </a:r>
            <a:r>
              <a:rPr lang="en-US" sz="2800" b="1">
                <a:solidFill>
                  <a:schemeClr val="tx1">
                    <a:lumMod val="95000"/>
                    <a:lumOff val="5000"/>
                  </a:schemeClr>
                </a:solidFill>
                <a:latin typeface="Times New Roman" pitchFamily="18" charset="0"/>
              </a:rPr>
              <a:t> </a:t>
            </a:r>
            <a:r>
              <a:rPr lang="en-US" sz="2800" b="1" smtClean="0">
                <a:solidFill>
                  <a:schemeClr val="tx1">
                    <a:lumMod val="95000"/>
                    <a:lumOff val="5000"/>
                  </a:schemeClr>
                </a:solidFill>
                <a:latin typeface="Times New Roman" pitchFamily="18" charset="0"/>
              </a:rPr>
              <a:t>số bộ là</a:t>
            </a:r>
            <a:r>
              <a:rPr lang="en-US" sz="2800" b="1" dirty="0">
                <a:solidFill>
                  <a:schemeClr val="tx1">
                    <a:lumMod val="95000"/>
                    <a:lumOff val="5000"/>
                  </a:schemeClr>
                </a:solidFill>
                <a:latin typeface="Times New Roman" pitchFamily="18" charset="0"/>
              </a:rPr>
              <a:t>:</a:t>
            </a:r>
          </a:p>
          <a:p>
            <a:pPr algn="ctr" eaLnBrk="0" hangingPunct="0"/>
            <a:r>
              <a:rPr lang="en-US" sz="2800" b="1" dirty="0">
                <a:solidFill>
                  <a:schemeClr val="tx1">
                    <a:lumMod val="95000"/>
                    <a:lumOff val="5000"/>
                  </a:schemeClr>
                </a:solidFill>
                <a:latin typeface="Times New Roman" pitchFamily="18" charset="0"/>
              </a:rPr>
              <a:t>240 : 15 = 16 (</a:t>
            </a:r>
            <a:r>
              <a:rPr lang="en-US" sz="2800" b="1" dirty="0" err="1">
                <a:solidFill>
                  <a:schemeClr val="tx1">
                    <a:lumMod val="95000"/>
                    <a:lumOff val="5000"/>
                  </a:schemeClr>
                </a:solidFill>
                <a:latin typeface="Times New Roman" pitchFamily="18" charset="0"/>
              </a:rPr>
              <a:t>bộ</a:t>
            </a:r>
            <a:r>
              <a:rPr lang="en-US" sz="2800" b="1" dirty="0">
                <a:solidFill>
                  <a:schemeClr val="tx1">
                    <a:lumMod val="95000"/>
                    <a:lumOff val="5000"/>
                  </a:schemeClr>
                </a:solidFill>
                <a:latin typeface="Times New Roman" pitchFamily="18" charset="0"/>
              </a:rPr>
              <a:t>)</a:t>
            </a:r>
          </a:p>
          <a:p>
            <a:pPr algn="r" eaLnBrk="0" hangingPunct="0"/>
            <a:r>
              <a:rPr lang="en-US" sz="2800" b="1" dirty="0" err="1">
                <a:solidFill>
                  <a:schemeClr val="tx1">
                    <a:lumMod val="95000"/>
                    <a:lumOff val="5000"/>
                  </a:schemeClr>
                </a:solidFill>
                <a:latin typeface="Times New Roman" pitchFamily="18" charset="0"/>
              </a:rPr>
              <a:t>Đáp</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số</a:t>
            </a:r>
            <a:r>
              <a:rPr lang="en-US" sz="2800" b="1" dirty="0">
                <a:solidFill>
                  <a:schemeClr val="tx1">
                    <a:lumMod val="95000"/>
                    <a:lumOff val="5000"/>
                  </a:schemeClr>
                </a:solidFill>
                <a:latin typeface="Times New Roman" pitchFamily="18" charset="0"/>
              </a:rPr>
              <a:t>: 16 </a:t>
            </a:r>
            <a:r>
              <a:rPr lang="en-US" sz="2800" b="1" dirty="0" err="1">
                <a:solidFill>
                  <a:schemeClr val="tx1">
                    <a:lumMod val="95000"/>
                    <a:lumOff val="5000"/>
                  </a:schemeClr>
                </a:solidFill>
                <a:latin typeface="Times New Roman" pitchFamily="18" charset="0"/>
              </a:rPr>
              <a:t>bộ</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bàn</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ghế</a:t>
            </a:r>
            <a:r>
              <a:rPr lang="en-US" sz="2800" b="1" dirty="0">
                <a:solidFill>
                  <a:schemeClr val="tx1">
                    <a:lumMod val="95000"/>
                    <a:lumOff val="5000"/>
                  </a:schemeClr>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457200" y="0"/>
            <a:ext cx="11201400" cy="6870700"/>
          </a:xfrm>
          <a:prstGeom prst="rect">
            <a:avLst/>
          </a:prstGeom>
          <a:noFill/>
        </p:spPr>
      </p:pic>
      <p:sp>
        <p:nvSpPr>
          <p:cNvPr id="16" name="TextBox 15"/>
          <p:cNvSpPr txBox="1"/>
          <p:nvPr/>
        </p:nvSpPr>
        <p:spPr>
          <a:xfrm>
            <a:off x="2124729" y="685800"/>
            <a:ext cx="7543800" cy="954107"/>
          </a:xfrm>
          <a:prstGeom prst="rect">
            <a:avLst/>
          </a:prstGeom>
          <a:noFill/>
        </p:spPr>
        <p:txBody>
          <a:bodyPr wrap="square" rtlCol="0">
            <a:spAutoFit/>
          </a:bodyPr>
          <a:lstStyle/>
          <a:p>
            <a:pPr algn="just"/>
            <a:r>
              <a:rPr lang="en-US" sz="2800" b="1" err="1">
                <a:solidFill>
                  <a:schemeClr val="tx1">
                    <a:lumMod val="95000"/>
                    <a:lumOff val="5000"/>
                  </a:schemeClr>
                </a:solidFill>
                <a:latin typeface="Times New Roman" pitchFamily="18" charset="0"/>
                <a:cs typeface="Times New Roman" pitchFamily="18" charset="0"/>
              </a:rPr>
              <a:t>Bài</a:t>
            </a:r>
            <a:r>
              <a:rPr lang="en-US" sz="2800" b="1">
                <a:solidFill>
                  <a:schemeClr val="tx1">
                    <a:lumMod val="95000"/>
                    <a:lumOff val="5000"/>
                  </a:schemeClr>
                </a:solidFill>
                <a:latin typeface="Times New Roman" pitchFamily="18" charset="0"/>
                <a:cs typeface="Times New Roman" pitchFamily="18" charset="0"/>
              </a:rPr>
              <a:t> </a:t>
            </a:r>
            <a:r>
              <a:rPr lang="en-US" sz="2800" b="1" smtClean="0">
                <a:solidFill>
                  <a:schemeClr val="tx1">
                    <a:lumMod val="95000"/>
                    <a:lumOff val="5000"/>
                  </a:schemeClr>
                </a:solidFill>
                <a:latin typeface="Times New Roman" pitchFamily="18" charset="0"/>
                <a:cs typeface="Times New Roman" pitchFamily="18" charset="0"/>
              </a:rPr>
              <a:t>3. Tìm x:</a:t>
            </a:r>
          </a:p>
          <a:p>
            <a:pPr algn="just"/>
            <a:r>
              <a:rPr lang="en-US" sz="2800" b="1" smtClean="0">
                <a:solidFill>
                  <a:schemeClr val="tx1">
                    <a:lumMod val="95000"/>
                    <a:lumOff val="5000"/>
                  </a:schemeClr>
                </a:solidFill>
                <a:latin typeface="Times New Roman" pitchFamily="18" charset="0"/>
                <a:cs typeface="Times New Roman" pitchFamily="18" charset="0"/>
              </a:rPr>
              <a:t>a) X x 34 = 714                             b) 864 : x = 18</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8" name="Rectangle 10"/>
          <p:cNvSpPr txBox="1">
            <a:spLocks noChangeArrowheads="1"/>
          </p:cNvSpPr>
          <p:nvPr/>
        </p:nvSpPr>
        <p:spPr>
          <a:xfrm>
            <a:off x="3352800" y="3948456"/>
            <a:ext cx="4343400" cy="1061857"/>
          </a:xfrm>
          <a:prstGeom prst="roundRect">
            <a:avLst/>
          </a:prstGeom>
          <a:solidFill>
            <a:schemeClr val="accent2">
              <a:lumMod val="40000"/>
              <a:lumOff val="60000"/>
            </a:schemeClr>
          </a:solidFill>
          <a:ln>
            <a:solidFill>
              <a:schemeClr val="tx1"/>
            </a:solidFill>
          </a:ln>
        </p:spPr>
        <p:txBody>
          <a:bodyPr vert="horz" lIns="91440" tIns="45720" rIns="91440" bIns="45720" rtlCol="0">
            <a:normAutofit/>
          </a:bodyPr>
          <a:lstStyle/>
          <a:p>
            <a:pPr marL="342900" indent="-342900" algn="ctr">
              <a:spcBef>
                <a:spcPct val="20000"/>
              </a:spcBef>
              <a:defRPr/>
            </a:pPr>
            <a:r>
              <a:rPr lang="en-US" sz="2800" b="1" smtClean="0">
                <a:latin typeface="Times New Roman" pitchFamily="18" charset="0"/>
                <a:cs typeface="Times New Roman" pitchFamily="18" charset="0"/>
              </a:rPr>
              <a:t>Học sinh làm vở - Hoàn thành sau tiết học</a:t>
            </a:r>
            <a:endParaRPr lang="en-US" sz="2800" b="1" dirty="0">
              <a:latin typeface="Times New Roman" pitchFamily="18" charset="0"/>
              <a:cs typeface="Times New Roman" pitchFamily="18" charset="0"/>
            </a:endParaRPr>
          </a:p>
          <a:p>
            <a:pPr marL="342900" indent="-342900">
              <a:spcBef>
                <a:spcPct val="20000"/>
              </a:spcBef>
              <a:defRPr/>
            </a:pPr>
            <a:endParaRPr lang="en-US" sz="2800" b="1" dirty="0">
              <a:latin typeface="Times New Roman" pitchFamily="18" charset="0"/>
              <a:cs typeface="Times New Roman" pitchFamily="18" charset="0"/>
            </a:endParaRPr>
          </a:p>
        </p:txBody>
      </p:sp>
      <p:sp>
        <p:nvSpPr>
          <p:cNvPr id="11" name="Rectangle 11"/>
          <p:cNvSpPr>
            <a:spLocks noChangeArrowheads="1"/>
          </p:cNvSpPr>
          <p:nvPr/>
        </p:nvSpPr>
        <p:spPr bwMode="auto">
          <a:xfrm>
            <a:off x="2057400" y="2114721"/>
            <a:ext cx="7589520" cy="1280160"/>
          </a:xfrm>
          <a:prstGeom prst="roundRect">
            <a:avLst/>
          </a:prstGeom>
          <a:solidFill>
            <a:schemeClr val="accent2">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eaLnBrk="0" hangingPunct="0"/>
            <a:r>
              <a:rPr lang="en-US" sz="2800" b="1" smtClean="0">
                <a:solidFill>
                  <a:schemeClr val="tx1">
                    <a:lumMod val="95000"/>
                    <a:lumOff val="5000"/>
                  </a:schemeClr>
                </a:solidFill>
                <a:latin typeface="Times New Roman" pitchFamily="18" charset="0"/>
              </a:rPr>
              <a:t>+) Muốn tìm thừa số chưa biết ta làm thế nào?</a:t>
            </a:r>
          </a:p>
          <a:p>
            <a:pPr eaLnBrk="0" hangingPunct="0"/>
            <a:r>
              <a:rPr lang="en-US" sz="2800" b="1" smtClean="0">
                <a:solidFill>
                  <a:schemeClr val="tx1">
                    <a:lumMod val="95000"/>
                    <a:lumOff val="5000"/>
                  </a:schemeClr>
                </a:solidFill>
                <a:latin typeface="Times New Roman" pitchFamily="18" charset="0"/>
              </a:rPr>
              <a:t>+) Nêu cách tìm số chia</a:t>
            </a:r>
            <a:endParaRPr lang="en-US" sz="2800" b="1" dirty="0">
              <a:solidFill>
                <a:schemeClr val="tx1">
                  <a:lumMod val="95000"/>
                  <a:lumOff val="5000"/>
                </a:schemeClr>
              </a:solidFill>
              <a:latin typeface="Times New Roman" pitchFamily="18" charset="0"/>
            </a:endParaRPr>
          </a:p>
        </p:txBody>
      </p:sp>
    </p:spTree>
    <p:extLst>
      <p:ext uri="{BB962C8B-B14F-4D97-AF65-F5344CB8AC3E}">
        <p14:creationId xmlns:p14="http://schemas.microsoft.com/office/powerpoint/2010/main" val="48477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457200" y="-1"/>
            <a:ext cx="11247120" cy="6898743"/>
          </a:xfrm>
          <a:prstGeom prst="rect">
            <a:avLst/>
          </a:prstGeom>
          <a:noFill/>
        </p:spPr>
      </p:pic>
      <p:sp>
        <p:nvSpPr>
          <p:cNvPr id="16" name="TextBox 15"/>
          <p:cNvSpPr txBox="1"/>
          <p:nvPr/>
        </p:nvSpPr>
        <p:spPr>
          <a:xfrm>
            <a:off x="1790700" y="419819"/>
            <a:ext cx="8534400" cy="1005840"/>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4800" b="1" smtClean="0">
                <a:solidFill>
                  <a:schemeClr val="tx1">
                    <a:lumMod val="95000"/>
                    <a:lumOff val="5000"/>
                  </a:schemeClr>
                </a:solidFill>
                <a:latin typeface="Times New Roman" pitchFamily="18" charset="0"/>
                <a:cs typeface="Times New Roman" pitchFamily="18" charset="0"/>
              </a:rPr>
              <a:t>VẬN DỤNG – TRẢI NGHIỆM</a:t>
            </a:r>
          </a:p>
        </p:txBody>
      </p:sp>
      <p:sp>
        <p:nvSpPr>
          <p:cNvPr id="8" name="Rectangle 10"/>
          <p:cNvSpPr txBox="1">
            <a:spLocks noChangeArrowheads="1"/>
          </p:cNvSpPr>
          <p:nvPr/>
        </p:nvSpPr>
        <p:spPr>
          <a:xfrm>
            <a:off x="2042160" y="3312424"/>
            <a:ext cx="7680960" cy="731520"/>
          </a:xfrm>
          <a:prstGeom prst="roundRect">
            <a:avLst/>
          </a:prstGeom>
          <a:solidFill>
            <a:schemeClr val="accent2">
              <a:lumMod val="40000"/>
              <a:lumOff val="60000"/>
            </a:schemeClr>
          </a:solidFill>
          <a:ln>
            <a:solidFill>
              <a:schemeClr val="tx1"/>
            </a:solidFill>
          </a:ln>
        </p:spPr>
        <p:txBody>
          <a:bodyPr vert="horz" lIns="91440" tIns="45720" rIns="91440" bIns="45720" rtlCol="0">
            <a:normAutofit/>
          </a:bodyPr>
          <a:lstStyle/>
          <a:p>
            <a:pPr marL="342900" indent="-342900" algn="ctr">
              <a:spcBef>
                <a:spcPct val="20000"/>
              </a:spcBef>
              <a:defRPr/>
            </a:pPr>
            <a:r>
              <a:rPr lang="en-US" sz="2800" b="1" smtClean="0">
                <a:latin typeface="Times New Roman" pitchFamily="18" charset="0"/>
                <a:cs typeface="Times New Roman" pitchFamily="18" charset="0"/>
              </a:rPr>
              <a:t>Nên áp dụng cách nhẩm thương phù hợp</a:t>
            </a:r>
            <a:endParaRPr lang="en-US" sz="2800" b="1" dirty="0">
              <a:latin typeface="Times New Roman" pitchFamily="18" charset="0"/>
              <a:cs typeface="Times New Roman" pitchFamily="18" charset="0"/>
            </a:endParaRPr>
          </a:p>
          <a:p>
            <a:pPr marL="342900" indent="-342900">
              <a:spcBef>
                <a:spcPct val="20000"/>
              </a:spcBef>
              <a:defRPr/>
            </a:pPr>
            <a:endParaRPr lang="en-US" sz="2800" b="1" dirty="0">
              <a:latin typeface="Times New Roman" pitchFamily="18" charset="0"/>
              <a:cs typeface="Times New Roman" pitchFamily="18" charset="0"/>
            </a:endParaRPr>
          </a:p>
        </p:txBody>
      </p:sp>
      <p:sp>
        <p:nvSpPr>
          <p:cNvPr id="11" name="Rectangle 11"/>
          <p:cNvSpPr>
            <a:spLocks noChangeArrowheads="1"/>
          </p:cNvSpPr>
          <p:nvPr/>
        </p:nvSpPr>
        <p:spPr bwMode="auto">
          <a:xfrm>
            <a:off x="2133600" y="1715772"/>
            <a:ext cx="7589520" cy="1280160"/>
          </a:xfrm>
          <a:prstGeom prst="roundRect">
            <a:avLst/>
          </a:prstGeom>
          <a:solidFill>
            <a:schemeClr val="accent2">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eaLnBrk="0" hangingPunct="0"/>
            <a:r>
              <a:rPr lang="en-US" sz="2800" b="1" smtClean="0">
                <a:solidFill>
                  <a:schemeClr val="tx1">
                    <a:lumMod val="95000"/>
                    <a:lumOff val="5000"/>
                  </a:schemeClr>
                </a:solidFill>
                <a:latin typeface="Times New Roman" pitchFamily="18" charset="0"/>
              </a:rPr>
              <a:t>Khi thực hiện chia cho số có hai chữ số cần lưu ý</a:t>
            </a:r>
          </a:p>
          <a:p>
            <a:pPr eaLnBrk="0" hangingPunct="0"/>
            <a:r>
              <a:rPr lang="en-US" sz="2800" b="1" smtClean="0">
                <a:solidFill>
                  <a:schemeClr val="tx1">
                    <a:lumMod val="95000"/>
                    <a:lumOff val="5000"/>
                  </a:schemeClr>
                </a:solidFill>
                <a:latin typeface="Times New Roman" pitchFamily="18" charset="0"/>
              </a:rPr>
              <a:t> điều gì để tính toán nhanh?</a:t>
            </a:r>
          </a:p>
        </p:txBody>
      </p:sp>
      <p:sp>
        <p:nvSpPr>
          <p:cNvPr id="6" name="Rectangle 10"/>
          <p:cNvSpPr txBox="1">
            <a:spLocks noChangeArrowheads="1"/>
          </p:cNvSpPr>
          <p:nvPr/>
        </p:nvSpPr>
        <p:spPr>
          <a:xfrm>
            <a:off x="2133600" y="4376229"/>
            <a:ext cx="7498080" cy="1554480"/>
          </a:xfrm>
          <a:prstGeom prst="roundRect">
            <a:avLst/>
          </a:prstGeom>
          <a:solidFill>
            <a:schemeClr val="accent2">
              <a:lumMod val="40000"/>
              <a:lumOff val="60000"/>
            </a:schemeClr>
          </a:solidFill>
          <a:ln>
            <a:solidFill>
              <a:schemeClr val="tx1"/>
            </a:solidFill>
          </a:ln>
        </p:spPr>
        <p:txBody>
          <a:bodyPr vert="horz" lIns="91440" tIns="45720" rIns="91440" bIns="45720" rtlCol="0">
            <a:normAutofit fontScale="85000" lnSpcReduction="10000"/>
          </a:bodyPr>
          <a:lstStyle/>
          <a:p>
            <a:pPr marL="342900" indent="-342900" algn="ctr">
              <a:spcBef>
                <a:spcPct val="20000"/>
              </a:spcBef>
              <a:defRPr/>
            </a:pPr>
            <a:r>
              <a:rPr lang="en-US" sz="2800" b="1" smtClean="0">
                <a:latin typeface="Times New Roman" pitchFamily="18" charset="0"/>
                <a:cs typeface="Times New Roman" pitchFamily="18" charset="0"/>
              </a:rPr>
              <a:t>Dặn dò: </a:t>
            </a:r>
          </a:p>
          <a:p>
            <a:pPr marL="342900" indent="-342900">
              <a:spcBef>
                <a:spcPct val="20000"/>
              </a:spcBef>
              <a:defRPr/>
            </a:pPr>
            <a:r>
              <a:rPr lang="en-US" sz="2800" b="1" smtClean="0">
                <a:latin typeface="Times New Roman" pitchFamily="18" charset="0"/>
                <a:cs typeface="Times New Roman" pitchFamily="18" charset="0"/>
              </a:rPr>
              <a:t>+) Hoàn thành bài 1,2,3 vào vở ô li</a:t>
            </a:r>
          </a:p>
          <a:p>
            <a:pPr marL="342900" indent="-342900">
              <a:spcBef>
                <a:spcPct val="20000"/>
              </a:spcBef>
              <a:defRPr/>
            </a:pPr>
            <a:r>
              <a:rPr lang="en-US" sz="2800" b="1" smtClean="0">
                <a:latin typeface="Times New Roman" pitchFamily="18" charset="0"/>
                <a:cs typeface="Times New Roman" pitchFamily="18" charset="0"/>
              </a:rPr>
              <a:t>+) Chuẩn bì bài: Chia cho số có 2 chữ số (tiếp theo)</a:t>
            </a:r>
            <a:endParaRPr lang="en-US" sz="2800" b="1" dirty="0">
              <a:latin typeface="Times New Roman" pitchFamily="18" charset="0"/>
              <a:cs typeface="Times New Roman" pitchFamily="18" charset="0"/>
            </a:endParaRPr>
          </a:p>
          <a:p>
            <a:pPr marL="342900" indent="-342900">
              <a:spcBef>
                <a:spcPct val="20000"/>
              </a:spcBef>
              <a:defRPr/>
            </a:pP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35140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381000" y="-12700"/>
            <a:ext cx="11353800" cy="6870700"/>
          </a:xfrm>
          <a:prstGeom prst="rect">
            <a:avLst/>
          </a:prstGeom>
          <a:noFill/>
        </p:spPr>
      </p:pic>
      <p:sp>
        <p:nvSpPr>
          <p:cNvPr id="12" name="TextBox 11"/>
          <p:cNvSpPr txBox="1"/>
          <p:nvPr/>
        </p:nvSpPr>
        <p:spPr>
          <a:xfrm>
            <a:off x="2933700" y="761763"/>
            <a:ext cx="7040880"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smtClean="0">
                <a:solidFill>
                  <a:srgbClr val="0000CC"/>
                </a:solidFill>
                <a:latin typeface="Times New Roman" pitchFamily="18" charset="0"/>
                <a:cs typeface="Times New Roman" pitchFamily="18" charset="0"/>
              </a:rPr>
              <a:t>CHÚC CÁC CON</a:t>
            </a:r>
          </a:p>
          <a:p>
            <a:pPr algn="ctr"/>
            <a:r>
              <a:rPr lang="en-US" sz="4000" b="1" smtClean="0">
                <a:solidFill>
                  <a:srgbClr val="0000CC"/>
                </a:solidFill>
                <a:latin typeface="Times New Roman" pitchFamily="18" charset="0"/>
                <a:cs typeface="Times New Roman" pitchFamily="18" charset="0"/>
              </a:rPr>
              <a:t> CHĂM NGOAN, HỌC GIỎI!</a:t>
            </a:r>
            <a:endParaRPr lang="en-US" sz="4000" b="1" dirty="0">
              <a:solidFill>
                <a:srgbClr val="FF0000"/>
              </a:solidFill>
              <a:latin typeface="Times New Roman" pitchFamily="18" charset="0"/>
              <a:cs typeface="Times New Roman" pitchFamily="18" charset="0"/>
            </a:endParaRPr>
          </a:p>
        </p:txBody>
      </p:sp>
      <p:pic>
        <p:nvPicPr>
          <p:cNvPr id="18" name="Picture 17" descr="hoa"/>
          <p:cNvPicPr>
            <a:picLocks noChangeAspect="1" noChangeArrowheads="1" noCrop="1"/>
          </p:cNvPicPr>
          <p:nvPr/>
        </p:nvPicPr>
        <p:blipFill>
          <a:blip r:embed="rId3"/>
          <a:srcRect/>
          <a:stretch>
            <a:fillRect/>
          </a:stretch>
        </p:blipFill>
        <p:spPr bwMode="auto">
          <a:xfrm>
            <a:off x="2870729" y="4696399"/>
            <a:ext cx="1295400" cy="1330718"/>
          </a:xfrm>
          <a:prstGeom prst="rect">
            <a:avLst/>
          </a:prstGeom>
          <a:noFill/>
        </p:spPr>
      </p:pic>
      <p:pic>
        <p:nvPicPr>
          <p:cNvPr id="19" name="Picture 18" descr="hoa"/>
          <p:cNvPicPr>
            <a:picLocks noChangeAspect="1" noChangeArrowheads="1" noCrop="1"/>
          </p:cNvPicPr>
          <p:nvPr/>
        </p:nvPicPr>
        <p:blipFill>
          <a:blip r:embed="rId3"/>
          <a:srcRect/>
          <a:stretch>
            <a:fillRect/>
          </a:stretch>
        </p:blipFill>
        <p:spPr bwMode="auto">
          <a:xfrm>
            <a:off x="1752600" y="1676400"/>
            <a:ext cx="815954" cy="838200"/>
          </a:xfrm>
          <a:prstGeom prst="rect">
            <a:avLst/>
          </a:prstGeom>
          <a:noFill/>
        </p:spPr>
      </p:pic>
      <p:pic>
        <p:nvPicPr>
          <p:cNvPr id="20" name="Picture 19" descr="hoa"/>
          <p:cNvPicPr>
            <a:picLocks noChangeAspect="1" noChangeArrowheads="1" noCrop="1"/>
          </p:cNvPicPr>
          <p:nvPr/>
        </p:nvPicPr>
        <p:blipFill>
          <a:blip r:embed="rId3"/>
          <a:srcRect/>
          <a:stretch>
            <a:fillRect/>
          </a:stretch>
        </p:blipFill>
        <p:spPr bwMode="auto">
          <a:xfrm>
            <a:off x="2133600" y="2362200"/>
            <a:ext cx="815954" cy="838200"/>
          </a:xfrm>
          <a:prstGeom prst="rect">
            <a:avLst/>
          </a:prstGeom>
          <a:noFill/>
        </p:spPr>
      </p:pic>
      <p:pic>
        <p:nvPicPr>
          <p:cNvPr id="21" name="Picture 20" descr="hoa"/>
          <p:cNvPicPr>
            <a:picLocks noChangeAspect="1" noChangeArrowheads="1" noCrop="1"/>
          </p:cNvPicPr>
          <p:nvPr/>
        </p:nvPicPr>
        <p:blipFill>
          <a:blip r:embed="rId3"/>
          <a:srcRect/>
          <a:stretch>
            <a:fillRect/>
          </a:stretch>
        </p:blipFill>
        <p:spPr bwMode="auto">
          <a:xfrm>
            <a:off x="1524000" y="2362200"/>
            <a:ext cx="815954" cy="838200"/>
          </a:xfrm>
          <a:prstGeom prst="rect">
            <a:avLst/>
          </a:prstGeom>
          <a:noFill/>
        </p:spPr>
      </p:pic>
      <p:pic>
        <p:nvPicPr>
          <p:cNvPr id="22" name="Picture 21" descr="hoa"/>
          <p:cNvPicPr>
            <a:picLocks noChangeAspect="1" noChangeArrowheads="1" noCrop="1"/>
          </p:cNvPicPr>
          <p:nvPr/>
        </p:nvPicPr>
        <p:blipFill>
          <a:blip r:embed="rId3"/>
          <a:srcRect/>
          <a:stretch>
            <a:fillRect/>
          </a:stretch>
        </p:blipFill>
        <p:spPr bwMode="auto">
          <a:xfrm>
            <a:off x="9885325" y="4325741"/>
            <a:ext cx="1295400" cy="1330718"/>
          </a:xfrm>
          <a:prstGeom prst="rect">
            <a:avLst/>
          </a:prstGeom>
          <a:noFill/>
        </p:spPr>
      </p:pic>
      <p:pic>
        <p:nvPicPr>
          <p:cNvPr id="23" name="Picture 22" descr="hoa"/>
          <p:cNvPicPr>
            <a:picLocks noChangeAspect="1" noChangeArrowheads="1" noCrop="1"/>
          </p:cNvPicPr>
          <p:nvPr/>
        </p:nvPicPr>
        <p:blipFill>
          <a:blip r:embed="rId3"/>
          <a:srcRect/>
          <a:stretch>
            <a:fillRect/>
          </a:stretch>
        </p:blipFill>
        <p:spPr bwMode="auto">
          <a:xfrm rot="6609528">
            <a:off x="9500218" y="4830682"/>
            <a:ext cx="815954" cy="838200"/>
          </a:xfrm>
          <a:prstGeom prst="rect">
            <a:avLst/>
          </a:prstGeom>
          <a:noFill/>
        </p:spPr>
      </p:pic>
      <p:pic>
        <p:nvPicPr>
          <p:cNvPr id="24" name="Picture 23" descr="hoa"/>
          <p:cNvPicPr>
            <a:picLocks noChangeAspect="1" noChangeArrowheads="1" noCrop="1"/>
          </p:cNvPicPr>
          <p:nvPr/>
        </p:nvPicPr>
        <p:blipFill>
          <a:blip r:embed="rId3"/>
          <a:srcRect/>
          <a:stretch>
            <a:fillRect/>
          </a:stretch>
        </p:blipFill>
        <p:spPr bwMode="auto">
          <a:xfrm>
            <a:off x="4752475" y="5406919"/>
            <a:ext cx="815954" cy="838200"/>
          </a:xfrm>
          <a:prstGeom prst="rect">
            <a:avLst/>
          </a:prstGeom>
          <a:noFill/>
        </p:spPr>
      </p:pic>
      <p:sp>
        <p:nvSpPr>
          <p:cNvPr id="25" name="5-Point Star 24">
            <a:hlinkClick r:id="rId4" action="ppaction://hlinksldjump"/>
          </p:cNvPr>
          <p:cNvSpPr/>
          <p:nvPr/>
        </p:nvSpPr>
        <p:spPr>
          <a:xfrm>
            <a:off x="3119638" y="2877941"/>
            <a:ext cx="1752600" cy="1600200"/>
          </a:xfrm>
          <a:prstGeom prst="star5">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a:hlinkClick r:id="rId5" action="ppaction://hlinksldjump"/>
          </p:cNvPr>
          <p:cNvSpPr/>
          <p:nvPr/>
        </p:nvSpPr>
        <p:spPr>
          <a:xfrm>
            <a:off x="5423322" y="1600200"/>
            <a:ext cx="1752600" cy="1600200"/>
          </a:xfrm>
          <a:prstGeom prst="star5">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a:hlinkClick r:id="rId6" action="ppaction://hlinksldjump"/>
          </p:cNvPr>
          <p:cNvSpPr/>
          <p:nvPr/>
        </p:nvSpPr>
        <p:spPr>
          <a:xfrm>
            <a:off x="8138188" y="3096199"/>
            <a:ext cx="1752600" cy="16002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a:hlinkClick r:id="rId7" action="ppaction://hlinksldjump"/>
          </p:cNvPr>
          <p:cNvSpPr/>
          <p:nvPr/>
        </p:nvSpPr>
        <p:spPr>
          <a:xfrm>
            <a:off x="5260692" y="4008243"/>
            <a:ext cx="1752600" cy="1600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hoa"/>
          <p:cNvPicPr>
            <a:picLocks noChangeAspect="1" noChangeArrowheads="1" noCrop="1"/>
          </p:cNvPicPr>
          <p:nvPr/>
        </p:nvPicPr>
        <p:blipFill>
          <a:blip r:embed="rId3"/>
          <a:srcRect/>
          <a:stretch>
            <a:fillRect/>
          </a:stretch>
        </p:blipFill>
        <p:spPr bwMode="auto">
          <a:xfrm>
            <a:off x="7135823" y="5049982"/>
            <a:ext cx="815954" cy="838200"/>
          </a:xfrm>
          <a:prstGeom prst="rect">
            <a:avLst/>
          </a:prstGeom>
          <a:noFill/>
        </p:spPr>
      </p:pic>
      <p:pic>
        <p:nvPicPr>
          <p:cNvPr id="30" name="Picture 29" descr="hoa"/>
          <p:cNvPicPr>
            <a:picLocks noChangeAspect="1" noChangeArrowheads="1" noCrop="1"/>
          </p:cNvPicPr>
          <p:nvPr/>
        </p:nvPicPr>
        <p:blipFill>
          <a:blip r:embed="rId3"/>
          <a:srcRect/>
          <a:stretch>
            <a:fillRect/>
          </a:stretch>
        </p:blipFill>
        <p:spPr bwMode="auto">
          <a:xfrm>
            <a:off x="1736116" y="5105790"/>
            <a:ext cx="815954" cy="838200"/>
          </a:xfrm>
          <a:prstGeom prst="rect">
            <a:avLst/>
          </a:prstGeom>
          <a:noFill/>
        </p:spPr>
      </p:pic>
      <p:pic>
        <p:nvPicPr>
          <p:cNvPr id="31" name="Picture 30" descr="hoa"/>
          <p:cNvPicPr>
            <a:picLocks noChangeAspect="1" noChangeArrowheads="1" noCrop="1"/>
          </p:cNvPicPr>
          <p:nvPr/>
        </p:nvPicPr>
        <p:blipFill>
          <a:blip r:embed="rId3"/>
          <a:srcRect/>
          <a:stretch>
            <a:fillRect/>
          </a:stretch>
        </p:blipFill>
        <p:spPr bwMode="auto">
          <a:xfrm rot="10800000">
            <a:off x="8481305" y="1438222"/>
            <a:ext cx="1295400" cy="1330718"/>
          </a:xfrm>
          <a:prstGeom prst="rect">
            <a:avLst/>
          </a:prstGeom>
          <a:noFill/>
        </p:spPr>
      </p:pic>
      <p:pic>
        <p:nvPicPr>
          <p:cNvPr id="32" name="Picture 31" descr="hoa"/>
          <p:cNvPicPr>
            <a:picLocks noChangeAspect="1" noChangeArrowheads="1" noCrop="1"/>
          </p:cNvPicPr>
          <p:nvPr/>
        </p:nvPicPr>
        <p:blipFill>
          <a:blip r:embed="rId3"/>
          <a:srcRect/>
          <a:stretch>
            <a:fillRect/>
          </a:stretch>
        </p:blipFill>
        <p:spPr bwMode="auto">
          <a:xfrm>
            <a:off x="2109457" y="4068777"/>
            <a:ext cx="815954" cy="838200"/>
          </a:xfrm>
          <a:prstGeom prst="rect">
            <a:avLst/>
          </a:prstGeom>
          <a:noFill/>
        </p:spPr>
      </p:pic>
      <p:pic>
        <p:nvPicPr>
          <p:cNvPr id="33" name="Picture 32" descr="hoa"/>
          <p:cNvPicPr>
            <a:picLocks noChangeAspect="1" noChangeArrowheads="1" noCrop="1"/>
          </p:cNvPicPr>
          <p:nvPr/>
        </p:nvPicPr>
        <p:blipFill>
          <a:blip r:embed="rId3"/>
          <a:srcRect/>
          <a:stretch>
            <a:fillRect/>
          </a:stretch>
        </p:blipFill>
        <p:spPr bwMode="auto">
          <a:xfrm rot="12988781">
            <a:off x="10303327" y="3583093"/>
            <a:ext cx="815954" cy="838200"/>
          </a:xfrm>
          <a:prstGeom prst="rect">
            <a:avLst/>
          </a:prstGeom>
          <a:noFill/>
        </p:spPr>
      </p:pic>
      <p:pic>
        <p:nvPicPr>
          <p:cNvPr id="34" name="Picture 33" descr="hoa"/>
          <p:cNvPicPr>
            <a:picLocks noChangeAspect="1" noChangeArrowheads="1" noCrop="1"/>
          </p:cNvPicPr>
          <p:nvPr/>
        </p:nvPicPr>
        <p:blipFill>
          <a:blip r:embed="rId3"/>
          <a:srcRect/>
          <a:stretch>
            <a:fillRect/>
          </a:stretch>
        </p:blipFill>
        <p:spPr bwMode="auto">
          <a:xfrm>
            <a:off x="6679408" y="4114800"/>
            <a:ext cx="815954" cy="838200"/>
          </a:xfrm>
          <a:prstGeom prst="rect">
            <a:avLst/>
          </a:prstGeom>
          <a:noFill/>
        </p:spPr>
      </p:pic>
      <p:pic>
        <p:nvPicPr>
          <p:cNvPr id="35" name="Picture 34" descr="hoa"/>
          <p:cNvPicPr>
            <a:picLocks noChangeAspect="1" noChangeArrowheads="1" noCrop="1"/>
          </p:cNvPicPr>
          <p:nvPr/>
        </p:nvPicPr>
        <p:blipFill>
          <a:blip r:embed="rId3"/>
          <a:srcRect/>
          <a:stretch>
            <a:fillRect/>
          </a:stretch>
        </p:blipFill>
        <p:spPr bwMode="auto">
          <a:xfrm>
            <a:off x="4751377" y="3673922"/>
            <a:ext cx="815954" cy="838200"/>
          </a:xfrm>
          <a:prstGeom prst="rect">
            <a:avLst/>
          </a:prstGeom>
          <a:noFill/>
        </p:spPr>
      </p:pic>
      <p:pic>
        <p:nvPicPr>
          <p:cNvPr id="36" name="Picture 35" descr="hoa"/>
          <p:cNvPicPr>
            <a:picLocks noChangeAspect="1" noChangeArrowheads="1" noCrop="1"/>
          </p:cNvPicPr>
          <p:nvPr/>
        </p:nvPicPr>
        <p:blipFill>
          <a:blip r:embed="rId3"/>
          <a:srcRect/>
          <a:stretch>
            <a:fillRect/>
          </a:stretch>
        </p:blipFill>
        <p:spPr bwMode="auto">
          <a:xfrm>
            <a:off x="7239000" y="3048000"/>
            <a:ext cx="815954" cy="838200"/>
          </a:xfrm>
          <a:prstGeom prst="rect">
            <a:avLst/>
          </a:prstGeom>
          <a:noFill/>
        </p:spPr>
      </p:pic>
      <p:pic>
        <p:nvPicPr>
          <p:cNvPr id="37" name="Picture 36" descr="hoa"/>
          <p:cNvPicPr>
            <a:picLocks noChangeAspect="1" noChangeArrowheads="1" noCrop="1"/>
          </p:cNvPicPr>
          <p:nvPr/>
        </p:nvPicPr>
        <p:blipFill>
          <a:blip r:embed="rId3"/>
          <a:srcRect/>
          <a:stretch>
            <a:fillRect/>
          </a:stretch>
        </p:blipFill>
        <p:spPr bwMode="auto">
          <a:xfrm>
            <a:off x="4127137" y="1872963"/>
            <a:ext cx="815954" cy="838200"/>
          </a:xfrm>
          <a:prstGeom prst="rect">
            <a:avLst/>
          </a:prstGeom>
          <a:noFill/>
        </p:spPr>
      </p:pic>
    </p:spTree>
    <p:extLst>
      <p:ext uri="{BB962C8B-B14F-4D97-AF65-F5344CB8AC3E}">
        <p14:creationId xmlns:p14="http://schemas.microsoft.com/office/powerpoint/2010/main" val="246952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381000" y="-12700"/>
            <a:ext cx="11353800" cy="6870700"/>
          </a:xfrm>
          <a:prstGeom prst="rect">
            <a:avLst/>
          </a:prstGeom>
          <a:noFill/>
        </p:spPr>
      </p:pic>
      <p:sp>
        <p:nvSpPr>
          <p:cNvPr id="12" name="TextBox 11"/>
          <p:cNvSpPr txBox="1"/>
          <p:nvPr/>
        </p:nvSpPr>
        <p:spPr>
          <a:xfrm>
            <a:off x="3048000" y="526188"/>
            <a:ext cx="6248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b="1" dirty="0" err="1">
                <a:solidFill>
                  <a:srgbClr val="0000CC"/>
                </a:solidFill>
                <a:latin typeface="Times New Roman" pitchFamily="18" charset="0"/>
                <a:cs typeface="Times New Roman" pitchFamily="18" charset="0"/>
              </a:rPr>
              <a:t>Trò</a:t>
            </a:r>
            <a:r>
              <a:rPr lang="en-US" sz="3200" b="1" dirty="0">
                <a:solidFill>
                  <a:srgbClr val="0000CC"/>
                </a:solidFill>
                <a:latin typeface="Times New Roman" pitchFamily="18" charset="0"/>
                <a:cs typeface="Times New Roman" pitchFamily="18" charset="0"/>
              </a:rPr>
              <a:t> </a:t>
            </a:r>
            <a:r>
              <a:rPr lang="en-US" sz="3200" b="1" dirty="0" err="1">
                <a:solidFill>
                  <a:srgbClr val="0000CC"/>
                </a:solidFill>
                <a:latin typeface="Times New Roman" pitchFamily="18" charset="0"/>
                <a:cs typeface="Times New Roman" pitchFamily="18" charset="0"/>
              </a:rPr>
              <a:t>chơi</a:t>
            </a:r>
            <a:r>
              <a:rPr lang="en-US" sz="3200" b="1" dirty="0">
                <a:solidFill>
                  <a:srgbClr val="0000CC"/>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Ngôi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sao</a:t>
            </a:r>
            <a:r>
              <a:rPr lang="en-US" sz="3200" b="1" dirty="0">
                <a:solidFill>
                  <a:srgbClr val="FF0000"/>
                </a:solidFill>
                <a:latin typeface="Times New Roman" pitchFamily="18" charset="0"/>
                <a:cs typeface="Times New Roman" pitchFamily="18" charset="0"/>
              </a:rPr>
              <a:t> may </a:t>
            </a:r>
            <a:r>
              <a:rPr lang="en-US" sz="3200" b="1" dirty="0" err="1">
                <a:solidFill>
                  <a:srgbClr val="FF0000"/>
                </a:solidFill>
                <a:latin typeface="Times New Roman" pitchFamily="18" charset="0"/>
                <a:cs typeface="Times New Roman" pitchFamily="18" charset="0"/>
              </a:rPr>
              <a:t>mắn</a:t>
            </a:r>
            <a:endParaRPr lang="en-US" sz="3200" b="1" dirty="0">
              <a:solidFill>
                <a:srgbClr val="FF0000"/>
              </a:solidFill>
              <a:latin typeface="Times New Roman" pitchFamily="18" charset="0"/>
              <a:cs typeface="Times New Roman" pitchFamily="18" charset="0"/>
            </a:endParaRPr>
          </a:p>
        </p:txBody>
      </p:sp>
      <p:pic>
        <p:nvPicPr>
          <p:cNvPr id="18" name="Picture 17" descr="hoa"/>
          <p:cNvPicPr>
            <a:picLocks noChangeAspect="1" noChangeArrowheads="1" noCrop="1"/>
          </p:cNvPicPr>
          <p:nvPr/>
        </p:nvPicPr>
        <p:blipFill>
          <a:blip r:embed="rId3"/>
          <a:srcRect/>
          <a:stretch>
            <a:fillRect/>
          </a:stretch>
        </p:blipFill>
        <p:spPr bwMode="auto">
          <a:xfrm>
            <a:off x="2870729" y="4696399"/>
            <a:ext cx="1295400" cy="1330718"/>
          </a:xfrm>
          <a:prstGeom prst="rect">
            <a:avLst/>
          </a:prstGeom>
          <a:noFill/>
        </p:spPr>
      </p:pic>
      <p:pic>
        <p:nvPicPr>
          <p:cNvPr id="19" name="Picture 18" descr="hoa"/>
          <p:cNvPicPr>
            <a:picLocks noChangeAspect="1" noChangeArrowheads="1" noCrop="1"/>
          </p:cNvPicPr>
          <p:nvPr/>
        </p:nvPicPr>
        <p:blipFill>
          <a:blip r:embed="rId3"/>
          <a:srcRect/>
          <a:stretch>
            <a:fillRect/>
          </a:stretch>
        </p:blipFill>
        <p:spPr bwMode="auto">
          <a:xfrm>
            <a:off x="1752600" y="1676400"/>
            <a:ext cx="815954" cy="838200"/>
          </a:xfrm>
          <a:prstGeom prst="rect">
            <a:avLst/>
          </a:prstGeom>
          <a:noFill/>
        </p:spPr>
      </p:pic>
      <p:pic>
        <p:nvPicPr>
          <p:cNvPr id="20" name="Picture 19" descr="hoa"/>
          <p:cNvPicPr>
            <a:picLocks noChangeAspect="1" noChangeArrowheads="1" noCrop="1"/>
          </p:cNvPicPr>
          <p:nvPr/>
        </p:nvPicPr>
        <p:blipFill>
          <a:blip r:embed="rId3"/>
          <a:srcRect/>
          <a:stretch>
            <a:fillRect/>
          </a:stretch>
        </p:blipFill>
        <p:spPr bwMode="auto">
          <a:xfrm>
            <a:off x="2133600" y="2362200"/>
            <a:ext cx="815954" cy="838200"/>
          </a:xfrm>
          <a:prstGeom prst="rect">
            <a:avLst/>
          </a:prstGeom>
          <a:noFill/>
        </p:spPr>
      </p:pic>
      <p:pic>
        <p:nvPicPr>
          <p:cNvPr id="21" name="Picture 20" descr="hoa"/>
          <p:cNvPicPr>
            <a:picLocks noChangeAspect="1" noChangeArrowheads="1" noCrop="1"/>
          </p:cNvPicPr>
          <p:nvPr/>
        </p:nvPicPr>
        <p:blipFill>
          <a:blip r:embed="rId3"/>
          <a:srcRect/>
          <a:stretch>
            <a:fillRect/>
          </a:stretch>
        </p:blipFill>
        <p:spPr bwMode="auto">
          <a:xfrm>
            <a:off x="1524000" y="2362200"/>
            <a:ext cx="815954" cy="838200"/>
          </a:xfrm>
          <a:prstGeom prst="rect">
            <a:avLst/>
          </a:prstGeom>
          <a:noFill/>
        </p:spPr>
      </p:pic>
      <p:pic>
        <p:nvPicPr>
          <p:cNvPr id="22" name="Picture 21" descr="hoa"/>
          <p:cNvPicPr>
            <a:picLocks noChangeAspect="1" noChangeArrowheads="1" noCrop="1"/>
          </p:cNvPicPr>
          <p:nvPr/>
        </p:nvPicPr>
        <p:blipFill>
          <a:blip r:embed="rId3"/>
          <a:srcRect/>
          <a:stretch>
            <a:fillRect/>
          </a:stretch>
        </p:blipFill>
        <p:spPr bwMode="auto">
          <a:xfrm>
            <a:off x="9885325" y="4325741"/>
            <a:ext cx="1295400" cy="1330718"/>
          </a:xfrm>
          <a:prstGeom prst="rect">
            <a:avLst/>
          </a:prstGeom>
          <a:noFill/>
        </p:spPr>
      </p:pic>
      <p:pic>
        <p:nvPicPr>
          <p:cNvPr id="23" name="Picture 22" descr="hoa"/>
          <p:cNvPicPr>
            <a:picLocks noChangeAspect="1" noChangeArrowheads="1" noCrop="1"/>
          </p:cNvPicPr>
          <p:nvPr/>
        </p:nvPicPr>
        <p:blipFill>
          <a:blip r:embed="rId3"/>
          <a:srcRect/>
          <a:stretch>
            <a:fillRect/>
          </a:stretch>
        </p:blipFill>
        <p:spPr bwMode="auto">
          <a:xfrm rot="6609528">
            <a:off x="9500218" y="4830682"/>
            <a:ext cx="815954" cy="838200"/>
          </a:xfrm>
          <a:prstGeom prst="rect">
            <a:avLst/>
          </a:prstGeom>
          <a:noFill/>
        </p:spPr>
      </p:pic>
      <p:pic>
        <p:nvPicPr>
          <p:cNvPr id="24" name="Picture 23" descr="hoa"/>
          <p:cNvPicPr>
            <a:picLocks noChangeAspect="1" noChangeArrowheads="1" noCrop="1"/>
          </p:cNvPicPr>
          <p:nvPr/>
        </p:nvPicPr>
        <p:blipFill>
          <a:blip r:embed="rId3"/>
          <a:srcRect/>
          <a:stretch>
            <a:fillRect/>
          </a:stretch>
        </p:blipFill>
        <p:spPr bwMode="auto">
          <a:xfrm>
            <a:off x="4752475" y="5406919"/>
            <a:ext cx="815954" cy="838200"/>
          </a:xfrm>
          <a:prstGeom prst="rect">
            <a:avLst/>
          </a:prstGeom>
          <a:noFill/>
        </p:spPr>
      </p:pic>
      <p:sp>
        <p:nvSpPr>
          <p:cNvPr id="25" name="5-Point Star 24">
            <a:hlinkClick r:id="rId4" action="ppaction://hlinksldjump"/>
          </p:cNvPr>
          <p:cNvSpPr/>
          <p:nvPr/>
        </p:nvSpPr>
        <p:spPr>
          <a:xfrm>
            <a:off x="3119638" y="2877941"/>
            <a:ext cx="1752600" cy="1600200"/>
          </a:xfrm>
          <a:prstGeom prst="star5">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a:hlinkClick r:id="rId5" action="ppaction://hlinksldjump"/>
          </p:cNvPr>
          <p:cNvSpPr/>
          <p:nvPr/>
        </p:nvSpPr>
        <p:spPr>
          <a:xfrm>
            <a:off x="5423322" y="1600200"/>
            <a:ext cx="1752600" cy="1600200"/>
          </a:xfrm>
          <a:prstGeom prst="star5">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a:hlinkClick r:id="rId6" action="ppaction://hlinksldjump"/>
          </p:cNvPr>
          <p:cNvSpPr/>
          <p:nvPr/>
        </p:nvSpPr>
        <p:spPr>
          <a:xfrm>
            <a:off x="8138188" y="3096199"/>
            <a:ext cx="1752600" cy="1600200"/>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a:hlinkClick r:id="rId7" action="ppaction://hlinksldjump"/>
          </p:cNvPr>
          <p:cNvSpPr/>
          <p:nvPr/>
        </p:nvSpPr>
        <p:spPr>
          <a:xfrm>
            <a:off x="5260692" y="4008243"/>
            <a:ext cx="1752600" cy="1600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hoa"/>
          <p:cNvPicPr>
            <a:picLocks noChangeAspect="1" noChangeArrowheads="1" noCrop="1"/>
          </p:cNvPicPr>
          <p:nvPr/>
        </p:nvPicPr>
        <p:blipFill>
          <a:blip r:embed="rId3"/>
          <a:srcRect/>
          <a:stretch>
            <a:fillRect/>
          </a:stretch>
        </p:blipFill>
        <p:spPr bwMode="auto">
          <a:xfrm>
            <a:off x="7135823" y="5049982"/>
            <a:ext cx="815954" cy="838200"/>
          </a:xfrm>
          <a:prstGeom prst="rect">
            <a:avLst/>
          </a:prstGeom>
          <a:noFill/>
        </p:spPr>
      </p:pic>
      <p:pic>
        <p:nvPicPr>
          <p:cNvPr id="30" name="Picture 29" descr="hoa"/>
          <p:cNvPicPr>
            <a:picLocks noChangeAspect="1" noChangeArrowheads="1" noCrop="1"/>
          </p:cNvPicPr>
          <p:nvPr/>
        </p:nvPicPr>
        <p:blipFill>
          <a:blip r:embed="rId3"/>
          <a:srcRect/>
          <a:stretch>
            <a:fillRect/>
          </a:stretch>
        </p:blipFill>
        <p:spPr bwMode="auto">
          <a:xfrm>
            <a:off x="1736116" y="5105790"/>
            <a:ext cx="815954" cy="838200"/>
          </a:xfrm>
          <a:prstGeom prst="rect">
            <a:avLst/>
          </a:prstGeom>
          <a:noFill/>
        </p:spPr>
      </p:pic>
      <p:pic>
        <p:nvPicPr>
          <p:cNvPr id="31" name="Picture 30" descr="hoa"/>
          <p:cNvPicPr>
            <a:picLocks noChangeAspect="1" noChangeArrowheads="1" noCrop="1"/>
          </p:cNvPicPr>
          <p:nvPr/>
        </p:nvPicPr>
        <p:blipFill>
          <a:blip r:embed="rId3"/>
          <a:srcRect/>
          <a:stretch>
            <a:fillRect/>
          </a:stretch>
        </p:blipFill>
        <p:spPr bwMode="auto">
          <a:xfrm rot="10800000">
            <a:off x="8481305" y="1438222"/>
            <a:ext cx="1295400" cy="1330718"/>
          </a:xfrm>
          <a:prstGeom prst="rect">
            <a:avLst/>
          </a:prstGeom>
          <a:noFill/>
        </p:spPr>
      </p:pic>
      <p:pic>
        <p:nvPicPr>
          <p:cNvPr id="32" name="Picture 31" descr="hoa"/>
          <p:cNvPicPr>
            <a:picLocks noChangeAspect="1" noChangeArrowheads="1" noCrop="1"/>
          </p:cNvPicPr>
          <p:nvPr/>
        </p:nvPicPr>
        <p:blipFill>
          <a:blip r:embed="rId3"/>
          <a:srcRect/>
          <a:stretch>
            <a:fillRect/>
          </a:stretch>
        </p:blipFill>
        <p:spPr bwMode="auto">
          <a:xfrm>
            <a:off x="2109457" y="4068777"/>
            <a:ext cx="815954" cy="838200"/>
          </a:xfrm>
          <a:prstGeom prst="rect">
            <a:avLst/>
          </a:prstGeom>
          <a:noFill/>
        </p:spPr>
      </p:pic>
      <p:pic>
        <p:nvPicPr>
          <p:cNvPr id="33" name="Picture 32" descr="hoa"/>
          <p:cNvPicPr>
            <a:picLocks noChangeAspect="1" noChangeArrowheads="1" noCrop="1"/>
          </p:cNvPicPr>
          <p:nvPr/>
        </p:nvPicPr>
        <p:blipFill>
          <a:blip r:embed="rId3"/>
          <a:srcRect/>
          <a:stretch>
            <a:fillRect/>
          </a:stretch>
        </p:blipFill>
        <p:spPr bwMode="auto">
          <a:xfrm rot="12988781">
            <a:off x="10303327" y="3583093"/>
            <a:ext cx="815954" cy="838200"/>
          </a:xfrm>
          <a:prstGeom prst="rect">
            <a:avLst/>
          </a:prstGeom>
          <a:noFill/>
        </p:spPr>
      </p:pic>
      <p:pic>
        <p:nvPicPr>
          <p:cNvPr id="34" name="Picture 33" descr="hoa"/>
          <p:cNvPicPr>
            <a:picLocks noChangeAspect="1" noChangeArrowheads="1" noCrop="1"/>
          </p:cNvPicPr>
          <p:nvPr/>
        </p:nvPicPr>
        <p:blipFill>
          <a:blip r:embed="rId3"/>
          <a:srcRect/>
          <a:stretch>
            <a:fillRect/>
          </a:stretch>
        </p:blipFill>
        <p:spPr bwMode="auto">
          <a:xfrm>
            <a:off x="6679408" y="4114800"/>
            <a:ext cx="815954" cy="838200"/>
          </a:xfrm>
          <a:prstGeom prst="rect">
            <a:avLst/>
          </a:prstGeom>
          <a:noFill/>
        </p:spPr>
      </p:pic>
      <p:pic>
        <p:nvPicPr>
          <p:cNvPr id="35" name="Picture 34" descr="hoa"/>
          <p:cNvPicPr>
            <a:picLocks noChangeAspect="1" noChangeArrowheads="1" noCrop="1"/>
          </p:cNvPicPr>
          <p:nvPr/>
        </p:nvPicPr>
        <p:blipFill>
          <a:blip r:embed="rId3"/>
          <a:srcRect/>
          <a:stretch>
            <a:fillRect/>
          </a:stretch>
        </p:blipFill>
        <p:spPr bwMode="auto">
          <a:xfrm>
            <a:off x="4751377" y="3673922"/>
            <a:ext cx="815954" cy="838200"/>
          </a:xfrm>
          <a:prstGeom prst="rect">
            <a:avLst/>
          </a:prstGeom>
          <a:noFill/>
        </p:spPr>
      </p:pic>
      <p:pic>
        <p:nvPicPr>
          <p:cNvPr id="36" name="Picture 35" descr="hoa"/>
          <p:cNvPicPr>
            <a:picLocks noChangeAspect="1" noChangeArrowheads="1" noCrop="1"/>
          </p:cNvPicPr>
          <p:nvPr/>
        </p:nvPicPr>
        <p:blipFill>
          <a:blip r:embed="rId3"/>
          <a:srcRect/>
          <a:stretch>
            <a:fillRect/>
          </a:stretch>
        </p:blipFill>
        <p:spPr bwMode="auto">
          <a:xfrm>
            <a:off x="7239000" y="3048000"/>
            <a:ext cx="815954" cy="838200"/>
          </a:xfrm>
          <a:prstGeom prst="rect">
            <a:avLst/>
          </a:prstGeom>
          <a:noFill/>
        </p:spPr>
      </p:pic>
      <p:pic>
        <p:nvPicPr>
          <p:cNvPr id="37" name="Picture 36" descr="hoa"/>
          <p:cNvPicPr>
            <a:picLocks noChangeAspect="1" noChangeArrowheads="1" noCrop="1"/>
          </p:cNvPicPr>
          <p:nvPr/>
        </p:nvPicPr>
        <p:blipFill>
          <a:blip r:embed="rId3"/>
          <a:srcRect/>
          <a:stretch>
            <a:fillRect/>
          </a:stretch>
        </p:blipFill>
        <p:spPr bwMode="auto">
          <a:xfrm>
            <a:off x="4127137" y="1872963"/>
            <a:ext cx="815954" cy="8382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hoa"/>
          <p:cNvPicPr>
            <a:picLocks noChangeAspect="1" noChangeArrowheads="1" noCrop="1"/>
          </p:cNvPicPr>
          <p:nvPr/>
        </p:nvPicPr>
        <p:blipFill>
          <a:blip r:embed="rId2"/>
          <a:srcRect/>
          <a:stretch>
            <a:fillRect/>
          </a:stretch>
        </p:blipFill>
        <p:spPr bwMode="auto">
          <a:xfrm>
            <a:off x="1828800" y="5527282"/>
            <a:ext cx="1295400" cy="1330718"/>
          </a:xfrm>
          <a:prstGeom prst="rect">
            <a:avLst/>
          </a:prstGeom>
          <a:noFill/>
        </p:spPr>
      </p:pic>
      <p:pic>
        <p:nvPicPr>
          <p:cNvPr id="27" name="Picture 26" descr="hoa"/>
          <p:cNvPicPr>
            <a:picLocks noChangeAspect="1" noChangeArrowheads="1" noCrop="1"/>
          </p:cNvPicPr>
          <p:nvPr/>
        </p:nvPicPr>
        <p:blipFill>
          <a:blip r:embed="rId2"/>
          <a:srcRect/>
          <a:stretch>
            <a:fillRect/>
          </a:stretch>
        </p:blipFill>
        <p:spPr bwMode="auto">
          <a:xfrm>
            <a:off x="1752600" y="1676400"/>
            <a:ext cx="815954" cy="838200"/>
          </a:xfrm>
          <a:prstGeom prst="rect">
            <a:avLst/>
          </a:prstGeom>
          <a:noFill/>
        </p:spPr>
      </p:pic>
      <p:pic>
        <p:nvPicPr>
          <p:cNvPr id="28" name="Picture 27" descr="hoa"/>
          <p:cNvPicPr>
            <a:picLocks noChangeAspect="1" noChangeArrowheads="1" noCrop="1"/>
          </p:cNvPicPr>
          <p:nvPr/>
        </p:nvPicPr>
        <p:blipFill>
          <a:blip r:embed="rId2"/>
          <a:srcRect/>
          <a:stretch>
            <a:fillRect/>
          </a:stretch>
        </p:blipFill>
        <p:spPr bwMode="auto">
          <a:xfrm>
            <a:off x="1524000" y="3886200"/>
            <a:ext cx="815954" cy="838200"/>
          </a:xfrm>
          <a:prstGeom prst="rect">
            <a:avLst/>
          </a:prstGeom>
          <a:noFill/>
        </p:spPr>
      </p:pic>
      <p:pic>
        <p:nvPicPr>
          <p:cNvPr id="30" name="Picture 29" descr="hoa"/>
          <p:cNvPicPr>
            <a:picLocks noChangeAspect="1" noChangeArrowheads="1" noCrop="1"/>
          </p:cNvPicPr>
          <p:nvPr/>
        </p:nvPicPr>
        <p:blipFill>
          <a:blip r:embed="rId2"/>
          <a:srcRect/>
          <a:stretch>
            <a:fillRect/>
          </a:stretch>
        </p:blipFill>
        <p:spPr bwMode="auto">
          <a:xfrm>
            <a:off x="1524000" y="2362200"/>
            <a:ext cx="815954" cy="838200"/>
          </a:xfrm>
          <a:prstGeom prst="rect">
            <a:avLst/>
          </a:prstGeom>
          <a:noFill/>
        </p:spPr>
      </p:pic>
      <p:pic>
        <p:nvPicPr>
          <p:cNvPr id="32" name="Picture 31" descr="hoa"/>
          <p:cNvPicPr>
            <a:picLocks noChangeAspect="1" noChangeArrowheads="1" noCrop="1"/>
          </p:cNvPicPr>
          <p:nvPr/>
        </p:nvPicPr>
        <p:blipFill>
          <a:blip r:embed="rId2"/>
          <a:srcRect/>
          <a:stretch>
            <a:fillRect/>
          </a:stretch>
        </p:blipFill>
        <p:spPr bwMode="auto">
          <a:xfrm>
            <a:off x="9372600" y="5527282"/>
            <a:ext cx="1295400" cy="1330718"/>
          </a:xfrm>
          <a:prstGeom prst="rect">
            <a:avLst/>
          </a:prstGeom>
          <a:noFill/>
        </p:spPr>
      </p:pic>
      <p:pic>
        <p:nvPicPr>
          <p:cNvPr id="33" name="Picture 32" descr="hoa"/>
          <p:cNvPicPr>
            <a:picLocks noChangeAspect="1" noChangeArrowheads="1" noCrop="1"/>
          </p:cNvPicPr>
          <p:nvPr/>
        </p:nvPicPr>
        <p:blipFill>
          <a:blip r:embed="rId2"/>
          <a:srcRect/>
          <a:stretch>
            <a:fillRect/>
          </a:stretch>
        </p:blipFill>
        <p:spPr bwMode="auto">
          <a:xfrm>
            <a:off x="8763000" y="6019800"/>
            <a:ext cx="815954" cy="838200"/>
          </a:xfrm>
          <a:prstGeom prst="rect">
            <a:avLst/>
          </a:prstGeom>
          <a:noFill/>
        </p:spPr>
      </p:pic>
      <p:pic>
        <p:nvPicPr>
          <p:cNvPr id="34" name="Picture 33" descr="hoa"/>
          <p:cNvPicPr>
            <a:picLocks noChangeAspect="1" noChangeArrowheads="1" noCrop="1"/>
          </p:cNvPicPr>
          <p:nvPr/>
        </p:nvPicPr>
        <p:blipFill>
          <a:blip r:embed="rId2"/>
          <a:srcRect/>
          <a:stretch>
            <a:fillRect/>
          </a:stretch>
        </p:blipFill>
        <p:spPr bwMode="auto">
          <a:xfrm>
            <a:off x="2895600" y="6019800"/>
            <a:ext cx="815954" cy="838200"/>
          </a:xfrm>
          <a:prstGeom prst="rect">
            <a:avLst/>
          </a:prstGeom>
          <a:noFill/>
        </p:spPr>
      </p:pic>
      <p:pic>
        <p:nvPicPr>
          <p:cNvPr id="17" name="Picture 16" descr="hoa"/>
          <p:cNvPicPr>
            <a:picLocks noChangeAspect="1" noChangeArrowheads="1" noCrop="1"/>
          </p:cNvPicPr>
          <p:nvPr/>
        </p:nvPicPr>
        <p:blipFill>
          <a:blip r:embed="rId2"/>
          <a:srcRect/>
          <a:stretch>
            <a:fillRect/>
          </a:stretch>
        </p:blipFill>
        <p:spPr bwMode="auto">
          <a:xfrm rot="5400000">
            <a:off x="9307523" y="3341677"/>
            <a:ext cx="815954" cy="838200"/>
          </a:xfrm>
          <a:prstGeom prst="rect">
            <a:avLst/>
          </a:prstGeom>
          <a:noFill/>
        </p:spPr>
      </p:pic>
      <p:pic>
        <p:nvPicPr>
          <p:cNvPr id="18" name="Picture 17" descr="hoa"/>
          <p:cNvPicPr>
            <a:picLocks noChangeAspect="1" noChangeArrowheads="1" noCrop="1"/>
          </p:cNvPicPr>
          <p:nvPr/>
        </p:nvPicPr>
        <p:blipFill>
          <a:blip r:embed="rId2"/>
          <a:srcRect/>
          <a:stretch>
            <a:fillRect/>
          </a:stretch>
        </p:blipFill>
        <p:spPr bwMode="auto">
          <a:xfrm rot="5400000">
            <a:off x="9775846" y="2743200"/>
            <a:ext cx="815954" cy="838200"/>
          </a:xfrm>
          <a:prstGeom prst="rect">
            <a:avLst/>
          </a:prstGeom>
          <a:noFill/>
        </p:spPr>
      </p:pic>
      <p:pic>
        <p:nvPicPr>
          <p:cNvPr id="29" name="Picture 28" descr="hoa"/>
          <p:cNvPicPr>
            <a:picLocks noChangeAspect="1" noChangeArrowheads="1" noCrop="1"/>
          </p:cNvPicPr>
          <p:nvPr/>
        </p:nvPicPr>
        <p:blipFill>
          <a:blip r:embed="rId2"/>
          <a:srcRect/>
          <a:stretch>
            <a:fillRect/>
          </a:stretch>
        </p:blipFill>
        <p:spPr bwMode="auto">
          <a:xfrm rot="5400000">
            <a:off x="9612323" y="3973523"/>
            <a:ext cx="815954" cy="838200"/>
          </a:xfrm>
          <a:prstGeom prst="rect">
            <a:avLst/>
          </a:prstGeom>
          <a:noFill/>
        </p:spPr>
      </p:pic>
      <p:sp>
        <p:nvSpPr>
          <p:cNvPr id="31" name="TextBox 30"/>
          <p:cNvSpPr txBox="1"/>
          <p:nvPr/>
        </p:nvSpPr>
        <p:spPr>
          <a:xfrm>
            <a:off x="2743200" y="3058181"/>
            <a:ext cx="62484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err="1">
                <a:solidFill>
                  <a:schemeClr val="tx1">
                    <a:lumMod val="95000"/>
                    <a:lumOff val="5000"/>
                  </a:schemeClr>
                </a:solidFill>
                <a:latin typeface="Times New Roman" pitchFamily="18" charset="0"/>
                <a:cs typeface="Times New Roman" pitchFamily="18" charset="0"/>
              </a:rPr>
              <a:t>Hãy</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biết</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thương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của</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phép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tính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sau</a:t>
            </a:r>
            <a:r>
              <a:rPr lang="en-US" sz="2800" b="1" dirty="0">
                <a:solidFill>
                  <a:schemeClr val="tx1">
                    <a:lumMod val="95000"/>
                    <a:lumOff val="5000"/>
                  </a:schemeClr>
                </a:solidFill>
                <a:latin typeface="Times New Roman" pitchFamily="18" charset="0"/>
                <a:cs typeface="Times New Roman" pitchFamily="18" charset="0"/>
              </a:rPr>
              <a:t>:</a:t>
            </a:r>
          </a:p>
          <a:p>
            <a:r>
              <a:rPr lang="en-US" sz="2800" b="1" dirty="0">
                <a:solidFill>
                  <a:schemeClr val="tx1">
                    <a:lumMod val="95000"/>
                    <a:lumOff val="5000"/>
                  </a:schemeClr>
                </a:solidFill>
                <a:latin typeface="Times New Roman" pitchFamily="18" charset="0"/>
                <a:cs typeface="Times New Roman" pitchFamily="18" charset="0"/>
              </a:rPr>
              <a:t>89 : 26 = ?</a:t>
            </a:r>
          </a:p>
        </p:txBody>
      </p:sp>
      <p:sp>
        <p:nvSpPr>
          <p:cNvPr id="48" name="TextBox 47"/>
          <p:cNvSpPr txBox="1"/>
          <p:nvPr/>
        </p:nvSpPr>
        <p:spPr>
          <a:xfrm>
            <a:off x="4953000" y="4419600"/>
            <a:ext cx="17526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err="1">
                <a:solidFill>
                  <a:schemeClr val="tx1">
                    <a:lumMod val="95000"/>
                    <a:lumOff val="5000"/>
                  </a:schemeClr>
                </a:solidFill>
                <a:latin typeface="Times New Roman" pitchFamily="18" charset="0"/>
                <a:cs typeface="Times New Roman" pitchFamily="18" charset="0"/>
              </a:rPr>
              <a:t>Đáp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án</a:t>
            </a:r>
            <a:r>
              <a:rPr lang="en-US" sz="2800" b="1" dirty="0">
                <a:solidFill>
                  <a:schemeClr val="tx1">
                    <a:lumMod val="95000"/>
                    <a:lumOff val="5000"/>
                  </a:schemeClr>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3</a:t>
            </a:r>
            <a:r>
              <a:rPr lang="en-US" sz="2800" b="1" dirty="0">
                <a:solidFill>
                  <a:schemeClr val="tx1">
                    <a:lumMod val="95000"/>
                    <a:lumOff val="5000"/>
                  </a:schemeClr>
                </a:solidFill>
                <a:latin typeface="Times New Roman" pitchFamily="18" charset="0"/>
                <a:cs typeface="Times New Roman" pitchFamily="18" charset="0"/>
              </a:rPr>
              <a:t>  </a:t>
            </a:r>
          </a:p>
        </p:txBody>
      </p:sp>
      <p:sp>
        <p:nvSpPr>
          <p:cNvPr id="53" name="TextBox 52">
            <a:hlinkClick r:id="rId3" action="ppaction://hlinksldjump" highlightClick="1">
              <a:snd r:embed="rId4" name="arrow.wav"/>
            </a:hlinkClick>
          </p:cNvPr>
          <p:cNvSpPr txBox="1"/>
          <p:nvPr/>
        </p:nvSpPr>
        <p:spPr>
          <a:xfrm>
            <a:off x="4038600" y="5334000"/>
            <a:ext cx="41910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cả</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lớp</a:t>
            </a:r>
            <a:endParaRPr lang="en-US" sz="3200" b="1" dirty="0">
              <a:latin typeface="Times New Roman" pitchFamily="18" charset="0"/>
              <a:cs typeface="Times New Roman" pitchFamily="18" charset="0"/>
            </a:endParaRPr>
          </a:p>
        </p:txBody>
      </p:sp>
      <p:sp>
        <p:nvSpPr>
          <p:cNvPr id="54" name="Oval 53"/>
          <p:cNvSpPr/>
          <p:nvPr/>
        </p:nvSpPr>
        <p:spPr>
          <a:xfrm>
            <a:off x="3962400" y="5334000"/>
            <a:ext cx="4343400" cy="1066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solidFill>
                  <a:srgbClr val="000099"/>
                </a:solidFill>
                <a:latin typeface="Times New Roman" pitchFamily="18" charset="0"/>
                <a:cs typeface="Times New Roman" pitchFamily="18" charset="0"/>
              </a:rPr>
              <a:t>Phần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thưởng</a:t>
            </a:r>
            <a:r>
              <a:rPr lang="en-US" sz="3200" b="1" dirty="0">
                <a:solidFill>
                  <a:srgbClr val="000099"/>
                </a:solidFill>
                <a:latin typeface="Times New Roman" pitchFamily="18" charset="0"/>
                <a:cs typeface="Times New Roman" pitchFamily="18" charset="0"/>
              </a:rPr>
              <a:t>  </a:t>
            </a:r>
          </a:p>
        </p:txBody>
      </p:sp>
      <p:sp>
        <p:nvSpPr>
          <p:cNvPr id="61" name="Oval 60"/>
          <p:cNvSpPr/>
          <p:nvPr/>
        </p:nvSpPr>
        <p:spPr>
          <a:xfrm>
            <a:off x="7930660" y="144780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5</a:t>
            </a:r>
          </a:p>
        </p:txBody>
      </p:sp>
      <p:sp>
        <p:nvSpPr>
          <p:cNvPr id="62" name="Oval 61"/>
          <p:cNvSpPr/>
          <p:nvPr/>
        </p:nvSpPr>
        <p:spPr>
          <a:xfrm>
            <a:off x="7924800" y="144780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4</a:t>
            </a:r>
          </a:p>
        </p:txBody>
      </p:sp>
      <p:sp>
        <p:nvSpPr>
          <p:cNvPr id="63" name="Oval 62"/>
          <p:cNvSpPr/>
          <p:nvPr/>
        </p:nvSpPr>
        <p:spPr>
          <a:xfrm>
            <a:off x="7916592" y="144780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3</a:t>
            </a:r>
          </a:p>
        </p:txBody>
      </p:sp>
      <p:sp>
        <p:nvSpPr>
          <p:cNvPr id="64" name="Oval 63"/>
          <p:cNvSpPr/>
          <p:nvPr/>
        </p:nvSpPr>
        <p:spPr>
          <a:xfrm>
            <a:off x="7924800" y="144780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2</a:t>
            </a:r>
          </a:p>
        </p:txBody>
      </p:sp>
      <p:sp>
        <p:nvSpPr>
          <p:cNvPr id="65" name="Oval 64"/>
          <p:cNvSpPr/>
          <p:nvPr/>
        </p:nvSpPr>
        <p:spPr>
          <a:xfrm>
            <a:off x="7924800" y="144780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1</a:t>
            </a:r>
          </a:p>
        </p:txBody>
      </p:sp>
      <p:sp>
        <p:nvSpPr>
          <p:cNvPr id="66" name="Oval 65"/>
          <p:cNvSpPr/>
          <p:nvPr/>
        </p:nvSpPr>
        <p:spPr>
          <a:xfrm>
            <a:off x="7924800" y="144780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Times New Roman" pitchFamily="18" charset="0"/>
                <a:cs typeface="Times New Roman" pitchFamily="18" charset="0"/>
              </a:rPr>
              <a:t>Hết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giờ</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87522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2000"/>
                                        <p:tgtEl>
                                          <p:spTgt spid="6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2000"/>
                                        <p:tgtEl>
                                          <p:spTgt spid="63"/>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2000"/>
                                        <p:tgtEl>
                                          <p:spTgt spid="64"/>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2000"/>
                                        <p:tgtEl>
                                          <p:spTgt spid="65"/>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20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checkerboard(across)">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dissolv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54"/>
                                        </p:tgtEl>
                                      </p:cBhvr>
                                    </p:animEffect>
                                    <p:set>
                                      <p:cBhvr>
                                        <p:cTn id="42" dur="1" fill="hold">
                                          <p:stCondLst>
                                            <p:cond delay="499"/>
                                          </p:stCondLst>
                                        </p:cTn>
                                        <p:tgtEl>
                                          <p:spTgt spid="5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dissolve">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animBg="1"/>
      <p:bldP spid="54" grpId="0" animBg="1"/>
      <p:bldP spid="54" grpId="1" animBg="1"/>
      <p:bldP spid="61" grpId="0" animBg="1"/>
      <p:bldP spid="62" grpId="0" animBg="1"/>
      <p:bldP spid="63" grpId="0" animBg="1"/>
      <p:bldP spid="64" grpId="0" animBg="1"/>
      <p:bldP spid="65" grpId="0" animBg="1"/>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hoa"/>
          <p:cNvPicPr>
            <a:picLocks noChangeAspect="1" noChangeArrowheads="1" noCrop="1"/>
          </p:cNvPicPr>
          <p:nvPr/>
        </p:nvPicPr>
        <p:blipFill>
          <a:blip r:embed="rId2"/>
          <a:srcRect/>
          <a:stretch>
            <a:fillRect/>
          </a:stretch>
        </p:blipFill>
        <p:spPr bwMode="auto">
          <a:xfrm>
            <a:off x="2380053" y="3321627"/>
            <a:ext cx="1295400" cy="1330718"/>
          </a:xfrm>
          <a:prstGeom prst="rect">
            <a:avLst/>
          </a:prstGeom>
          <a:noFill/>
        </p:spPr>
      </p:pic>
      <p:pic>
        <p:nvPicPr>
          <p:cNvPr id="27" name="Picture 26" descr="hoa"/>
          <p:cNvPicPr>
            <a:picLocks noChangeAspect="1" noChangeArrowheads="1" noCrop="1"/>
          </p:cNvPicPr>
          <p:nvPr/>
        </p:nvPicPr>
        <p:blipFill>
          <a:blip r:embed="rId2"/>
          <a:srcRect/>
          <a:stretch>
            <a:fillRect/>
          </a:stretch>
        </p:blipFill>
        <p:spPr bwMode="auto">
          <a:xfrm>
            <a:off x="1752600" y="1676400"/>
            <a:ext cx="815954" cy="838200"/>
          </a:xfrm>
          <a:prstGeom prst="rect">
            <a:avLst/>
          </a:prstGeom>
          <a:noFill/>
        </p:spPr>
      </p:pic>
      <p:pic>
        <p:nvPicPr>
          <p:cNvPr id="28" name="Picture 27" descr="hoa"/>
          <p:cNvPicPr>
            <a:picLocks noChangeAspect="1" noChangeArrowheads="1" noCrop="1"/>
          </p:cNvPicPr>
          <p:nvPr/>
        </p:nvPicPr>
        <p:blipFill>
          <a:blip r:embed="rId2"/>
          <a:srcRect/>
          <a:stretch>
            <a:fillRect/>
          </a:stretch>
        </p:blipFill>
        <p:spPr bwMode="auto">
          <a:xfrm>
            <a:off x="1524000" y="3886200"/>
            <a:ext cx="815954" cy="838200"/>
          </a:xfrm>
          <a:prstGeom prst="rect">
            <a:avLst/>
          </a:prstGeom>
          <a:noFill/>
        </p:spPr>
      </p:pic>
      <p:pic>
        <p:nvPicPr>
          <p:cNvPr id="30" name="Picture 29" descr="hoa"/>
          <p:cNvPicPr>
            <a:picLocks noChangeAspect="1" noChangeArrowheads="1" noCrop="1"/>
          </p:cNvPicPr>
          <p:nvPr/>
        </p:nvPicPr>
        <p:blipFill>
          <a:blip r:embed="rId2"/>
          <a:srcRect/>
          <a:stretch>
            <a:fillRect/>
          </a:stretch>
        </p:blipFill>
        <p:spPr bwMode="auto">
          <a:xfrm>
            <a:off x="1524000" y="2362200"/>
            <a:ext cx="815954" cy="838200"/>
          </a:xfrm>
          <a:prstGeom prst="rect">
            <a:avLst/>
          </a:prstGeom>
          <a:noFill/>
        </p:spPr>
      </p:pic>
      <p:pic>
        <p:nvPicPr>
          <p:cNvPr id="32" name="Picture 31" descr="hoa"/>
          <p:cNvPicPr>
            <a:picLocks noChangeAspect="1" noChangeArrowheads="1" noCrop="1"/>
          </p:cNvPicPr>
          <p:nvPr/>
        </p:nvPicPr>
        <p:blipFill>
          <a:blip r:embed="rId2"/>
          <a:srcRect/>
          <a:stretch>
            <a:fillRect/>
          </a:stretch>
        </p:blipFill>
        <p:spPr bwMode="auto">
          <a:xfrm>
            <a:off x="9545995" y="3986986"/>
            <a:ext cx="1295400" cy="1330718"/>
          </a:xfrm>
          <a:prstGeom prst="rect">
            <a:avLst/>
          </a:prstGeom>
          <a:noFill/>
        </p:spPr>
      </p:pic>
      <p:pic>
        <p:nvPicPr>
          <p:cNvPr id="33" name="Picture 32" descr="hoa"/>
          <p:cNvPicPr>
            <a:picLocks noChangeAspect="1" noChangeArrowheads="1" noCrop="1"/>
          </p:cNvPicPr>
          <p:nvPr/>
        </p:nvPicPr>
        <p:blipFill>
          <a:blip r:embed="rId2"/>
          <a:srcRect/>
          <a:stretch>
            <a:fillRect/>
          </a:stretch>
        </p:blipFill>
        <p:spPr bwMode="auto">
          <a:xfrm>
            <a:off x="8632846" y="4381500"/>
            <a:ext cx="815954" cy="838200"/>
          </a:xfrm>
          <a:prstGeom prst="rect">
            <a:avLst/>
          </a:prstGeom>
          <a:noFill/>
        </p:spPr>
      </p:pic>
      <p:pic>
        <p:nvPicPr>
          <p:cNvPr id="34" name="Picture 33" descr="hoa"/>
          <p:cNvPicPr>
            <a:picLocks noChangeAspect="1" noChangeArrowheads="1" noCrop="1"/>
          </p:cNvPicPr>
          <p:nvPr/>
        </p:nvPicPr>
        <p:blipFill>
          <a:blip r:embed="rId2"/>
          <a:srcRect/>
          <a:stretch>
            <a:fillRect/>
          </a:stretch>
        </p:blipFill>
        <p:spPr bwMode="auto">
          <a:xfrm>
            <a:off x="2069255" y="4712644"/>
            <a:ext cx="815954" cy="838200"/>
          </a:xfrm>
          <a:prstGeom prst="rect">
            <a:avLst/>
          </a:prstGeom>
          <a:noFill/>
        </p:spPr>
      </p:pic>
      <p:pic>
        <p:nvPicPr>
          <p:cNvPr id="17" name="Picture 16" descr="hoa"/>
          <p:cNvPicPr>
            <a:picLocks noChangeAspect="1" noChangeArrowheads="1" noCrop="1"/>
          </p:cNvPicPr>
          <p:nvPr/>
        </p:nvPicPr>
        <p:blipFill>
          <a:blip r:embed="rId2"/>
          <a:srcRect/>
          <a:stretch>
            <a:fillRect/>
          </a:stretch>
        </p:blipFill>
        <p:spPr bwMode="auto">
          <a:xfrm rot="5400000">
            <a:off x="8862080" y="2590097"/>
            <a:ext cx="815954" cy="838200"/>
          </a:xfrm>
          <a:prstGeom prst="rect">
            <a:avLst/>
          </a:prstGeom>
          <a:noFill/>
        </p:spPr>
      </p:pic>
      <p:pic>
        <p:nvPicPr>
          <p:cNvPr id="18" name="Picture 17" descr="hoa"/>
          <p:cNvPicPr>
            <a:picLocks noChangeAspect="1" noChangeArrowheads="1" noCrop="1"/>
          </p:cNvPicPr>
          <p:nvPr/>
        </p:nvPicPr>
        <p:blipFill>
          <a:blip r:embed="rId2"/>
          <a:srcRect/>
          <a:stretch>
            <a:fillRect/>
          </a:stretch>
        </p:blipFill>
        <p:spPr bwMode="auto">
          <a:xfrm rot="5400000">
            <a:off x="9775846" y="2243241"/>
            <a:ext cx="815954" cy="838200"/>
          </a:xfrm>
          <a:prstGeom prst="rect">
            <a:avLst/>
          </a:prstGeom>
          <a:noFill/>
        </p:spPr>
      </p:pic>
      <p:pic>
        <p:nvPicPr>
          <p:cNvPr id="29" name="Picture 28" descr="hoa"/>
          <p:cNvPicPr>
            <a:picLocks noChangeAspect="1" noChangeArrowheads="1" noCrop="1"/>
          </p:cNvPicPr>
          <p:nvPr/>
        </p:nvPicPr>
        <p:blipFill>
          <a:blip r:embed="rId2"/>
          <a:srcRect/>
          <a:stretch>
            <a:fillRect/>
          </a:stretch>
        </p:blipFill>
        <p:spPr bwMode="auto">
          <a:xfrm rot="5400000">
            <a:off x="9908197" y="3121597"/>
            <a:ext cx="815954" cy="838200"/>
          </a:xfrm>
          <a:prstGeom prst="rect">
            <a:avLst/>
          </a:prstGeom>
          <a:noFill/>
        </p:spPr>
      </p:pic>
      <p:sp>
        <p:nvSpPr>
          <p:cNvPr id="31" name="TextBox 30"/>
          <p:cNvSpPr txBox="1"/>
          <p:nvPr/>
        </p:nvSpPr>
        <p:spPr>
          <a:xfrm>
            <a:off x="2498964" y="2019684"/>
            <a:ext cx="62484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err="1">
                <a:solidFill>
                  <a:schemeClr val="tx1">
                    <a:lumMod val="95000"/>
                    <a:lumOff val="5000"/>
                  </a:schemeClr>
                </a:solidFill>
                <a:latin typeface="Times New Roman" pitchFamily="18" charset="0"/>
                <a:cs typeface="Times New Roman" pitchFamily="18" charset="0"/>
              </a:rPr>
              <a:t>Hãy</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cho</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biết</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thương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của</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phép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tính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sau</a:t>
            </a:r>
            <a:r>
              <a:rPr lang="en-US" sz="2800" b="1" dirty="0">
                <a:solidFill>
                  <a:schemeClr val="tx1">
                    <a:lumMod val="95000"/>
                    <a:lumOff val="5000"/>
                  </a:schemeClr>
                </a:solidFill>
                <a:latin typeface="Times New Roman" pitchFamily="18" charset="0"/>
                <a:cs typeface="Times New Roman" pitchFamily="18" charset="0"/>
              </a:rPr>
              <a:t>: 52 : 24 = ?</a:t>
            </a:r>
          </a:p>
        </p:txBody>
      </p:sp>
      <p:sp>
        <p:nvSpPr>
          <p:cNvPr id="48" name="TextBox 47"/>
          <p:cNvSpPr txBox="1"/>
          <p:nvPr/>
        </p:nvSpPr>
        <p:spPr>
          <a:xfrm>
            <a:off x="5094277" y="3387013"/>
            <a:ext cx="17526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err="1">
                <a:solidFill>
                  <a:schemeClr val="tx1">
                    <a:lumMod val="95000"/>
                    <a:lumOff val="5000"/>
                  </a:schemeClr>
                </a:solidFill>
                <a:latin typeface="Times New Roman" pitchFamily="18" charset="0"/>
                <a:cs typeface="Times New Roman" pitchFamily="18" charset="0"/>
              </a:rPr>
              <a:t>Đáp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án</a:t>
            </a:r>
            <a:r>
              <a:rPr lang="en-US" sz="2800" b="1" dirty="0">
                <a:solidFill>
                  <a:schemeClr val="tx1">
                    <a:lumMod val="95000"/>
                    <a:lumOff val="5000"/>
                  </a:schemeClr>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2</a:t>
            </a:r>
            <a:r>
              <a:rPr lang="en-US" sz="2800" b="1" dirty="0">
                <a:solidFill>
                  <a:schemeClr val="tx1">
                    <a:lumMod val="95000"/>
                    <a:lumOff val="5000"/>
                  </a:schemeClr>
                </a:solidFill>
                <a:latin typeface="Times New Roman" pitchFamily="18" charset="0"/>
                <a:cs typeface="Times New Roman" pitchFamily="18" charset="0"/>
              </a:rPr>
              <a:t>  </a:t>
            </a:r>
          </a:p>
        </p:txBody>
      </p:sp>
      <p:sp>
        <p:nvSpPr>
          <p:cNvPr id="53" name="TextBox 52">
            <a:hlinkClick r:id="rId3" action="ppaction://hlinksldjump" highlightClick="1">
              <a:snd r:embed="rId4" name="arrow.wav"/>
            </a:hlinkClick>
          </p:cNvPr>
          <p:cNvSpPr txBox="1"/>
          <p:nvPr/>
        </p:nvSpPr>
        <p:spPr>
          <a:xfrm>
            <a:off x="4102410" y="4432012"/>
            <a:ext cx="41910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hộp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quà</a:t>
            </a:r>
            <a:endParaRPr lang="en-US" sz="3200" b="1" dirty="0">
              <a:latin typeface="Times New Roman" pitchFamily="18" charset="0"/>
              <a:cs typeface="Times New Roman" pitchFamily="18" charset="0"/>
            </a:endParaRPr>
          </a:p>
        </p:txBody>
      </p:sp>
      <p:sp>
        <p:nvSpPr>
          <p:cNvPr id="54" name="Oval 53"/>
          <p:cNvSpPr/>
          <p:nvPr/>
        </p:nvSpPr>
        <p:spPr>
          <a:xfrm>
            <a:off x="4014889" y="4190999"/>
            <a:ext cx="4343400" cy="1066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solidFill>
                  <a:srgbClr val="000099"/>
                </a:solidFill>
                <a:latin typeface="Times New Roman" pitchFamily="18" charset="0"/>
                <a:cs typeface="Times New Roman" pitchFamily="18" charset="0"/>
              </a:rPr>
              <a:t>Phần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thưởng</a:t>
            </a:r>
            <a:r>
              <a:rPr lang="en-US" sz="3200" b="1" dirty="0">
                <a:solidFill>
                  <a:srgbClr val="000099"/>
                </a:solidFill>
                <a:latin typeface="Times New Roman" pitchFamily="18" charset="0"/>
                <a:cs typeface="Times New Roman" pitchFamily="18" charset="0"/>
              </a:rPr>
              <a:t>  </a:t>
            </a:r>
          </a:p>
        </p:txBody>
      </p:sp>
      <p:sp>
        <p:nvSpPr>
          <p:cNvPr id="61" name="Oval 60"/>
          <p:cNvSpPr/>
          <p:nvPr/>
        </p:nvSpPr>
        <p:spPr>
          <a:xfrm>
            <a:off x="8592031" y="674677"/>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5</a:t>
            </a:r>
          </a:p>
        </p:txBody>
      </p:sp>
      <p:sp>
        <p:nvSpPr>
          <p:cNvPr id="62" name="Oval 61"/>
          <p:cNvSpPr/>
          <p:nvPr/>
        </p:nvSpPr>
        <p:spPr>
          <a:xfrm>
            <a:off x="8586171" y="674677"/>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4</a:t>
            </a:r>
          </a:p>
        </p:txBody>
      </p:sp>
      <p:sp>
        <p:nvSpPr>
          <p:cNvPr id="63" name="Oval 62"/>
          <p:cNvSpPr/>
          <p:nvPr/>
        </p:nvSpPr>
        <p:spPr>
          <a:xfrm>
            <a:off x="8577963" y="674677"/>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3</a:t>
            </a:r>
          </a:p>
        </p:txBody>
      </p:sp>
      <p:sp>
        <p:nvSpPr>
          <p:cNvPr id="64" name="Oval 63"/>
          <p:cNvSpPr/>
          <p:nvPr/>
        </p:nvSpPr>
        <p:spPr>
          <a:xfrm>
            <a:off x="8586171" y="691705"/>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2</a:t>
            </a:r>
          </a:p>
        </p:txBody>
      </p:sp>
      <p:sp>
        <p:nvSpPr>
          <p:cNvPr id="65" name="Oval 64"/>
          <p:cNvSpPr/>
          <p:nvPr/>
        </p:nvSpPr>
        <p:spPr>
          <a:xfrm>
            <a:off x="8586171" y="674677"/>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1</a:t>
            </a:r>
          </a:p>
        </p:txBody>
      </p:sp>
      <p:sp>
        <p:nvSpPr>
          <p:cNvPr id="66" name="Oval 65"/>
          <p:cNvSpPr/>
          <p:nvPr/>
        </p:nvSpPr>
        <p:spPr>
          <a:xfrm>
            <a:off x="8586171" y="666561"/>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Times New Roman" pitchFamily="18" charset="0"/>
                <a:cs typeface="Times New Roman" pitchFamily="18" charset="0"/>
              </a:rPr>
              <a:t>Hết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giờ</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87522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2000"/>
                                        <p:tgtEl>
                                          <p:spTgt spid="6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2000"/>
                                        <p:tgtEl>
                                          <p:spTgt spid="63"/>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2000"/>
                                        <p:tgtEl>
                                          <p:spTgt spid="64"/>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2000"/>
                                        <p:tgtEl>
                                          <p:spTgt spid="65"/>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20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checkerboard(across)">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dissolv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54"/>
                                        </p:tgtEl>
                                      </p:cBhvr>
                                    </p:animEffect>
                                    <p:set>
                                      <p:cBhvr>
                                        <p:cTn id="42" dur="1" fill="hold">
                                          <p:stCondLst>
                                            <p:cond delay="499"/>
                                          </p:stCondLst>
                                        </p:cTn>
                                        <p:tgtEl>
                                          <p:spTgt spid="5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dissolve">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animBg="1"/>
      <p:bldP spid="54" grpId="0" animBg="1"/>
      <p:bldP spid="54" grpId="1" animBg="1"/>
      <p:bldP spid="61" grpId="0" animBg="1"/>
      <p:bldP spid="62" grpId="0" animBg="1"/>
      <p:bldP spid="63" grpId="0" animBg="1"/>
      <p:bldP spid="64" grpId="0" animBg="1"/>
      <p:bldP spid="65"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hoa"/>
          <p:cNvPicPr>
            <a:picLocks noChangeAspect="1" noChangeArrowheads="1" noCrop="1"/>
          </p:cNvPicPr>
          <p:nvPr/>
        </p:nvPicPr>
        <p:blipFill>
          <a:blip r:embed="rId2"/>
          <a:srcRect/>
          <a:stretch>
            <a:fillRect/>
          </a:stretch>
        </p:blipFill>
        <p:spPr bwMode="auto">
          <a:xfrm>
            <a:off x="1828800" y="5527282"/>
            <a:ext cx="1295400" cy="1330718"/>
          </a:xfrm>
          <a:prstGeom prst="rect">
            <a:avLst/>
          </a:prstGeom>
          <a:noFill/>
        </p:spPr>
      </p:pic>
      <p:pic>
        <p:nvPicPr>
          <p:cNvPr id="27" name="Picture 26" descr="hoa"/>
          <p:cNvPicPr>
            <a:picLocks noChangeAspect="1" noChangeArrowheads="1" noCrop="1"/>
          </p:cNvPicPr>
          <p:nvPr/>
        </p:nvPicPr>
        <p:blipFill>
          <a:blip r:embed="rId2"/>
          <a:srcRect/>
          <a:stretch>
            <a:fillRect/>
          </a:stretch>
        </p:blipFill>
        <p:spPr bwMode="auto">
          <a:xfrm>
            <a:off x="1752600" y="1676400"/>
            <a:ext cx="815954" cy="838200"/>
          </a:xfrm>
          <a:prstGeom prst="rect">
            <a:avLst/>
          </a:prstGeom>
          <a:noFill/>
        </p:spPr>
      </p:pic>
      <p:pic>
        <p:nvPicPr>
          <p:cNvPr id="28" name="Picture 27" descr="hoa"/>
          <p:cNvPicPr>
            <a:picLocks noChangeAspect="1" noChangeArrowheads="1" noCrop="1"/>
          </p:cNvPicPr>
          <p:nvPr/>
        </p:nvPicPr>
        <p:blipFill>
          <a:blip r:embed="rId2"/>
          <a:srcRect/>
          <a:stretch>
            <a:fillRect/>
          </a:stretch>
        </p:blipFill>
        <p:spPr bwMode="auto">
          <a:xfrm>
            <a:off x="1524000" y="3886200"/>
            <a:ext cx="815954" cy="838200"/>
          </a:xfrm>
          <a:prstGeom prst="rect">
            <a:avLst/>
          </a:prstGeom>
          <a:noFill/>
        </p:spPr>
      </p:pic>
      <p:pic>
        <p:nvPicPr>
          <p:cNvPr id="30" name="Picture 29" descr="hoa"/>
          <p:cNvPicPr>
            <a:picLocks noChangeAspect="1" noChangeArrowheads="1" noCrop="1"/>
          </p:cNvPicPr>
          <p:nvPr/>
        </p:nvPicPr>
        <p:blipFill>
          <a:blip r:embed="rId2"/>
          <a:srcRect/>
          <a:stretch>
            <a:fillRect/>
          </a:stretch>
        </p:blipFill>
        <p:spPr bwMode="auto">
          <a:xfrm>
            <a:off x="1524000" y="2362200"/>
            <a:ext cx="815954" cy="838200"/>
          </a:xfrm>
          <a:prstGeom prst="rect">
            <a:avLst/>
          </a:prstGeom>
          <a:noFill/>
        </p:spPr>
      </p:pic>
      <p:pic>
        <p:nvPicPr>
          <p:cNvPr id="32" name="Picture 31" descr="hoa"/>
          <p:cNvPicPr>
            <a:picLocks noChangeAspect="1" noChangeArrowheads="1" noCrop="1"/>
          </p:cNvPicPr>
          <p:nvPr/>
        </p:nvPicPr>
        <p:blipFill>
          <a:blip r:embed="rId2"/>
          <a:srcRect/>
          <a:stretch>
            <a:fillRect/>
          </a:stretch>
        </p:blipFill>
        <p:spPr bwMode="auto">
          <a:xfrm>
            <a:off x="9372600" y="5527282"/>
            <a:ext cx="1295400" cy="1330718"/>
          </a:xfrm>
          <a:prstGeom prst="rect">
            <a:avLst/>
          </a:prstGeom>
          <a:noFill/>
        </p:spPr>
      </p:pic>
      <p:pic>
        <p:nvPicPr>
          <p:cNvPr id="33" name="Picture 32" descr="hoa"/>
          <p:cNvPicPr>
            <a:picLocks noChangeAspect="1" noChangeArrowheads="1" noCrop="1"/>
          </p:cNvPicPr>
          <p:nvPr/>
        </p:nvPicPr>
        <p:blipFill>
          <a:blip r:embed="rId2"/>
          <a:srcRect/>
          <a:stretch>
            <a:fillRect/>
          </a:stretch>
        </p:blipFill>
        <p:spPr bwMode="auto">
          <a:xfrm>
            <a:off x="8763000" y="6019800"/>
            <a:ext cx="815954" cy="838200"/>
          </a:xfrm>
          <a:prstGeom prst="rect">
            <a:avLst/>
          </a:prstGeom>
          <a:noFill/>
        </p:spPr>
      </p:pic>
      <p:pic>
        <p:nvPicPr>
          <p:cNvPr id="34" name="Picture 33" descr="hoa"/>
          <p:cNvPicPr>
            <a:picLocks noChangeAspect="1" noChangeArrowheads="1" noCrop="1"/>
          </p:cNvPicPr>
          <p:nvPr/>
        </p:nvPicPr>
        <p:blipFill>
          <a:blip r:embed="rId2"/>
          <a:srcRect/>
          <a:stretch>
            <a:fillRect/>
          </a:stretch>
        </p:blipFill>
        <p:spPr bwMode="auto">
          <a:xfrm>
            <a:off x="2895600" y="6019800"/>
            <a:ext cx="815954" cy="838200"/>
          </a:xfrm>
          <a:prstGeom prst="rect">
            <a:avLst/>
          </a:prstGeom>
          <a:noFill/>
        </p:spPr>
      </p:pic>
      <p:pic>
        <p:nvPicPr>
          <p:cNvPr id="17" name="Picture 16" descr="hoa"/>
          <p:cNvPicPr>
            <a:picLocks noChangeAspect="1" noChangeArrowheads="1" noCrop="1"/>
          </p:cNvPicPr>
          <p:nvPr/>
        </p:nvPicPr>
        <p:blipFill>
          <a:blip r:embed="rId2"/>
          <a:srcRect/>
          <a:stretch>
            <a:fillRect/>
          </a:stretch>
        </p:blipFill>
        <p:spPr bwMode="auto">
          <a:xfrm rot="5400000">
            <a:off x="9307523" y="3341677"/>
            <a:ext cx="815954" cy="838200"/>
          </a:xfrm>
          <a:prstGeom prst="rect">
            <a:avLst/>
          </a:prstGeom>
          <a:noFill/>
        </p:spPr>
      </p:pic>
      <p:pic>
        <p:nvPicPr>
          <p:cNvPr id="18" name="Picture 17" descr="hoa"/>
          <p:cNvPicPr>
            <a:picLocks noChangeAspect="1" noChangeArrowheads="1" noCrop="1"/>
          </p:cNvPicPr>
          <p:nvPr/>
        </p:nvPicPr>
        <p:blipFill>
          <a:blip r:embed="rId2"/>
          <a:srcRect/>
          <a:stretch>
            <a:fillRect/>
          </a:stretch>
        </p:blipFill>
        <p:spPr bwMode="auto">
          <a:xfrm rot="5400000">
            <a:off x="9775846" y="2743200"/>
            <a:ext cx="815954" cy="838200"/>
          </a:xfrm>
          <a:prstGeom prst="rect">
            <a:avLst/>
          </a:prstGeom>
          <a:noFill/>
        </p:spPr>
      </p:pic>
      <p:pic>
        <p:nvPicPr>
          <p:cNvPr id="29" name="Picture 28" descr="hoa"/>
          <p:cNvPicPr>
            <a:picLocks noChangeAspect="1" noChangeArrowheads="1" noCrop="1"/>
          </p:cNvPicPr>
          <p:nvPr/>
        </p:nvPicPr>
        <p:blipFill>
          <a:blip r:embed="rId2"/>
          <a:srcRect/>
          <a:stretch>
            <a:fillRect/>
          </a:stretch>
        </p:blipFill>
        <p:spPr bwMode="auto">
          <a:xfrm rot="5400000">
            <a:off x="9612323" y="3973523"/>
            <a:ext cx="815954" cy="838200"/>
          </a:xfrm>
          <a:prstGeom prst="rect">
            <a:avLst/>
          </a:prstGeom>
          <a:noFill/>
        </p:spPr>
      </p:pic>
      <p:sp>
        <p:nvSpPr>
          <p:cNvPr id="31" name="TextBox 30"/>
          <p:cNvSpPr txBox="1"/>
          <p:nvPr/>
        </p:nvSpPr>
        <p:spPr>
          <a:xfrm>
            <a:off x="2982923" y="1877583"/>
            <a:ext cx="67818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err="1">
                <a:solidFill>
                  <a:schemeClr val="tx1">
                    <a:lumMod val="95000"/>
                    <a:lumOff val="5000"/>
                  </a:schemeClr>
                </a:solidFill>
                <a:latin typeface="Times New Roman" pitchFamily="18" charset="0"/>
                <a:cs typeface="Times New Roman" pitchFamily="18" charset="0"/>
              </a:rPr>
              <a:t>Trong</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phép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chia</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có</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dư</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ta</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cần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lưu</a:t>
            </a:r>
            <a:r>
              <a:rPr lang="en-US" sz="2800" b="1" dirty="0">
                <a:solidFill>
                  <a:schemeClr val="tx1">
                    <a:lumMod val="95000"/>
                    <a:lumOff val="5000"/>
                  </a:schemeClr>
                </a:solidFill>
                <a:latin typeface="Times New Roman" pitchFamily="18" charset="0"/>
                <a:cs typeface="Times New Roman" pitchFamily="18" charset="0"/>
              </a:rPr>
              <a:t> ý </a:t>
            </a:r>
            <a:r>
              <a:rPr lang="en-US" sz="2800" b="1" dirty="0" err="1">
                <a:solidFill>
                  <a:schemeClr val="tx1">
                    <a:lumMod val="95000"/>
                    <a:lumOff val="5000"/>
                  </a:schemeClr>
                </a:solidFill>
                <a:latin typeface="Times New Roman" pitchFamily="18" charset="0"/>
                <a:cs typeface="Times New Roman" pitchFamily="18" charset="0"/>
              </a:rPr>
              <a:t>điều</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gì</a:t>
            </a:r>
            <a:r>
              <a:rPr lang="en-US" sz="2800" b="1" dirty="0">
                <a:solidFill>
                  <a:schemeClr val="tx1">
                    <a:lumMod val="95000"/>
                    <a:lumOff val="5000"/>
                  </a:schemeClr>
                </a:solidFill>
                <a:latin typeface="Times New Roman" pitchFamily="18" charset="0"/>
                <a:cs typeface="Times New Roman" pitchFamily="18" charset="0"/>
              </a:rPr>
              <a:t>?</a:t>
            </a:r>
          </a:p>
        </p:txBody>
      </p:sp>
      <p:sp>
        <p:nvSpPr>
          <p:cNvPr id="48" name="TextBox 47"/>
          <p:cNvSpPr txBox="1"/>
          <p:nvPr/>
        </p:nvSpPr>
        <p:spPr>
          <a:xfrm>
            <a:off x="3446946" y="3047057"/>
            <a:ext cx="48768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err="1">
                <a:solidFill>
                  <a:schemeClr val="tx1">
                    <a:lumMod val="95000"/>
                    <a:lumOff val="5000"/>
                  </a:schemeClr>
                </a:solidFill>
                <a:latin typeface="Times New Roman" pitchFamily="18" charset="0"/>
                <a:cs typeface="Times New Roman" pitchFamily="18" charset="0"/>
              </a:rPr>
              <a:t>Đáp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án</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nhỏ</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chia</a:t>
            </a:r>
            <a:r>
              <a:rPr lang="en-US" sz="2800" b="1" dirty="0">
                <a:solidFill>
                  <a:schemeClr val="tx1">
                    <a:lumMod val="95000"/>
                    <a:lumOff val="5000"/>
                  </a:schemeClr>
                </a:solidFill>
                <a:latin typeface="Times New Roman" pitchFamily="18" charset="0"/>
                <a:cs typeface="Times New Roman" pitchFamily="18" charset="0"/>
              </a:rPr>
              <a:t>  </a:t>
            </a:r>
          </a:p>
        </p:txBody>
      </p:sp>
      <p:sp>
        <p:nvSpPr>
          <p:cNvPr id="53" name="TextBox 52">
            <a:hlinkClick r:id="rId3" action="ppaction://hlinksldjump" highlightClick="1">
              <a:snd r:embed="rId4" name="arrow.wav"/>
            </a:hlinkClick>
          </p:cNvPr>
          <p:cNvSpPr txBox="1"/>
          <p:nvPr/>
        </p:nvSpPr>
        <p:spPr>
          <a:xfrm>
            <a:off x="4050351" y="4305300"/>
            <a:ext cx="41910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của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lớp</a:t>
            </a:r>
            <a:endParaRPr lang="en-US" sz="3200" b="1" dirty="0">
              <a:latin typeface="Times New Roman" pitchFamily="18" charset="0"/>
              <a:cs typeface="Times New Roman" pitchFamily="18" charset="0"/>
            </a:endParaRPr>
          </a:p>
        </p:txBody>
      </p:sp>
      <p:sp>
        <p:nvSpPr>
          <p:cNvPr id="54" name="Oval 53"/>
          <p:cNvSpPr/>
          <p:nvPr/>
        </p:nvSpPr>
        <p:spPr>
          <a:xfrm>
            <a:off x="3980346" y="4315718"/>
            <a:ext cx="4343400" cy="1066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solidFill>
                  <a:srgbClr val="000099"/>
                </a:solidFill>
                <a:latin typeface="Times New Roman" pitchFamily="18" charset="0"/>
                <a:cs typeface="Times New Roman" pitchFamily="18" charset="0"/>
              </a:rPr>
              <a:t>Phần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thưởng</a:t>
            </a:r>
            <a:r>
              <a:rPr lang="en-US" sz="3200" b="1" dirty="0">
                <a:solidFill>
                  <a:srgbClr val="000099"/>
                </a:solidFill>
                <a:latin typeface="Times New Roman" pitchFamily="18" charset="0"/>
                <a:cs typeface="Times New Roman" pitchFamily="18" charset="0"/>
              </a:rPr>
              <a:t>  </a:t>
            </a:r>
          </a:p>
        </p:txBody>
      </p:sp>
      <p:sp>
        <p:nvSpPr>
          <p:cNvPr id="61" name="Oval 60"/>
          <p:cNvSpPr/>
          <p:nvPr/>
        </p:nvSpPr>
        <p:spPr>
          <a:xfrm>
            <a:off x="9101186" y="47625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5</a:t>
            </a:r>
          </a:p>
        </p:txBody>
      </p:sp>
      <p:sp>
        <p:nvSpPr>
          <p:cNvPr id="62" name="Oval 61"/>
          <p:cNvSpPr/>
          <p:nvPr/>
        </p:nvSpPr>
        <p:spPr>
          <a:xfrm>
            <a:off x="9095326" y="47625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4</a:t>
            </a:r>
          </a:p>
        </p:txBody>
      </p:sp>
      <p:sp>
        <p:nvSpPr>
          <p:cNvPr id="63" name="Oval 62"/>
          <p:cNvSpPr/>
          <p:nvPr/>
        </p:nvSpPr>
        <p:spPr>
          <a:xfrm>
            <a:off x="9087118" y="47625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3</a:t>
            </a:r>
          </a:p>
        </p:txBody>
      </p:sp>
      <p:sp>
        <p:nvSpPr>
          <p:cNvPr id="64" name="Oval 63"/>
          <p:cNvSpPr/>
          <p:nvPr/>
        </p:nvSpPr>
        <p:spPr>
          <a:xfrm>
            <a:off x="9095326" y="47625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2</a:t>
            </a:r>
          </a:p>
        </p:txBody>
      </p:sp>
      <p:sp>
        <p:nvSpPr>
          <p:cNvPr id="65" name="Oval 64"/>
          <p:cNvSpPr/>
          <p:nvPr/>
        </p:nvSpPr>
        <p:spPr>
          <a:xfrm>
            <a:off x="9095326" y="47625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1</a:t>
            </a:r>
          </a:p>
        </p:txBody>
      </p:sp>
      <p:sp>
        <p:nvSpPr>
          <p:cNvPr id="66" name="Oval 65"/>
          <p:cNvSpPr/>
          <p:nvPr/>
        </p:nvSpPr>
        <p:spPr>
          <a:xfrm>
            <a:off x="9095326" y="476250"/>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Times New Roman" pitchFamily="18" charset="0"/>
                <a:cs typeface="Times New Roman" pitchFamily="18" charset="0"/>
              </a:rPr>
              <a:t>Hết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giờ</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87522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2000"/>
                                        <p:tgtEl>
                                          <p:spTgt spid="6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2000"/>
                                        <p:tgtEl>
                                          <p:spTgt spid="63"/>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2000"/>
                                        <p:tgtEl>
                                          <p:spTgt spid="64"/>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2000"/>
                                        <p:tgtEl>
                                          <p:spTgt spid="65"/>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20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checkerboard(across)">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dissolv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54"/>
                                        </p:tgtEl>
                                      </p:cBhvr>
                                    </p:animEffect>
                                    <p:set>
                                      <p:cBhvr>
                                        <p:cTn id="42" dur="1" fill="hold">
                                          <p:stCondLst>
                                            <p:cond delay="499"/>
                                          </p:stCondLst>
                                        </p:cTn>
                                        <p:tgtEl>
                                          <p:spTgt spid="5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dissolve">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animBg="1"/>
      <p:bldP spid="54" grpId="0" animBg="1"/>
      <p:bldP spid="54" grpId="1" animBg="1"/>
      <p:bldP spid="61" grpId="0" animBg="1"/>
      <p:bldP spid="62" grpId="0" animBg="1"/>
      <p:bldP spid="63" grpId="0" animBg="1"/>
      <p:bldP spid="64" grpId="0" animBg="1"/>
      <p:bldP spid="65" grpId="0" animBg="1"/>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hoa"/>
          <p:cNvPicPr>
            <a:picLocks noChangeAspect="1" noChangeArrowheads="1" noCrop="1"/>
          </p:cNvPicPr>
          <p:nvPr/>
        </p:nvPicPr>
        <p:blipFill>
          <a:blip r:embed="rId2"/>
          <a:srcRect/>
          <a:stretch>
            <a:fillRect/>
          </a:stretch>
        </p:blipFill>
        <p:spPr bwMode="auto">
          <a:xfrm>
            <a:off x="1186295" y="3931465"/>
            <a:ext cx="1295400" cy="1330718"/>
          </a:xfrm>
          <a:prstGeom prst="rect">
            <a:avLst/>
          </a:prstGeom>
          <a:noFill/>
        </p:spPr>
      </p:pic>
      <p:pic>
        <p:nvPicPr>
          <p:cNvPr id="27" name="Picture 26" descr="hoa"/>
          <p:cNvPicPr>
            <a:picLocks noChangeAspect="1" noChangeArrowheads="1" noCrop="1"/>
          </p:cNvPicPr>
          <p:nvPr/>
        </p:nvPicPr>
        <p:blipFill>
          <a:blip r:embed="rId2"/>
          <a:srcRect/>
          <a:stretch>
            <a:fillRect/>
          </a:stretch>
        </p:blipFill>
        <p:spPr bwMode="auto">
          <a:xfrm>
            <a:off x="1752600" y="1676400"/>
            <a:ext cx="815954" cy="838200"/>
          </a:xfrm>
          <a:prstGeom prst="rect">
            <a:avLst/>
          </a:prstGeom>
          <a:noFill/>
        </p:spPr>
      </p:pic>
      <p:pic>
        <p:nvPicPr>
          <p:cNvPr id="28" name="Picture 27" descr="hoa"/>
          <p:cNvPicPr>
            <a:picLocks noChangeAspect="1" noChangeArrowheads="1" noCrop="1"/>
          </p:cNvPicPr>
          <p:nvPr/>
        </p:nvPicPr>
        <p:blipFill>
          <a:blip r:embed="rId2"/>
          <a:srcRect/>
          <a:stretch>
            <a:fillRect/>
          </a:stretch>
        </p:blipFill>
        <p:spPr bwMode="auto">
          <a:xfrm>
            <a:off x="1864168" y="3210225"/>
            <a:ext cx="815954" cy="838200"/>
          </a:xfrm>
          <a:prstGeom prst="rect">
            <a:avLst/>
          </a:prstGeom>
          <a:noFill/>
        </p:spPr>
      </p:pic>
      <p:pic>
        <p:nvPicPr>
          <p:cNvPr id="30" name="Picture 29" descr="hoa"/>
          <p:cNvPicPr>
            <a:picLocks noChangeAspect="1" noChangeArrowheads="1" noCrop="1"/>
          </p:cNvPicPr>
          <p:nvPr/>
        </p:nvPicPr>
        <p:blipFill>
          <a:blip r:embed="rId2"/>
          <a:srcRect/>
          <a:stretch>
            <a:fillRect/>
          </a:stretch>
        </p:blipFill>
        <p:spPr bwMode="auto">
          <a:xfrm>
            <a:off x="1524000" y="2362200"/>
            <a:ext cx="815954" cy="838200"/>
          </a:xfrm>
          <a:prstGeom prst="rect">
            <a:avLst/>
          </a:prstGeom>
          <a:noFill/>
        </p:spPr>
      </p:pic>
      <p:pic>
        <p:nvPicPr>
          <p:cNvPr id="32" name="Picture 31" descr="hoa"/>
          <p:cNvPicPr>
            <a:picLocks noChangeAspect="1" noChangeArrowheads="1" noCrop="1"/>
          </p:cNvPicPr>
          <p:nvPr/>
        </p:nvPicPr>
        <p:blipFill>
          <a:blip r:embed="rId2"/>
          <a:srcRect/>
          <a:stretch>
            <a:fillRect/>
          </a:stretch>
        </p:blipFill>
        <p:spPr bwMode="auto">
          <a:xfrm>
            <a:off x="9885219" y="4110571"/>
            <a:ext cx="1295400" cy="1330718"/>
          </a:xfrm>
          <a:prstGeom prst="rect">
            <a:avLst/>
          </a:prstGeom>
          <a:noFill/>
        </p:spPr>
      </p:pic>
      <p:pic>
        <p:nvPicPr>
          <p:cNvPr id="33" name="Picture 32" descr="hoa"/>
          <p:cNvPicPr>
            <a:picLocks noChangeAspect="1" noChangeArrowheads="1" noCrop="1"/>
          </p:cNvPicPr>
          <p:nvPr/>
        </p:nvPicPr>
        <p:blipFill>
          <a:blip r:embed="rId2"/>
          <a:srcRect/>
          <a:stretch>
            <a:fillRect/>
          </a:stretch>
        </p:blipFill>
        <p:spPr bwMode="auto">
          <a:xfrm>
            <a:off x="8878765" y="4146142"/>
            <a:ext cx="815954" cy="838200"/>
          </a:xfrm>
          <a:prstGeom prst="rect">
            <a:avLst/>
          </a:prstGeom>
          <a:noFill/>
        </p:spPr>
      </p:pic>
      <p:pic>
        <p:nvPicPr>
          <p:cNvPr id="34" name="Picture 33" descr="hoa"/>
          <p:cNvPicPr>
            <a:picLocks noChangeAspect="1" noChangeArrowheads="1" noCrop="1"/>
          </p:cNvPicPr>
          <p:nvPr/>
        </p:nvPicPr>
        <p:blipFill>
          <a:blip r:embed="rId2"/>
          <a:srcRect/>
          <a:stretch>
            <a:fillRect/>
          </a:stretch>
        </p:blipFill>
        <p:spPr bwMode="auto">
          <a:xfrm>
            <a:off x="2173361" y="4843083"/>
            <a:ext cx="815954" cy="838200"/>
          </a:xfrm>
          <a:prstGeom prst="rect">
            <a:avLst/>
          </a:prstGeom>
          <a:noFill/>
        </p:spPr>
      </p:pic>
      <p:pic>
        <p:nvPicPr>
          <p:cNvPr id="17" name="Picture 16" descr="hoa"/>
          <p:cNvPicPr>
            <a:picLocks noChangeAspect="1" noChangeArrowheads="1" noCrop="1"/>
          </p:cNvPicPr>
          <p:nvPr/>
        </p:nvPicPr>
        <p:blipFill>
          <a:blip r:embed="rId2"/>
          <a:srcRect/>
          <a:stretch>
            <a:fillRect/>
          </a:stretch>
        </p:blipFill>
        <p:spPr bwMode="auto">
          <a:xfrm rot="5400000">
            <a:off x="8621723" y="2923718"/>
            <a:ext cx="815954" cy="838200"/>
          </a:xfrm>
          <a:prstGeom prst="rect">
            <a:avLst/>
          </a:prstGeom>
          <a:noFill/>
        </p:spPr>
      </p:pic>
      <p:pic>
        <p:nvPicPr>
          <p:cNvPr id="18" name="Picture 17" descr="hoa"/>
          <p:cNvPicPr>
            <a:picLocks noChangeAspect="1" noChangeArrowheads="1" noCrop="1"/>
          </p:cNvPicPr>
          <p:nvPr/>
        </p:nvPicPr>
        <p:blipFill>
          <a:blip r:embed="rId2"/>
          <a:srcRect/>
          <a:stretch>
            <a:fillRect/>
          </a:stretch>
        </p:blipFill>
        <p:spPr bwMode="auto">
          <a:xfrm rot="5400000">
            <a:off x="9775846" y="2743200"/>
            <a:ext cx="815954" cy="838200"/>
          </a:xfrm>
          <a:prstGeom prst="rect">
            <a:avLst/>
          </a:prstGeom>
          <a:noFill/>
        </p:spPr>
      </p:pic>
      <p:pic>
        <p:nvPicPr>
          <p:cNvPr id="29" name="Picture 28" descr="hoa"/>
          <p:cNvPicPr>
            <a:picLocks noChangeAspect="1" noChangeArrowheads="1" noCrop="1"/>
          </p:cNvPicPr>
          <p:nvPr/>
        </p:nvPicPr>
        <p:blipFill>
          <a:blip r:embed="rId2"/>
          <a:srcRect/>
          <a:stretch>
            <a:fillRect/>
          </a:stretch>
        </p:blipFill>
        <p:spPr bwMode="auto">
          <a:xfrm rot="5400000">
            <a:off x="9459923" y="3403984"/>
            <a:ext cx="815954" cy="838200"/>
          </a:xfrm>
          <a:prstGeom prst="rect">
            <a:avLst/>
          </a:prstGeom>
          <a:noFill/>
        </p:spPr>
      </p:pic>
      <p:sp>
        <p:nvSpPr>
          <p:cNvPr id="31" name="TextBox 30"/>
          <p:cNvSpPr txBox="1"/>
          <p:nvPr/>
        </p:nvSpPr>
        <p:spPr>
          <a:xfrm>
            <a:off x="2667000" y="1707719"/>
            <a:ext cx="67818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err="1">
                <a:solidFill>
                  <a:schemeClr val="tx1">
                    <a:lumMod val="95000"/>
                    <a:lumOff val="5000"/>
                  </a:schemeClr>
                </a:solidFill>
                <a:latin typeface="Times New Roman" pitchFamily="18" charset="0"/>
                <a:cs typeface="Times New Roman" pitchFamily="18" charset="0"/>
              </a:rPr>
              <a:t>Hãy</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tính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nhanh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kết</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quả</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phép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tính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sau</a:t>
            </a:r>
            <a:r>
              <a:rPr lang="en-US" sz="2800" b="1" dirty="0">
                <a:solidFill>
                  <a:schemeClr val="tx1">
                    <a:lumMod val="95000"/>
                    <a:lumOff val="5000"/>
                  </a:schemeClr>
                </a:solidFill>
                <a:latin typeface="Times New Roman" pitchFamily="18" charset="0"/>
                <a:cs typeface="Times New Roman" pitchFamily="18" charset="0"/>
              </a:rPr>
              <a:t>:</a:t>
            </a:r>
          </a:p>
          <a:p>
            <a:pPr algn="ctr"/>
            <a:r>
              <a:rPr lang="en-US" sz="2800" b="1" dirty="0">
                <a:solidFill>
                  <a:schemeClr val="tx1">
                    <a:lumMod val="95000"/>
                    <a:lumOff val="5000"/>
                  </a:schemeClr>
                </a:solidFill>
                <a:latin typeface="Times New Roman" pitchFamily="18" charset="0"/>
                <a:cs typeface="Times New Roman" pitchFamily="18" charset="0"/>
              </a:rPr>
              <a:t>500 : 25 = ? </a:t>
            </a:r>
          </a:p>
        </p:txBody>
      </p:sp>
      <p:sp>
        <p:nvSpPr>
          <p:cNvPr id="48" name="TextBox 47"/>
          <p:cNvSpPr txBox="1"/>
          <p:nvPr/>
        </p:nvSpPr>
        <p:spPr>
          <a:xfrm>
            <a:off x="4775622" y="3008073"/>
            <a:ext cx="20574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err="1">
                <a:solidFill>
                  <a:schemeClr val="tx1">
                    <a:lumMod val="95000"/>
                    <a:lumOff val="5000"/>
                  </a:schemeClr>
                </a:solidFill>
                <a:latin typeface="Times New Roman" pitchFamily="18" charset="0"/>
                <a:cs typeface="Times New Roman" pitchFamily="18" charset="0"/>
              </a:rPr>
              <a:t>Đáp</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án</a:t>
            </a:r>
            <a:r>
              <a:rPr lang="en-US" sz="2800" b="1" dirty="0">
                <a:solidFill>
                  <a:schemeClr val="tx1">
                    <a:lumMod val="95000"/>
                    <a:lumOff val="5000"/>
                  </a:schemeClr>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20</a:t>
            </a:r>
            <a:r>
              <a:rPr lang="en-US" sz="2800" b="1" dirty="0">
                <a:solidFill>
                  <a:schemeClr val="tx1">
                    <a:lumMod val="95000"/>
                    <a:lumOff val="5000"/>
                  </a:schemeClr>
                </a:solidFill>
                <a:latin typeface="Times New Roman" pitchFamily="18" charset="0"/>
                <a:cs typeface="Times New Roman" pitchFamily="18" charset="0"/>
              </a:rPr>
              <a:t> </a:t>
            </a:r>
          </a:p>
        </p:txBody>
      </p:sp>
      <p:sp>
        <p:nvSpPr>
          <p:cNvPr id="53" name="TextBox 52">
            <a:hlinkClick r:id="rId3" action="ppaction://hlinksldjump" highlightClick="1">
              <a:snd r:embed="rId4" name="arrow.wav"/>
            </a:hlinkClick>
          </p:cNvPr>
          <p:cNvSpPr txBox="1"/>
          <p:nvPr/>
        </p:nvSpPr>
        <p:spPr>
          <a:xfrm>
            <a:off x="3708822" y="4258308"/>
            <a:ext cx="41910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biệt</a:t>
            </a:r>
            <a:endParaRPr lang="en-US" sz="3200" b="1" dirty="0">
              <a:latin typeface="Times New Roman" pitchFamily="18" charset="0"/>
              <a:cs typeface="Times New Roman" pitchFamily="18" charset="0"/>
            </a:endParaRPr>
          </a:p>
        </p:txBody>
      </p:sp>
      <p:sp>
        <p:nvSpPr>
          <p:cNvPr id="54" name="Oval 53"/>
          <p:cNvSpPr/>
          <p:nvPr/>
        </p:nvSpPr>
        <p:spPr>
          <a:xfrm>
            <a:off x="3632622" y="4023811"/>
            <a:ext cx="4343400" cy="1066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solidFill>
                  <a:srgbClr val="000099"/>
                </a:solidFill>
                <a:latin typeface="Times New Roman" pitchFamily="18" charset="0"/>
                <a:cs typeface="Times New Roman" pitchFamily="18" charset="0"/>
              </a:rPr>
              <a:t>Phần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thưởng</a:t>
            </a:r>
            <a:r>
              <a:rPr lang="en-US" sz="3200" b="1" dirty="0">
                <a:solidFill>
                  <a:srgbClr val="000099"/>
                </a:solidFill>
                <a:latin typeface="Times New Roman" pitchFamily="18" charset="0"/>
                <a:cs typeface="Times New Roman" pitchFamily="18" charset="0"/>
              </a:rPr>
              <a:t>  </a:t>
            </a:r>
          </a:p>
        </p:txBody>
      </p:sp>
      <p:sp>
        <p:nvSpPr>
          <p:cNvPr id="61" name="Oval 60"/>
          <p:cNvSpPr/>
          <p:nvPr/>
        </p:nvSpPr>
        <p:spPr>
          <a:xfrm>
            <a:off x="9378460" y="546472"/>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5</a:t>
            </a:r>
          </a:p>
        </p:txBody>
      </p:sp>
      <p:sp>
        <p:nvSpPr>
          <p:cNvPr id="62" name="Oval 61"/>
          <p:cNvSpPr/>
          <p:nvPr/>
        </p:nvSpPr>
        <p:spPr>
          <a:xfrm>
            <a:off x="9372600" y="546472"/>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4</a:t>
            </a:r>
          </a:p>
        </p:txBody>
      </p:sp>
      <p:sp>
        <p:nvSpPr>
          <p:cNvPr id="63" name="Oval 62"/>
          <p:cNvSpPr/>
          <p:nvPr/>
        </p:nvSpPr>
        <p:spPr>
          <a:xfrm>
            <a:off x="9364392" y="546472"/>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3</a:t>
            </a:r>
          </a:p>
        </p:txBody>
      </p:sp>
      <p:sp>
        <p:nvSpPr>
          <p:cNvPr id="64" name="Oval 63"/>
          <p:cNvSpPr/>
          <p:nvPr/>
        </p:nvSpPr>
        <p:spPr>
          <a:xfrm>
            <a:off x="9372600" y="546472"/>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2</a:t>
            </a:r>
          </a:p>
        </p:txBody>
      </p:sp>
      <p:sp>
        <p:nvSpPr>
          <p:cNvPr id="65" name="Oval 64"/>
          <p:cNvSpPr/>
          <p:nvPr/>
        </p:nvSpPr>
        <p:spPr>
          <a:xfrm>
            <a:off x="9372600" y="546472"/>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6600" b="1" dirty="0">
                <a:latin typeface="Times New Roman" pitchFamily="18" charset="0"/>
                <a:cs typeface="Times New Roman" pitchFamily="18" charset="0"/>
              </a:rPr>
              <a:t>1</a:t>
            </a:r>
          </a:p>
        </p:txBody>
      </p:sp>
      <p:sp>
        <p:nvSpPr>
          <p:cNvPr id="66" name="Oval 65"/>
          <p:cNvSpPr/>
          <p:nvPr/>
        </p:nvSpPr>
        <p:spPr>
          <a:xfrm>
            <a:off x="9372600" y="546472"/>
            <a:ext cx="1828800" cy="1447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a:latin typeface="Times New Roman" pitchFamily="18" charset="0"/>
                <a:cs typeface="Times New Roman" pitchFamily="18" charset="0"/>
              </a:rPr>
              <a:t>Hết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giờ</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87522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2000"/>
                                        <p:tgtEl>
                                          <p:spTgt spid="6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2000"/>
                                        <p:tgtEl>
                                          <p:spTgt spid="62"/>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2000"/>
                                        <p:tgtEl>
                                          <p:spTgt spid="63"/>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2000"/>
                                        <p:tgtEl>
                                          <p:spTgt spid="64"/>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2000"/>
                                        <p:tgtEl>
                                          <p:spTgt spid="65"/>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2000"/>
                                        <p:tgtEl>
                                          <p:spTgt spid="6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checkerboard(across)">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dissolv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54"/>
                                        </p:tgtEl>
                                      </p:cBhvr>
                                    </p:animEffect>
                                    <p:set>
                                      <p:cBhvr>
                                        <p:cTn id="42" dur="1" fill="hold">
                                          <p:stCondLst>
                                            <p:cond delay="499"/>
                                          </p:stCondLst>
                                        </p:cTn>
                                        <p:tgtEl>
                                          <p:spTgt spid="5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dissolve">
                                      <p:cBhvr>
                                        <p:cTn id="4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animBg="1"/>
      <p:bldP spid="54" grpId="0" animBg="1"/>
      <p:bldP spid="54" grpId="1" animBg="1"/>
      <p:bldP spid="61" grpId="0" animBg="1"/>
      <p:bldP spid="62" grpId="0" animBg="1"/>
      <p:bldP spid="63" grpId="0" animBg="1"/>
      <p:bldP spid="64" grpId="0" animBg="1"/>
      <p:bldP spid="65"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3"/>
          <a:srcRect/>
          <a:stretch>
            <a:fillRect/>
          </a:stretch>
        </p:blipFill>
        <p:spPr bwMode="auto">
          <a:xfrm>
            <a:off x="533400" y="496579"/>
            <a:ext cx="11125199" cy="5852160"/>
          </a:xfrm>
          <a:prstGeom prst="rect">
            <a:avLst/>
          </a:prstGeom>
          <a:noFill/>
        </p:spPr>
      </p:pic>
      <p:sp>
        <p:nvSpPr>
          <p:cNvPr id="8" name="TextBox 7"/>
          <p:cNvSpPr txBox="1"/>
          <p:nvPr/>
        </p:nvSpPr>
        <p:spPr>
          <a:xfrm>
            <a:off x="2514600" y="899331"/>
            <a:ext cx="6553200" cy="110799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600" b="1" smtClean="0">
                <a:latin typeface="Times New Roman" pitchFamily="18" charset="0"/>
                <a:cs typeface="Times New Roman" pitchFamily="18" charset="0"/>
              </a:rPr>
              <a:t>KHỞI ĐỘNG</a:t>
            </a:r>
            <a:endParaRPr lang="en-US" sz="6600" b="1" dirty="0">
              <a:latin typeface="Times New Roman" pitchFamily="18" charset="0"/>
              <a:cs typeface="Times New Roman" pitchFamily="18" charset="0"/>
            </a:endParaRPr>
          </a:p>
        </p:txBody>
      </p:sp>
      <p:sp>
        <p:nvSpPr>
          <p:cNvPr id="9" name="TextBox 8"/>
          <p:cNvSpPr txBox="1"/>
          <p:nvPr/>
        </p:nvSpPr>
        <p:spPr>
          <a:xfrm>
            <a:off x="1295400" y="2819401"/>
            <a:ext cx="9906000" cy="1446550"/>
          </a:xfrm>
          <a:prstGeom prst="rect">
            <a:avLst/>
          </a:prstGeom>
          <a:noFill/>
        </p:spPr>
        <p:txBody>
          <a:bodyPr wrap="square" rtlCol="0">
            <a:spAutoFit/>
          </a:bodyPr>
          <a:lstStyle/>
          <a:p>
            <a:r>
              <a:rPr lang="en-US" sz="4400" b="1" dirty="0" err="1">
                <a:latin typeface="Times New Roman" pitchFamily="18" charset="0"/>
                <a:cs typeface="Times New Roman" pitchFamily="18" charset="0"/>
              </a:rPr>
              <a:t>Tính</a:t>
            </a:r>
            <a:r>
              <a:rPr lang="en-US" sz="4400" b="1" dirty="0">
                <a:latin typeface="Times New Roman" pitchFamily="18" charset="0"/>
                <a:cs typeface="Times New Roman" pitchFamily="18" charset="0"/>
              </a:rPr>
              <a:t>: </a:t>
            </a:r>
          </a:p>
          <a:p>
            <a:r>
              <a:rPr lang="en-US" sz="4400" b="1" dirty="0">
                <a:latin typeface="Times New Roman" pitchFamily="18" charset="0"/>
                <a:cs typeface="Times New Roman" pitchFamily="18" charset="0"/>
              </a:rPr>
              <a:t>a/ 1200 </a:t>
            </a:r>
            <a:r>
              <a:rPr lang="en-US" sz="4400" b="1">
                <a:latin typeface="Times New Roman" pitchFamily="18" charset="0"/>
                <a:cs typeface="Times New Roman" pitchFamily="18" charset="0"/>
              </a:rPr>
              <a:t>: </a:t>
            </a:r>
            <a:r>
              <a:rPr lang="en-US" sz="4400" b="1" smtClean="0">
                <a:latin typeface="Times New Roman" pitchFamily="18" charset="0"/>
                <a:cs typeface="Times New Roman" pitchFamily="18" charset="0"/>
              </a:rPr>
              <a:t>60 </a:t>
            </a:r>
            <a:r>
              <a:rPr lang="en-US" sz="4400" b="1" dirty="0">
                <a:latin typeface="Times New Roman" pitchFamily="18" charset="0"/>
                <a:cs typeface="Times New Roman" pitchFamily="18" charset="0"/>
              </a:rPr>
              <a:t>=		b/ 45000 : 900 =                                          </a:t>
            </a:r>
          </a:p>
        </p:txBody>
      </p:sp>
      <p:sp>
        <p:nvSpPr>
          <p:cNvPr id="11" name="TextBox 10"/>
          <p:cNvSpPr txBox="1"/>
          <p:nvPr/>
        </p:nvSpPr>
        <p:spPr>
          <a:xfrm>
            <a:off x="4800600" y="3616810"/>
            <a:ext cx="914400" cy="646331"/>
          </a:xfrm>
          <a:prstGeom prst="rect">
            <a:avLst/>
          </a:prstGeom>
          <a:noFill/>
        </p:spPr>
        <p:txBody>
          <a:bodyPr wrap="square" rtlCol="0">
            <a:spAutoFit/>
          </a:bodyPr>
          <a:lstStyle/>
          <a:p>
            <a:r>
              <a:rPr lang="en-US" sz="3600" b="1" smtClean="0">
                <a:solidFill>
                  <a:srgbClr val="C00000"/>
                </a:solidFill>
                <a:latin typeface="Times New Roman" pitchFamily="18" charset="0"/>
                <a:cs typeface="Times New Roman" pitchFamily="18" charset="0"/>
              </a:rPr>
              <a:t>20 </a:t>
            </a:r>
            <a:r>
              <a:rPr lang="en-US" sz="3600" b="1" smtClean="0">
                <a:latin typeface="Times New Roman" pitchFamily="18" charset="0"/>
                <a:cs typeface="Times New Roman" pitchFamily="18" charset="0"/>
              </a:rPr>
              <a:t>                                         </a:t>
            </a:r>
            <a:endParaRPr lang="en-US" sz="3600" b="1" dirty="0">
              <a:latin typeface="Times New Roman" pitchFamily="18" charset="0"/>
              <a:cs typeface="Times New Roman" pitchFamily="18" charset="0"/>
            </a:endParaRPr>
          </a:p>
        </p:txBody>
      </p:sp>
      <p:sp>
        <p:nvSpPr>
          <p:cNvPr id="12" name="TextBox 11"/>
          <p:cNvSpPr txBox="1"/>
          <p:nvPr/>
        </p:nvSpPr>
        <p:spPr>
          <a:xfrm>
            <a:off x="9906001" y="3521574"/>
            <a:ext cx="914400" cy="707886"/>
          </a:xfrm>
          <a:prstGeom prst="rect">
            <a:avLst/>
          </a:prstGeom>
          <a:noFill/>
        </p:spPr>
        <p:txBody>
          <a:bodyPr wrap="square" rtlCol="0">
            <a:spAutoFit/>
          </a:bodyPr>
          <a:lstStyle/>
          <a:p>
            <a:r>
              <a:rPr lang="en-US" sz="4000" b="1" dirty="0">
                <a:solidFill>
                  <a:srgbClr val="C00000"/>
                </a:solidFill>
                <a:latin typeface="Times New Roman" pitchFamily="18" charset="0"/>
                <a:cs typeface="Times New Roman" pitchFamily="18" charset="0"/>
              </a:rPr>
              <a:t>50</a:t>
            </a:r>
            <a:r>
              <a:rPr lang="en-US" sz="2800" b="1" dirty="0">
                <a:solidFill>
                  <a:srgbClr val="C00000"/>
                </a:solidFill>
                <a:latin typeface="Times New Roman" pitchFamily="18" charset="0"/>
                <a:cs typeface="Times New Roman" pitchFamily="18" charset="0"/>
              </a:rPr>
              <a:t> </a:t>
            </a:r>
            <a:r>
              <a:rPr lang="en-US" sz="2800" b="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80">
                                          <p:stCondLst>
                                            <p:cond delay="0"/>
                                          </p:stCondLst>
                                        </p:cTn>
                                        <p:tgtEl>
                                          <p:spTgt spid="11"/>
                                        </p:tgtEl>
                                      </p:cBhvr>
                                    </p:animEffect>
                                    <p:anim calcmode="lin" valueType="num">
                                      <p:cBhvr>
                                        <p:cTn id="2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7" dur="26">
                                          <p:stCondLst>
                                            <p:cond delay="650"/>
                                          </p:stCondLst>
                                        </p:cTn>
                                        <p:tgtEl>
                                          <p:spTgt spid="11"/>
                                        </p:tgtEl>
                                      </p:cBhvr>
                                      <p:to x="100000" y="60000"/>
                                    </p:animScale>
                                    <p:animScale>
                                      <p:cBhvr>
                                        <p:cTn id="28" dur="166" decel="50000">
                                          <p:stCondLst>
                                            <p:cond delay="676"/>
                                          </p:stCondLst>
                                        </p:cTn>
                                        <p:tgtEl>
                                          <p:spTgt spid="11"/>
                                        </p:tgtEl>
                                      </p:cBhvr>
                                      <p:to x="100000" y="100000"/>
                                    </p:animScale>
                                    <p:animScale>
                                      <p:cBhvr>
                                        <p:cTn id="29" dur="26">
                                          <p:stCondLst>
                                            <p:cond delay="1312"/>
                                          </p:stCondLst>
                                        </p:cTn>
                                        <p:tgtEl>
                                          <p:spTgt spid="11"/>
                                        </p:tgtEl>
                                      </p:cBhvr>
                                      <p:to x="100000" y="80000"/>
                                    </p:animScale>
                                    <p:animScale>
                                      <p:cBhvr>
                                        <p:cTn id="30" dur="166" decel="50000">
                                          <p:stCondLst>
                                            <p:cond delay="1338"/>
                                          </p:stCondLst>
                                        </p:cTn>
                                        <p:tgtEl>
                                          <p:spTgt spid="11"/>
                                        </p:tgtEl>
                                      </p:cBhvr>
                                      <p:to x="100000" y="100000"/>
                                    </p:animScale>
                                    <p:animScale>
                                      <p:cBhvr>
                                        <p:cTn id="31" dur="26">
                                          <p:stCondLst>
                                            <p:cond delay="1642"/>
                                          </p:stCondLst>
                                        </p:cTn>
                                        <p:tgtEl>
                                          <p:spTgt spid="11"/>
                                        </p:tgtEl>
                                      </p:cBhvr>
                                      <p:to x="100000" y="90000"/>
                                    </p:animScale>
                                    <p:animScale>
                                      <p:cBhvr>
                                        <p:cTn id="32" dur="166" decel="50000">
                                          <p:stCondLst>
                                            <p:cond delay="1668"/>
                                          </p:stCondLst>
                                        </p:cTn>
                                        <p:tgtEl>
                                          <p:spTgt spid="11"/>
                                        </p:tgtEl>
                                      </p:cBhvr>
                                      <p:to x="100000" y="100000"/>
                                    </p:animScale>
                                    <p:animScale>
                                      <p:cBhvr>
                                        <p:cTn id="33" dur="26">
                                          <p:stCondLst>
                                            <p:cond delay="1808"/>
                                          </p:stCondLst>
                                        </p:cTn>
                                        <p:tgtEl>
                                          <p:spTgt spid="11"/>
                                        </p:tgtEl>
                                      </p:cBhvr>
                                      <p:to x="100000" y="95000"/>
                                    </p:animScale>
                                    <p:animScale>
                                      <p:cBhvr>
                                        <p:cTn id="34" dur="166" decel="50000">
                                          <p:stCondLst>
                                            <p:cond delay="1834"/>
                                          </p:stCondLst>
                                        </p:cTn>
                                        <p:tgtEl>
                                          <p:spTgt spid="11"/>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anim calcmode="lin" valueType="num">
                                      <p:cBhvr>
                                        <p:cTn id="40" dur="2000" fill="hold"/>
                                        <p:tgtEl>
                                          <p:spTgt spid="12"/>
                                        </p:tgtEl>
                                        <p:attrNameLst>
                                          <p:attrName>ppt_w</p:attrName>
                                        </p:attrNameLst>
                                      </p:cBhvr>
                                      <p:tavLst>
                                        <p:tav tm="0" fmla="#ppt_w*sin(2.5*pi*$)">
                                          <p:val>
                                            <p:fltVal val="0"/>
                                          </p:val>
                                        </p:tav>
                                        <p:tav tm="100000">
                                          <p:val>
                                            <p:fltVal val="1"/>
                                          </p:val>
                                        </p:tav>
                                      </p:tavLst>
                                    </p:anim>
                                    <p:anim calcmode="lin" valueType="num">
                                      <p:cBhvr>
                                        <p:cTn id="4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6837" y="1752600"/>
            <a:ext cx="9180718" cy="1546577"/>
          </a:xfrm>
          <a:prstGeom prst="rect">
            <a:avLst/>
          </a:prstGeom>
          <a:noFill/>
          <a:ln>
            <a:solidFill>
              <a:schemeClr val="bg1"/>
            </a:solidFill>
          </a:ln>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4800" b="1" smtClean="0">
                <a:ln/>
                <a:solidFill>
                  <a:srgbClr val="002060"/>
                </a:solidFill>
                <a:latin typeface="Times New Roman" panose="02020603050405020304" pitchFamily="18" charset="0"/>
                <a:cs typeface="Times New Roman" panose="02020603050405020304" pitchFamily="18" charset="0"/>
              </a:rPr>
              <a:t>TOÁN</a:t>
            </a:r>
          </a:p>
          <a:p>
            <a:pPr algn="ctr"/>
            <a:r>
              <a:rPr lang="en-US" sz="4800" b="1" smtClean="0">
                <a:ln/>
                <a:solidFill>
                  <a:srgbClr val="002060"/>
                </a:solidFill>
                <a:latin typeface="Times New Roman" panose="02020603050405020304" pitchFamily="18" charset="0"/>
                <a:cs typeface="Times New Roman" panose="02020603050405020304" pitchFamily="18" charset="0"/>
              </a:rPr>
              <a:t>CHIA CHO SỐ CÓ HAI CHỮ SỐ</a:t>
            </a:r>
          </a:p>
        </p:txBody>
      </p:sp>
      <p:pic>
        <p:nvPicPr>
          <p:cNvPr id="6" name="Picture 5" descr="hoa"/>
          <p:cNvPicPr>
            <a:picLocks noChangeAspect="1" noChangeArrowheads="1" noCrop="1"/>
          </p:cNvPicPr>
          <p:nvPr/>
        </p:nvPicPr>
        <p:blipFill>
          <a:blip r:embed="rId2"/>
          <a:srcRect/>
          <a:stretch>
            <a:fillRect/>
          </a:stretch>
        </p:blipFill>
        <p:spPr bwMode="auto">
          <a:xfrm>
            <a:off x="9166246" y="846739"/>
            <a:ext cx="815954" cy="838200"/>
          </a:xfrm>
          <a:prstGeom prst="rect">
            <a:avLst/>
          </a:prstGeom>
          <a:noFill/>
        </p:spPr>
      </p:pic>
      <p:pic>
        <p:nvPicPr>
          <p:cNvPr id="7" name="Picture 6" descr="hoa"/>
          <p:cNvPicPr>
            <a:picLocks noChangeAspect="1" noChangeArrowheads="1" noCrop="1"/>
          </p:cNvPicPr>
          <p:nvPr/>
        </p:nvPicPr>
        <p:blipFill>
          <a:blip r:embed="rId2"/>
          <a:srcRect/>
          <a:stretch>
            <a:fillRect/>
          </a:stretch>
        </p:blipFill>
        <p:spPr bwMode="auto">
          <a:xfrm flipH="1">
            <a:off x="1905000" y="4038600"/>
            <a:ext cx="1295400" cy="1330717"/>
          </a:xfrm>
          <a:prstGeom prst="rect">
            <a:avLst/>
          </a:prstGeom>
          <a:noFill/>
        </p:spPr>
      </p:pic>
    </p:spTree>
    <p:extLst>
      <p:ext uri="{BB962C8B-B14F-4D97-AF65-F5344CB8AC3E}">
        <p14:creationId xmlns:p14="http://schemas.microsoft.com/office/powerpoint/2010/main" val="1507761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 xmlns:a16="http://schemas.microsoft.com/office/drawing/2014/main" id="{756F30A5-17EE-446B-B7C8-24F0492D3F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7" y="1262063"/>
            <a:ext cx="4452938"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Connector 5">
            <a:extLst>
              <a:ext uri="{FF2B5EF4-FFF2-40B4-BE49-F238E27FC236}">
                <a16:creationId xmlns="" xmlns:a16="http://schemas.microsoft.com/office/drawing/2014/main" id="{5CFF2E1E-8FE0-4AE7-B3B1-29E1CF8E72B2}"/>
              </a:ext>
            </a:extLst>
          </p:cNvPr>
          <p:cNvSpPr/>
          <p:nvPr/>
        </p:nvSpPr>
        <p:spPr>
          <a:xfrm>
            <a:off x="1752601" y="1897064"/>
            <a:ext cx="3133725" cy="2903537"/>
          </a:xfrm>
          <a:prstGeom prst="flowChartConnector">
            <a:avLst/>
          </a:prstGeom>
          <a:solidFill>
            <a:srgbClr val="2C1E73"/>
          </a:solid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vi-VN" sz="4000" b="1"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Yêu cầu cần đạt</a:t>
            </a:r>
          </a:p>
        </p:txBody>
      </p:sp>
      <p:sp>
        <p:nvSpPr>
          <p:cNvPr id="8" name="Flowchart: Connector 7">
            <a:extLst>
              <a:ext uri="{FF2B5EF4-FFF2-40B4-BE49-F238E27FC236}">
                <a16:creationId xmlns="" xmlns:a16="http://schemas.microsoft.com/office/drawing/2014/main" id="{44B3D327-64D2-412A-A45D-C363F489EA5F}"/>
              </a:ext>
            </a:extLst>
          </p:cNvPr>
          <p:cNvSpPr/>
          <p:nvPr/>
        </p:nvSpPr>
        <p:spPr>
          <a:xfrm>
            <a:off x="4576764" y="2673351"/>
            <a:ext cx="263525" cy="239713"/>
          </a:xfrm>
          <a:prstGeom prst="flowChartConnector">
            <a:avLst/>
          </a:prstGeom>
          <a:solidFill>
            <a:srgbClr val="FF37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sp>
        <p:nvSpPr>
          <p:cNvPr id="12" name="Freeform: Shape 11">
            <a:extLst>
              <a:ext uri="{FF2B5EF4-FFF2-40B4-BE49-F238E27FC236}">
                <a16:creationId xmlns="" xmlns:a16="http://schemas.microsoft.com/office/drawing/2014/main" id="{D37D0B04-41B9-4796-9752-B3EA2D120BDA}"/>
              </a:ext>
            </a:extLst>
          </p:cNvPr>
          <p:cNvSpPr/>
          <p:nvPr/>
        </p:nvSpPr>
        <p:spPr>
          <a:xfrm>
            <a:off x="4779963" y="2052639"/>
            <a:ext cx="508000" cy="649287"/>
          </a:xfrm>
          <a:custGeom>
            <a:avLst/>
            <a:gdLst>
              <a:gd name="connsiteX0" fmla="*/ 0 w 2743200"/>
              <a:gd name="connsiteY0" fmla="*/ 857250 h 857250"/>
              <a:gd name="connsiteX1" fmla="*/ 895350 w 2743200"/>
              <a:gd name="connsiteY1" fmla="*/ 0 h 857250"/>
              <a:gd name="connsiteX2" fmla="*/ 2209800 w 2743200"/>
              <a:gd name="connsiteY2" fmla="*/ 0 h 857250"/>
              <a:gd name="connsiteX3" fmla="*/ 2743200 w 2743200"/>
              <a:gd name="connsiteY3" fmla="*/ 0 h 857250"/>
            </a:gdLst>
            <a:ahLst/>
            <a:cxnLst>
              <a:cxn ang="0">
                <a:pos x="connsiteX0" y="connsiteY0"/>
              </a:cxn>
              <a:cxn ang="0">
                <a:pos x="connsiteX1" y="connsiteY1"/>
              </a:cxn>
              <a:cxn ang="0">
                <a:pos x="connsiteX2" y="connsiteY2"/>
              </a:cxn>
              <a:cxn ang="0">
                <a:pos x="connsiteX3" y="connsiteY3"/>
              </a:cxn>
            </a:cxnLst>
            <a:rect l="l" t="t" r="r" b="b"/>
            <a:pathLst>
              <a:path w="2743200" h="857250">
                <a:moveTo>
                  <a:pt x="0" y="857250"/>
                </a:moveTo>
                <a:lnTo>
                  <a:pt x="895350" y="0"/>
                </a:lnTo>
                <a:lnTo>
                  <a:pt x="2209800" y="0"/>
                </a:lnTo>
                <a:lnTo>
                  <a:pt x="274320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dirty="0">
              <a:solidFill>
                <a:prstClr val="white"/>
              </a:solidFill>
              <a:latin typeface="Times New Roman" pitchFamily="18" charset="0"/>
              <a:cs typeface="Times New Roman" pitchFamily="18" charset="0"/>
            </a:endParaRPr>
          </a:p>
        </p:txBody>
      </p:sp>
      <p:grpSp>
        <p:nvGrpSpPr>
          <p:cNvPr id="16" name="Group 15">
            <a:extLst>
              <a:ext uri="{FF2B5EF4-FFF2-40B4-BE49-F238E27FC236}">
                <a16:creationId xmlns="" xmlns:a16="http://schemas.microsoft.com/office/drawing/2014/main" id="{4BA0348D-CD15-4229-8F01-CCA227CAFAFC}"/>
              </a:ext>
            </a:extLst>
          </p:cNvPr>
          <p:cNvGrpSpPr>
            <a:grpSpLocks/>
          </p:cNvGrpSpPr>
          <p:nvPr/>
        </p:nvGrpSpPr>
        <p:grpSpPr bwMode="auto">
          <a:xfrm>
            <a:off x="5245100" y="966788"/>
            <a:ext cx="5219700" cy="1395412"/>
            <a:chOff x="5862048" y="676275"/>
            <a:chExt cx="6539502" cy="1695450"/>
          </a:xfrm>
        </p:grpSpPr>
        <p:sp>
          <p:nvSpPr>
            <p:cNvPr id="14" name="Rectangle: Rounded Corners 13">
              <a:extLst>
                <a:ext uri="{FF2B5EF4-FFF2-40B4-BE49-F238E27FC236}">
                  <a16:creationId xmlns="" xmlns:a16="http://schemas.microsoft.com/office/drawing/2014/main" id="{CCB4CF27-AC09-48D6-8013-ED7553DC69D2}"/>
                </a:ext>
              </a:extLst>
            </p:cNvPr>
            <p:cNvSpPr/>
            <p:nvPr/>
          </p:nvSpPr>
          <p:spPr>
            <a:xfrm>
              <a:off x="5862048" y="676275"/>
              <a:ext cx="6539502" cy="169545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sp>
          <p:nvSpPr>
            <p:cNvPr id="15" name="Flowchart: Connector 14">
              <a:extLst>
                <a:ext uri="{FF2B5EF4-FFF2-40B4-BE49-F238E27FC236}">
                  <a16:creationId xmlns="" xmlns:a16="http://schemas.microsoft.com/office/drawing/2014/main" id="{0C2AFACE-F85A-4AC2-9CEA-6D37202EC8CF}"/>
                </a:ext>
              </a:extLst>
            </p:cNvPr>
            <p:cNvSpPr/>
            <p:nvPr/>
          </p:nvSpPr>
          <p:spPr>
            <a:xfrm>
              <a:off x="6090772" y="952099"/>
              <a:ext cx="900971" cy="997211"/>
            </a:xfrm>
            <a:prstGeom prst="flowChartConnector">
              <a:avLst/>
            </a:prstGeom>
            <a:solidFill>
              <a:srgbClr val="FE36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38" dirty="0">
                  <a:solidFill>
                    <a:prstClr val="white"/>
                  </a:solidFill>
                  <a:latin typeface="Times New Roman" pitchFamily="18" charset="0"/>
                  <a:cs typeface="Times New Roman" pitchFamily="18" charset="0"/>
                </a:rPr>
                <a:t>1</a:t>
              </a:r>
              <a:endParaRPr lang="vi-VN" sz="2438" dirty="0">
                <a:solidFill>
                  <a:prstClr val="white"/>
                </a:solidFill>
                <a:latin typeface="Times New Roman" pitchFamily="18" charset="0"/>
                <a:cs typeface="Times New Roman" pitchFamily="18" charset="0"/>
              </a:endParaRPr>
            </a:p>
          </p:txBody>
        </p:sp>
      </p:grpSp>
      <p:sp>
        <p:nvSpPr>
          <p:cNvPr id="18" name="Flowchart: Connector 17">
            <a:extLst>
              <a:ext uri="{FF2B5EF4-FFF2-40B4-BE49-F238E27FC236}">
                <a16:creationId xmlns="" xmlns:a16="http://schemas.microsoft.com/office/drawing/2014/main" id="{44255DFD-AF51-458A-AC7A-A13DCBEB6F74}"/>
              </a:ext>
            </a:extLst>
          </p:cNvPr>
          <p:cNvSpPr/>
          <p:nvPr/>
        </p:nvSpPr>
        <p:spPr>
          <a:xfrm>
            <a:off x="4641850" y="3455988"/>
            <a:ext cx="215900" cy="241300"/>
          </a:xfrm>
          <a:prstGeom prst="flowChartConnector">
            <a:avLst/>
          </a:prstGeom>
          <a:solidFill>
            <a:srgbClr val="FF9B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cxnSp>
        <p:nvCxnSpPr>
          <p:cNvPr id="21" name="Straight Connector 20">
            <a:extLst>
              <a:ext uri="{FF2B5EF4-FFF2-40B4-BE49-F238E27FC236}">
                <a16:creationId xmlns="" xmlns:a16="http://schemas.microsoft.com/office/drawing/2014/main" id="{2AF7C43C-EACB-4B4C-A6DA-1A2DF42F6BA1}"/>
              </a:ext>
            </a:extLst>
          </p:cNvPr>
          <p:cNvCxnSpPr>
            <a:cxnSpLocks/>
          </p:cNvCxnSpPr>
          <p:nvPr/>
        </p:nvCxnSpPr>
        <p:spPr>
          <a:xfrm>
            <a:off x="4840288" y="3565525"/>
            <a:ext cx="5889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 xmlns:a16="http://schemas.microsoft.com/office/drawing/2014/main" id="{11C6500D-0B78-42F7-BC0C-7BE7CD5FF700}"/>
              </a:ext>
            </a:extLst>
          </p:cNvPr>
          <p:cNvGrpSpPr>
            <a:grpSpLocks/>
          </p:cNvGrpSpPr>
          <p:nvPr/>
        </p:nvGrpSpPr>
        <p:grpSpPr bwMode="auto">
          <a:xfrm>
            <a:off x="5480051" y="2857500"/>
            <a:ext cx="5019675" cy="1320800"/>
            <a:chOff x="6007667" y="688785"/>
            <a:chExt cx="6539502" cy="1025613"/>
          </a:xfrm>
        </p:grpSpPr>
        <p:sp>
          <p:nvSpPr>
            <p:cNvPr id="23" name="Rectangle: Rounded Corners 22">
              <a:extLst>
                <a:ext uri="{FF2B5EF4-FFF2-40B4-BE49-F238E27FC236}">
                  <a16:creationId xmlns="" xmlns:a16="http://schemas.microsoft.com/office/drawing/2014/main" id="{4375683C-A429-42BC-A9B1-F4FDE0BE1106}"/>
                </a:ext>
              </a:extLst>
            </p:cNvPr>
            <p:cNvSpPr/>
            <p:nvPr/>
          </p:nvSpPr>
          <p:spPr>
            <a:xfrm>
              <a:off x="6007667" y="688785"/>
              <a:ext cx="6539502" cy="1025613"/>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dirty="0">
                <a:solidFill>
                  <a:prstClr val="white"/>
                </a:solidFill>
                <a:latin typeface="Times New Roman" pitchFamily="18" charset="0"/>
                <a:cs typeface="Times New Roman" pitchFamily="18" charset="0"/>
              </a:endParaRPr>
            </a:p>
          </p:txBody>
        </p:sp>
        <p:sp>
          <p:nvSpPr>
            <p:cNvPr id="24" name="Flowchart: Connector 23">
              <a:extLst>
                <a:ext uri="{FF2B5EF4-FFF2-40B4-BE49-F238E27FC236}">
                  <a16:creationId xmlns="" xmlns:a16="http://schemas.microsoft.com/office/drawing/2014/main" id="{96C3F2E6-D068-43F1-BBC2-E292D4567385}"/>
                </a:ext>
              </a:extLst>
            </p:cNvPr>
            <p:cNvSpPr/>
            <p:nvPr/>
          </p:nvSpPr>
          <p:spPr>
            <a:xfrm>
              <a:off x="6166915" y="823151"/>
              <a:ext cx="796239" cy="600328"/>
            </a:xfrm>
            <a:prstGeom prst="flowChartConnector">
              <a:avLst/>
            </a:prstGeom>
            <a:solidFill>
              <a:srgbClr val="FF9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38" dirty="0">
                  <a:solidFill>
                    <a:prstClr val="white"/>
                  </a:solidFill>
                  <a:latin typeface="Times New Roman" pitchFamily="18" charset="0"/>
                  <a:cs typeface="Times New Roman" pitchFamily="18" charset="0"/>
                </a:rPr>
                <a:t>2</a:t>
              </a:r>
              <a:endParaRPr lang="vi-VN" sz="2438" dirty="0">
                <a:solidFill>
                  <a:prstClr val="white"/>
                </a:solidFill>
                <a:latin typeface="Times New Roman" pitchFamily="18" charset="0"/>
                <a:cs typeface="Times New Roman" pitchFamily="18" charset="0"/>
              </a:endParaRPr>
            </a:p>
          </p:txBody>
        </p:sp>
      </p:grpSp>
      <p:sp>
        <p:nvSpPr>
          <p:cNvPr id="25" name="Flowchart: Connector 24">
            <a:extLst>
              <a:ext uri="{FF2B5EF4-FFF2-40B4-BE49-F238E27FC236}">
                <a16:creationId xmlns="" xmlns:a16="http://schemas.microsoft.com/office/drawing/2014/main" id="{2B912357-40A0-4DDB-B61A-560340785F73}"/>
              </a:ext>
            </a:extLst>
          </p:cNvPr>
          <p:cNvSpPr/>
          <p:nvPr/>
        </p:nvSpPr>
        <p:spPr>
          <a:xfrm>
            <a:off x="4267200" y="4411664"/>
            <a:ext cx="204788" cy="219075"/>
          </a:xfrm>
          <a:prstGeom prst="flowChartConnector">
            <a:avLst/>
          </a:prstGeom>
          <a:solidFill>
            <a:srgbClr val="01B59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sp>
        <p:nvSpPr>
          <p:cNvPr id="28" name="Freeform: Shape 27">
            <a:extLst>
              <a:ext uri="{FF2B5EF4-FFF2-40B4-BE49-F238E27FC236}">
                <a16:creationId xmlns="" xmlns:a16="http://schemas.microsoft.com/office/drawing/2014/main" id="{E5BA659A-0105-4156-AB6B-DD67F48D2C5D}"/>
              </a:ext>
            </a:extLst>
          </p:cNvPr>
          <p:cNvSpPr/>
          <p:nvPr/>
        </p:nvSpPr>
        <p:spPr>
          <a:xfrm>
            <a:off x="4475164" y="4584700"/>
            <a:ext cx="1101725" cy="738188"/>
          </a:xfrm>
          <a:custGeom>
            <a:avLst/>
            <a:gdLst>
              <a:gd name="connsiteX0" fmla="*/ 0 w 2381250"/>
              <a:gd name="connsiteY0" fmla="*/ 0 h 933450"/>
              <a:gd name="connsiteX1" fmla="*/ 781050 w 2381250"/>
              <a:gd name="connsiteY1" fmla="*/ 933450 h 933450"/>
              <a:gd name="connsiteX2" fmla="*/ 2381250 w 2381250"/>
              <a:gd name="connsiteY2" fmla="*/ 933450 h 933450"/>
            </a:gdLst>
            <a:ahLst/>
            <a:cxnLst>
              <a:cxn ang="0">
                <a:pos x="connsiteX0" y="connsiteY0"/>
              </a:cxn>
              <a:cxn ang="0">
                <a:pos x="connsiteX1" y="connsiteY1"/>
              </a:cxn>
              <a:cxn ang="0">
                <a:pos x="connsiteX2" y="connsiteY2"/>
              </a:cxn>
            </a:cxnLst>
            <a:rect l="l" t="t" r="r" b="b"/>
            <a:pathLst>
              <a:path w="2381250" h="933450">
                <a:moveTo>
                  <a:pt x="0" y="0"/>
                </a:moveTo>
                <a:lnTo>
                  <a:pt x="781050" y="933450"/>
                </a:lnTo>
                <a:lnTo>
                  <a:pt x="2381250" y="93345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a:solidFill>
                <a:prstClr val="white"/>
              </a:solidFill>
              <a:latin typeface="Times New Roman" pitchFamily="18" charset="0"/>
              <a:cs typeface="Times New Roman" pitchFamily="18" charset="0"/>
            </a:endParaRPr>
          </a:p>
        </p:txBody>
      </p:sp>
      <p:grpSp>
        <p:nvGrpSpPr>
          <p:cNvPr id="29" name="Group 28">
            <a:extLst>
              <a:ext uri="{FF2B5EF4-FFF2-40B4-BE49-F238E27FC236}">
                <a16:creationId xmlns="" xmlns:a16="http://schemas.microsoft.com/office/drawing/2014/main" id="{F56142AB-BF27-4286-9266-AD48DCA1D68A}"/>
              </a:ext>
            </a:extLst>
          </p:cNvPr>
          <p:cNvGrpSpPr>
            <a:grpSpLocks/>
          </p:cNvGrpSpPr>
          <p:nvPr/>
        </p:nvGrpSpPr>
        <p:grpSpPr bwMode="auto">
          <a:xfrm>
            <a:off x="5602289" y="4630738"/>
            <a:ext cx="4891087" cy="1389062"/>
            <a:chOff x="5862048" y="867065"/>
            <a:chExt cx="6539502" cy="1504660"/>
          </a:xfrm>
        </p:grpSpPr>
        <p:sp>
          <p:nvSpPr>
            <p:cNvPr id="30" name="Rectangle: Rounded Corners 29">
              <a:extLst>
                <a:ext uri="{FF2B5EF4-FFF2-40B4-BE49-F238E27FC236}">
                  <a16:creationId xmlns="" xmlns:a16="http://schemas.microsoft.com/office/drawing/2014/main" id="{AABE5013-35DD-4B0E-BC8E-BA4A5E2AF3E5}"/>
                </a:ext>
              </a:extLst>
            </p:cNvPr>
            <p:cNvSpPr/>
            <p:nvPr/>
          </p:nvSpPr>
          <p:spPr>
            <a:xfrm>
              <a:off x="5862048" y="867065"/>
              <a:ext cx="6539502" cy="150466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vi-VN" dirty="0">
                <a:solidFill>
                  <a:prstClr val="white"/>
                </a:solidFill>
                <a:latin typeface="Times New Roman" pitchFamily="18" charset="0"/>
                <a:cs typeface="Times New Roman" pitchFamily="18" charset="0"/>
              </a:endParaRPr>
            </a:p>
          </p:txBody>
        </p:sp>
        <p:sp>
          <p:nvSpPr>
            <p:cNvPr id="31" name="Flowchart: Connector 30">
              <a:extLst>
                <a:ext uri="{FF2B5EF4-FFF2-40B4-BE49-F238E27FC236}">
                  <a16:creationId xmlns="" xmlns:a16="http://schemas.microsoft.com/office/drawing/2014/main" id="{F32D3041-A30E-46B6-B35D-749C06EB962C}"/>
                </a:ext>
              </a:extLst>
            </p:cNvPr>
            <p:cNvSpPr/>
            <p:nvPr/>
          </p:nvSpPr>
          <p:spPr>
            <a:xfrm>
              <a:off x="6000012" y="1305566"/>
              <a:ext cx="795948" cy="691284"/>
            </a:xfrm>
            <a:prstGeom prst="flowChartConnector">
              <a:avLst/>
            </a:prstGeom>
            <a:solidFill>
              <a:srgbClr val="01B5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2438" dirty="0">
                  <a:solidFill>
                    <a:prstClr val="white"/>
                  </a:solidFill>
                  <a:latin typeface="Times New Roman" pitchFamily="18" charset="0"/>
                  <a:cs typeface="Times New Roman" pitchFamily="18" charset="0"/>
                </a:rPr>
                <a:t>3</a:t>
              </a:r>
              <a:endParaRPr lang="vi-VN" sz="2438" dirty="0">
                <a:solidFill>
                  <a:prstClr val="white"/>
                </a:solidFill>
                <a:latin typeface="Times New Roman" pitchFamily="18" charset="0"/>
                <a:cs typeface="Times New Roman" pitchFamily="18" charset="0"/>
              </a:endParaRPr>
            </a:p>
          </p:txBody>
        </p:sp>
      </p:grpSp>
      <p:sp>
        <p:nvSpPr>
          <p:cNvPr id="3" name="Rectangle 2">
            <a:extLst>
              <a:ext uri="{FF2B5EF4-FFF2-40B4-BE49-F238E27FC236}">
                <a16:creationId xmlns="" xmlns:a16="http://schemas.microsoft.com/office/drawing/2014/main" id="{4A2FD8CE-D40B-4ADA-8DDC-2F6D3D12E6B6}"/>
              </a:ext>
            </a:extLst>
          </p:cNvPr>
          <p:cNvSpPr>
            <a:spLocks noChangeArrowheads="1"/>
          </p:cNvSpPr>
          <p:nvPr/>
        </p:nvSpPr>
        <p:spPr bwMode="auto">
          <a:xfrm>
            <a:off x="6213476" y="1131600"/>
            <a:ext cx="42941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vi-VN" altLang="en-US" sz="2000" b="1" dirty="0">
                <a:solidFill>
                  <a:srgbClr val="000000"/>
                </a:solidFill>
                <a:latin typeface="Times New Roman" panose="02020603050405020304" pitchFamily="18" charset="0"/>
                <a:cs typeface="Times New Roman" panose="02020603050405020304" pitchFamily="18" charset="0"/>
              </a:rPr>
              <a:t>Biết đặt tính và thực hiện phép chia số </a:t>
            </a:r>
            <a:r>
              <a:rPr lang="vi-VN" altLang="en-US" sz="2000" b="1">
                <a:solidFill>
                  <a:srgbClr val="000000"/>
                </a:solidFill>
                <a:latin typeface="Times New Roman" panose="02020603050405020304" pitchFamily="18" charset="0"/>
                <a:cs typeface="Times New Roman" panose="02020603050405020304" pitchFamily="18" charset="0"/>
              </a:rPr>
              <a:t>có </a:t>
            </a:r>
            <a:r>
              <a:rPr lang="en-US" altLang="en-US" sz="2000" b="1" smtClean="0">
                <a:solidFill>
                  <a:srgbClr val="000000"/>
                </a:solidFill>
                <a:latin typeface="Times New Roman" panose="02020603050405020304" pitchFamily="18" charset="0"/>
                <a:cs typeface="Times New Roman" panose="02020603050405020304" pitchFamily="18" charset="0"/>
              </a:rPr>
              <a:t>ba</a:t>
            </a:r>
            <a:r>
              <a:rPr lang="vi-VN" altLang="en-US" sz="2000" b="1" smtClean="0">
                <a:solidFill>
                  <a:srgbClr val="000000"/>
                </a:solidFill>
                <a:latin typeface="Times New Roman" panose="02020603050405020304" pitchFamily="18" charset="0"/>
                <a:cs typeface="Times New Roman" panose="02020603050405020304" pitchFamily="18" charset="0"/>
              </a:rPr>
              <a:t> </a:t>
            </a:r>
            <a:r>
              <a:rPr lang="vi-VN" altLang="en-US" sz="2000" b="1" dirty="0">
                <a:solidFill>
                  <a:srgbClr val="000000"/>
                </a:solidFill>
                <a:latin typeface="Times New Roman" panose="02020603050405020304" pitchFamily="18" charset="0"/>
                <a:cs typeface="Times New Roman" panose="02020603050405020304" pitchFamily="18" charset="0"/>
              </a:rPr>
              <a:t>chữ số cho số có hai chữ số (chia hết, chia có dư).</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 xmlns:a16="http://schemas.microsoft.com/office/drawing/2014/main" id="{203877DC-9FDF-4B35-94D0-7902E6D6836D}"/>
              </a:ext>
            </a:extLst>
          </p:cNvPr>
          <p:cNvSpPr>
            <a:spLocks noChangeArrowheads="1"/>
          </p:cNvSpPr>
          <p:nvPr/>
        </p:nvSpPr>
        <p:spPr bwMode="auto">
          <a:xfrm>
            <a:off x="6218238" y="4894263"/>
            <a:ext cx="41640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vi-VN" altLang="en-US" sz="2000" b="1" dirty="0">
                <a:solidFill>
                  <a:srgbClr val="000000"/>
                </a:solidFill>
                <a:latin typeface="Times New Roman" panose="02020603050405020304" pitchFamily="18" charset="0"/>
                <a:cs typeface="Times New Roman" panose="02020603050405020304" pitchFamily="18" charset="0"/>
              </a:rPr>
              <a:t>Rèn tính cẩn thận, nghiêm túc, tích cực trong học tập</a:t>
            </a:r>
            <a:endParaRPr lang="en-US" altLang="en-US" sz="2000" b="1" dirty="0">
              <a:solidFill>
                <a:srgbClr val="000000"/>
              </a:solidFill>
              <a:latin typeface="Times New Roman" panose="02020603050405020304" pitchFamily="18" charset="0"/>
              <a:cs typeface="Times New Roman" panose="02020603050405020304" pitchFamily="18" charset="0"/>
            </a:endParaRPr>
          </a:p>
        </p:txBody>
      </p:sp>
      <p:sp>
        <p:nvSpPr>
          <p:cNvPr id="7183" name="Rectangle 1">
            <a:extLst>
              <a:ext uri="{FF2B5EF4-FFF2-40B4-BE49-F238E27FC236}">
                <a16:creationId xmlns="" xmlns:a16="http://schemas.microsoft.com/office/drawing/2014/main" id="{F8F4B564-5323-4F6A-99F7-35E188D0686B}"/>
              </a:ext>
            </a:extLst>
          </p:cNvPr>
          <p:cNvSpPr>
            <a:spLocks noChangeArrowheads="1"/>
          </p:cNvSpPr>
          <p:nvPr/>
        </p:nvSpPr>
        <p:spPr bwMode="auto">
          <a:xfrm>
            <a:off x="6391274" y="3095626"/>
            <a:ext cx="3990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vi-VN" sz="2000" b="1" dirty="0" err="1">
                <a:solidFill>
                  <a:srgbClr val="000000"/>
                </a:solidFill>
                <a:latin typeface="Times New Roman" panose="02020603050405020304" pitchFamily="18" charset="0"/>
                <a:cs typeface="Times New Roman" panose="02020603050405020304" pitchFamily="18" charset="0"/>
              </a:rPr>
              <a:t>Vận</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dụng</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tính</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và</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giải</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các</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bài</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tập</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có</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liên</a:t>
            </a:r>
            <a:r>
              <a:rPr lang="en-US" altLang="vi-VN" sz="2000" b="1" dirty="0">
                <a:solidFill>
                  <a:srgbClr val="000000"/>
                </a:solidFill>
                <a:latin typeface="Times New Roman" panose="02020603050405020304" pitchFamily="18" charset="0"/>
                <a:cs typeface="Times New Roman" panose="02020603050405020304" pitchFamily="18" charset="0"/>
              </a:rPr>
              <a:t> </a:t>
            </a:r>
            <a:r>
              <a:rPr lang="en-US" altLang="vi-VN" sz="2000" b="1" dirty="0" err="1">
                <a:solidFill>
                  <a:srgbClr val="000000"/>
                </a:solidFill>
                <a:latin typeface="Times New Roman" panose="02020603050405020304" pitchFamily="18" charset="0"/>
                <a:cs typeface="Times New Roman" panose="02020603050405020304" pitchFamily="18" charset="0"/>
              </a:rPr>
              <a:t>quan</a:t>
            </a:r>
            <a:r>
              <a:rPr lang="en-US" altLang="vi-VN" sz="2000" b="1" dirty="0">
                <a:solidFill>
                  <a:srgbClr val="000000"/>
                </a:solidFill>
                <a:latin typeface="Times New Roman" panose="02020603050405020304" pitchFamily="18" charset="0"/>
                <a:cs typeface="Times New Roman" panose="02020603050405020304" pitchFamily="18" charset="0"/>
              </a:rPr>
              <a:t>.</a:t>
            </a:r>
            <a:endParaRPr lang="en-US" altLang="en-US" sz="2000" dirty="0">
              <a:solidFill>
                <a:srgbClr val="000000"/>
              </a:solidFill>
            </a:endParaRPr>
          </a:p>
        </p:txBody>
      </p:sp>
    </p:spTree>
    <p:extLst>
      <p:ext uri="{BB962C8B-B14F-4D97-AF65-F5344CB8AC3E}">
        <p14:creationId xmlns:p14="http://schemas.microsoft.com/office/powerpoint/2010/main" val="1605417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183">
                                            <p:txEl>
                                              <p:pRg st="0" end="0"/>
                                            </p:txEl>
                                          </p:spTgt>
                                        </p:tgtEl>
                                        <p:attrNameLst>
                                          <p:attrName>style.visibility</p:attrName>
                                        </p:attrNameLst>
                                      </p:cBhvr>
                                      <p:to>
                                        <p:strVal val="visible"/>
                                      </p:to>
                                    </p:set>
                                    <p:anim calcmode="lin" valueType="num">
                                      <p:cBhvr additive="base">
                                        <p:cTn id="35" dur="500" fill="hold"/>
                                        <p:tgtEl>
                                          <p:spTgt spid="718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83">
                                            <p:txEl>
                                              <p:pRg st="0" end="0"/>
                                            </p:txEl>
                                          </p:spTgt>
                                        </p:tgtEl>
                                        <p:attrNameLst>
                                          <p:attrName>ppt_y</p:attrName>
                                        </p:attrNameLst>
                                      </p:cBhvr>
                                      <p:tavLst>
                                        <p:tav tm="0">
                                          <p:val>
                                            <p:strVal val="1+#ppt_h/2"/>
                                          </p:val>
                                        </p:tav>
                                        <p:tav tm="100000">
                                          <p:val>
                                            <p:strVal val="#ppt_y"/>
                                          </p:val>
                                        </p:tav>
                                      </p:tavLst>
                                    </p:anim>
                                  </p:childTnLst>
                                </p:cTn>
                              </p:par>
                              <p:par>
                                <p:cTn id="37" presetID="22" presetClass="entr" presetSubtype="8"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par>
                                <p:cTn id="40" presetID="22" presetClass="entr" presetSubtype="8"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22" presetClass="entr" presetSubtype="8"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8"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randombar(horizontal)">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8" grpId="0" animBg="1"/>
      <p:bldP spid="25" grpId="0" animBg="1"/>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3"/>
          <a:srcRect/>
          <a:stretch>
            <a:fillRect/>
          </a:stretch>
        </p:blipFill>
        <p:spPr bwMode="auto">
          <a:xfrm>
            <a:off x="381000" y="163772"/>
            <a:ext cx="11277600" cy="6870700"/>
          </a:xfrm>
          <a:prstGeom prst="rect">
            <a:avLst/>
          </a:prstGeom>
          <a:noFill/>
        </p:spPr>
      </p:pic>
      <p:sp>
        <p:nvSpPr>
          <p:cNvPr id="10" name="TextBox 9"/>
          <p:cNvSpPr txBox="1"/>
          <p:nvPr/>
        </p:nvSpPr>
        <p:spPr>
          <a:xfrm>
            <a:off x="2895600" y="420495"/>
            <a:ext cx="5957668" cy="830997"/>
          </a:xfrm>
          <a:prstGeom prst="rect">
            <a:avLst/>
          </a:prstGeom>
          <a:noFill/>
        </p:spPr>
        <p:txBody>
          <a:bodyPr wrap="square" rtlCol="0">
            <a:spAutoFit/>
          </a:bodyPr>
          <a:lstStyle/>
          <a:p>
            <a:pPr algn="ctr"/>
            <a:r>
              <a:rPr lang="en-US" sz="2400" b="1" dirty="0">
                <a:solidFill>
                  <a:srgbClr val="C00000"/>
                </a:solidFill>
                <a:latin typeface="Times New Roman" pitchFamily="18" charset="0"/>
                <a:cs typeface="Times New Roman" pitchFamily="18" charset="0"/>
              </a:rPr>
              <a:t>TIẾT 72: CHIA CHO SỐ CÓ HAI </a:t>
            </a:r>
            <a:r>
              <a:rPr lang="en-US" sz="2400" b="1">
                <a:solidFill>
                  <a:srgbClr val="C00000"/>
                </a:solidFill>
                <a:latin typeface="Times New Roman" pitchFamily="18" charset="0"/>
                <a:cs typeface="Times New Roman" pitchFamily="18" charset="0"/>
              </a:rPr>
              <a:t>CHỮ </a:t>
            </a:r>
            <a:r>
              <a:rPr lang="en-US" sz="2400" b="1" smtClean="0">
                <a:solidFill>
                  <a:srgbClr val="C00000"/>
                </a:solidFill>
                <a:latin typeface="Times New Roman" pitchFamily="18" charset="0"/>
                <a:cs typeface="Times New Roman" pitchFamily="18" charset="0"/>
              </a:rPr>
              <a:t>SỐ (Trang 81)</a:t>
            </a:r>
            <a:endParaRPr lang="en-US" sz="2400" b="1" dirty="0">
              <a:solidFill>
                <a:srgbClr val="C00000"/>
              </a:solidFill>
              <a:latin typeface="Times New Roman" pitchFamily="18" charset="0"/>
              <a:cs typeface="Times New Roman" pitchFamily="18" charset="0"/>
            </a:endParaRPr>
          </a:p>
        </p:txBody>
      </p:sp>
      <p:sp>
        <p:nvSpPr>
          <p:cNvPr id="13" name="TextBox 12"/>
          <p:cNvSpPr txBox="1"/>
          <p:nvPr/>
        </p:nvSpPr>
        <p:spPr>
          <a:xfrm>
            <a:off x="1828800" y="1610380"/>
            <a:ext cx="2362200"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Times New Roman" pitchFamily="18" charset="0"/>
                <a:cs typeface="Times New Roman" pitchFamily="18" charset="0"/>
              </a:rPr>
              <a:t>a) 672 : 21 = ? </a:t>
            </a:r>
          </a:p>
        </p:txBody>
      </p:sp>
      <p:sp>
        <p:nvSpPr>
          <p:cNvPr id="11" name="Text Box 5"/>
          <p:cNvSpPr txBox="1">
            <a:spLocks noChangeArrowheads="1"/>
          </p:cNvSpPr>
          <p:nvPr/>
        </p:nvSpPr>
        <p:spPr bwMode="auto">
          <a:xfrm>
            <a:off x="2243797" y="2331716"/>
            <a:ext cx="732893"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672</a:t>
            </a:r>
          </a:p>
        </p:txBody>
      </p:sp>
      <p:sp>
        <p:nvSpPr>
          <p:cNvPr id="12" name="Text Box 7"/>
          <p:cNvSpPr txBox="1">
            <a:spLocks noChangeArrowheads="1"/>
          </p:cNvSpPr>
          <p:nvPr/>
        </p:nvSpPr>
        <p:spPr bwMode="auto">
          <a:xfrm>
            <a:off x="3005797" y="2331716"/>
            <a:ext cx="543739"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21</a:t>
            </a:r>
          </a:p>
        </p:txBody>
      </p:sp>
      <p:sp>
        <p:nvSpPr>
          <p:cNvPr id="14" name="Text Box 8"/>
          <p:cNvSpPr txBox="1">
            <a:spLocks noChangeArrowheads="1"/>
          </p:cNvSpPr>
          <p:nvPr/>
        </p:nvSpPr>
        <p:spPr bwMode="auto">
          <a:xfrm>
            <a:off x="4509228" y="1600200"/>
            <a:ext cx="5472973" cy="523220"/>
          </a:xfrm>
          <a:prstGeom prst="rect">
            <a:avLst/>
          </a:prstGeom>
          <a:noFill/>
          <a:ln w="9525">
            <a:noFill/>
            <a:miter lim="800000"/>
            <a:headEnd/>
            <a:tailEnd/>
          </a:ln>
          <a:effectLst/>
        </p:spPr>
        <p:txBody>
          <a:bodyPr wrap="none">
            <a:spAutoFit/>
          </a:bodyPr>
          <a:lstStyle/>
          <a:p>
            <a:r>
              <a:rPr lang="en-US" sz="2800" b="1" i="1" dirty="0" err="1">
                <a:latin typeface="Times New Roman" pitchFamily="18" charset="0"/>
                <a:cs typeface="Times New Roman" pitchFamily="18" charset="0"/>
              </a:rPr>
              <a:t>Chia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theo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thứ</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tự</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từ</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trái</a:t>
            </a:r>
            <a:r>
              <a:rPr lang="en-US" sz="2800" b="1" i="1" dirty="0">
                <a:latin typeface="Times New Roman" pitchFamily="18" charset="0"/>
                <a:cs typeface="Times New Roman" pitchFamily="18" charset="0"/>
              </a:rPr>
              <a:t> sang </a:t>
            </a:r>
            <a:r>
              <a:rPr lang="en-US" sz="2800" b="1" i="1" dirty="0" err="1">
                <a:latin typeface="Times New Roman" pitchFamily="18" charset="0"/>
                <a:cs typeface="Times New Roman" pitchFamily="18" charset="0"/>
              </a:rPr>
              <a:t>phải</a:t>
            </a:r>
            <a:r>
              <a:rPr lang="en-US" sz="2800" b="1" i="1" dirty="0">
                <a:latin typeface="Times New Roman" pitchFamily="18" charset="0"/>
                <a:cs typeface="Times New Roman" pitchFamily="18" charset="0"/>
              </a:rPr>
              <a:t>:</a:t>
            </a:r>
          </a:p>
        </p:txBody>
      </p:sp>
      <p:grpSp>
        <p:nvGrpSpPr>
          <p:cNvPr id="17" name="Group 16"/>
          <p:cNvGrpSpPr/>
          <p:nvPr/>
        </p:nvGrpSpPr>
        <p:grpSpPr>
          <a:xfrm>
            <a:off x="3005796" y="2450120"/>
            <a:ext cx="762000" cy="762000"/>
            <a:chOff x="1752600" y="3318804"/>
            <a:chExt cx="762000" cy="762000"/>
          </a:xfrm>
        </p:grpSpPr>
        <p:sp>
          <p:nvSpPr>
            <p:cNvPr id="15" name="Line 11"/>
            <p:cNvSpPr>
              <a:spLocks noChangeShapeType="1"/>
            </p:cNvSpPr>
            <p:nvPr/>
          </p:nvSpPr>
          <p:spPr bwMode="auto">
            <a:xfrm>
              <a:off x="1752600" y="3318804"/>
              <a:ext cx="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16" name="Line 12"/>
            <p:cNvSpPr>
              <a:spLocks noChangeShapeType="1"/>
            </p:cNvSpPr>
            <p:nvPr/>
          </p:nvSpPr>
          <p:spPr bwMode="auto">
            <a:xfrm>
              <a:off x="1752600" y="3657600"/>
              <a:ext cx="7620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grpSp>
      <p:sp>
        <p:nvSpPr>
          <p:cNvPr id="18" name="Text Box 7"/>
          <p:cNvSpPr txBox="1">
            <a:spLocks noChangeArrowheads="1"/>
          </p:cNvSpPr>
          <p:nvPr/>
        </p:nvSpPr>
        <p:spPr bwMode="auto">
          <a:xfrm>
            <a:off x="3009525" y="279558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3</a:t>
            </a:r>
          </a:p>
        </p:txBody>
      </p:sp>
      <p:sp>
        <p:nvSpPr>
          <p:cNvPr id="19" name="Text Box 5"/>
          <p:cNvSpPr txBox="1">
            <a:spLocks noChangeArrowheads="1"/>
          </p:cNvSpPr>
          <p:nvPr/>
        </p:nvSpPr>
        <p:spPr bwMode="auto">
          <a:xfrm>
            <a:off x="2455198" y="280144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3</a:t>
            </a:r>
          </a:p>
        </p:txBody>
      </p:sp>
      <p:cxnSp>
        <p:nvCxnSpPr>
          <p:cNvPr id="21" name="Straight Connector 20"/>
          <p:cNvCxnSpPr/>
          <p:nvPr/>
        </p:nvCxnSpPr>
        <p:spPr>
          <a:xfrm>
            <a:off x="2286000" y="3276600"/>
            <a:ext cx="609600" cy="1588"/>
          </a:xfrm>
          <a:prstGeom prst="line">
            <a:avLst/>
          </a:prstGeom>
        </p:spPr>
        <p:style>
          <a:lnRef idx="2">
            <a:schemeClr val="dk1"/>
          </a:lnRef>
          <a:fillRef idx="0">
            <a:schemeClr val="dk1"/>
          </a:fillRef>
          <a:effectRef idx="1">
            <a:schemeClr val="dk1"/>
          </a:effectRef>
          <a:fontRef idx="minor">
            <a:schemeClr val="tx1"/>
          </a:fontRef>
        </p:style>
      </p:cxnSp>
      <p:sp>
        <p:nvSpPr>
          <p:cNvPr id="22" name="Text Box 5"/>
          <p:cNvSpPr txBox="1">
            <a:spLocks noChangeArrowheads="1"/>
          </p:cNvSpPr>
          <p:nvPr/>
        </p:nvSpPr>
        <p:spPr bwMode="auto">
          <a:xfrm>
            <a:off x="2257864" y="2799472"/>
            <a:ext cx="3048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6</a:t>
            </a:r>
          </a:p>
        </p:txBody>
      </p:sp>
      <p:sp>
        <p:nvSpPr>
          <p:cNvPr id="27" name="Text Box 8"/>
          <p:cNvSpPr txBox="1">
            <a:spLocks noChangeArrowheads="1"/>
          </p:cNvSpPr>
          <p:nvPr/>
        </p:nvSpPr>
        <p:spPr bwMode="auto">
          <a:xfrm>
            <a:off x="4191000" y="2251770"/>
            <a:ext cx="47244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 67 </a:t>
            </a:r>
            <a:r>
              <a:rPr lang="en-US" sz="2800" b="1" dirty="0" err="1">
                <a:solidFill>
                  <a:srgbClr val="000099"/>
                </a:solidFill>
                <a:latin typeface="Times New Roman" pitchFamily="18" charset="0"/>
                <a:cs typeface="Times New Roman" pitchFamily="18" charset="0"/>
              </a:rPr>
              <a:t>chia</a:t>
            </a:r>
            <a:r>
              <a:rPr lang="en-US" sz="2800" b="1" dirty="0">
                <a:solidFill>
                  <a:srgbClr val="000099"/>
                </a:solidFill>
                <a:latin typeface="Times New Roman" pitchFamily="18" charset="0"/>
                <a:cs typeface="Times New Roman" pitchFamily="18" charset="0"/>
              </a:rPr>
              <a:t> 21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3,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3;</a:t>
            </a:r>
          </a:p>
        </p:txBody>
      </p:sp>
      <p:sp>
        <p:nvSpPr>
          <p:cNvPr id="28" name="Text Box 8"/>
          <p:cNvSpPr txBox="1">
            <a:spLocks noChangeArrowheads="1"/>
          </p:cNvSpPr>
          <p:nvPr/>
        </p:nvSpPr>
        <p:spPr bwMode="auto">
          <a:xfrm>
            <a:off x="4383256" y="2678486"/>
            <a:ext cx="37338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3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1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3,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3;</a:t>
            </a:r>
          </a:p>
        </p:txBody>
      </p:sp>
      <p:sp>
        <p:nvSpPr>
          <p:cNvPr id="29" name="Text Box 8"/>
          <p:cNvSpPr txBox="1">
            <a:spLocks noChangeArrowheads="1"/>
          </p:cNvSpPr>
          <p:nvPr/>
        </p:nvSpPr>
        <p:spPr bwMode="auto">
          <a:xfrm>
            <a:off x="4385604" y="3075902"/>
            <a:ext cx="38100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3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6,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6;</a:t>
            </a:r>
          </a:p>
        </p:txBody>
      </p:sp>
      <p:sp>
        <p:nvSpPr>
          <p:cNvPr id="30" name="Text Box 8"/>
          <p:cNvSpPr txBox="1">
            <a:spLocks noChangeArrowheads="1"/>
          </p:cNvSpPr>
          <p:nvPr/>
        </p:nvSpPr>
        <p:spPr bwMode="auto">
          <a:xfrm>
            <a:off x="4371536" y="3491132"/>
            <a:ext cx="38100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67 </a:t>
            </a:r>
            <a:r>
              <a:rPr lang="en-US" sz="2800" b="1" dirty="0" err="1">
                <a:solidFill>
                  <a:srgbClr val="000099"/>
                </a:solidFill>
                <a:latin typeface="Times New Roman" pitchFamily="18" charset="0"/>
                <a:cs typeface="Times New Roman" pitchFamily="18" charset="0"/>
              </a:rPr>
              <a:t>trừ</a:t>
            </a:r>
            <a:r>
              <a:rPr lang="en-US" sz="2800" b="1" dirty="0">
                <a:solidFill>
                  <a:srgbClr val="000099"/>
                </a:solidFill>
                <a:latin typeface="Times New Roman" pitchFamily="18" charset="0"/>
                <a:cs typeface="Times New Roman" pitchFamily="18" charset="0"/>
              </a:rPr>
              <a:t> 63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4,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4.</a:t>
            </a:r>
          </a:p>
        </p:txBody>
      </p:sp>
      <p:sp>
        <p:nvSpPr>
          <p:cNvPr id="31" name="Text Box 7"/>
          <p:cNvSpPr txBox="1">
            <a:spLocks noChangeArrowheads="1"/>
          </p:cNvSpPr>
          <p:nvPr/>
        </p:nvSpPr>
        <p:spPr bwMode="auto">
          <a:xfrm>
            <a:off x="2427062" y="325864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4</a:t>
            </a:r>
          </a:p>
        </p:txBody>
      </p:sp>
      <p:sp>
        <p:nvSpPr>
          <p:cNvPr id="33" name="Text Box 7"/>
          <p:cNvSpPr txBox="1">
            <a:spLocks noChangeArrowheads="1"/>
          </p:cNvSpPr>
          <p:nvPr/>
        </p:nvSpPr>
        <p:spPr bwMode="auto">
          <a:xfrm>
            <a:off x="2624796" y="3262532"/>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a:t>
            </a:r>
          </a:p>
        </p:txBody>
      </p:sp>
      <p:sp>
        <p:nvSpPr>
          <p:cNvPr id="34" name="Text Box 8"/>
          <p:cNvSpPr txBox="1">
            <a:spLocks noChangeArrowheads="1"/>
          </p:cNvSpPr>
          <p:nvPr/>
        </p:nvSpPr>
        <p:spPr bwMode="auto">
          <a:xfrm>
            <a:off x="4191000" y="3845968"/>
            <a:ext cx="64770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Hạ</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42, 42 </a:t>
            </a:r>
            <a:r>
              <a:rPr lang="en-US" sz="2800" b="1" dirty="0" err="1">
                <a:solidFill>
                  <a:srgbClr val="000099"/>
                </a:solidFill>
                <a:latin typeface="Times New Roman" pitchFamily="18" charset="0"/>
                <a:cs typeface="Times New Roman" pitchFamily="18" charset="0"/>
              </a:rPr>
              <a:t>chia</a:t>
            </a:r>
            <a:r>
              <a:rPr lang="en-US" sz="2800" b="1" dirty="0">
                <a:solidFill>
                  <a:srgbClr val="000099"/>
                </a:solidFill>
                <a:latin typeface="Times New Roman" pitchFamily="18" charset="0"/>
                <a:cs typeface="Times New Roman" pitchFamily="18" charset="0"/>
              </a:rPr>
              <a:t> 21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2;</a:t>
            </a:r>
          </a:p>
        </p:txBody>
      </p:sp>
      <p:sp>
        <p:nvSpPr>
          <p:cNvPr id="35" name="Text Box 7"/>
          <p:cNvSpPr txBox="1">
            <a:spLocks noChangeArrowheads="1"/>
          </p:cNvSpPr>
          <p:nvPr/>
        </p:nvSpPr>
        <p:spPr bwMode="auto">
          <a:xfrm>
            <a:off x="3175993" y="280144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a:t>
            </a:r>
          </a:p>
        </p:txBody>
      </p:sp>
      <p:sp>
        <p:nvSpPr>
          <p:cNvPr id="36" name="Text Box 8"/>
          <p:cNvSpPr txBox="1">
            <a:spLocks noChangeArrowheads="1"/>
          </p:cNvSpPr>
          <p:nvPr/>
        </p:nvSpPr>
        <p:spPr bwMode="auto">
          <a:xfrm>
            <a:off x="4191000" y="4201180"/>
            <a:ext cx="39624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1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2;</a:t>
            </a:r>
          </a:p>
        </p:txBody>
      </p:sp>
      <p:sp>
        <p:nvSpPr>
          <p:cNvPr id="37" name="Text Box 7"/>
          <p:cNvSpPr txBox="1">
            <a:spLocks noChangeArrowheads="1"/>
          </p:cNvSpPr>
          <p:nvPr/>
        </p:nvSpPr>
        <p:spPr bwMode="auto">
          <a:xfrm>
            <a:off x="2633004" y="3605648"/>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a:t>
            </a:r>
          </a:p>
        </p:txBody>
      </p:sp>
      <p:sp>
        <p:nvSpPr>
          <p:cNvPr id="38" name="Text Box 8"/>
          <p:cNvSpPr txBox="1">
            <a:spLocks noChangeArrowheads="1"/>
          </p:cNvSpPr>
          <p:nvPr/>
        </p:nvSpPr>
        <p:spPr bwMode="auto">
          <a:xfrm>
            <a:off x="4191000" y="4582180"/>
            <a:ext cx="39624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4,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4;</a:t>
            </a:r>
          </a:p>
        </p:txBody>
      </p:sp>
      <p:sp>
        <p:nvSpPr>
          <p:cNvPr id="39" name="Text Box 7"/>
          <p:cNvSpPr txBox="1">
            <a:spLocks noChangeArrowheads="1"/>
          </p:cNvSpPr>
          <p:nvPr/>
        </p:nvSpPr>
        <p:spPr bwMode="auto">
          <a:xfrm>
            <a:off x="2438400" y="3605648"/>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4</a:t>
            </a:r>
          </a:p>
        </p:txBody>
      </p:sp>
      <p:cxnSp>
        <p:nvCxnSpPr>
          <p:cNvPr id="41" name="Straight Connector 40"/>
          <p:cNvCxnSpPr/>
          <p:nvPr/>
        </p:nvCxnSpPr>
        <p:spPr>
          <a:xfrm>
            <a:off x="2319996" y="4080804"/>
            <a:ext cx="609600" cy="1588"/>
          </a:xfrm>
          <a:prstGeom prst="line">
            <a:avLst/>
          </a:prstGeom>
        </p:spPr>
        <p:style>
          <a:lnRef idx="2">
            <a:schemeClr val="dk1"/>
          </a:lnRef>
          <a:fillRef idx="0">
            <a:schemeClr val="dk1"/>
          </a:fillRef>
          <a:effectRef idx="1">
            <a:schemeClr val="dk1"/>
          </a:effectRef>
          <a:fontRef idx="minor">
            <a:schemeClr val="tx1"/>
          </a:fontRef>
        </p:style>
      </p:cxnSp>
      <p:sp>
        <p:nvSpPr>
          <p:cNvPr id="43" name="Text Box 8"/>
          <p:cNvSpPr txBox="1">
            <a:spLocks noChangeArrowheads="1"/>
          </p:cNvSpPr>
          <p:nvPr/>
        </p:nvSpPr>
        <p:spPr bwMode="auto">
          <a:xfrm>
            <a:off x="4160516" y="5039380"/>
            <a:ext cx="4038600" cy="523220"/>
          </a:xfrm>
          <a:prstGeom prst="rect">
            <a:avLst/>
          </a:prstGeom>
          <a:noFill/>
          <a:ln w="9525">
            <a:noFill/>
            <a:miter lim="800000"/>
            <a:headEnd/>
            <a:tailEnd/>
          </a:ln>
          <a:effectLst/>
        </p:spPr>
        <p:txBody>
          <a:bodyPr wrap="square">
            <a:spAutoFit/>
          </a:bodyPr>
          <a:lstStyle/>
          <a:p>
            <a:r>
              <a:rPr lang="en-US" sz="2800" b="1" dirty="0">
                <a:solidFill>
                  <a:srgbClr val="000099"/>
                </a:solidFill>
                <a:latin typeface="Times New Roman" pitchFamily="18" charset="0"/>
                <a:cs typeface="Times New Roman" pitchFamily="18" charset="0"/>
              </a:rPr>
              <a:t>  42 </a:t>
            </a:r>
            <a:r>
              <a:rPr lang="en-US" sz="2800" b="1" dirty="0" err="1">
                <a:solidFill>
                  <a:srgbClr val="000099"/>
                </a:solidFill>
                <a:latin typeface="Times New Roman" pitchFamily="18" charset="0"/>
                <a:cs typeface="Times New Roman" pitchFamily="18" charset="0"/>
              </a:rPr>
              <a:t>trừ</a:t>
            </a:r>
            <a:r>
              <a:rPr lang="en-US" sz="2800" b="1" dirty="0">
                <a:solidFill>
                  <a:srgbClr val="000099"/>
                </a:solidFill>
                <a:latin typeface="Times New Roman" pitchFamily="18" charset="0"/>
                <a:cs typeface="Times New Roman" pitchFamily="18" charset="0"/>
              </a:rPr>
              <a:t> 42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0,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0;</a:t>
            </a:r>
          </a:p>
        </p:txBody>
      </p:sp>
      <p:sp>
        <p:nvSpPr>
          <p:cNvPr id="44" name="Text Box 7"/>
          <p:cNvSpPr txBox="1">
            <a:spLocks noChangeArrowheads="1"/>
          </p:cNvSpPr>
          <p:nvPr/>
        </p:nvSpPr>
        <p:spPr bwMode="auto">
          <a:xfrm>
            <a:off x="2633004" y="4038600"/>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0</a:t>
            </a:r>
          </a:p>
        </p:txBody>
      </p:sp>
      <p:sp>
        <p:nvSpPr>
          <p:cNvPr id="45" name="Text Box 8"/>
          <p:cNvSpPr txBox="1">
            <a:spLocks noChangeArrowheads="1"/>
          </p:cNvSpPr>
          <p:nvPr/>
        </p:nvSpPr>
        <p:spPr bwMode="auto">
          <a:xfrm>
            <a:off x="1600200" y="4648200"/>
            <a:ext cx="2286000" cy="523220"/>
          </a:xfrm>
          <a:prstGeom prst="rect">
            <a:avLst/>
          </a:prstGeom>
          <a:solidFill>
            <a:schemeClr val="accent2">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a:solidFill>
                  <a:srgbClr val="C00000"/>
                </a:solidFill>
                <a:latin typeface="Times New Roman" pitchFamily="18" charset="0"/>
                <a:cs typeface="Times New Roman" pitchFamily="18" charset="0"/>
              </a:rPr>
              <a:t>  672 : 21 = 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heckerboard(across)">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checkerboard(across)">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checkerboard(across)">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heckerboard(across)">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checkerboard(across)">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checkerboard(across)">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heckerboard(across)">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checkerboard(across)">
                                      <p:cBhvr>
                                        <p:cTn id="58" dur="500"/>
                                        <p:tgtEl>
                                          <p:spTgt spid="30"/>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checkerboard(across)">
                                      <p:cBhvr>
                                        <p:cTn id="63" dur="500"/>
                                        <p:tgtEl>
                                          <p:spTgt spid="31"/>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checkerboard(across)">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checkerboard(across)">
                                      <p:cBhvr>
                                        <p:cTn id="73" dur="500"/>
                                        <p:tgtEl>
                                          <p:spTgt spid="34"/>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checkerboard(across)">
                                      <p:cBhvr>
                                        <p:cTn id="78" dur="500"/>
                                        <p:tgtEl>
                                          <p:spTgt spid="35"/>
                                        </p:tgtEl>
                                      </p:cBhvr>
                                    </p:animEffec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checkerboard(across)">
                                      <p:cBhvr>
                                        <p:cTn id="83" dur="500"/>
                                        <p:tgtEl>
                                          <p:spTgt spid="36"/>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checkerboard(across)">
                                      <p:cBhvr>
                                        <p:cTn id="88" dur="500"/>
                                        <p:tgtEl>
                                          <p:spTgt spid="37"/>
                                        </p:tgtEl>
                                      </p:cBhvr>
                                    </p:animEffect>
                                  </p:childTnLst>
                                </p:cTn>
                              </p:par>
                            </p:childTnLst>
                          </p:cTn>
                        </p:par>
                      </p:childTnLst>
                    </p:cTn>
                  </p:par>
                  <p:par>
                    <p:cTn id="89" fill="hold">
                      <p:stCondLst>
                        <p:cond delay="indefinite"/>
                      </p:stCondLst>
                      <p:childTnLst>
                        <p:par>
                          <p:cTn id="90" fill="hold">
                            <p:stCondLst>
                              <p:cond delay="0"/>
                            </p:stCondLst>
                            <p:childTnLst>
                              <p:par>
                                <p:cTn id="91" presetID="5" presetClass="entr" presetSubtype="10" fill="hold" grpId="0"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checkerboard(across)">
                                      <p:cBhvr>
                                        <p:cTn id="93" dur="500"/>
                                        <p:tgtEl>
                                          <p:spTgt spid="38"/>
                                        </p:tgtEl>
                                      </p:cBhvr>
                                    </p:animEffect>
                                  </p:childTnLst>
                                </p:cTn>
                              </p:par>
                            </p:childTnLst>
                          </p:cTn>
                        </p:par>
                      </p:childTnLst>
                    </p:cTn>
                  </p:par>
                  <p:par>
                    <p:cTn id="94" fill="hold">
                      <p:stCondLst>
                        <p:cond delay="indefinite"/>
                      </p:stCondLst>
                      <p:childTnLst>
                        <p:par>
                          <p:cTn id="95" fill="hold">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checkerboard(across)">
                                      <p:cBhvr>
                                        <p:cTn id="98" dur="500"/>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5" presetClass="entr" presetSubtype="10" fill="hold" nodeType="click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checkerboard(across)">
                                      <p:cBhvr>
                                        <p:cTn id="103" dur="500"/>
                                        <p:tgtEl>
                                          <p:spTgt spid="41"/>
                                        </p:tgtEl>
                                      </p:cBhvr>
                                    </p:animEffect>
                                  </p:childTnLst>
                                </p:cTn>
                              </p:par>
                            </p:childTnLst>
                          </p:cTn>
                        </p:par>
                      </p:childTnLst>
                    </p:cTn>
                  </p:par>
                  <p:par>
                    <p:cTn id="104" fill="hold">
                      <p:stCondLst>
                        <p:cond delay="indefinite"/>
                      </p:stCondLst>
                      <p:childTnLst>
                        <p:par>
                          <p:cTn id="105" fill="hold">
                            <p:stCondLst>
                              <p:cond delay="0"/>
                            </p:stCondLst>
                            <p:childTnLst>
                              <p:par>
                                <p:cTn id="106" presetID="5" presetClass="entr" presetSubtype="10"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checkerboard(across)">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5" presetClass="entr" presetSubtype="10" fill="hold" grpId="0" nodeType="click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checkerboard(across)">
                                      <p:cBhvr>
                                        <p:cTn id="113" dur="500"/>
                                        <p:tgtEl>
                                          <p:spTgt spid="44"/>
                                        </p:tgtEl>
                                      </p:cBhvr>
                                    </p:animEffect>
                                  </p:childTnLst>
                                </p:cTn>
                              </p:par>
                            </p:childTnLst>
                          </p:cTn>
                        </p:par>
                      </p:childTnLst>
                    </p:cTn>
                  </p:par>
                  <p:par>
                    <p:cTn id="114" fill="hold">
                      <p:stCondLst>
                        <p:cond delay="indefinite"/>
                      </p:stCondLst>
                      <p:childTnLst>
                        <p:par>
                          <p:cTn id="115" fill="hold">
                            <p:stCondLst>
                              <p:cond delay="0"/>
                            </p:stCondLst>
                            <p:childTnLst>
                              <p:par>
                                <p:cTn id="116" presetID="5" presetClass="entr" presetSubtype="10" fill="hold" grpId="0" nodeType="click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checkerboard(across)">
                                      <p:cBhvr>
                                        <p:cTn id="11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8" grpId="0"/>
      <p:bldP spid="19" grpId="0"/>
      <p:bldP spid="22" grpId="0"/>
      <p:bldP spid="27" grpId="0"/>
      <p:bldP spid="28" grpId="0"/>
      <p:bldP spid="29" grpId="0"/>
      <p:bldP spid="30" grpId="0"/>
      <p:bldP spid="31" grpId="0"/>
      <p:bldP spid="33" grpId="0"/>
      <p:bldP spid="34" grpId="0"/>
      <p:bldP spid="35" grpId="0"/>
      <p:bldP spid="36" grpId="0"/>
      <p:bldP spid="37" grpId="0"/>
      <p:bldP spid="38" grpId="0"/>
      <p:bldP spid="39" grpId="0"/>
      <p:bldP spid="43" grpId="0"/>
      <p:bldP spid="44" grpId="0"/>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457200" y="17107"/>
            <a:ext cx="11277600" cy="6870700"/>
          </a:xfrm>
          <a:prstGeom prst="rect">
            <a:avLst/>
          </a:prstGeom>
          <a:noFill/>
        </p:spPr>
      </p:pic>
      <p:sp>
        <p:nvSpPr>
          <p:cNvPr id="13" name="TextBox 12"/>
          <p:cNvSpPr txBox="1"/>
          <p:nvPr/>
        </p:nvSpPr>
        <p:spPr>
          <a:xfrm>
            <a:off x="1748496" y="623884"/>
            <a:ext cx="2362200"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Times New Roman" pitchFamily="18" charset="0"/>
                <a:cs typeface="Times New Roman" pitchFamily="18" charset="0"/>
              </a:rPr>
              <a:t>a) 672 : 21 = ? </a:t>
            </a:r>
          </a:p>
        </p:txBody>
      </p:sp>
      <p:cxnSp>
        <p:nvCxnSpPr>
          <p:cNvPr id="21" name="Straight Connector 20"/>
          <p:cNvCxnSpPr/>
          <p:nvPr/>
        </p:nvCxnSpPr>
        <p:spPr>
          <a:xfrm>
            <a:off x="2099604" y="2394608"/>
            <a:ext cx="609600" cy="1588"/>
          </a:xfrm>
          <a:prstGeom prst="line">
            <a:avLst/>
          </a:prstGeom>
        </p:spPr>
        <p:style>
          <a:lnRef idx="2">
            <a:schemeClr val="dk1"/>
          </a:lnRef>
          <a:fillRef idx="0">
            <a:schemeClr val="dk1"/>
          </a:fillRef>
          <a:effectRef idx="1">
            <a:schemeClr val="dk1"/>
          </a:effectRef>
          <a:fontRef idx="minor">
            <a:schemeClr val="tx1"/>
          </a:fontRef>
        </p:style>
      </p:cxnSp>
      <p:sp>
        <p:nvSpPr>
          <p:cNvPr id="11" name="Text Box 5"/>
          <p:cNvSpPr txBox="1">
            <a:spLocks noChangeArrowheads="1"/>
          </p:cNvSpPr>
          <p:nvPr/>
        </p:nvSpPr>
        <p:spPr bwMode="auto">
          <a:xfrm>
            <a:off x="2085537" y="1467728"/>
            <a:ext cx="732893"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672</a:t>
            </a:r>
          </a:p>
        </p:txBody>
      </p:sp>
      <p:sp>
        <p:nvSpPr>
          <p:cNvPr id="12" name="Text Box 7"/>
          <p:cNvSpPr txBox="1">
            <a:spLocks noChangeArrowheads="1"/>
          </p:cNvSpPr>
          <p:nvPr/>
        </p:nvSpPr>
        <p:spPr bwMode="auto">
          <a:xfrm>
            <a:off x="2819401" y="1463840"/>
            <a:ext cx="543739"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21</a:t>
            </a:r>
          </a:p>
        </p:txBody>
      </p:sp>
      <p:grpSp>
        <p:nvGrpSpPr>
          <p:cNvPr id="3" name="Group 16"/>
          <p:cNvGrpSpPr/>
          <p:nvPr/>
        </p:nvGrpSpPr>
        <p:grpSpPr>
          <a:xfrm>
            <a:off x="2819400" y="1600200"/>
            <a:ext cx="762000" cy="762000"/>
            <a:chOff x="1752600" y="3318804"/>
            <a:chExt cx="762000" cy="762000"/>
          </a:xfrm>
        </p:grpSpPr>
        <p:sp>
          <p:nvSpPr>
            <p:cNvPr id="15" name="Line 11"/>
            <p:cNvSpPr>
              <a:spLocks noChangeShapeType="1"/>
            </p:cNvSpPr>
            <p:nvPr/>
          </p:nvSpPr>
          <p:spPr bwMode="auto">
            <a:xfrm>
              <a:off x="1752600" y="3318804"/>
              <a:ext cx="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16" name="Line 12"/>
            <p:cNvSpPr>
              <a:spLocks noChangeShapeType="1"/>
            </p:cNvSpPr>
            <p:nvPr/>
          </p:nvSpPr>
          <p:spPr bwMode="auto">
            <a:xfrm>
              <a:off x="1752600" y="3657600"/>
              <a:ext cx="7620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grpSp>
      <p:grpSp>
        <p:nvGrpSpPr>
          <p:cNvPr id="47" name="Group 46"/>
          <p:cNvGrpSpPr/>
          <p:nvPr/>
        </p:nvGrpSpPr>
        <p:grpSpPr>
          <a:xfrm>
            <a:off x="2071468" y="1871004"/>
            <a:ext cx="561536" cy="525192"/>
            <a:chOff x="733864" y="2799472"/>
            <a:chExt cx="561536" cy="525192"/>
          </a:xfrm>
        </p:grpSpPr>
        <p:sp>
          <p:nvSpPr>
            <p:cNvPr id="19" name="Text Box 5"/>
            <p:cNvSpPr txBox="1">
              <a:spLocks noChangeArrowheads="1"/>
            </p:cNvSpPr>
            <p:nvPr/>
          </p:nvSpPr>
          <p:spPr bwMode="auto">
            <a:xfrm>
              <a:off x="931198" y="280144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3</a:t>
              </a:r>
            </a:p>
          </p:txBody>
        </p:sp>
        <p:sp>
          <p:nvSpPr>
            <p:cNvPr id="22" name="Text Box 5"/>
            <p:cNvSpPr txBox="1">
              <a:spLocks noChangeArrowheads="1"/>
            </p:cNvSpPr>
            <p:nvPr/>
          </p:nvSpPr>
          <p:spPr bwMode="auto">
            <a:xfrm>
              <a:off x="733864" y="2799472"/>
              <a:ext cx="3048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6</a:t>
              </a:r>
            </a:p>
          </p:txBody>
        </p:sp>
      </p:grpSp>
      <p:grpSp>
        <p:nvGrpSpPr>
          <p:cNvPr id="49" name="Group 48"/>
          <p:cNvGrpSpPr/>
          <p:nvPr/>
        </p:nvGrpSpPr>
        <p:grpSpPr>
          <a:xfrm>
            <a:off x="2240666" y="2402488"/>
            <a:ext cx="561936" cy="527108"/>
            <a:chOff x="903062" y="3258644"/>
            <a:chExt cx="561936" cy="527108"/>
          </a:xfrm>
        </p:grpSpPr>
        <p:sp>
          <p:nvSpPr>
            <p:cNvPr id="31" name="Text Box 7"/>
            <p:cNvSpPr txBox="1">
              <a:spLocks noChangeArrowheads="1"/>
            </p:cNvSpPr>
            <p:nvPr/>
          </p:nvSpPr>
          <p:spPr bwMode="auto">
            <a:xfrm>
              <a:off x="903062" y="325864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4</a:t>
              </a:r>
            </a:p>
          </p:txBody>
        </p:sp>
        <p:sp>
          <p:nvSpPr>
            <p:cNvPr id="33" name="Text Box 7"/>
            <p:cNvSpPr txBox="1">
              <a:spLocks noChangeArrowheads="1"/>
            </p:cNvSpPr>
            <p:nvPr/>
          </p:nvSpPr>
          <p:spPr bwMode="auto">
            <a:xfrm>
              <a:off x="1100796" y="3262532"/>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a:t>
              </a:r>
            </a:p>
          </p:txBody>
        </p:sp>
      </p:grpSp>
      <p:grpSp>
        <p:nvGrpSpPr>
          <p:cNvPr id="50" name="Group 49"/>
          <p:cNvGrpSpPr/>
          <p:nvPr/>
        </p:nvGrpSpPr>
        <p:grpSpPr>
          <a:xfrm>
            <a:off x="2823129" y="1890932"/>
            <a:ext cx="530670" cy="529080"/>
            <a:chOff x="1485525" y="2795584"/>
            <a:chExt cx="530670" cy="529080"/>
          </a:xfrm>
        </p:grpSpPr>
        <p:sp>
          <p:nvSpPr>
            <p:cNvPr id="18" name="Text Box 7"/>
            <p:cNvSpPr txBox="1">
              <a:spLocks noChangeArrowheads="1"/>
            </p:cNvSpPr>
            <p:nvPr/>
          </p:nvSpPr>
          <p:spPr bwMode="auto">
            <a:xfrm>
              <a:off x="1485525" y="279558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3</a:t>
              </a:r>
            </a:p>
          </p:txBody>
        </p:sp>
        <p:sp>
          <p:nvSpPr>
            <p:cNvPr id="35" name="Text Box 7"/>
            <p:cNvSpPr txBox="1">
              <a:spLocks noChangeArrowheads="1"/>
            </p:cNvSpPr>
            <p:nvPr/>
          </p:nvSpPr>
          <p:spPr bwMode="auto">
            <a:xfrm>
              <a:off x="1651993" y="2801444"/>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a:t>
              </a:r>
            </a:p>
          </p:txBody>
        </p:sp>
      </p:grpSp>
      <p:grpSp>
        <p:nvGrpSpPr>
          <p:cNvPr id="48" name="Group 47"/>
          <p:cNvGrpSpPr/>
          <p:nvPr/>
        </p:nvGrpSpPr>
        <p:grpSpPr>
          <a:xfrm>
            <a:off x="2252004" y="2801444"/>
            <a:ext cx="558806" cy="523220"/>
            <a:chOff x="914400" y="3605648"/>
            <a:chExt cx="558806" cy="523220"/>
          </a:xfrm>
        </p:grpSpPr>
        <p:sp>
          <p:nvSpPr>
            <p:cNvPr id="37" name="Text Box 7"/>
            <p:cNvSpPr txBox="1">
              <a:spLocks noChangeArrowheads="1"/>
            </p:cNvSpPr>
            <p:nvPr/>
          </p:nvSpPr>
          <p:spPr bwMode="auto">
            <a:xfrm>
              <a:off x="1109004" y="3605648"/>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2</a:t>
              </a:r>
            </a:p>
          </p:txBody>
        </p:sp>
        <p:sp>
          <p:nvSpPr>
            <p:cNvPr id="39" name="Text Box 7"/>
            <p:cNvSpPr txBox="1">
              <a:spLocks noChangeArrowheads="1"/>
            </p:cNvSpPr>
            <p:nvPr/>
          </p:nvSpPr>
          <p:spPr bwMode="auto">
            <a:xfrm>
              <a:off x="914400" y="3605648"/>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4</a:t>
              </a:r>
            </a:p>
          </p:txBody>
        </p:sp>
      </p:grpSp>
      <p:cxnSp>
        <p:nvCxnSpPr>
          <p:cNvPr id="41" name="Straight Connector 40"/>
          <p:cNvCxnSpPr/>
          <p:nvPr/>
        </p:nvCxnSpPr>
        <p:spPr>
          <a:xfrm>
            <a:off x="2133600" y="3309008"/>
            <a:ext cx="609600" cy="1588"/>
          </a:xfrm>
          <a:prstGeom prst="line">
            <a:avLst/>
          </a:prstGeom>
        </p:spPr>
        <p:style>
          <a:lnRef idx="2">
            <a:schemeClr val="dk1"/>
          </a:lnRef>
          <a:fillRef idx="0">
            <a:schemeClr val="dk1"/>
          </a:fillRef>
          <a:effectRef idx="1">
            <a:schemeClr val="dk1"/>
          </a:effectRef>
          <a:fontRef idx="minor">
            <a:schemeClr val="tx1"/>
          </a:fontRef>
        </p:style>
      </p:cxnSp>
      <p:sp>
        <p:nvSpPr>
          <p:cNvPr id="44" name="Text Box 7"/>
          <p:cNvSpPr txBox="1">
            <a:spLocks noChangeArrowheads="1"/>
          </p:cNvSpPr>
          <p:nvPr/>
        </p:nvSpPr>
        <p:spPr bwMode="auto">
          <a:xfrm>
            <a:off x="2446608" y="3320776"/>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0</a:t>
            </a:r>
          </a:p>
        </p:txBody>
      </p:sp>
      <p:sp>
        <p:nvSpPr>
          <p:cNvPr id="51" name="Rectangle 50"/>
          <p:cNvSpPr/>
          <p:nvPr/>
        </p:nvSpPr>
        <p:spPr>
          <a:xfrm>
            <a:off x="4824780" y="623884"/>
            <a:ext cx="4319220"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err="1">
                <a:solidFill>
                  <a:schemeClr val="tx1">
                    <a:lumMod val="95000"/>
                    <a:lumOff val="5000"/>
                  </a:schemeClr>
                </a:solidFill>
                <a:latin typeface="Times New Roman" pitchFamily="18" charset="0"/>
                <a:cs typeface="Times New Roman" pitchFamily="18" charset="0"/>
              </a:rPr>
              <a:t>Ước</a:t>
            </a:r>
            <a:r>
              <a:rPr lang="en-US" sz="2800" b="1" dirty="0">
                <a:solidFill>
                  <a:schemeClr val="tx1">
                    <a:lumMod val="95000"/>
                    <a:lumOff val="5000"/>
                  </a:schemeClr>
                </a:solidFill>
                <a:latin typeface="Times New Roman" pitchFamily="18" charset="0"/>
                <a:cs typeface="Times New Roman" pitchFamily="18" charset="0"/>
              </a:rPr>
              <a:t> </a:t>
            </a:r>
            <a:r>
              <a:rPr lang="en-US" sz="2800" b="1" err="1">
                <a:solidFill>
                  <a:schemeClr val="tx1">
                    <a:lumMod val="95000"/>
                    <a:lumOff val="5000"/>
                  </a:schemeClr>
                </a:solidFill>
                <a:latin typeface="Times New Roman" pitchFamily="18" charset="0"/>
                <a:cs typeface="Times New Roman" pitchFamily="18" charset="0"/>
              </a:rPr>
              <a:t>lượng</a:t>
            </a:r>
            <a:r>
              <a:rPr lang="en-US" sz="2800" b="1">
                <a:solidFill>
                  <a:schemeClr val="tx1">
                    <a:lumMod val="95000"/>
                    <a:lumOff val="5000"/>
                  </a:schemeClr>
                </a:solidFill>
                <a:latin typeface="Times New Roman" pitchFamily="18" charset="0"/>
                <a:cs typeface="Times New Roman" pitchFamily="18" charset="0"/>
              </a:rPr>
              <a:t> </a:t>
            </a:r>
            <a:r>
              <a:rPr lang="en-US" sz="2800" b="1" smtClean="0">
                <a:solidFill>
                  <a:schemeClr val="tx1">
                    <a:lumMod val="95000"/>
                    <a:lumOff val="5000"/>
                  </a:schemeClr>
                </a:solidFill>
                <a:latin typeface="Times New Roman" pitchFamily="18" charset="0"/>
                <a:cs typeface="Times New Roman" pitchFamily="18" charset="0"/>
              </a:rPr>
              <a:t>thương (cách 1)</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52" name="TextBox 51"/>
          <p:cNvSpPr txBox="1"/>
          <p:nvPr/>
        </p:nvSpPr>
        <p:spPr>
          <a:xfrm>
            <a:off x="3811922" y="1462616"/>
            <a:ext cx="7328808" cy="2677656"/>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800" b="1" smtClean="0">
                <a:latin typeface="Times New Roman" pitchFamily="18" charset="0"/>
                <a:cs typeface="Times New Roman" pitchFamily="18" charset="0"/>
              </a:rPr>
              <a:t>+) 67: 21                 </a:t>
            </a:r>
            <a:r>
              <a:rPr lang="en-US" sz="2800" b="1" i="1" smtClean="0">
                <a:solidFill>
                  <a:srgbClr val="002060"/>
                </a:solidFill>
                <a:latin typeface="Times New Roman" pitchFamily="18" charset="0"/>
                <a:cs typeface="Times New Roman" pitchFamily="18" charset="0"/>
              </a:rPr>
              <a:t>=&gt; nhẩm </a:t>
            </a:r>
            <a:r>
              <a:rPr lang="en-US" sz="2800" b="1" i="1" dirty="0">
                <a:solidFill>
                  <a:srgbClr val="002060"/>
                </a:solidFill>
                <a:latin typeface="Times New Roman" pitchFamily="18" charset="0"/>
                <a:cs typeface="Times New Roman" pitchFamily="18" charset="0"/>
              </a:rPr>
              <a:t>6</a:t>
            </a:r>
            <a:r>
              <a:rPr lang="en-US" sz="2800" b="1" i="1" smtClean="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chia</a:t>
            </a:r>
            <a:r>
              <a:rPr lang="en-US" sz="2800" b="1" i="1" dirty="0">
                <a:solidFill>
                  <a:srgbClr val="002060"/>
                </a:solidFill>
                <a:latin typeface="Times New Roman" pitchFamily="18" charset="0"/>
                <a:cs typeface="Times New Roman" pitchFamily="18" charset="0"/>
              </a:rPr>
              <a:t> 2 </a:t>
            </a:r>
            <a:r>
              <a:rPr lang="en-US" sz="2800" b="1" i="1" dirty="0" err="1">
                <a:solidFill>
                  <a:srgbClr val="002060"/>
                </a:solidFill>
                <a:latin typeface="Times New Roman" pitchFamily="18" charset="0"/>
                <a:cs typeface="Times New Roman" pitchFamily="18" charset="0"/>
              </a:rPr>
              <a:t>được</a:t>
            </a:r>
            <a:r>
              <a:rPr lang="en-US" sz="2800" b="1" i="1" dirty="0">
                <a:solidFill>
                  <a:srgbClr val="002060"/>
                </a:solidFill>
                <a:latin typeface="Times New Roman" pitchFamily="18" charset="0"/>
                <a:cs typeface="Times New Roman" pitchFamily="18" charset="0"/>
              </a:rPr>
              <a:t> 3, </a:t>
            </a:r>
            <a:r>
              <a:rPr lang="en-US" sz="2800" b="1" i="1" err="1">
                <a:solidFill>
                  <a:srgbClr val="002060"/>
                </a:solidFill>
                <a:latin typeface="Times New Roman" pitchFamily="18" charset="0"/>
                <a:cs typeface="Times New Roman" pitchFamily="18" charset="0"/>
              </a:rPr>
              <a:t>vậy</a:t>
            </a:r>
            <a:r>
              <a:rPr lang="en-US" sz="2800" b="1" i="1">
                <a:solidFill>
                  <a:srgbClr val="002060"/>
                </a:solidFill>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67 </a:t>
            </a:r>
            <a:r>
              <a:rPr lang="en-US" sz="2800" b="1" i="1" err="1">
                <a:solidFill>
                  <a:srgbClr val="002060"/>
                </a:solidFill>
                <a:latin typeface="Times New Roman" pitchFamily="18" charset="0"/>
                <a:cs typeface="Times New Roman" pitchFamily="18" charset="0"/>
              </a:rPr>
              <a:t>chia</a:t>
            </a:r>
            <a:r>
              <a:rPr lang="en-US" sz="2800" b="1" i="1">
                <a:solidFill>
                  <a:srgbClr val="002060"/>
                </a:solidFill>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21 </a:t>
            </a:r>
            <a:r>
              <a:rPr lang="en-US" sz="2800" b="1" i="1" dirty="0" err="1">
                <a:solidFill>
                  <a:srgbClr val="002060"/>
                </a:solidFill>
                <a:latin typeface="Times New Roman" pitchFamily="18" charset="0"/>
                <a:cs typeface="Times New Roman" pitchFamily="18" charset="0"/>
              </a:rPr>
              <a:t>được</a:t>
            </a:r>
            <a:r>
              <a:rPr lang="en-US" sz="2800" b="1" i="1" dirty="0">
                <a:solidFill>
                  <a:srgbClr val="002060"/>
                </a:solidFill>
                <a:latin typeface="Times New Roman" pitchFamily="18" charset="0"/>
                <a:cs typeface="Times New Roman" pitchFamily="18" charset="0"/>
              </a:rPr>
              <a:t> 3</a:t>
            </a:r>
            <a:r>
              <a:rPr lang="en-US" sz="2800" b="1" i="1">
                <a:solidFill>
                  <a:srgbClr val="002060"/>
                </a:solidFill>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Lấy 3 nhân</a:t>
            </a:r>
            <a:r>
              <a:rPr lang="en-US" sz="2800" b="1" i="1">
                <a:solidFill>
                  <a:srgbClr val="002060"/>
                </a:solidFill>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21 </a:t>
            </a:r>
            <a:r>
              <a:rPr lang="en-US" sz="2800" b="1" i="1" err="1">
                <a:solidFill>
                  <a:srgbClr val="002060"/>
                </a:solidFill>
                <a:latin typeface="Times New Roman" pitchFamily="18" charset="0"/>
                <a:cs typeface="Times New Roman" pitchFamily="18" charset="0"/>
              </a:rPr>
              <a:t>bằng</a:t>
            </a:r>
            <a:r>
              <a:rPr lang="en-US" sz="2800" b="1" i="1">
                <a:solidFill>
                  <a:srgbClr val="002060"/>
                </a:solidFill>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63; 67 </a:t>
            </a:r>
            <a:r>
              <a:rPr lang="en-US" sz="2800" b="1" i="1" err="1">
                <a:solidFill>
                  <a:srgbClr val="002060"/>
                </a:solidFill>
                <a:latin typeface="Times New Roman" pitchFamily="18" charset="0"/>
                <a:cs typeface="Times New Roman" pitchFamily="18" charset="0"/>
              </a:rPr>
              <a:t>trừ</a:t>
            </a:r>
            <a:r>
              <a:rPr lang="en-US" sz="2800" b="1" i="1">
                <a:solidFill>
                  <a:srgbClr val="002060"/>
                </a:solidFill>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63 </a:t>
            </a:r>
            <a:r>
              <a:rPr lang="en-US" sz="2800" b="1" i="1" err="1">
                <a:solidFill>
                  <a:srgbClr val="002060"/>
                </a:solidFill>
                <a:latin typeface="Times New Roman" pitchFamily="18" charset="0"/>
                <a:cs typeface="Times New Roman" pitchFamily="18" charset="0"/>
              </a:rPr>
              <a:t>bằng</a:t>
            </a:r>
            <a:r>
              <a:rPr lang="en-US" sz="2800" b="1" i="1">
                <a:solidFill>
                  <a:srgbClr val="002060"/>
                </a:solidFill>
                <a:latin typeface="Times New Roman" pitchFamily="18" charset="0"/>
                <a:cs typeface="Times New Roman" pitchFamily="18" charset="0"/>
              </a:rPr>
              <a:t> </a:t>
            </a:r>
            <a:r>
              <a:rPr lang="en-US" sz="2800" b="1" i="1" smtClean="0">
                <a:solidFill>
                  <a:srgbClr val="002060"/>
                </a:solidFill>
                <a:latin typeface="Times New Roman" pitchFamily="18" charset="0"/>
                <a:cs typeface="Times New Roman" pitchFamily="18" charset="0"/>
              </a:rPr>
              <a:t>4; </a:t>
            </a:r>
            <a:r>
              <a:rPr lang="en-US" sz="2800" b="1" i="1" dirty="0" err="1">
                <a:solidFill>
                  <a:srgbClr val="002060"/>
                </a:solidFill>
                <a:latin typeface="Times New Roman" pitchFamily="18" charset="0"/>
                <a:cs typeface="Times New Roman" pitchFamily="18" charset="0"/>
              </a:rPr>
              <a:t>vậy</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thương</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cần</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tìm</a:t>
            </a:r>
            <a:r>
              <a:rPr lang="en-US" sz="2800" b="1" i="1" dirty="0">
                <a:solidFill>
                  <a:srgbClr val="002060"/>
                </a:solidFill>
                <a:latin typeface="Times New Roman" pitchFamily="18" charset="0"/>
                <a:cs typeface="Times New Roman" pitchFamily="18" charset="0"/>
              </a:rPr>
              <a:t> </a:t>
            </a:r>
            <a:r>
              <a:rPr lang="en-US" sz="2800" b="1" i="1" dirty="0" err="1">
                <a:solidFill>
                  <a:srgbClr val="002060"/>
                </a:solidFill>
                <a:latin typeface="Times New Roman" pitchFamily="18" charset="0"/>
                <a:cs typeface="Times New Roman" pitchFamily="18" charset="0"/>
              </a:rPr>
              <a:t>là</a:t>
            </a:r>
            <a:r>
              <a:rPr lang="en-US" sz="2800" b="1" i="1" dirty="0">
                <a:solidFill>
                  <a:srgbClr val="002060"/>
                </a:solidFill>
                <a:latin typeface="Times New Roman" pitchFamily="18" charset="0"/>
                <a:cs typeface="Times New Roman" pitchFamily="18" charset="0"/>
              </a:rPr>
              <a:t> </a:t>
            </a:r>
            <a:r>
              <a:rPr lang="en-US" sz="2800" b="1" i="1">
                <a:solidFill>
                  <a:srgbClr val="002060"/>
                </a:solidFill>
                <a:latin typeface="Times New Roman" pitchFamily="18" charset="0"/>
                <a:cs typeface="Times New Roman" pitchFamily="18" charset="0"/>
              </a:rPr>
              <a:t>3</a:t>
            </a:r>
            <a:r>
              <a:rPr lang="en-US" sz="2800" b="1" i="1" smtClean="0">
                <a:solidFill>
                  <a:srgbClr val="002060"/>
                </a:solidFill>
                <a:latin typeface="Times New Roman" pitchFamily="18" charset="0"/>
                <a:cs typeface="Times New Roman" pitchFamily="18" charset="0"/>
              </a:rPr>
              <a:t>.</a:t>
            </a:r>
          </a:p>
          <a:p>
            <a:pPr algn="just"/>
            <a:r>
              <a:rPr lang="en-US" sz="2800" b="1" smtClean="0">
                <a:latin typeface="Times New Roman" pitchFamily="18" charset="0"/>
                <a:cs typeface="Times New Roman" pitchFamily="18" charset="0"/>
              </a:rPr>
              <a:t>+) 42: 21                 </a:t>
            </a:r>
            <a:r>
              <a:rPr lang="en-US" sz="2800" b="1" i="1" smtClean="0">
                <a:solidFill>
                  <a:srgbClr val="0070C0"/>
                </a:solidFill>
                <a:latin typeface="Times New Roman" pitchFamily="18" charset="0"/>
                <a:cs typeface="Times New Roman" pitchFamily="18" charset="0"/>
              </a:rPr>
              <a:t>=&gt; nhẩn 4 chia 2 được 2; vậy 42 chia 21 được 2; lấy 2 nhân 21 được 42; 42 trừ 42 bằng 0; vậy thương cần tìm là 2.</a:t>
            </a:r>
            <a:endParaRPr lang="en-US" sz="2800" b="1" i="1" dirty="0">
              <a:solidFill>
                <a:srgbClr val="0070C0"/>
              </a:solidFill>
              <a:latin typeface="Times New Roman" pitchFamily="18" charset="0"/>
              <a:cs typeface="Times New Roman" pitchFamily="18" charset="0"/>
            </a:endParaRPr>
          </a:p>
        </p:txBody>
      </p:sp>
      <p:sp>
        <p:nvSpPr>
          <p:cNvPr id="53" name="Text Box 39"/>
          <p:cNvSpPr txBox="1">
            <a:spLocks noChangeArrowheads="1"/>
          </p:cNvSpPr>
          <p:nvPr/>
        </p:nvSpPr>
        <p:spPr bwMode="auto">
          <a:xfrm>
            <a:off x="3784213" y="4353018"/>
            <a:ext cx="7239000" cy="2009061"/>
          </a:xfrm>
          <a:prstGeom prst="roundRect">
            <a:avLst/>
          </a:prstGeom>
          <a:solidFill>
            <a:schemeClr val="accent2">
              <a:lumMod val="40000"/>
              <a:lumOff val="6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800" b="1" smtClean="0">
                <a:solidFill>
                  <a:schemeClr val="tx1">
                    <a:lumMod val="95000"/>
                    <a:lumOff val="5000"/>
                  </a:schemeClr>
                </a:solidFill>
                <a:latin typeface="Times New Roman" pitchFamily="18" charset="0"/>
                <a:cs typeface="Times New Roman" pitchFamily="18" charset="0"/>
              </a:rPr>
              <a:t>Kết luận: Để </a:t>
            </a:r>
            <a:r>
              <a:rPr lang="en-US" sz="2800" b="1" dirty="0" err="1">
                <a:solidFill>
                  <a:schemeClr val="tx1">
                    <a:lumMod val="95000"/>
                    <a:lumOff val="5000"/>
                  </a:schemeClr>
                </a:solidFill>
                <a:latin typeface="Times New Roman" pitchFamily="18" charset="0"/>
                <a:cs typeface="Times New Roman" pitchFamily="18" charset="0"/>
              </a:rPr>
              <a:t>ước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lượng</a:t>
            </a:r>
            <a:r>
              <a:rPr lang="en-US" sz="2800" b="1" dirty="0">
                <a:solidFill>
                  <a:schemeClr val="tx1">
                    <a:lumMod val="95000"/>
                    <a:lumOff val="5000"/>
                  </a:schemeClr>
                </a:solidFill>
                <a:latin typeface="Times New Roman" pitchFamily="18" charset="0"/>
                <a:cs typeface="Times New Roman" pitchFamily="18" charset="0"/>
              </a:rPr>
              <a:t> </a:t>
            </a:r>
            <a:r>
              <a:rPr lang="en-US" sz="2800" b="1" err="1">
                <a:solidFill>
                  <a:schemeClr val="tx1">
                    <a:lumMod val="95000"/>
                    <a:lumOff val="5000"/>
                  </a:schemeClr>
                </a:solidFill>
                <a:latin typeface="Times New Roman" pitchFamily="18" charset="0"/>
                <a:cs typeface="Times New Roman" pitchFamily="18" charset="0"/>
              </a:rPr>
              <a:t>thương</a:t>
            </a:r>
            <a:r>
              <a:rPr lang="en-US" sz="2800" b="1">
                <a:solidFill>
                  <a:schemeClr val="tx1">
                    <a:lumMod val="95000"/>
                    <a:lumOff val="5000"/>
                  </a:schemeClr>
                </a:solidFill>
                <a:latin typeface="Times New Roman" pitchFamily="18" charset="0"/>
                <a:cs typeface="Times New Roman" pitchFamily="18" charset="0"/>
              </a:rPr>
              <a:t> </a:t>
            </a:r>
            <a:r>
              <a:rPr lang="en-US" sz="2800" b="1" smtClean="0">
                <a:solidFill>
                  <a:schemeClr val="tx1">
                    <a:lumMod val="95000"/>
                    <a:lumOff val="5000"/>
                  </a:schemeClr>
                </a:solidFill>
                <a:latin typeface="Times New Roman" pitchFamily="18" charset="0"/>
                <a:cs typeface="Times New Roman" pitchFamily="18" charset="0"/>
              </a:rPr>
              <a:t>ở mỗi lượt chia </a:t>
            </a:r>
            <a:r>
              <a:rPr lang="en-US" sz="2800" b="1" dirty="0" err="1">
                <a:solidFill>
                  <a:schemeClr val="tx1">
                    <a:lumMod val="95000"/>
                    <a:lumOff val="5000"/>
                  </a:schemeClr>
                </a:solidFill>
                <a:latin typeface="Times New Roman" pitchFamily="18" charset="0"/>
                <a:cs typeface="Times New Roman" pitchFamily="18" charset="0"/>
              </a:rPr>
              <a:t>được</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nhanh</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chúng</a:t>
            </a:r>
            <a:r>
              <a:rPr lang="en-US" sz="2800" b="1" dirty="0">
                <a:solidFill>
                  <a:schemeClr val="tx1">
                    <a:lumMod val="95000"/>
                    <a:lumOff val="5000"/>
                  </a:schemeClr>
                </a:solidFill>
                <a:latin typeface="Times New Roman" pitchFamily="18" charset="0"/>
                <a:cs typeface="Times New Roman" pitchFamily="18" charset="0"/>
              </a:rPr>
              <a:t> </a:t>
            </a:r>
            <a:r>
              <a:rPr lang="en-US" sz="2800" b="1" err="1">
                <a:solidFill>
                  <a:schemeClr val="tx1">
                    <a:lumMod val="95000"/>
                    <a:lumOff val="5000"/>
                  </a:schemeClr>
                </a:solidFill>
                <a:latin typeface="Times New Roman" pitchFamily="18" charset="0"/>
                <a:cs typeface="Times New Roman" pitchFamily="18" charset="0"/>
              </a:rPr>
              <a:t>ta</a:t>
            </a:r>
            <a:r>
              <a:rPr lang="en-US" sz="2800" b="1">
                <a:solidFill>
                  <a:schemeClr val="tx1">
                    <a:lumMod val="95000"/>
                    <a:lumOff val="5000"/>
                  </a:schemeClr>
                </a:solidFill>
                <a:latin typeface="Times New Roman" pitchFamily="18" charset="0"/>
                <a:cs typeface="Times New Roman" pitchFamily="18" charset="0"/>
              </a:rPr>
              <a:t> </a:t>
            </a:r>
            <a:r>
              <a:rPr lang="en-US" sz="2800" b="1" smtClean="0">
                <a:solidFill>
                  <a:schemeClr val="tx1">
                    <a:lumMod val="95000"/>
                    <a:lumOff val="5000"/>
                  </a:schemeClr>
                </a:solidFill>
                <a:latin typeface="Times New Roman" pitchFamily="18" charset="0"/>
                <a:cs typeface="Times New Roman" pitchFamily="18" charset="0"/>
              </a:rPr>
              <a:t>lấy chữ số </a:t>
            </a:r>
            <a:r>
              <a:rPr lang="en-US" sz="2800" b="1" err="1">
                <a:solidFill>
                  <a:schemeClr val="tx1">
                    <a:lumMod val="95000"/>
                    <a:lumOff val="5000"/>
                  </a:schemeClr>
                </a:solidFill>
                <a:latin typeface="Times New Roman" pitchFamily="18" charset="0"/>
                <a:cs typeface="Times New Roman" pitchFamily="18" charset="0"/>
              </a:rPr>
              <a:t>hàng</a:t>
            </a:r>
            <a:r>
              <a:rPr lang="en-US" sz="2800" b="1">
                <a:solidFill>
                  <a:schemeClr val="tx1">
                    <a:lumMod val="95000"/>
                    <a:lumOff val="5000"/>
                  </a:schemeClr>
                </a:solidFill>
                <a:latin typeface="Times New Roman" pitchFamily="18" charset="0"/>
                <a:cs typeface="Times New Roman" pitchFamily="18" charset="0"/>
              </a:rPr>
              <a:t> </a:t>
            </a:r>
            <a:r>
              <a:rPr lang="en-US" sz="2800" b="1" smtClean="0">
                <a:solidFill>
                  <a:schemeClr val="tx1">
                    <a:lumMod val="95000"/>
                    <a:lumOff val="5000"/>
                  </a:schemeClr>
                </a:solidFill>
                <a:latin typeface="Times New Roman" pitchFamily="18" charset="0"/>
                <a:cs typeface="Times New Roman" pitchFamily="18" charset="0"/>
              </a:rPr>
              <a:t>chục của số bị chia, </a:t>
            </a:r>
            <a:r>
              <a:rPr lang="en-US" sz="2800" b="1" err="1">
                <a:solidFill>
                  <a:schemeClr val="tx1">
                    <a:lumMod val="95000"/>
                    <a:lumOff val="5000"/>
                  </a:schemeClr>
                </a:solidFill>
                <a:latin typeface="Times New Roman" pitchFamily="18" charset="0"/>
                <a:cs typeface="Times New Roman" pitchFamily="18" charset="0"/>
              </a:rPr>
              <a:t>chia</a:t>
            </a:r>
            <a:r>
              <a:rPr lang="en-US" sz="2800" b="1">
                <a:solidFill>
                  <a:schemeClr val="tx1">
                    <a:lumMod val="95000"/>
                    <a:lumOff val="5000"/>
                  </a:schemeClr>
                </a:solidFill>
                <a:latin typeface="Times New Roman" pitchFamily="18" charset="0"/>
                <a:cs typeface="Times New Roman" pitchFamily="18" charset="0"/>
              </a:rPr>
              <a:t> </a:t>
            </a:r>
            <a:r>
              <a:rPr lang="en-US" sz="2800" b="1" smtClean="0">
                <a:solidFill>
                  <a:schemeClr val="tx1">
                    <a:lumMod val="95000"/>
                    <a:lumOff val="5000"/>
                  </a:schemeClr>
                </a:solidFill>
                <a:latin typeface="Times New Roman" pitchFamily="18" charset="0"/>
                <a:cs typeface="Times New Roman" pitchFamily="18" charset="0"/>
              </a:rPr>
              <a:t>nhẩm cho chữ số hàng chục của số chia.</a:t>
            </a:r>
            <a:endParaRPr lang="en-US" sz="3200" b="1" dirty="0">
              <a:solidFill>
                <a:schemeClr val="tx1">
                  <a:lumMod val="95000"/>
                  <a:lumOff val="5000"/>
                </a:schemeClr>
              </a:solidFill>
              <a:latin typeface=".VnTime" pitchFamily="34" charset="0"/>
            </a:endParaRPr>
          </a:p>
        </p:txBody>
      </p:sp>
      <p:sp>
        <p:nvSpPr>
          <p:cNvPr id="27" name="Rectangle 26"/>
          <p:cNvSpPr/>
          <p:nvPr/>
        </p:nvSpPr>
        <p:spPr>
          <a:xfrm>
            <a:off x="3838154" y="1468594"/>
            <a:ext cx="3097968"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smtClean="0">
                <a:solidFill>
                  <a:schemeClr val="tx1">
                    <a:lumMod val="95000"/>
                    <a:lumOff val="5000"/>
                  </a:schemeClr>
                </a:solidFill>
                <a:latin typeface="Times New Roman" pitchFamily="18" charset="0"/>
                <a:cs typeface="Times New Roman" pitchFamily="18" charset="0"/>
              </a:rPr>
              <a:t>Lượt chia 1) 67:21</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28" name="Rectangle 27"/>
          <p:cNvSpPr/>
          <p:nvPr/>
        </p:nvSpPr>
        <p:spPr>
          <a:xfrm>
            <a:off x="3839648" y="2743200"/>
            <a:ext cx="3097968"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smtClean="0">
                <a:solidFill>
                  <a:schemeClr val="tx1">
                    <a:lumMod val="95000"/>
                    <a:lumOff val="5000"/>
                  </a:schemeClr>
                </a:solidFill>
                <a:latin typeface="Times New Roman" pitchFamily="18" charset="0"/>
                <a:cs typeface="Times New Roman" pitchFamily="18" charset="0"/>
              </a:rPr>
              <a:t>Lượt chia 2) 42: 21</a:t>
            </a:r>
            <a:endParaRPr lang="en-US" sz="2800"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arn(inVertical)">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barn(inVertical)">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2"/>
          <a:srcRect/>
          <a:stretch>
            <a:fillRect/>
          </a:stretch>
        </p:blipFill>
        <p:spPr bwMode="auto">
          <a:xfrm>
            <a:off x="533400" y="-12700"/>
            <a:ext cx="11201400" cy="6870700"/>
          </a:xfrm>
          <a:prstGeom prst="rect">
            <a:avLst/>
          </a:prstGeom>
          <a:noFill/>
        </p:spPr>
      </p:pic>
      <p:sp>
        <p:nvSpPr>
          <p:cNvPr id="10" name="TextBox 9"/>
          <p:cNvSpPr txBox="1"/>
          <p:nvPr/>
        </p:nvSpPr>
        <p:spPr>
          <a:xfrm>
            <a:off x="2826434" y="334318"/>
            <a:ext cx="5957668" cy="461665"/>
          </a:xfrm>
          <a:prstGeom prst="rect">
            <a:avLst/>
          </a:prstGeom>
          <a:noFill/>
        </p:spPr>
        <p:txBody>
          <a:bodyPr wrap="square" rtlCol="0">
            <a:spAutoFit/>
          </a:bodyPr>
          <a:lstStyle/>
          <a:p>
            <a:r>
              <a:rPr lang="en-US" sz="2400" b="1" dirty="0">
                <a:solidFill>
                  <a:srgbClr val="C00000"/>
                </a:solidFill>
                <a:latin typeface="Times New Roman" pitchFamily="18" charset="0"/>
                <a:cs typeface="Times New Roman" pitchFamily="18" charset="0"/>
              </a:rPr>
              <a:t>TIẾT 72: CHIA CHO SỐ CÓ HAI CHỮ SỐ</a:t>
            </a:r>
          </a:p>
        </p:txBody>
      </p:sp>
      <p:sp>
        <p:nvSpPr>
          <p:cNvPr id="13" name="TextBox 12"/>
          <p:cNvSpPr txBox="1"/>
          <p:nvPr/>
        </p:nvSpPr>
        <p:spPr>
          <a:xfrm>
            <a:off x="2209800" y="1828800"/>
            <a:ext cx="2362200"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Times New Roman" pitchFamily="18" charset="0"/>
                <a:cs typeface="Times New Roman" pitchFamily="18" charset="0"/>
              </a:rPr>
              <a:t>b) 779 : 18 = ? </a:t>
            </a:r>
          </a:p>
        </p:txBody>
      </p:sp>
      <p:grpSp>
        <p:nvGrpSpPr>
          <p:cNvPr id="32" name="Group 31"/>
          <p:cNvGrpSpPr/>
          <p:nvPr/>
        </p:nvGrpSpPr>
        <p:grpSpPr>
          <a:xfrm>
            <a:off x="2438400" y="2683040"/>
            <a:ext cx="1538068" cy="2346160"/>
            <a:chOff x="1128932" y="2362200"/>
            <a:chExt cx="1538068" cy="2346160"/>
          </a:xfrm>
        </p:grpSpPr>
        <p:grpSp>
          <p:nvGrpSpPr>
            <p:cNvPr id="14" name="Group 16"/>
            <p:cNvGrpSpPr/>
            <p:nvPr/>
          </p:nvGrpSpPr>
          <p:grpSpPr>
            <a:xfrm>
              <a:off x="1905000" y="2514600"/>
              <a:ext cx="762000" cy="762000"/>
              <a:chOff x="1752600" y="3318804"/>
              <a:chExt cx="762000" cy="762000"/>
            </a:xfrm>
          </p:grpSpPr>
          <p:sp>
            <p:nvSpPr>
              <p:cNvPr id="15" name="Line 11"/>
              <p:cNvSpPr>
                <a:spLocks noChangeShapeType="1"/>
              </p:cNvSpPr>
              <p:nvPr/>
            </p:nvSpPr>
            <p:spPr bwMode="auto">
              <a:xfrm>
                <a:off x="1752600" y="3318804"/>
                <a:ext cx="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16" name="Line 12"/>
              <p:cNvSpPr>
                <a:spLocks noChangeShapeType="1"/>
              </p:cNvSpPr>
              <p:nvPr/>
            </p:nvSpPr>
            <p:spPr bwMode="auto">
              <a:xfrm>
                <a:off x="1752600" y="3657600"/>
                <a:ext cx="7620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grpSp>
        <p:grpSp>
          <p:nvGrpSpPr>
            <p:cNvPr id="31" name="Group 30"/>
            <p:cNvGrpSpPr/>
            <p:nvPr/>
          </p:nvGrpSpPr>
          <p:grpSpPr>
            <a:xfrm>
              <a:off x="1128932" y="2362200"/>
              <a:ext cx="1538068" cy="2346160"/>
              <a:chOff x="1128932" y="2396196"/>
              <a:chExt cx="1538068" cy="2346160"/>
            </a:xfrm>
          </p:grpSpPr>
          <p:sp>
            <p:nvSpPr>
              <p:cNvPr id="11" name="Text Box 5"/>
              <p:cNvSpPr txBox="1">
                <a:spLocks noChangeArrowheads="1"/>
              </p:cNvSpPr>
              <p:nvPr/>
            </p:nvSpPr>
            <p:spPr bwMode="auto">
              <a:xfrm>
                <a:off x="1143000" y="2396196"/>
                <a:ext cx="732893"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779</a:t>
                </a:r>
              </a:p>
            </p:txBody>
          </p:sp>
          <p:sp>
            <p:nvSpPr>
              <p:cNvPr id="12" name="Text Box 7"/>
              <p:cNvSpPr txBox="1">
                <a:spLocks noChangeArrowheads="1"/>
              </p:cNvSpPr>
              <p:nvPr/>
            </p:nvSpPr>
            <p:spPr bwMode="auto">
              <a:xfrm>
                <a:off x="1905000" y="2396196"/>
                <a:ext cx="543739"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18</a:t>
                </a:r>
              </a:p>
            </p:txBody>
          </p:sp>
          <p:sp>
            <p:nvSpPr>
              <p:cNvPr id="17" name="Text Box 7"/>
              <p:cNvSpPr txBox="1">
                <a:spLocks noChangeArrowheads="1"/>
              </p:cNvSpPr>
              <p:nvPr/>
            </p:nvSpPr>
            <p:spPr bwMode="auto">
              <a:xfrm>
                <a:off x="1905000" y="2823720"/>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43</a:t>
                </a:r>
              </a:p>
            </p:txBody>
          </p:sp>
          <p:sp>
            <p:nvSpPr>
              <p:cNvPr id="19" name="Text Box 5"/>
              <p:cNvSpPr txBox="1">
                <a:spLocks noChangeArrowheads="1"/>
              </p:cNvSpPr>
              <p:nvPr/>
            </p:nvSpPr>
            <p:spPr bwMode="auto">
              <a:xfrm>
                <a:off x="1128932" y="2827608"/>
                <a:ext cx="776068"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72</a:t>
                </a:r>
              </a:p>
            </p:txBody>
          </p:sp>
          <p:sp>
            <p:nvSpPr>
              <p:cNvPr id="25" name="Text Box 7"/>
              <p:cNvSpPr txBox="1">
                <a:spLocks noChangeArrowheads="1"/>
              </p:cNvSpPr>
              <p:nvPr/>
            </p:nvSpPr>
            <p:spPr bwMode="auto">
              <a:xfrm>
                <a:off x="1473588" y="4219136"/>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5</a:t>
                </a:r>
              </a:p>
            </p:txBody>
          </p:sp>
          <p:cxnSp>
            <p:nvCxnSpPr>
              <p:cNvPr id="27" name="Straight Connector 26"/>
              <p:cNvCxnSpPr/>
              <p:nvPr/>
            </p:nvCxnSpPr>
            <p:spPr>
              <a:xfrm>
                <a:off x="1219200" y="3338732"/>
                <a:ext cx="533400" cy="1588"/>
              </a:xfrm>
              <a:prstGeom prst="line">
                <a:avLst/>
              </a:prstGeom>
            </p:spPr>
            <p:style>
              <a:lnRef idx="2">
                <a:schemeClr val="dk1"/>
              </a:lnRef>
              <a:fillRef idx="0">
                <a:schemeClr val="dk1"/>
              </a:fillRef>
              <a:effectRef idx="1">
                <a:schemeClr val="dk1"/>
              </a:effectRef>
              <a:fontRef idx="minor">
                <a:schemeClr val="tx1"/>
              </a:fontRef>
            </p:style>
          </p:cxnSp>
          <p:sp>
            <p:nvSpPr>
              <p:cNvPr id="28" name="Text Box 5"/>
              <p:cNvSpPr txBox="1">
                <a:spLocks noChangeArrowheads="1"/>
              </p:cNvSpPr>
              <p:nvPr/>
            </p:nvSpPr>
            <p:spPr bwMode="auto">
              <a:xfrm>
                <a:off x="1247336" y="3362980"/>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59</a:t>
                </a:r>
              </a:p>
            </p:txBody>
          </p:sp>
          <p:sp>
            <p:nvSpPr>
              <p:cNvPr id="29" name="Text Box 5"/>
              <p:cNvSpPr txBox="1">
                <a:spLocks noChangeArrowheads="1"/>
              </p:cNvSpPr>
              <p:nvPr/>
            </p:nvSpPr>
            <p:spPr bwMode="auto">
              <a:xfrm>
                <a:off x="1247336" y="3740468"/>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54</a:t>
                </a:r>
              </a:p>
            </p:txBody>
          </p:sp>
          <p:cxnSp>
            <p:nvCxnSpPr>
              <p:cNvPr id="30" name="Straight Connector 29"/>
              <p:cNvCxnSpPr/>
              <p:nvPr/>
            </p:nvCxnSpPr>
            <p:spPr>
              <a:xfrm>
                <a:off x="1233268" y="4217548"/>
                <a:ext cx="533400" cy="1588"/>
              </a:xfrm>
              <a:prstGeom prst="line">
                <a:avLst/>
              </a:prstGeom>
            </p:spPr>
            <p:style>
              <a:lnRef idx="2">
                <a:schemeClr val="dk1"/>
              </a:lnRef>
              <a:fillRef idx="0">
                <a:schemeClr val="dk1"/>
              </a:fillRef>
              <a:effectRef idx="1">
                <a:schemeClr val="dk1"/>
              </a:effectRef>
              <a:fontRef idx="minor">
                <a:schemeClr val="tx1"/>
              </a:fontRef>
            </p:style>
          </p:cxnSp>
        </p:grpSp>
      </p:grpSp>
      <p:sp>
        <p:nvSpPr>
          <p:cNvPr id="47" name="Text Box 8"/>
          <p:cNvSpPr txBox="1">
            <a:spLocks noChangeArrowheads="1"/>
          </p:cNvSpPr>
          <p:nvPr/>
        </p:nvSpPr>
        <p:spPr bwMode="auto">
          <a:xfrm>
            <a:off x="5042628" y="1804984"/>
            <a:ext cx="5472973" cy="523220"/>
          </a:xfrm>
          <a:prstGeom prst="rect">
            <a:avLst/>
          </a:prstGeom>
          <a:noFill/>
          <a:ln w="9525">
            <a:noFill/>
            <a:miter lim="800000"/>
            <a:headEnd/>
            <a:tailEnd/>
          </a:ln>
          <a:effectLst/>
        </p:spPr>
        <p:txBody>
          <a:bodyPr wrap="none">
            <a:spAutoFit/>
          </a:bodyPr>
          <a:lstStyle/>
          <a:p>
            <a:r>
              <a:rPr lang="en-US" sz="2800" b="1" i="1" dirty="0" err="1">
                <a:latin typeface="Times New Roman" pitchFamily="18" charset="0"/>
                <a:cs typeface="Times New Roman" pitchFamily="18" charset="0"/>
              </a:rPr>
              <a:t>Chia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theo</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thứ</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tự</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từ</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trái</a:t>
            </a:r>
            <a:r>
              <a:rPr lang="en-US" sz="2800" b="1" i="1" dirty="0">
                <a:latin typeface="Times New Roman" pitchFamily="18" charset="0"/>
                <a:cs typeface="Times New Roman" pitchFamily="18" charset="0"/>
              </a:rPr>
              <a:t> sang </a:t>
            </a:r>
            <a:r>
              <a:rPr lang="en-US" sz="2800" b="1" i="1" dirty="0" err="1">
                <a:latin typeface="Times New Roman" pitchFamily="18" charset="0"/>
                <a:cs typeface="Times New Roman" pitchFamily="18" charset="0"/>
              </a:rPr>
              <a:t>phải</a:t>
            </a:r>
            <a:r>
              <a:rPr lang="en-US" sz="2800" b="1" i="1" dirty="0">
                <a:latin typeface="Times New Roman" pitchFamily="18" charset="0"/>
                <a:cs typeface="Times New Roman" pitchFamily="18" charset="0"/>
              </a:rPr>
              <a:t>:</a:t>
            </a:r>
          </a:p>
        </p:txBody>
      </p:sp>
      <p:sp>
        <p:nvSpPr>
          <p:cNvPr id="48" name="Text Box 8"/>
          <p:cNvSpPr txBox="1">
            <a:spLocks noChangeArrowheads="1"/>
          </p:cNvSpPr>
          <p:nvPr/>
        </p:nvSpPr>
        <p:spPr bwMode="auto">
          <a:xfrm>
            <a:off x="4114801" y="2514600"/>
            <a:ext cx="4158511"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 77 </a:t>
            </a:r>
            <a:r>
              <a:rPr lang="en-US" sz="2800" b="1" dirty="0" err="1">
                <a:solidFill>
                  <a:srgbClr val="000099"/>
                </a:solidFill>
                <a:latin typeface="Times New Roman" pitchFamily="18" charset="0"/>
                <a:cs typeface="Times New Roman" pitchFamily="18" charset="0"/>
              </a:rPr>
              <a:t>chia</a:t>
            </a:r>
            <a:r>
              <a:rPr lang="en-US" sz="2800" b="1" dirty="0">
                <a:solidFill>
                  <a:srgbClr val="000099"/>
                </a:solidFill>
                <a:latin typeface="Times New Roman" pitchFamily="18" charset="0"/>
                <a:cs typeface="Times New Roman" pitchFamily="18" charset="0"/>
              </a:rPr>
              <a:t> 18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4,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4;</a:t>
            </a:r>
          </a:p>
        </p:txBody>
      </p:sp>
      <p:sp>
        <p:nvSpPr>
          <p:cNvPr id="49" name="Text Box 8"/>
          <p:cNvSpPr txBox="1">
            <a:spLocks noChangeArrowheads="1"/>
          </p:cNvSpPr>
          <p:nvPr/>
        </p:nvSpPr>
        <p:spPr bwMode="auto">
          <a:xfrm>
            <a:off x="4267201" y="2943664"/>
            <a:ext cx="4887877"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4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8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32,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nhớ</a:t>
            </a:r>
            <a:r>
              <a:rPr lang="en-US" sz="2800" b="1" dirty="0">
                <a:solidFill>
                  <a:srgbClr val="000099"/>
                </a:solidFill>
                <a:latin typeface="Times New Roman" pitchFamily="18" charset="0"/>
                <a:cs typeface="Times New Roman" pitchFamily="18" charset="0"/>
              </a:rPr>
              <a:t> 3;</a:t>
            </a:r>
          </a:p>
        </p:txBody>
      </p:sp>
      <p:sp>
        <p:nvSpPr>
          <p:cNvPr id="50" name="Text Box 8"/>
          <p:cNvSpPr txBox="1">
            <a:spLocks noChangeArrowheads="1"/>
          </p:cNvSpPr>
          <p:nvPr/>
        </p:nvSpPr>
        <p:spPr bwMode="auto">
          <a:xfrm>
            <a:off x="4267201" y="3364144"/>
            <a:ext cx="6006773"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4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1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4, </a:t>
            </a:r>
            <a:r>
              <a:rPr lang="en-US" sz="2800" b="1" dirty="0" err="1">
                <a:solidFill>
                  <a:srgbClr val="000099"/>
                </a:solidFill>
                <a:latin typeface="Times New Roman" pitchFamily="18" charset="0"/>
                <a:cs typeface="Times New Roman" pitchFamily="18" charset="0"/>
              </a:rPr>
              <a:t>thêm</a:t>
            </a:r>
            <a:r>
              <a:rPr lang="en-US" sz="2800" b="1" dirty="0">
                <a:solidFill>
                  <a:srgbClr val="000099"/>
                </a:solidFill>
                <a:latin typeface="Times New Roman" pitchFamily="18" charset="0"/>
                <a:cs typeface="Times New Roman" pitchFamily="18" charset="0"/>
              </a:rPr>
              <a:t> 3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7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7;</a:t>
            </a:r>
          </a:p>
        </p:txBody>
      </p:sp>
      <p:sp>
        <p:nvSpPr>
          <p:cNvPr id="52" name="Text Box 8"/>
          <p:cNvSpPr txBox="1">
            <a:spLocks noChangeArrowheads="1"/>
          </p:cNvSpPr>
          <p:nvPr/>
        </p:nvSpPr>
        <p:spPr bwMode="auto">
          <a:xfrm>
            <a:off x="4267201" y="3787522"/>
            <a:ext cx="3791423"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77 </a:t>
            </a:r>
            <a:r>
              <a:rPr lang="en-US" sz="2800" b="1" dirty="0" err="1">
                <a:solidFill>
                  <a:srgbClr val="000099"/>
                </a:solidFill>
                <a:latin typeface="Times New Roman" pitchFamily="18" charset="0"/>
                <a:cs typeface="Times New Roman" pitchFamily="18" charset="0"/>
              </a:rPr>
              <a:t>trừ</a:t>
            </a:r>
            <a:r>
              <a:rPr lang="en-US" sz="2800" b="1" dirty="0">
                <a:solidFill>
                  <a:srgbClr val="000099"/>
                </a:solidFill>
                <a:latin typeface="Times New Roman" pitchFamily="18" charset="0"/>
                <a:cs typeface="Times New Roman" pitchFamily="18" charset="0"/>
              </a:rPr>
              <a:t> 72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5,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5.</a:t>
            </a:r>
          </a:p>
        </p:txBody>
      </p:sp>
      <p:sp>
        <p:nvSpPr>
          <p:cNvPr id="53" name="Text Box 8"/>
          <p:cNvSpPr txBox="1">
            <a:spLocks noChangeArrowheads="1"/>
          </p:cNvSpPr>
          <p:nvPr/>
        </p:nvSpPr>
        <p:spPr bwMode="auto">
          <a:xfrm>
            <a:off x="4114801" y="4201180"/>
            <a:ext cx="6497291"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 </a:t>
            </a:r>
            <a:r>
              <a:rPr lang="en-US" sz="2800" b="1" dirty="0" err="1">
                <a:solidFill>
                  <a:srgbClr val="000099"/>
                </a:solidFill>
                <a:latin typeface="Times New Roman" pitchFamily="18" charset="0"/>
                <a:cs typeface="Times New Roman" pitchFamily="18" charset="0"/>
              </a:rPr>
              <a:t>Hạ</a:t>
            </a:r>
            <a:r>
              <a:rPr lang="en-US" sz="2800" b="1" dirty="0">
                <a:solidFill>
                  <a:srgbClr val="000099"/>
                </a:solidFill>
                <a:latin typeface="Times New Roman" pitchFamily="18" charset="0"/>
                <a:cs typeface="Times New Roman" pitchFamily="18" charset="0"/>
              </a:rPr>
              <a:t> 9,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59; 59 </a:t>
            </a:r>
            <a:r>
              <a:rPr lang="en-US" sz="2800" b="1" dirty="0" err="1">
                <a:solidFill>
                  <a:srgbClr val="000099"/>
                </a:solidFill>
                <a:latin typeface="Times New Roman" pitchFamily="18" charset="0"/>
                <a:cs typeface="Times New Roman" pitchFamily="18" charset="0"/>
              </a:rPr>
              <a:t>chia</a:t>
            </a:r>
            <a:r>
              <a:rPr lang="en-US" sz="2800" b="1" dirty="0">
                <a:solidFill>
                  <a:srgbClr val="000099"/>
                </a:solidFill>
                <a:latin typeface="Times New Roman" pitchFamily="18" charset="0"/>
                <a:cs typeface="Times New Roman" pitchFamily="18" charset="0"/>
              </a:rPr>
              <a:t> 18 </a:t>
            </a:r>
            <a:r>
              <a:rPr lang="en-US" sz="2800" b="1" dirty="0" err="1">
                <a:solidFill>
                  <a:srgbClr val="000099"/>
                </a:solidFill>
                <a:latin typeface="Times New Roman" pitchFamily="18" charset="0"/>
                <a:cs typeface="Times New Roman" pitchFamily="18" charset="0"/>
              </a:rPr>
              <a:t>được</a:t>
            </a:r>
            <a:r>
              <a:rPr lang="en-US" sz="2800" b="1" dirty="0">
                <a:solidFill>
                  <a:srgbClr val="000099"/>
                </a:solidFill>
                <a:latin typeface="Times New Roman" pitchFamily="18" charset="0"/>
                <a:cs typeface="Times New Roman" pitchFamily="18" charset="0"/>
              </a:rPr>
              <a:t> 3,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3;</a:t>
            </a:r>
          </a:p>
        </p:txBody>
      </p:sp>
      <p:sp>
        <p:nvSpPr>
          <p:cNvPr id="54" name="Text Box 8"/>
          <p:cNvSpPr txBox="1">
            <a:spLocks noChangeArrowheads="1"/>
          </p:cNvSpPr>
          <p:nvPr/>
        </p:nvSpPr>
        <p:spPr bwMode="auto">
          <a:xfrm>
            <a:off x="4267201" y="4643866"/>
            <a:ext cx="4977645"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3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8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24,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4, </a:t>
            </a:r>
            <a:r>
              <a:rPr lang="en-US" sz="2800" b="1" dirty="0" err="1">
                <a:solidFill>
                  <a:srgbClr val="000099"/>
                </a:solidFill>
                <a:latin typeface="Times New Roman" pitchFamily="18" charset="0"/>
                <a:cs typeface="Times New Roman" pitchFamily="18" charset="0"/>
              </a:rPr>
              <a:t>nhớ</a:t>
            </a:r>
            <a:r>
              <a:rPr lang="en-US" sz="2800" b="1" dirty="0">
                <a:solidFill>
                  <a:srgbClr val="000099"/>
                </a:solidFill>
                <a:latin typeface="Times New Roman" pitchFamily="18" charset="0"/>
                <a:cs typeface="Times New Roman" pitchFamily="18" charset="0"/>
              </a:rPr>
              <a:t> 2;</a:t>
            </a:r>
          </a:p>
        </p:txBody>
      </p:sp>
      <p:sp>
        <p:nvSpPr>
          <p:cNvPr id="55" name="Text Box 8"/>
          <p:cNvSpPr txBox="1">
            <a:spLocks noChangeArrowheads="1"/>
          </p:cNvSpPr>
          <p:nvPr/>
        </p:nvSpPr>
        <p:spPr bwMode="auto">
          <a:xfrm>
            <a:off x="4257070" y="4996542"/>
            <a:ext cx="6006773"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3 </a:t>
            </a:r>
            <a:r>
              <a:rPr lang="en-US" sz="2800" b="1" dirty="0" err="1">
                <a:solidFill>
                  <a:srgbClr val="000099"/>
                </a:solidFill>
                <a:latin typeface="Times New Roman" pitchFamily="18" charset="0"/>
                <a:cs typeface="Times New Roman" pitchFamily="18" charset="0"/>
              </a:rPr>
              <a:t>nhân</a:t>
            </a:r>
            <a:r>
              <a:rPr lang="en-US" sz="2800" b="1" dirty="0">
                <a:solidFill>
                  <a:srgbClr val="000099"/>
                </a:solidFill>
                <a:latin typeface="Times New Roman" pitchFamily="18" charset="0"/>
                <a:cs typeface="Times New Roman" pitchFamily="18" charset="0"/>
              </a:rPr>
              <a:t> 1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3, </a:t>
            </a:r>
            <a:r>
              <a:rPr lang="en-US" sz="2800" b="1" dirty="0" err="1">
                <a:solidFill>
                  <a:srgbClr val="000099"/>
                </a:solidFill>
                <a:latin typeface="Times New Roman" pitchFamily="18" charset="0"/>
                <a:cs typeface="Times New Roman" pitchFamily="18" charset="0"/>
              </a:rPr>
              <a:t>thêm</a:t>
            </a:r>
            <a:r>
              <a:rPr lang="en-US" sz="2800" b="1" dirty="0">
                <a:solidFill>
                  <a:srgbClr val="000099"/>
                </a:solidFill>
                <a:latin typeface="Times New Roman" pitchFamily="18" charset="0"/>
                <a:cs typeface="Times New Roman" pitchFamily="18" charset="0"/>
              </a:rPr>
              <a:t> 2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5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5;</a:t>
            </a:r>
          </a:p>
        </p:txBody>
      </p:sp>
      <p:sp>
        <p:nvSpPr>
          <p:cNvPr id="56" name="Text Box 8"/>
          <p:cNvSpPr txBox="1">
            <a:spLocks noChangeArrowheads="1"/>
          </p:cNvSpPr>
          <p:nvPr/>
        </p:nvSpPr>
        <p:spPr bwMode="auto">
          <a:xfrm>
            <a:off x="4267201" y="5456662"/>
            <a:ext cx="3791423" cy="523220"/>
          </a:xfrm>
          <a:prstGeom prst="rect">
            <a:avLst/>
          </a:prstGeom>
          <a:noFill/>
          <a:ln w="9525">
            <a:noFill/>
            <a:miter lim="800000"/>
            <a:headEnd/>
            <a:tailEnd/>
          </a:ln>
          <a:effectLst/>
        </p:spPr>
        <p:txBody>
          <a:bodyPr wrap="none">
            <a:spAutoFit/>
          </a:bodyPr>
          <a:lstStyle/>
          <a:p>
            <a:r>
              <a:rPr lang="en-US" sz="2800" b="1" dirty="0">
                <a:solidFill>
                  <a:srgbClr val="000099"/>
                </a:solidFill>
                <a:latin typeface="Times New Roman" pitchFamily="18" charset="0"/>
                <a:cs typeface="Times New Roman" pitchFamily="18" charset="0"/>
              </a:rPr>
              <a:t>59 </a:t>
            </a:r>
            <a:r>
              <a:rPr lang="en-US" sz="2800" b="1" dirty="0" err="1">
                <a:solidFill>
                  <a:srgbClr val="000099"/>
                </a:solidFill>
                <a:latin typeface="Times New Roman" pitchFamily="18" charset="0"/>
                <a:cs typeface="Times New Roman" pitchFamily="18" charset="0"/>
              </a:rPr>
              <a:t>trừ</a:t>
            </a:r>
            <a:r>
              <a:rPr lang="en-US" sz="2800" b="1" dirty="0">
                <a:solidFill>
                  <a:srgbClr val="000099"/>
                </a:solidFill>
                <a:latin typeface="Times New Roman" pitchFamily="18" charset="0"/>
                <a:cs typeface="Times New Roman" pitchFamily="18" charset="0"/>
              </a:rPr>
              <a:t> 54 </a:t>
            </a:r>
            <a:r>
              <a:rPr lang="en-US" sz="2800" b="1" dirty="0" err="1">
                <a:solidFill>
                  <a:srgbClr val="000099"/>
                </a:solidFill>
                <a:latin typeface="Times New Roman" pitchFamily="18" charset="0"/>
                <a:cs typeface="Times New Roman" pitchFamily="18" charset="0"/>
              </a:rPr>
              <a:t>bằng</a:t>
            </a:r>
            <a:r>
              <a:rPr lang="en-US" sz="2800" b="1" dirty="0">
                <a:solidFill>
                  <a:srgbClr val="000099"/>
                </a:solidFill>
                <a:latin typeface="Times New Roman" pitchFamily="18" charset="0"/>
                <a:cs typeface="Times New Roman" pitchFamily="18" charset="0"/>
              </a:rPr>
              <a:t> 5, </a:t>
            </a:r>
            <a:r>
              <a:rPr lang="en-US" sz="2800" b="1" dirty="0" err="1">
                <a:solidFill>
                  <a:srgbClr val="000099"/>
                </a:solidFill>
                <a:latin typeface="Times New Roman" pitchFamily="18" charset="0"/>
                <a:cs typeface="Times New Roman" pitchFamily="18" charset="0"/>
              </a:rPr>
              <a:t>viết</a:t>
            </a:r>
            <a:r>
              <a:rPr lang="en-US" sz="2800" b="1" dirty="0">
                <a:solidFill>
                  <a:srgbClr val="000099"/>
                </a:solidFill>
                <a:latin typeface="Times New Roman" pitchFamily="18" charset="0"/>
                <a:cs typeface="Times New Roman" pitchFamily="18" charset="0"/>
              </a:rPr>
              <a:t> 5.</a:t>
            </a:r>
          </a:p>
        </p:txBody>
      </p:sp>
      <p:sp>
        <p:nvSpPr>
          <p:cNvPr id="57" name="Text Box 8"/>
          <p:cNvSpPr txBox="1">
            <a:spLocks noChangeArrowheads="1"/>
          </p:cNvSpPr>
          <p:nvPr/>
        </p:nvSpPr>
        <p:spPr bwMode="auto">
          <a:xfrm>
            <a:off x="1797152" y="5022964"/>
            <a:ext cx="3200400" cy="52322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a:solidFill>
                  <a:srgbClr val="C00000"/>
                </a:solidFill>
                <a:latin typeface="Times New Roman" pitchFamily="18" charset="0"/>
                <a:cs typeface="Times New Roman" pitchFamily="18" charset="0"/>
              </a:rPr>
              <a:t>779 : 18 = 43 (</a:t>
            </a:r>
            <a:r>
              <a:rPr lang="en-US" sz="2800" b="1" dirty="0" err="1">
                <a:solidFill>
                  <a:srgbClr val="C00000"/>
                </a:solidFill>
                <a:latin typeface="Times New Roman" pitchFamily="18" charset="0"/>
                <a:cs typeface="Times New Roman" pitchFamily="18" charset="0"/>
              </a:rPr>
              <a:t>dư</a:t>
            </a:r>
            <a:r>
              <a:rPr lang="en-US" sz="2800" b="1" dirty="0">
                <a:solidFill>
                  <a:srgbClr val="C00000"/>
                </a:solidFill>
                <a:latin typeface="Times New Roman" pitchFamily="18" charset="0"/>
                <a:cs typeface="Times New Roman" pitchFamily="18" charset="0"/>
              </a:rPr>
              <a:t> 5)</a:t>
            </a:r>
          </a:p>
        </p:txBody>
      </p:sp>
      <p:sp>
        <p:nvSpPr>
          <p:cNvPr id="2" name="TextBox 1"/>
          <p:cNvSpPr txBox="1"/>
          <p:nvPr/>
        </p:nvSpPr>
        <p:spPr>
          <a:xfrm>
            <a:off x="7696200" y="2057400"/>
            <a:ext cx="184731" cy="369332"/>
          </a:xfrm>
          <a:prstGeom prst="rect">
            <a:avLst/>
          </a:prstGeom>
          <a:noFill/>
        </p:spPr>
        <p:txBody>
          <a:bodyPr wrap="none" rtlCol="0">
            <a:spAutoFit/>
          </a:bodyPr>
          <a:lstStyle/>
          <a:p>
            <a:endParaRPr lang="en-US"/>
          </a:p>
        </p:txBody>
      </p:sp>
      <p:sp>
        <p:nvSpPr>
          <p:cNvPr id="33" name="Text Box 8"/>
          <p:cNvSpPr txBox="1">
            <a:spLocks noChangeArrowheads="1"/>
          </p:cNvSpPr>
          <p:nvPr/>
        </p:nvSpPr>
        <p:spPr bwMode="auto">
          <a:xfrm>
            <a:off x="5107975" y="927914"/>
            <a:ext cx="3296095" cy="523220"/>
          </a:xfrm>
          <a:prstGeom prst="rect">
            <a:avLst/>
          </a:prstGeom>
          <a:noFill/>
          <a:ln w="9525">
            <a:noFill/>
            <a:miter lim="800000"/>
            <a:headEnd/>
            <a:tailEnd/>
          </a:ln>
          <a:effectLst/>
        </p:spPr>
        <p:txBody>
          <a:bodyPr wrap="none">
            <a:spAutoFit/>
          </a:bodyPr>
          <a:lstStyle/>
          <a:p>
            <a:r>
              <a:rPr lang="en-US" sz="2800" b="1" i="1" smtClean="0">
                <a:latin typeface="Times New Roman" pitchFamily="18" charset="0"/>
                <a:cs typeface="Times New Roman" pitchFamily="18" charset="0"/>
              </a:rPr>
              <a:t>HS nêu lại cách chia</a:t>
            </a:r>
            <a:endParaRPr lang="en-US" sz="28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heckerboard(across)">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checkerboard(across)">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heckerboard(across)">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33"/>
                                        </p:tgtEl>
                                      </p:cBhvr>
                                    </p:animEffect>
                                    <p:set>
                                      <p:cBhvr>
                                        <p:cTn id="22" dur="1" fill="hold">
                                          <p:stCondLst>
                                            <p:cond delay="499"/>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checkerboard(across)">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checkerboard(across)">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checkerboard(across)">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checkerboard(across)">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checkerboard(across)">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checkerboard(across)">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checkerboard(across)">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checkerboard(across)">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xit" presetSubtype="10" fill="hold" grpId="1" nodeType="clickEffect">
                                  <p:stCondLst>
                                    <p:cond delay="0"/>
                                  </p:stCondLst>
                                  <p:childTnLst>
                                    <p:animEffect transition="out" filter="checkerboard(across)">
                                      <p:cBhvr>
                                        <p:cTn id="66" dur="500"/>
                                        <p:tgtEl>
                                          <p:spTgt spid="48"/>
                                        </p:tgtEl>
                                      </p:cBhvr>
                                    </p:animEffect>
                                    <p:set>
                                      <p:cBhvr>
                                        <p:cTn id="67" dur="1" fill="hold">
                                          <p:stCondLst>
                                            <p:cond delay="499"/>
                                          </p:stCondLst>
                                        </p:cTn>
                                        <p:tgtEl>
                                          <p:spTgt spid="48"/>
                                        </p:tgtEl>
                                        <p:attrNameLst>
                                          <p:attrName>style.visibility</p:attrName>
                                        </p:attrNameLst>
                                      </p:cBhvr>
                                      <p:to>
                                        <p:strVal val="hidden"/>
                                      </p:to>
                                    </p:set>
                                  </p:childTnLst>
                                </p:cTn>
                              </p:par>
                              <p:par>
                                <p:cTn id="68" presetID="5" presetClass="exit" presetSubtype="10" fill="hold" grpId="1" nodeType="withEffect">
                                  <p:stCondLst>
                                    <p:cond delay="0"/>
                                  </p:stCondLst>
                                  <p:childTnLst>
                                    <p:animEffect transition="out" filter="checkerboard(across)">
                                      <p:cBhvr>
                                        <p:cTn id="69" dur="500"/>
                                        <p:tgtEl>
                                          <p:spTgt spid="50"/>
                                        </p:tgtEl>
                                      </p:cBhvr>
                                    </p:animEffect>
                                    <p:set>
                                      <p:cBhvr>
                                        <p:cTn id="70" dur="1" fill="hold">
                                          <p:stCondLst>
                                            <p:cond delay="499"/>
                                          </p:stCondLst>
                                        </p:cTn>
                                        <p:tgtEl>
                                          <p:spTgt spid="50"/>
                                        </p:tgtEl>
                                        <p:attrNameLst>
                                          <p:attrName>style.visibility</p:attrName>
                                        </p:attrNameLst>
                                      </p:cBhvr>
                                      <p:to>
                                        <p:strVal val="hidden"/>
                                      </p:to>
                                    </p:set>
                                  </p:childTnLst>
                                </p:cTn>
                              </p:par>
                              <p:par>
                                <p:cTn id="71" presetID="5" presetClass="exit" presetSubtype="10" fill="hold" grpId="1" nodeType="withEffect">
                                  <p:stCondLst>
                                    <p:cond delay="0"/>
                                  </p:stCondLst>
                                  <p:childTnLst>
                                    <p:animEffect transition="out" filter="checkerboard(across)">
                                      <p:cBhvr>
                                        <p:cTn id="72" dur="500"/>
                                        <p:tgtEl>
                                          <p:spTgt spid="49"/>
                                        </p:tgtEl>
                                      </p:cBhvr>
                                    </p:animEffect>
                                    <p:set>
                                      <p:cBhvr>
                                        <p:cTn id="73" dur="1" fill="hold">
                                          <p:stCondLst>
                                            <p:cond delay="499"/>
                                          </p:stCondLst>
                                        </p:cTn>
                                        <p:tgtEl>
                                          <p:spTgt spid="49"/>
                                        </p:tgtEl>
                                        <p:attrNameLst>
                                          <p:attrName>style.visibility</p:attrName>
                                        </p:attrNameLst>
                                      </p:cBhvr>
                                      <p:to>
                                        <p:strVal val="hidden"/>
                                      </p:to>
                                    </p:set>
                                  </p:childTnLst>
                                </p:cTn>
                              </p:par>
                              <p:par>
                                <p:cTn id="74" presetID="5" presetClass="exit" presetSubtype="10" fill="hold" grpId="1" nodeType="withEffect">
                                  <p:stCondLst>
                                    <p:cond delay="0"/>
                                  </p:stCondLst>
                                  <p:childTnLst>
                                    <p:animEffect transition="out" filter="checkerboard(across)">
                                      <p:cBhvr>
                                        <p:cTn id="75" dur="500"/>
                                        <p:tgtEl>
                                          <p:spTgt spid="52"/>
                                        </p:tgtEl>
                                      </p:cBhvr>
                                    </p:animEffect>
                                    <p:set>
                                      <p:cBhvr>
                                        <p:cTn id="76" dur="1" fill="hold">
                                          <p:stCondLst>
                                            <p:cond delay="499"/>
                                          </p:stCondLst>
                                        </p:cTn>
                                        <p:tgtEl>
                                          <p:spTgt spid="52"/>
                                        </p:tgtEl>
                                        <p:attrNameLst>
                                          <p:attrName>style.visibility</p:attrName>
                                        </p:attrNameLst>
                                      </p:cBhvr>
                                      <p:to>
                                        <p:strVal val="hidden"/>
                                      </p:to>
                                    </p:set>
                                  </p:childTnLst>
                                </p:cTn>
                              </p:par>
                              <p:par>
                                <p:cTn id="77" presetID="5" presetClass="exit" presetSubtype="10" fill="hold" grpId="1" nodeType="withEffect">
                                  <p:stCondLst>
                                    <p:cond delay="0"/>
                                  </p:stCondLst>
                                  <p:childTnLst>
                                    <p:animEffect transition="out" filter="checkerboard(across)">
                                      <p:cBhvr>
                                        <p:cTn id="78" dur="500"/>
                                        <p:tgtEl>
                                          <p:spTgt spid="53"/>
                                        </p:tgtEl>
                                      </p:cBhvr>
                                    </p:animEffect>
                                    <p:set>
                                      <p:cBhvr>
                                        <p:cTn id="79" dur="1" fill="hold">
                                          <p:stCondLst>
                                            <p:cond delay="499"/>
                                          </p:stCondLst>
                                        </p:cTn>
                                        <p:tgtEl>
                                          <p:spTgt spid="53"/>
                                        </p:tgtEl>
                                        <p:attrNameLst>
                                          <p:attrName>style.visibility</p:attrName>
                                        </p:attrNameLst>
                                      </p:cBhvr>
                                      <p:to>
                                        <p:strVal val="hidden"/>
                                      </p:to>
                                    </p:set>
                                  </p:childTnLst>
                                </p:cTn>
                              </p:par>
                              <p:par>
                                <p:cTn id="80" presetID="5" presetClass="exit" presetSubtype="10" fill="hold" grpId="1" nodeType="withEffect">
                                  <p:stCondLst>
                                    <p:cond delay="0"/>
                                  </p:stCondLst>
                                  <p:childTnLst>
                                    <p:animEffect transition="out" filter="checkerboard(across)">
                                      <p:cBhvr>
                                        <p:cTn id="81" dur="500"/>
                                        <p:tgtEl>
                                          <p:spTgt spid="54"/>
                                        </p:tgtEl>
                                      </p:cBhvr>
                                    </p:animEffect>
                                    <p:set>
                                      <p:cBhvr>
                                        <p:cTn id="82" dur="1" fill="hold">
                                          <p:stCondLst>
                                            <p:cond delay="499"/>
                                          </p:stCondLst>
                                        </p:cTn>
                                        <p:tgtEl>
                                          <p:spTgt spid="54"/>
                                        </p:tgtEl>
                                        <p:attrNameLst>
                                          <p:attrName>style.visibility</p:attrName>
                                        </p:attrNameLst>
                                      </p:cBhvr>
                                      <p:to>
                                        <p:strVal val="hidden"/>
                                      </p:to>
                                    </p:set>
                                  </p:childTnLst>
                                </p:cTn>
                              </p:par>
                              <p:par>
                                <p:cTn id="83" presetID="5" presetClass="exit" presetSubtype="10" fill="hold" grpId="1" nodeType="withEffect">
                                  <p:stCondLst>
                                    <p:cond delay="0"/>
                                  </p:stCondLst>
                                  <p:childTnLst>
                                    <p:animEffect transition="out" filter="checkerboard(across)">
                                      <p:cBhvr>
                                        <p:cTn id="84" dur="500"/>
                                        <p:tgtEl>
                                          <p:spTgt spid="55"/>
                                        </p:tgtEl>
                                      </p:cBhvr>
                                    </p:animEffect>
                                    <p:set>
                                      <p:cBhvr>
                                        <p:cTn id="85" dur="1" fill="hold">
                                          <p:stCondLst>
                                            <p:cond delay="499"/>
                                          </p:stCondLst>
                                        </p:cTn>
                                        <p:tgtEl>
                                          <p:spTgt spid="55"/>
                                        </p:tgtEl>
                                        <p:attrNameLst>
                                          <p:attrName>style.visibility</p:attrName>
                                        </p:attrNameLst>
                                      </p:cBhvr>
                                      <p:to>
                                        <p:strVal val="hidden"/>
                                      </p:to>
                                    </p:set>
                                  </p:childTnLst>
                                </p:cTn>
                              </p:par>
                              <p:par>
                                <p:cTn id="86" presetID="5" presetClass="exit" presetSubtype="10" fill="hold" grpId="1" nodeType="withEffect">
                                  <p:stCondLst>
                                    <p:cond delay="0"/>
                                  </p:stCondLst>
                                  <p:childTnLst>
                                    <p:animEffect transition="out" filter="checkerboard(across)">
                                      <p:cBhvr>
                                        <p:cTn id="87" dur="500"/>
                                        <p:tgtEl>
                                          <p:spTgt spid="56"/>
                                        </p:tgtEl>
                                      </p:cBhvr>
                                    </p:animEffect>
                                    <p:set>
                                      <p:cBhvr>
                                        <p:cTn id="88" dur="1" fill="hold">
                                          <p:stCondLst>
                                            <p:cond delay="499"/>
                                          </p:stCondLst>
                                        </p:cTn>
                                        <p:tgtEl>
                                          <p:spTgt spid="56"/>
                                        </p:tgtEl>
                                        <p:attrNameLst>
                                          <p:attrName>style.visibility</p:attrName>
                                        </p:attrNameLst>
                                      </p:cBhvr>
                                      <p:to>
                                        <p:strVal val="hidden"/>
                                      </p:to>
                                    </p:set>
                                  </p:childTnLst>
                                </p:cTn>
                              </p:par>
                              <p:par>
                                <p:cTn id="89" presetID="5" presetClass="exit" presetSubtype="10" fill="hold" grpId="1" nodeType="withEffect">
                                  <p:stCondLst>
                                    <p:cond delay="0"/>
                                  </p:stCondLst>
                                  <p:childTnLst>
                                    <p:animEffect transition="out" filter="checkerboard(across)">
                                      <p:cBhvr>
                                        <p:cTn id="90" dur="500"/>
                                        <p:tgtEl>
                                          <p:spTgt spid="47"/>
                                        </p:tgtEl>
                                      </p:cBhvr>
                                    </p:animEffect>
                                    <p:set>
                                      <p:cBhvr>
                                        <p:cTn id="91" dur="1" fill="hold">
                                          <p:stCondLst>
                                            <p:cond delay="499"/>
                                          </p:stCondLst>
                                        </p:cTn>
                                        <p:tgtEl>
                                          <p:spTgt spid="47"/>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checkerboard(across)">
                                      <p:cBhvr>
                                        <p:cTn id="9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48" grpId="0"/>
      <p:bldP spid="48" grpId="1"/>
      <p:bldP spid="49" grpId="0"/>
      <p:bldP spid="49" grpId="1"/>
      <p:bldP spid="50" grpId="0"/>
      <p:bldP spid="50" grpId="1"/>
      <p:bldP spid="52" grpId="0"/>
      <p:bldP spid="52" grpId="1"/>
      <p:bldP spid="53" grpId="0"/>
      <p:bldP spid="53" grpId="1"/>
      <p:bldP spid="54" grpId="0"/>
      <p:bldP spid="54" grpId="1"/>
      <p:bldP spid="55" grpId="0"/>
      <p:bldP spid="55" grpId="1"/>
      <p:bldP spid="56" grpId="0"/>
      <p:bldP spid="56" grpId="1"/>
      <p:bldP spid="57" grpId="0" animBg="1"/>
      <p:bldP spid="33" grpId="0"/>
      <p:bldP spid="3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3"/>
          <a:srcRect/>
          <a:stretch>
            <a:fillRect/>
          </a:stretch>
        </p:blipFill>
        <p:spPr bwMode="auto">
          <a:xfrm>
            <a:off x="381000" y="0"/>
            <a:ext cx="11277600" cy="6870700"/>
          </a:xfrm>
          <a:prstGeom prst="rect">
            <a:avLst/>
          </a:prstGeom>
          <a:noFill/>
        </p:spPr>
      </p:pic>
      <p:sp>
        <p:nvSpPr>
          <p:cNvPr id="9" name="Rectangle 8"/>
          <p:cNvSpPr/>
          <p:nvPr/>
        </p:nvSpPr>
        <p:spPr>
          <a:xfrm>
            <a:off x="4267200" y="223061"/>
            <a:ext cx="4343400"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err="1">
                <a:solidFill>
                  <a:schemeClr val="tx1">
                    <a:lumMod val="95000"/>
                    <a:lumOff val="5000"/>
                  </a:schemeClr>
                </a:solidFill>
                <a:latin typeface="Times New Roman" pitchFamily="18" charset="0"/>
                <a:cs typeface="Times New Roman" pitchFamily="18" charset="0"/>
              </a:rPr>
              <a:t>Ước</a:t>
            </a:r>
            <a:r>
              <a:rPr lang="en-US" sz="2800" b="1" dirty="0">
                <a:solidFill>
                  <a:schemeClr val="tx1">
                    <a:lumMod val="95000"/>
                    <a:lumOff val="5000"/>
                  </a:schemeClr>
                </a:solidFill>
                <a:latin typeface="Times New Roman" pitchFamily="18" charset="0"/>
                <a:cs typeface="Times New Roman" pitchFamily="18" charset="0"/>
              </a:rPr>
              <a:t> </a:t>
            </a:r>
            <a:r>
              <a:rPr lang="en-US" sz="2800" b="1" err="1">
                <a:solidFill>
                  <a:schemeClr val="tx1">
                    <a:lumMod val="95000"/>
                    <a:lumOff val="5000"/>
                  </a:schemeClr>
                </a:solidFill>
                <a:latin typeface="Times New Roman" pitchFamily="18" charset="0"/>
                <a:cs typeface="Times New Roman" pitchFamily="18" charset="0"/>
              </a:rPr>
              <a:t>lượng</a:t>
            </a:r>
            <a:r>
              <a:rPr lang="en-US" sz="2800" b="1">
                <a:solidFill>
                  <a:schemeClr val="tx1">
                    <a:lumMod val="95000"/>
                    <a:lumOff val="5000"/>
                  </a:schemeClr>
                </a:solidFill>
                <a:latin typeface="Times New Roman" pitchFamily="18" charset="0"/>
                <a:cs typeface="Times New Roman" pitchFamily="18" charset="0"/>
              </a:rPr>
              <a:t> </a:t>
            </a:r>
            <a:r>
              <a:rPr lang="en-US" sz="2800" b="1" smtClean="0">
                <a:solidFill>
                  <a:schemeClr val="tx1">
                    <a:lumMod val="95000"/>
                    <a:lumOff val="5000"/>
                  </a:schemeClr>
                </a:solidFill>
                <a:latin typeface="Times New Roman" pitchFamily="18" charset="0"/>
                <a:cs typeface="Times New Roman" pitchFamily="18" charset="0"/>
              </a:rPr>
              <a:t>thương (cách 2)</a:t>
            </a:r>
            <a:endParaRPr lang="en-US" sz="2800" b="1" dirty="0">
              <a:solidFill>
                <a:schemeClr val="tx1">
                  <a:lumMod val="95000"/>
                  <a:lumOff val="5000"/>
                </a:schemeClr>
              </a:solidFill>
              <a:latin typeface="Times New Roman" pitchFamily="18" charset="0"/>
              <a:cs typeface="Times New Roman" pitchFamily="18" charset="0"/>
            </a:endParaRPr>
          </a:p>
        </p:txBody>
      </p:sp>
      <p:sp>
        <p:nvSpPr>
          <p:cNvPr id="22" name="TextBox 21"/>
          <p:cNvSpPr txBox="1"/>
          <p:nvPr/>
        </p:nvSpPr>
        <p:spPr>
          <a:xfrm>
            <a:off x="3393439" y="826396"/>
            <a:ext cx="7062034" cy="3439239"/>
          </a:xfrm>
          <a:prstGeom prst="round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2800" b="1" smtClean="0">
                <a:solidFill>
                  <a:schemeClr val="tx1"/>
                </a:solidFill>
                <a:latin typeface="Times New Roman" pitchFamily="18" charset="0"/>
                <a:cs typeface="Times New Roman" pitchFamily="18" charset="0"/>
              </a:rPr>
              <a:t>+Lượt chia 1) </a:t>
            </a:r>
            <a:r>
              <a:rPr lang="en-US" sz="2800" b="1" i="1" smtClean="0">
                <a:solidFill>
                  <a:srgbClr val="000099"/>
                </a:solidFill>
                <a:latin typeface="Times New Roman" pitchFamily="18" charset="0"/>
                <a:cs typeface="Times New Roman" pitchFamily="18" charset="0"/>
              </a:rPr>
              <a:t>77:18 =&gt;</a:t>
            </a:r>
            <a:r>
              <a:rPr lang="fr-FR" sz="2800" b="1" i="1" smtClean="0">
                <a:solidFill>
                  <a:srgbClr val="000099"/>
                </a:solidFill>
                <a:latin typeface="Times New Roman" pitchFamily="18" charset="0"/>
                <a:cs typeface="Times New Roman" pitchFamily="18" charset="0"/>
              </a:rPr>
              <a:t> </a:t>
            </a:r>
            <a:r>
              <a:rPr lang="fr-FR" sz="2800" b="1" i="1" dirty="0">
                <a:solidFill>
                  <a:srgbClr val="000099"/>
                </a:solidFill>
                <a:latin typeface="Times New Roman" pitchFamily="18" charset="0"/>
                <a:cs typeface="Times New Roman" pitchFamily="18" charset="0"/>
              </a:rPr>
              <a:t>ta </a:t>
            </a:r>
            <a:r>
              <a:rPr lang="fr-FR" sz="2800" b="1" i="1" dirty="0" err="1">
                <a:solidFill>
                  <a:srgbClr val="000099"/>
                </a:solidFill>
                <a:latin typeface="Times New Roman" pitchFamily="18" charset="0"/>
                <a:cs typeface="Times New Roman" pitchFamily="18" charset="0"/>
              </a:rPr>
              <a:t>làm</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tròn</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các</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số</a:t>
            </a:r>
            <a:r>
              <a:rPr lang="fr-FR" sz="2800" b="1" i="1" dirty="0">
                <a:solidFill>
                  <a:srgbClr val="000099"/>
                </a:solidFill>
                <a:latin typeface="Times New Roman" pitchFamily="18" charset="0"/>
                <a:cs typeface="Times New Roman" pitchFamily="18" charset="0"/>
              </a:rPr>
              <a:t>. 77 </a:t>
            </a:r>
            <a:r>
              <a:rPr lang="fr-FR" sz="2800" b="1" i="1" dirty="0" err="1">
                <a:solidFill>
                  <a:srgbClr val="000099"/>
                </a:solidFill>
                <a:latin typeface="Times New Roman" pitchFamily="18" charset="0"/>
                <a:cs typeface="Times New Roman" pitchFamily="18" charset="0"/>
              </a:rPr>
              <a:t>làm</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tròn</a:t>
            </a:r>
            <a:r>
              <a:rPr lang="fr-FR" sz="2800" b="1" i="1" dirty="0">
                <a:solidFill>
                  <a:srgbClr val="000099"/>
                </a:solidFill>
                <a:latin typeface="Times New Roman" pitchFamily="18" charset="0"/>
                <a:cs typeface="Times New Roman" pitchFamily="18" charset="0"/>
              </a:rPr>
              <a:t> là 80 ; 18 </a:t>
            </a:r>
            <a:r>
              <a:rPr lang="fr-FR" sz="2800" b="1" i="1" dirty="0" err="1">
                <a:solidFill>
                  <a:srgbClr val="000099"/>
                </a:solidFill>
                <a:latin typeface="Times New Roman" pitchFamily="18" charset="0"/>
                <a:cs typeface="Times New Roman" pitchFamily="18" charset="0"/>
              </a:rPr>
              <a:t>làm</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tròn</a:t>
            </a:r>
            <a:r>
              <a:rPr lang="fr-FR" sz="2800" b="1" i="1" dirty="0">
                <a:solidFill>
                  <a:srgbClr val="000099"/>
                </a:solidFill>
                <a:latin typeface="Times New Roman" pitchFamily="18" charset="0"/>
                <a:cs typeface="Times New Roman" pitchFamily="18" charset="0"/>
              </a:rPr>
              <a:t> là 20.</a:t>
            </a:r>
            <a:endParaRPr lang="en-US" sz="2800" b="1" i="1" dirty="0">
              <a:solidFill>
                <a:srgbClr val="000099"/>
              </a:solidFill>
              <a:latin typeface="Times New Roman" pitchFamily="18" charset="0"/>
              <a:cs typeface="Times New Roman" pitchFamily="18" charset="0"/>
            </a:endParaRPr>
          </a:p>
          <a:p>
            <a:pPr algn="just"/>
            <a:r>
              <a:rPr lang="fr-FR" sz="2800" b="1" i="1" dirty="0" err="1">
                <a:solidFill>
                  <a:srgbClr val="000099"/>
                </a:solidFill>
                <a:latin typeface="Times New Roman" pitchFamily="18" charset="0"/>
                <a:cs typeface="Times New Roman" pitchFamily="18" charset="0"/>
              </a:rPr>
              <a:t>nhẩm</a:t>
            </a:r>
            <a:r>
              <a:rPr lang="fr-FR" sz="2800" b="1" i="1" dirty="0">
                <a:solidFill>
                  <a:srgbClr val="000099"/>
                </a:solidFill>
                <a:latin typeface="Times New Roman" pitchFamily="18" charset="0"/>
                <a:cs typeface="Times New Roman" pitchFamily="18" charset="0"/>
              </a:rPr>
              <a:t> 8 : 2 = 4. Ta </a:t>
            </a:r>
            <a:r>
              <a:rPr lang="fr-FR" sz="2800" b="1" i="1" dirty="0" err="1">
                <a:solidFill>
                  <a:srgbClr val="000099"/>
                </a:solidFill>
                <a:latin typeface="Times New Roman" pitchFamily="18" charset="0"/>
                <a:cs typeface="Times New Roman" pitchFamily="18" charset="0"/>
              </a:rPr>
              <a:t>tìm</a:t>
            </a:r>
            <a:r>
              <a:rPr lang="fr-FR" sz="2800" b="1" i="1" dirty="0">
                <a:solidFill>
                  <a:srgbClr val="000099"/>
                </a:solidFill>
                <a:latin typeface="Times New Roman" pitchFamily="18" charset="0"/>
                <a:cs typeface="Times New Roman" pitchFamily="18" charset="0"/>
              </a:rPr>
              <a:t> </a:t>
            </a:r>
            <a:r>
              <a:rPr lang="fr-FR" sz="2800" b="1" i="1" dirty="0" err="1">
                <a:solidFill>
                  <a:srgbClr val="000099"/>
                </a:solidFill>
                <a:latin typeface="Times New Roman" pitchFamily="18" charset="0"/>
                <a:cs typeface="Times New Roman" pitchFamily="18" charset="0"/>
              </a:rPr>
              <a:t>thương</a:t>
            </a:r>
            <a:r>
              <a:rPr lang="fr-FR" sz="2800" b="1" i="1" dirty="0">
                <a:solidFill>
                  <a:srgbClr val="000099"/>
                </a:solidFill>
                <a:latin typeface="Times New Roman" pitchFamily="18" charset="0"/>
                <a:cs typeface="Times New Roman" pitchFamily="18" charset="0"/>
              </a:rPr>
              <a:t> là 4, ta 18 x 4 = 72; 77 – 72 = 5 </a:t>
            </a:r>
            <a:r>
              <a:rPr lang="en-US" sz="2800" b="1" i="1" dirty="0" err="1">
                <a:solidFill>
                  <a:srgbClr val="000099"/>
                </a:solidFill>
                <a:latin typeface="Times New Roman" pitchFamily="18" charset="0"/>
                <a:cs typeface="Times New Roman" pitchFamily="18" charset="0"/>
              </a:rPr>
              <a:t>vậy</a:t>
            </a:r>
            <a:r>
              <a:rPr lang="en-US" sz="2800" b="1" i="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thương</a:t>
            </a:r>
            <a:r>
              <a:rPr lang="en-US" sz="2800" b="1" i="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cần</a:t>
            </a:r>
            <a:r>
              <a:rPr lang="en-US" sz="2800" b="1" i="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tìm</a:t>
            </a:r>
            <a:r>
              <a:rPr lang="en-US" sz="2800" b="1" i="1" dirty="0">
                <a:solidFill>
                  <a:srgbClr val="000099"/>
                </a:solidFill>
                <a:latin typeface="Times New Roman" pitchFamily="18" charset="0"/>
                <a:cs typeface="Times New Roman" pitchFamily="18" charset="0"/>
              </a:rPr>
              <a:t> </a:t>
            </a:r>
            <a:r>
              <a:rPr lang="en-US" sz="2800" b="1" i="1" dirty="0" err="1">
                <a:solidFill>
                  <a:srgbClr val="000099"/>
                </a:solidFill>
                <a:latin typeface="Times New Roman" pitchFamily="18" charset="0"/>
                <a:cs typeface="Times New Roman" pitchFamily="18" charset="0"/>
              </a:rPr>
              <a:t>là</a:t>
            </a:r>
            <a:r>
              <a:rPr lang="en-US" sz="2800" b="1" i="1" dirty="0">
                <a:solidFill>
                  <a:srgbClr val="000099"/>
                </a:solidFill>
                <a:latin typeface="Times New Roman" pitchFamily="18" charset="0"/>
                <a:cs typeface="Times New Roman" pitchFamily="18" charset="0"/>
              </a:rPr>
              <a:t> </a:t>
            </a:r>
            <a:r>
              <a:rPr lang="en-US" sz="2800" b="1" i="1">
                <a:solidFill>
                  <a:srgbClr val="000099"/>
                </a:solidFill>
                <a:latin typeface="Times New Roman" pitchFamily="18" charset="0"/>
                <a:cs typeface="Times New Roman" pitchFamily="18" charset="0"/>
              </a:rPr>
              <a:t>4</a:t>
            </a:r>
            <a:r>
              <a:rPr lang="fr-FR" sz="2800" b="1" i="1" smtClean="0">
                <a:solidFill>
                  <a:srgbClr val="000099"/>
                </a:solidFill>
                <a:latin typeface="Times New Roman" pitchFamily="18" charset="0"/>
                <a:cs typeface="Times New Roman" pitchFamily="18" charset="0"/>
              </a:rPr>
              <a:t>.</a:t>
            </a:r>
          </a:p>
          <a:p>
            <a:pPr algn="just"/>
            <a:r>
              <a:rPr lang="fr-FR" sz="2800" b="1" smtClean="0">
                <a:solidFill>
                  <a:schemeClr val="tx1"/>
                </a:solidFill>
                <a:latin typeface="Times New Roman" pitchFamily="18" charset="0"/>
                <a:cs typeface="Times New Roman" pitchFamily="18" charset="0"/>
              </a:rPr>
              <a:t>+Lượt chia 2) </a:t>
            </a:r>
            <a:r>
              <a:rPr lang="fr-FR" sz="2800" b="1" i="1" smtClean="0">
                <a:solidFill>
                  <a:srgbClr val="0070C0"/>
                </a:solidFill>
                <a:latin typeface="Times New Roman" pitchFamily="18" charset="0"/>
                <a:cs typeface="Times New Roman" pitchFamily="18" charset="0"/>
              </a:rPr>
              <a:t>59:18 =&gt; ta làm tròn 59 thành 60; 18 làm tròn thành 20; nhẩm thương 6 chia 2 được 3</a:t>
            </a:r>
            <a:endParaRPr lang="en-US" sz="2800" b="1" i="1" dirty="0">
              <a:solidFill>
                <a:srgbClr val="0070C0"/>
              </a:solidFill>
              <a:latin typeface="Times New Roman" pitchFamily="18" charset="0"/>
              <a:cs typeface="Times New Roman" pitchFamily="18" charset="0"/>
            </a:endParaRPr>
          </a:p>
        </p:txBody>
      </p:sp>
      <p:sp>
        <p:nvSpPr>
          <p:cNvPr id="25" name="Text Box 6"/>
          <p:cNvSpPr txBox="1">
            <a:spLocks noChangeArrowheads="1"/>
          </p:cNvSpPr>
          <p:nvPr/>
        </p:nvSpPr>
        <p:spPr bwMode="auto">
          <a:xfrm>
            <a:off x="2462966" y="4337564"/>
            <a:ext cx="8485934" cy="2485787"/>
          </a:xfrm>
          <a:prstGeom prst="roundRect">
            <a:avLst/>
          </a:prstGeom>
          <a:solidFill>
            <a:schemeClr val="accent2">
              <a:lumMod val="40000"/>
              <a:lumOff val="60000"/>
            </a:schemeClr>
          </a:solidFill>
          <a:ln w="9525">
            <a:solidFill>
              <a:schemeClr val="bg1"/>
            </a:solidFill>
            <a:miter lim="800000"/>
            <a:headEnd/>
            <a:tailEnd/>
          </a:ln>
          <a:effectLst/>
        </p:spPr>
        <p:txBody>
          <a:bodyPr wrap="square">
            <a:spAutoFit/>
          </a:bodyPr>
          <a:lstStyle/>
          <a:p>
            <a:r>
              <a:rPr lang="en-US" sz="2800" b="1" smtClean="0">
                <a:latin typeface="Times New Roman" panose="02020603050405020304" pitchFamily="18" charset="0"/>
                <a:cs typeface="Times New Roman" panose="02020603050405020304" pitchFamily="18" charset="0"/>
              </a:rPr>
              <a:t>Kết luận: Ở mỗi lượt chia, có số bị chia và số chia gần bằng số tròn chục thì ta làm tròn thành số tròn chục gần nhất rồi nhẩm thương như cách 1. </a:t>
            </a:r>
          </a:p>
          <a:p>
            <a:r>
              <a:rPr lang="en-US" sz="2800" b="1" smtClean="0">
                <a:latin typeface="Times New Roman" panose="02020603050405020304" pitchFamily="18" charset="0"/>
                <a:cs typeface="Times New Roman" panose="02020603050405020304" pitchFamily="18" charset="0"/>
              </a:rPr>
              <a:t>VD: 82; 74; 63;.. =&gt; làm tròn xuống thành 80; 70; 60</a:t>
            </a:r>
          </a:p>
          <a:p>
            <a:r>
              <a:rPr lang="en-US" sz="2800" b="1">
                <a:latin typeface="Times New Roman" panose="02020603050405020304" pitchFamily="18" charset="0"/>
                <a:cs typeface="Times New Roman" panose="02020603050405020304" pitchFamily="18" charset="0"/>
              </a:rPr>
              <a:t> </a:t>
            </a:r>
            <a:r>
              <a:rPr lang="en-US" sz="2800" b="1" smtClean="0">
                <a:latin typeface="Times New Roman" panose="02020603050405020304" pitchFamily="18" charset="0"/>
                <a:cs typeface="Times New Roman" panose="02020603050405020304" pitchFamily="18" charset="0"/>
              </a:rPr>
              <a:t>       89; 78; 67,..=&gt; làm tròn lên thành 90; 80; 70     </a:t>
            </a:r>
            <a:endParaRPr lang="en-US" sz="28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375704" y="177626"/>
            <a:ext cx="2362200" cy="523220"/>
          </a:xfrm>
          <a:prstGeom prst="rect">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Times New Roman" pitchFamily="18" charset="0"/>
                <a:cs typeface="Times New Roman" pitchFamily="18" charset="0"/>
              </a:rPr>
              <a:t>b) 779 : 18 = ? </a:t>
            </a:r>
          </a:p>
        </p:txBody>
      </p:sp>
      <p:grpSp>
        <p:nvGrpSpPr>
          <p:cNvPr id="15" name="Group 14"/>
          <p:cNvGrpSpPr/>
          <p:nvPr/>
        </p:nvGrpSpPr>
        <p:grpSpPr>
          <a:xfrm>
            <a:off x="1582562" y="965268"/>
            <a:ext cx="1538068" cy="2346160"/>
            <a:chOff x="1128932" y="2362200"/>
            <a:chExt cx="1538068" cy="2346160"/>
          </a:xfrm>
        </p:grpSpPr>
        <p:grpSp>
          <p:nvGrpSpPr>
            <p:cNvPr id="17" name="Group 16"/>
            <p:cNvGrpSpPr/>
            <p:nvPr/>
          </p:nvGrpSpPr>
          <p:grpSpPr>
            <a:xfrm>
              <a:off x="1905000" y="2514600"/>
              <a:ext cx="762000" cy="762000"/>
              <a:chOff x="1752600" y="3318804"/>
              <a:chExt cx="762000" cy="762000"/>
            </a:xfrm>
          </p:grpSpPr>
          <p:sp>
            <p:nvSpPr>
              <p:cNvPr id="32" name="Line 11"/>
              <p:cNvSpPr>
                <a:spLocks noChangeShapeType="1"/>
              </p:cNvSpPr>
              <p:nvPr/>
            </p:nvSpPr>
            <p:spPr bwMode="auto">
              <a:xfrm>
                <a:off x="1752600" y="3318804"/>
                <a:ext cx="0" cy="76200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sp>
            <p:nvSpPr>
              <p:cNvPr id="33" name="Line 12"/>
              <p:cNvSpPr>
                <a:spLocks noChangeShapeType="1"/>
              </p:cNvSpPr>
              <p:nvPr/>
            </p:nvSpPr>
            <p:spPr bwMode="auto">
              <a:xfrm>
                <a:off x="1752600" y="3657600"/>
                <a:ext cx="762000" cy="0"/>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en-US"/>
              </a:p>
            </p:txBody>
          </p:sp>
        </p:grpSp>
        <p:grpSp>
          <p:nvGrpSpPr>
            <p:cNvPr id="18" name="Group 30"/>
            <p:cNvGrpSpPr/>
            <p:nvPr/>
          </p:nvGrpSpPr>
          <p:grpSpPr>
            <a:xfrm>
              <a:off x="1128932" y="2362200"/>
              <a:ext cx="1538068" cy="2346160"/>
              <a:chOff x="1128932" y="2396196"/>
              <a:chExt cx="1538068" cy="2346160"/>
            </a:xfrm>
          </p:grpSpPr>
          <p:sp>
            <p:nvSpPr>
              <p:cNvPr id="19" name="Text Box 5"/>
              <p:cNvSpPr txBox="1">
                <a:spLocks noChangeArrowheads="1"/>
              </p:cNvSpPr>
              <p:nvPr/>
            </p:nvSpPr>
            <p:spPr bwMode="auto">
              <a:xfrm>
                <a:off x="1143000" y="2396196"/>
                <a:ext cx="732893"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779</a:t>
                </a:r>
              </a:p>
            </p:txBody>
          </p:sp>
          <p:sp>
            <p:nvSpPr>
              <p:cNvPr id="20" name="Text Box 7"/>
              <p:cNvSpPr txBox="1">
                <a:spLocks noChangeArrowheads="1"/>
              </p:cNvSpPr>
              <p:nvPr/>
            </p:nvSpPr>
            <p:spPr bwMode="auto">
              <a:xfrm>
                <a:off x="1905000" y="2396196"/>
                <a:ext cx="543739"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18</a:t>
                </a:r>
              </a:p>
            </p:txBody>
          </p:sp>
          <p:sp>
            <p:nvSpPr>
              <p:cNvPr id="21" name="Text Box 7"/>
              <p:cNvSpPr txBox="1">
                <a:spLocks noChangeArrowheads="1"/>
              </p:cNvSpPr>
              <p:nvPr/>
            </p:nvSpPr>
            <p:spPr bwMode="auto">
              <a:xfrm>
                <a:off x="1905000" y="2823720"/>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43</a:t>
                </a:r>
              </a:p>
            </p:txBody>
          </p:sp>
          <p:sp>
            <p:nvSpPr>
              <p:cNvPr id="26" name="Text Box 5"/>
              <p:cNvSpPr txBox="1">
                <a:spLocks noChangeArrowheads="1"/>
              </p:cNvSpPr>
              <p:nvPr/>
            </p:nvSpPr>
            <p:spPr bwMode="auto">
              <a:xfrm>
                <a:off x="1128932" y="2827608"/>
                <a:ext cx="776068"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72</a:t>
                </a:r>
              </a:p>
            </p:txBody>
          </p:sp>
          <p:sp>
            <p:nvSpPr>
              <p:cNvPr id="27" name="Text Box 7"/>
              <p:cNvSpPr txBox="1">
                <a:spLocks noChangeArrowheads="1"/>
              </p:cNvSpPr>
              <p:nvPr/>
            </p:nvSpPr>
            <p:spPr bwMode="auto">
              <a:xfrm>
                <a:off x="1473588" y="4219136"/>
                <a:ext cx="364202" cy="523220"/>
              </a:xfrm>
              <a:prstGeom prst="rect">
                <a:avLst/>
              </a:prstGeom>
              <a:noFill/>
              <a:ln w="9525">
                <a:noFill/>
                <a:miter lim="800000"/>
                <a:headEnd/>
                <a:tailEnd/>
              </a:ln>
              <a:effectLst/>
            </p:spPr>
            <p:txBody>
              <a:bodyPr wrap="none">
                <a:spAutoFit/>
              </a:bodyPr>
              <a:lstStyle/>
              <a:p>
                <a:r>
                  <a:rPr lang="en-US" sz="2800" b="1" dirty="0">
                    <a:solidFill>
                      <a:schemeClr val="tx1">
                        <a:lumMod val="95000"/>
                        <a:lumOff val="5000"/>
                      </a:schemeClr>
                    </a:solidFill>
                    <a:latin typeface="Times New Roman" pitchFamily="18" charset="0"/>
                    <a:cs typeface="Times New Roman" pitchFamily="18" charset="0"/>
                  </a:rPr>
                  <a:t>5</a:t>
                </a:r>
              </a:p>
            </p:txBody>
          </p:sp>
          <p:cxnSp>
            <p:nvCxnSpPr>
              <p:cNvPr id="28" name="Straight Connector 27"/>
              <p:cNvCxnSpPr/>
              <p:nvPr/>
            </p:nvCxnSpPr>
            <p:spPr>
              <a:xfrm>
                <a:off x="1219200" y="3338732"/>
                <a:ext cx="533400" cy="1588"/>
              </a:xfrm>
              <a:prstGeom prst="line">
                <a:avLst/>
              </a:prstGeom>
            </p:spPr>
            <p:style>
              <a:lnRef idx="2">
                <a:schemeClr val="dk1"/>
              </a:lnRef>
              <a:fillRef idx="0">
                <a:schemeClr val="dk1"/>
              </a:fillRef>
              <a:effectRef idx="1">
                <a:schemeClr val="dk1"/>
              </a:effectRef>
              <a:fontRef idx="minor">
                <a:schemeClr val="tx1"/>
              </a:fontRef>
            </p:style>
          </p:cxnSp>
          <p:sp>
            <p:nvSpPr>
              <p:cNvPr id="29" name="Text Box 5"/>
              <p:cNvSpPr txBox="1">
                <a:spLocks noChangeArrowheads="1"/>
              </p:cNvSpPr>
              <p:nvPr/>
            </p:nvSpPr>
            <p:spPr bwMode="auto">
              <a:xfrm>
                <a:off x="1247336" y="3362980"/>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59</a:t>
                </a:r>
              </a:p>
            </p:txBody>
          </p:sp>
          <p:sp>
            <p:nvSpPr>
              <p:cNvPr id="30" name="Text Box 5"/>
              <p:cNvSpPr txBox="1">
                <a:spLocks noChangeArrowheads="1"/>
              </p:cNvSpPr>
              <p:nvPr/>
            </p:nvSpPr>
            <p:spPr bwMode="auto">
              <a:xfrm>
                <a:off x="1247336" y="3740468"/>
                <a:ext cx="762000" cy="523220"/>
              </a:xfrm>
              <a:prstGeom prst="rect">
                <a:avLst/>
              </a:prstGeom>
              <a:noFill/>
              <a:ln w="9525">
                <a:noFill/>
                <a:miter lim="800000"/>
                <a:headEnd/>
                <a:tailEnd/>
              </a:ln>
              <a:effectLst/>
            </p:spPr>
            <p:txBody>
              <a:bodyPr wrap="square">
                <a:spAutoFit/>
              </a:bodyPr>
              <a:lstStyle/>
              <a:p>
                <a:r>
                  <a:rPr lang="en-US" sz="2800" b="1" dirty="0">
                    <a:solidFill>
                      <a:schemeClr val="tx1">
                        <a:lumMod val="95000"/>
                        <a:lumOff val="5000"/>
                      </a:schemeClr>
                    </a:solidFill>
                    <a:latin typeface="Times New Roman" pitchFamily="18" charset="0"/>
                    <a:cs typeface="Times New Roman" pitchFamily="18" charset="0"/>
                  </a:rPr>
                  <a:t> 54</a:t>
                </a:r>
              </a:p>
            </p:txBody>
          </p:sp>
          <p:cxnSp>
            <p:nvCxnSpPr>
              <p:cNvPr id="31" name="Straight Connector 30"/>
              <p:cNvCxnSpPr/>
              <p:nvPr/>
            </p:nvCxnSpPr>
            <p:spPr>
              <a:xfrm>
                <a:off x="1233268" y="4217548"/>
                <a:ext cx="533400" cy="1588"/>
              </a:xfrm>
              <a:prstGeom prst="line">
                <a:avLst/>
              </a:prstGeom>
            </p:spPr>
            <p:style>
              <a:lnRef idx="2">
                <a:schemeClr val="dk1"/>
              </a:lnRef>
              <a:fillRef idx="0">
                <a:schemeClr val="dk1"/>
              </a:fillRef>
              <a:effectRef idx="1">
                <a:schemeClr val="dk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Hinh nen dep"/>
          <p:cNvPicPr>
            <a:picLocks noChangeAspect="1" noChangeArrowheads="1"/>
          </p:cNvPicPr>
          <p:nvPr/>
        </p:nvPicPr>
        <p:blipFill>
          <a:blip r:embed="rId3"/>
          <a:srcRect/>
          <a:stretch>
            <a:fillRect/>
          </a:stretch>
        </p:blipFill>
        <p:spPr bwMode="auto">
          <a:xfrm>
            <a:off x="457200" y="40122"/>
            <a:ext cx="11277600" cy="6870700"/>
          </a:xfrm>
          <a:prstGeom prst="rect">
            <a:avLst/>
          </a:prstGeom>
          <a:noFill/>
        </p:spPr>
      </p:pic>
      <p:sp>
        <p:nvSpPr>
          <p:cNvPr id="23" name="Text Box 14">
            <a:extLst>
              <a:ext uri="{FF2B5EF4-FFF2-40B4-BE49-F238E27FC236}">
                <a16:creationId xmlns="" xmlns:a16="http://schemas.microsoft.com/office/drawing/2014/main" id="{74BA253D-DD13-4145-8C34-23E6632B7034}"/>
              </a:ext>
            </a:extLst>
          </p:cNvPr>
          <p:cNvSpPr txBox="1">
            <a:spLocks noChangeArrowheads="1"/>
          </p:cNvSpPr>
          <p:nvPr/>
        </p:nvSpPr>
        <p:spPr bwMode="auto">
          <a:xfrm>
            <a:off x="1378527" y="1112963"/>
            <a:ext cx="8839200" cy="2962513"/>
          </a:xfrm>
          <a:prstGeom prst="roundRect">
            <a:avLst/>
          </a:prstGeom>
          <a:solidFill>
            <a:schemeClr val="accent2">
              <a:lumMod val="20000"/>
              <a:lumOff val="80000"/>
            </a:schemeClr>
          </a:solidFill>
          <a:ln>
            <a:solidFill>
              <a:schemeClr val="accent1"/>
            </a:solidFill>
          </a:ln>
          <a:effectLs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50000"/>
              </a:spcBef>
              <a:spcAft>
                <a:spcPct val="0"/>
              </a:spcAft>
            </a:pPr>
            <a:r>
              <a:rPr lang="en-US" altLang="en-US" sz="2800" dirty="0">
                <a:latin typeface="Times New Roman" panose="02020603050405020304" pitchFamily="18" charset="0"/>
              </a:rPr>
              <a:t>- Khi </a:t>
            </a:r>
            <a:r>
              <a:rPr lang="en-US" altLang="en-US" sz="2800" dirty="0" err="1">
                <a:latin typeface="Times New Roman" panose="02020603050405020304" pitchFamily="18" charset="0"/>
              </a:rPr>
              <a:t>thực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hiện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phép</a:t>
            </a:r>
            <a:r>
              <a:rPr lang="en-US" altLang="en-US" sz="2800" dirty="0">
                <a:latin typeface="Times New Roman" panose="02020603050405020304" pitchFamily="18" charset="0"/>
              </a:rPr>
              <a:t> chia </a:t>
            </a:r>
            <a:r>
              <a:rPr lang="en-US" altLang="en-US" sz="2800" dirty="0" err="1">
                <a:latin typeface="Times New Roman" panose="02020603050405020304" pitchFamily="18" charset="0"/>
              </a:rPr>
              <a:t>cho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hai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chữ</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số</a:t>
            </a:r>
            <a:r>
              <a:rPr lang="en-US" altLang="en-US" sz="2800" dirty="0">
                <a:latin typeface="Times New Roman" panose="02020603050405020304" pitchFamily="18" charset="0"/>
              </a:rPr>
              <a:t> ta </a:t>
            </a:r>
            <a:r>
              <a:rPr lang="en-US" altLang="en-US" sz="2800" dirty="0" err="1">
                <a:latin typeface="Times New Roman" panose="02020603050405020304" pitchFamily="18" charset="0"/>
              </a:rPr>
              <a:t>làm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theo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hai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bước</a:t>
            </a:r>
            <a:r>
              <a:rPr lang="en-US" altLang="en-US" sz="2800" dirty="0">
                <a:latin typeface="Times New Roman" panose="02020603050405020304" pitchFamily="18" charset="0"/>
              </a:rPr>
              <a:t>:</a:t>
            </a:r>
          </a:p>
          <a:p>
            <a:pPr fontAlgn="base">
              <a:spcBef>
                <a:spcPct val="50000"/>
              </a:spcBef>
              <a:spcAft>
                <a:spcPct val="0"/>
              </a:spcAft>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Bước</a:t>
            </a:r>
            <a:r>
              <a:rPr lang="en-US" altLang="en-US" sz="2800" dirty="0">
                <a:latin typeface="Times New Roman" panose="02020603050405020304" pitchFamily="18" charset="0"/>
              </a:rPr>
              <a:t> 1: </a:t>
            </a:r>
            <a:r>
              <a:rPr lang="en-US" altLang="en-US" sz="2800" dirty="0" err="1">
                <a:latin typeface="Times New Roman" panose="02020603050405020304" pitchFamily="18" charset="0"/>
              </a:rPr>
              <a:t>Đặt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tính</a:t>
            </a:r>
            <a:r>
              <a:rPr lang="en-US" altLang="en-US" sz="2800" dirty="0">
                <a:latin typeface="Times New Roman" panose="02020603050405020304" pitchFamily="18" charset="0"/>
              </a:rPr>
              <a:t>.</a:t>
            </a:r>
          </a:p>
          <a:p>
            <a:pPr fontAlgn="base">
              <a:spcBef>
                <a:spcPct val="50000"/>
              </a:spcBef>
              <a:spcAft>
                <a:spcPct val="0"/>
              </a:spcAft>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Bước</a:t>
            </a:r>
            <a:r>
              <a:rPr lang="en-US" altLang="en-US" sz="2800" dirty="0">
                <a:latin typeface="Times New Roman" panose="02020603050405020304" pitchFamily="18" charset="0"/>
              </a:rPr>
              <a:t> 2: </a:t>
            </a:r>
            <a:r>
              <a:rPr lang="en-US" altLang="en-US" sz="2800" dirty="0" err="1">
                <a:latin typeface="Times New Roman" panose="02020603050405020304" pitchFamily="18" charset="0"/>
              </a:rPr>
              <a:t>Tính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từ</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trái</a:t>
            </a:r>
            <a:r>
              <a:rPr lang="en-US" altLang="en-US" sz="2800" dirty="0">
                <a:latin typeface="Times New Roman" panose="02020603050405020304" pitchFamily="18" charset="0"/>
              </a:rPr>
              <a:t> sang </a:t>
            </a:r>
            <a:r>
              <a:rPr lang="en-US" altLang="en-US" sz="2800" dirty="0" err="1">
                <a:latin typeface="Times New Roman" panose="02020603050405020304" pitchFamily="18" charset="0"/>
              </a:rPr>
              <a:t>phải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Mỗi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lần</a:t>
            </a:r>
            <a:r>
              <a:rPr lang="en-US" altLang="en-US" sz="2800" dirty="0">
                <a:latin typeface="Times New Roman" panose="02020603050405020304" pitchFamily="18" charset="0"/>
              </a:rPr>
              <a:t> chia </a:t>
            </a:r>
            <a:r>
              <a:rPr lang="en-US" altLang="en-US" sz="2800" dirty="0" err="1">
                <a:latin typeface="Times New Roman" panose="02020603050405020304" pitchFamily="18" charset="0"/>
              </a:rPr>
              <a:t>đều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tính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theo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bước</a:t>
            </a:r>
            <a:r>
              <a:rPr lang="en-US" altLang="en-US" sz="2800" dirty="0">
                <a:latin typeface="Times New Roman" panose="02020603050405020304" pitchFamily="18" charset="0"/>
              </a:rPr>
              <a:t>: chia, </a:t>
            </a:r>
            <a:r>
              <a:rPr lang="en-US" altLang="en-US" sz="2800" dirty="0" err="1">
                <a:latin typeface="Times New Roman" panose="02020603050405020304" pitchFamily="18" charset="0"/>
              </a:rPr>
              <a:t>nhân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trừ</a:t>
            </a:r>
            <a:r>
              <a:rPr lang="en-US" altLang="en-US" sz="2800" dirty="0">
                <a:latin typeface="Times New Roman" panose="02020603050405020304" pitchFamily="18" charset="0"/>
              </a:rPr>
              <a:t> .</a:t>
            </a:r>
          </a:p>
        </p:txBody>
      </p:sp>
      <p:sp>
        <p:nvSpPr>
          <p:cNvPr id="2" name="TextBox 1"/>
          <p:cNvSpPr txBox="1"/>
          <p:nvPr/>
        </p:nvSpPr>
        <p:spPr>
          <a:xfrm>
            <a:off x="1378527" y="356263"/>
            <a:ext cx="8839200" cy="584775"/>
          </a:xfrm>
          <a:prstGeom prst="rect">
            <a:avLst/>
          </a:prstGeom>
          <a:solidFill>
            <a:schemeClr val="accent2">
              <a:lumMod val="20000"/>
              <a:lumOff val="80000"/>
            </a:schemeClr>
          </a:solidFill>
          <a:ln>
            <a:solidFill>
              <a:schemeClr val="accent1"/>
            </a:solidFill>
          </a:ln>
        </p:spPr>
        <p:txBody>
          <a:bodyPr wrap="square" rtlCol="0">
            <a:spAutoFit/>
          </a:bodyPr>
          <a:lstStyle/>
          <a:p>
            <a:r>
              <a:rPr lang="en-US" sz="3200" smtClean="0">
                <a:latin typeface="Times New Roman" panose="02020603050405020304" pitchFamily="18" charset="0"/>
                <a:cs typeface="Times New Roman" panose="02020603050405020304" pitchFamily="18" charset="0"/>
              </a:rPr>
              <a:t>Nêu các bước thực hiện chia cho số có hai chữ số.</a:t>
            </a:r>
            <a:endParaRPr lang="en-US" sz="3200">
              <a:latin typeface="Times New Roman" panose="02020603050405020304" pitchFamily="18" charset="0"/>
              <a:cs typeface="Times New Roman" panose="02020603050405020304" pitchFamily="18" charset="0"/>
            </a:endParaRPr>
          </a:p>
        </p:txBody>
      </p:sp>
      <p:sp>
        <p:nvSpPr>
          <p:cNvPr id="24" name="Text Box 14">
            <a:extLst>
              <a:ext uri="{FF2B5EF4-FFF2-40B4-BE49-F238E27FC236}">
                <a16:creationId xmlns="" xmlns:a16="http://schemas.microsoft.com/office/drawing/2014/main" id="{74BA253D-DD13-4145-8C34-23E6632B7034}"/>
              </a:ext>
            </a:extLst>
          </p:cNvPr>
          <p:cNvSpPr txBox="1">
            <a:spLocks noChangeArrowheads="1"/>
          </p:cNvSpPr>
          <p:nvPr/>
        </p:nvSpPr>
        <p:spPr bwMode="auto">
          <a:xfrm>
            <a:off x="1399309" y="4240474"/>
            <a:ext cx="8839200" cy="2724150"/>
          </a:xfrm>
          <a:prstGeom prst="roundRect">
            <a:avLst/>
          </a:prstGeom>
          <a:solidFill>
            <a:schemeClr val="accent2">
              <a:lumMod val="20000"/>
              <a:lumOff val="80000"/>
            </a:schemeClr>
          </a:solidFill>
          <a:ln>
            <a:solidFill>
              <a:schemeClr val="accent1"/>
            </a:solidFill>
          </a:ln>
          <a:effectLs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50000"/>
              </a:spcBef>
              <a:spcAft>
                <a:spcPct val="0"/>
              </a:spcAft>
            </a:pPr>
            <a:r>
              <a:rPr lang="en-US" altLang="en-US" sz="2800" smtClean="0">
                <a:latin typeface="Times New Roman" panose="02020603050405020304" pitchFamily="18" charset="0"/>
              </a:rPr>
              <a:t>Lưu ý:</a:t>
            </a:r>
          </a:p>
          <a:p>
            <a:pPr fontAlgn="base">
              <a:spcBef>
                <a:spcPct val="50000"/>
              </a:spcBef>
              <a:spcAft>
                <a:spcPct val="0"/>
              </a:spcAft>
            </a:pPr>
            <a:r>
              <a:rPr lang="en-US" altLang="en-US" sz="2800" smtClean="0">
                <a:latin typeface="Times New Roman" panose="02020603050405020304" pitchFamily="18" charset="0"/>
              </a:rPr>
              <a:t>-Ở mỗi lượt chia, số bị chia cần bằng hoặc lớn hơn số chia.</a:t>
            </a:r>
          </a:p>
          <a:p>
            <a:pPr fontAlgn="base">
              <a:spcBef>
                <a:spcPct val="50000"/>
              </a:spcBef>
              <a:spcAft>
                <a:spcPct val="0"/>
              </a:spcAft>
            </a:pPr>
            <a:r>
              <a:rPr lang="en-US" altLang="en-US" sz="2800" smtClean="0">
                <a:latin typeface="Times New Roman" panose="02020603050405020304" pitchFamily="18" charset="0"/>
              </a:rPr>
              <a:t>-Nên áp dụng cách nhẩm thương phù hợp khi chia</a:t>
            </a:r>
          </a:p>
          <a:p>
            <a:pPr fontAlgn="base">
              <a:spcBef>
                <a:spcPct val="50000"/>
              </a:spcBef>
              <a:spcAft>
                <a:spcPct val="0"/>
              </a:spcAft>
            </a:pPr>
            <a:r>
              <a:rPr lang="en-US" altLang="en-US" sz="2800" smtClean="0">
                <a:latin typeface="Times New Roman" panose="02020603050405020304" pitchFamily="18" charset="0"/>
              </a:rPr>
              <a:t>- Số dư bao giờ cũng bé hơn số chia</a:t>
            </a:r>
            <a:endParaRPr lang="en-US" altLang="en-US" sz="2800" dirty="0">
              <a:latin typeface="Times New Roman" panose="02020603050405020304" pitchFamily="18" charset="0"/>
            </a:endParaRPr>
          </a:p>
        </p:txBody>
      </p:sp>
    </p:spTree>
    <p:extLst>
      <p:ext uri="{BB962C8B-B14F-4D97-AF65-F5344CB8AC3E}">
        <p14:creationId xmlns:p14="http://schemas.microsoft.com/office/powerpoint/2010/main" val="58249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2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995</TotalTime>
  <Words>1172</Words>
  <Application>Microsoft Office PowerPoint</Application>
  <PresentationFormat>Widescreen</PresentationFormat>
  <Paragraphs>199</Paragraphs>
  <Slides>19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.VnTime</vt:lpstr>
      <vt:lpstr>Arial</vt:lpstr>
      <vt:lpstr>Calibri</vt:lpstr>
      <vt:lpstr>Garamond</vt:lpstr>
      <vt:lpstr>Tahoma</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DG COMPUTER</dc:creator>
  <cp:lastModifiedBy>Asus</cp:lastModifiedBy>
  <cp:revision>105</cp:revision>
  <dcterms:created xsi:type="dcterms:W3CDTF">2017-12-08T23:26:30Z</dcterms:created>
  <dcterms:modified xsi:type="dcterms:W3CDTF">2021-12-14T08:45:56Z</dcterms:modified>
</cp:coreProperties>
</file>