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4"/>
  </p:notesMasterIdLst>
  <p:sldIdLst>
    <p:sldId id="291" r:id="rId2"/>
    <p:sldId id="296" r:id="rId3"/>
    <p:sldId id="260" r:id="rId4"/>
    <p:sldId id="292" r:id="rId5"/>
    <p:sldId id="293" r:id="rId6"/>
    <p:sldId id="294" r:id="rId7"/>
    <p:sldId id="295" r:id="rId8"/>
    <p:sldId id="297" r:id="rId9"/>
    <p:sldId id="287" r:id="rId10"/>
    <p:sldId id="264" r:id="rId11"/>
    <p:sldId id="289" r:id="rId12"/>
    <p:sldId id="272" r:id="rId13"/>
    <p:sldId id="306" r:id="rId14"/>
    <p:sldId id="299" r:id="rId15"/>
    <p:sldId id="298" r:id="rId16"/>
    <p:sldId id="277" r:id="rId17"/>
    <p:sldId id="278" r:id="rId18"/>
    <p:sldId id="300" r:id="rId19"/>
    <p:sldId id="303" r:id="rId20"/>
    <p:sldId id="302" r:id="rId21"/>
    <p:sldId id="304" r:id="rId22"/>
    <p:sldId id="30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6506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6303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DF7B32CE-7A00-421A-8EF2-0C4F1C2D8E1F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4CE89863-C704-4529-9947-51A0DB44BEC1}" type="presOf" srcId="{C9CE7A57-E5A3-450C-8737-C72D44C4E0F3}" destId="{D0EDBA11-CE96-4FCC-BFE8-4DE9D160E032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B414178E-0D42-4FEB-A306-D7B8312A1E17}" type="presOf" srcId="{9B3653D9-CB4F-4D19-BD7A-77902A94D6B9}" destId="{7A289A2F-41D2-4310-A18C-8347F89AA6B9}" srcOrd="0" destOrd="0" presId="urn:microsoft.com/office/officeart/2008/layout/VerticalCurvedList"/>
    <dgm:cxn modelId="{40DC1307-506C-4E16-B59C-A800F4AC4A89}" type="presOf" srcId="{5DD8EB11-5406-4D7D-A4B3-982550787B16}" destId="{16095D2C-57B4-48CA-953C-267BD9DD484B}" srcOrd="0" destOrd="0" presId="urn:microsoft.com/office/officeart/2008/layout/VerticalCurvedList"/>
    <dgm:cxn modelId="{0C616E4D-6641-496F-96A2-7F6F7A119E4C}" type="presOf" srcId="{2539990F-C84A-42AC-88CF-45ED9AC1F08B}" destId="{DB69836F-FE00-4372-B69A-DF0D28029991}" srcOrd="0" destOrd="0" presId="urn:microsoft.com/office/officeart/2008/layout/VerticalCurvedList"/>
    <dgm:cxn modelId="{91EA350B-6139-4BC2-A5BC-86A590D732BE}" type="presParOf" srcId="{3059196D-AF0C-4463-A93E-812664631BA3}" destId="{558D9870-05E2-484E-9241-818D42D9FADA}" srcOrd="0" destOrd="0" presId="urn:microsoft.com/office/officeart/2008/layout/VerticalCurvedList"/>
    <dgm:cxn modelId="{74198962-91E9-4605-80F5-C472170A1D21}" type="presParOf" srcId="{558D9870-05E2-484E-9241-818D42D9FADA}" destId="{39FD721C-A262-4C4E-B494-AC1732E6F3A0}" srcOrd="0" destOrd="0" presId="urn:microsoft.com/office/officeart/2008/layout/VerticalCurvedList"/>
    <dgm:cxn modelId="{1A0A1694-59EC-41A4-BB4F-F7029B437E87}" type="presParOf" srcId="{39FD721C-A262-4C4E-B494-AC1732E6F3A0}" destId="{849B6A22-FC21-4DC5-A1AF-CBADFA6E7F70}" srcOrd="0" destOrd="0" presId="urn:microsoft.com/office/officeart/2008/layout/VerticalCurvedList"/>
    <dgm:cxn modelId="{D45CC824-7521-4FE1-8126-B0B9EC19990D}" type="presParOf" srcId="{39FD721C-A262-4C4E-B494-AC1732E6F3A0}" destId="{D0EDBA11-CE96-4FCC-BFE8-4DE9D160E032}" srcOrd="1" destOrd="0" presId="urn:microsoft.com/office/officeart/2008/layout/VerticalCurvedList"/>
    <dgm:cxn modelId="{C4B7E945-017A-405A-A712-8A85DF5E52C9}" type="presParOf" srcId="{39FD721C-A262-4C4E-B494-AC1732E6F3A0}" destId="{AF90F929-E81A-499C-8856-3125BD5771DB}" srcOrd="2" destOrd="0" presId="urn:microsoft.com/office/officeart/2008/layout/VerticalCurvedList"/>
    <dgm:cxn modelId="{E5E18DB1-E53D-4E3D-BADE-629DD0711A4B}" type="presParOf" srcId="{39FD721C-A262-4C4E-B494-AC1732E6F3A0}" destId="{AC2B4F2C-FF8C-404D-92B0-C7C0A29210D1}" srcOrd="3" destOrd="0" presId="urn:microsoft.com/office/officeart/2008/layout/VerticalCurvedList"/>
    <dgm:cxn modelId="{DBACBA66-220B-4206-8795-CE43829B27F4}" type="presParOf" srcId="{558D9870-05E2-484E-9241-818D42D9FADA}" destId="{16095D2C-57B4-48CA-953C-267BD9DD484B}" srcOrd="1" destOrd="0" presId="urn:microsoft.com/office/officeart/2008/layout/VerticalCurvedList"/>
    <dgm:cxn modelId="{7304E570-AC90-49A5-B826-33514FB1BC98}" type="presParOf" srcId="{558D9870-05E2-484E-9241-818D42D9FADA}" destId="{57F98E08-EB63-4773-8250-9B6C8F0D79DB}" srcOrd="2" destOrd="0" presId="urn:microsoft.com/office/officeart/2008/layout/VerticalCurvedList"/>
    <dgm:cxn modelId="{357DD98D-2C96-4E3D-987F-FA11E72F22FA}" type="presParOf" srcId="{57F98E08-EB63-4773-8250-9B6C8F0D79DB}" destId="{73F439AE-4020-45C5-B27A-2DB6095092F8}" srcOrd="0" destOrd="0" presId="urn:microsoft.com/office/officeart/2008/layout/VerticalCurvedList"/>
    <dgm:cxn modelId="{6C603EFD-3EBB-4B92-AAE0-2249657BCFE2}" type="presParOf" srcId="{558D9870-05E2-484E-9241-818D42D9FADA}" destId="{DB69836F-FE00-4372-B69A-DF0D28029991}" srcOrd="3" destOrd="0" presId="urn:microsoft.com/office/officeart/2008/layout/VerticalCurvedList"/>
    <dgm:cxn modelId="{4A237DA4-11AB-4460-A039-1CF94440347C}" type="presParOf" srcId="{558D9870-05E2-484E-9241-818D42D9FADA}" destId="{A23500C6-60B1-485B-9CAE-0E2BED65C988}" srcOrd="4" destOrd="0" presId="urn:microsoft.com/office/officeart/2008/layout/VerticalCurvedList"/>
    <dgm:cxn modelId="{2882E28A-7028-421D-AFEA-AE93EDAF58BF}" type="presParOf" srcId="{A23500C6-60B1-485B-9CAE-0E2BED65C988}" destId="{425517B2-2BDC-437A-9C2F-A102F25D4FDA}" srcOrd="0" destOrd="0" presId="urn:microsoft.com/office/officeart/2008/layout/VerticalCurvedList"/>
    <dgm:cxn modelId="{FED3EB41-16E0-4403-AD26-E472501BAFF2}" type="presParOf" srcId="{558D9870-05E2-484E-9241-818D42D9FADA}" destId="{7A289A2F-41D2-4310-A18C-8347F89AA6B9}" srcOrd="5" destOrd="0" presId="urn:microsoft.com/office/officeart/2008/layout/VerticalCurvedList"/>
    <dgm:cxn modelId="{3E2981A9-E52E-43A4-B558-AB42E1AE2CDE}" type="presParOf" srcId="{558D9870-05E2-484E-9241-818D42D9FADA}" destId="{9E66E6D6-CB41-453D-81E8-440C0CD6FAC5}" srcOrd="6" destOrd="0" presId="urn:microsoft.com/office/officeart/2008/layout/VerticalCurvedList"/>
    <dgm:cxn modelId="{58888E0D-7B9F-49C6-98F6-322255361B38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6289329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785428" y="678950"/>
          <a:ext cx="8083542" cy="10902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5428" y="678950"/>
        <a:ext cx="8083542" cy="1090246"/>
      </dsp:txXfrm>
    </dsp:sp>
    <dsp:sp modelId="{73F439AE-4020-45C5-B27A-2DB6095092F8}">
      <dsp:nvSpPr>
        <dsp:cNvPr id="0" name=""/>
        <dsp:cNvSpPr/>
      </dsp:nvSpPr>
      <dsp:spPr>
        <a:xfrm>
          <a:off x="-52149" y="315898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684783" y="2129370"/>
          <a:ext cx="8187369" cy="1090246"/>
        </a:xfrm>
        <a:prstGeom prst="rect">
          <a:avLst/>
        </a:prstGeom>
        <a:solidFill>
          <a:schemeClr val="accent5">
            <a:tint val="70000"/>
            <a:lumMod val="104000"/>
          </a:schemeClr>
        </a:solidFill>
        <a:ln w="9525" cap="rnd" cmpd="sng" algn="ctr">
          <a:solidFill>
            <a:schemeClr val="accent5">
              <a:shade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4783" y="2129370"/>
        <a:ext cx="8187369" cy="1090246"/>
      </dsp:txXfrm>
    </dsp:sp>
    <dsp:sp modelId="{425517B2-2BDC-437A-9C2F-A102F25D4FDA}">
      <dsp:nvSpPr>
        <dsp:cNvPr id="0" name=""/>
        <dsp:cNvSpPr/>
      </dsp:nvSpPr>
      <dsp:spPr>
        <a:xfrm>
          <a:off x="344154" y="2044211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279115" y="3764739"/>
          <a:ext cx="8593047" cy="1090246"/>
        </a:xfrm>
        <a:prstGeom prst="rect">
          <a:avLst/>
        </a:prstGeom>
        <a:solidFill>
          <a:schemeClr val="accent6">
            <a:tint val="70000"/>
            <a:lumMod val="104000"/>
          </a:schemeClr>
        </a:solidFill>
        <a:ln w="9525" cap="rnd" cmpd="sng" algn="ctr">
          <a:solidFill>
            <a:schemeClr val="accent6">
              <a:shade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9115" y="3764739"/>
        <a:ext cx="8593047" cy="1090246"/>
      </dsp:txXfrm>
    </dsp:sp>
    <dsp:sp modelId="{EF00C9D1-86B1-44BB-AAE8-BD1D1EE09133}">
      <dsp:nvSpPr>
        <dsp:cNvPr id="0" name=""/>
        <dsp:cNvSpPr/>
      </dsp:nvSpPr>
      <dsp:spPr>
        <a:xfrm>
          <a:off x="-52149" y="367958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4A736-C5E3-426E-9010-2018AC7D82F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63C39-7286-488E-82D4-72F122A20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83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349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="" xmlns:a16="http://schemas.microsoft.com/office/drawing/2014/main" id="{9B697615-513C-40F9-981D-1470D8F24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="" xmlns:a16="http://schemas.microsoft.com/office/drawing/2014/main" id="{15E7ECE1-79B4-4FB2-AA89-F15FBBAA8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="" xmlns:a16="http://schemas.microsoft.com/office/drawing/2014/main" id="{8E36BB65-8B1C-453A-B02F-F6A53D76B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201CEB-ABA4-467C-A633-E1D34CE95B3F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506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82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53695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064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2406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E63D2B8-B91D-4ADB-A907-A41C6BD0B4E6}" type="slidenum">
              <a:rPr lang="zh-CN" altLang="en-US" sz="1200" b="0" smtClean="0">
                <a:solidFill>
                  <a:srgbClr val="000000"/>
                </a:solidFill>
                <a:latin typeface="等线"/>
              </a:rPr>
              <a:pPr eaLnBrk="1" hangingPunct="1"/>
              <a:t>22</a:t>
            </a:fld>
            <a:endParaRPr lang="zh-CN" altLang="en-US" sz="1200" b="0" smtClean="0">
              <a:solidFill>
                <a:srgbClr val="000000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765496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E8E9F1B-514E-43F0-8CD1-9DF36DAB8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93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E8E9F1B-514E-43F0-8CD1-9DF36DAB8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5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E8E9F1B-514E-43F0-8CD1-9DF36DAB83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6246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E8E9F1B-514E-43F0-8CD1-9DF36DAB8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83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E8E9F1B-514E-43F0-8CD1-9DF36DAB83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6613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E8E9F1B-514E-43F0-8CD1-9DF36DAB8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22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F1B-514E-43F0-8CD1-9DF36DAB8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25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F1B-514E-43F0-8CD1-9DF36DAB8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03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F1B-514E-43F0-8CD1-9DF36DAB8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E8E9F1B-514E-43F0-8CD1-9DF36DAB8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0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E8E9F1B-514E-43F0-8CD1-9DF36DAB8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3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E8E9F1B-514E-43F0-8CD1-9DF36DAB8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94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F1B-514E-43F0-8CD1-9DF36DAB8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33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F1B-514E-43F0-8CD1-9DF36DAB8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3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F1B-514E-43F0-8CD1-9DF36DAB8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5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E8E9F1B-514E-43F0-8CD1-9DF36DAB8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8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4D1D8-E598-468B-8AB9-3E8F137D159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E8E9F1B-514E-43F0-8CD1-9DF36DAB8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8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emf"/><Relationship Id="rId11" Type="http://schemas.openxmlformats.org/officeDocument/2006/relationships/image" Target="../media/image33.emf"/><Relationship Id="rId5" Type="http://schemas.openxmlformats.org/officeDocument/2006/relationships/image" Target="../media/image27.emf"/><Relationship Id="rId10" Type="http://schemas.openxmlformats.org/officeDocument/2006/relationships/image" Target="../media/image32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4.png"/><Relationship Id="rId5" Type="http://schemas.openxmlformats.org/officeDocument/2006/relationships/diagramData" Target="../diagrams/data1.xml"/><Relationship Id="rId10" Type="http://schemas.openxmlformats.org/officeDocument/2006/relationships/image" Target="../media/image13.jpeg"/><Relationship Id="rId4" Type="http://schemas.openxmlformats.org/officeDocument/2006/relationships/image" Target="../media/image11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918"/>
            <a:ext cx="12191999" cy="68250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32" y="-457200"/>
            <a:ext cx="12191999" cy="92520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5488" y="1399716"/>
            <a:ext cx="1675149" cy="5601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8315" y="1083879"/>
            <a:ext cx="1876787" cy="8737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2867410" y="3021213"/>
            <a:ext cx="6456317" cy="2771042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 defTabSz="685800"/>
            <a:r>
              <a:rPr lang="en-US" sz="405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CHÀO MỪNG CÁC CON</a:t>
            </a:r>
          </a:p>
          <a:p>
            <a:pPr algn="ctr" defTabSz="685800"/>
            <a:r>
              <a:rPr lang="en-US" sz="405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ĐẾN VỚI TIẾT HỌC MÔN TOÁN</a:t>
            </a:r>
          </a:p>
        </p:txBody>
      </p:sp>
      <p:pic>
        <p:nvPicPr>
          <p:cNvPr id="3" name="LittleGirlBeatInstrumental-V.A-291858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87343" y="1201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5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78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1905000" y="304800"/>
            <a:ext cx="708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latin typeface="Times New Roman" panose="02020603050405020304" pitchFamily="18" charset="0"/>
                <a:cs typeface="Times New Roman" pitchFamily="18" charset="0"/>
              </a:rPr>
              <a:t>a)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2:      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26345 : 35 = ?</a:t>
            </a: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1523999" y="1447799"/>
            <a:ext cx="13700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26345</a:t>
            </a:r>
          </a:p>
        </p:txBody>
      </p:sp>
      <p:sp>
        <p:nvSpPr>
          <p:cNvPr id="129029" name="Line 5"/>
          <p:cNvSpPr>
            <a:spLocks noChangeShapeType="1"/>
          </p:cNvSpPr>
          <p:nvPr/>
        </p:nvSpPr>
        <p:spPr bwMode="auto">
          <a:xfrm>
            <a:off x="3124200" y="2362199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743200" y="1523999"/>
            <a:ext cx="1143000" cy="1905000"/>
            <a:chOff x="960" y="1488"/>
            <a:chExt cx="720" cy="1200"/>
          </a:xfrm>
        </p:grpSpPr>
        <p:sp>
          <p:nvSpPr>
            <p:cNvPr id="129031" name="Line 7"/>
            <p:cNvSpPr>
              <a:spLocks noChangeShapeType="1"/>
            </p:cNvSpPr>
            <p:nvPr/>
          </p:nvSpPr>
          <p:spPr bwMode="auto">
            <a:xfrm>
              <a:off x="960" y="1488"/>
              <a:ext cx="0" cy="12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9032" name="Line 8"/>
            <p:cNvSpPr>
              <a:spLocks noChangeShapeType="1"/>
            </p:cNvSpPr>
            <p:nvPr/>
          </p:nvSpPr>
          <p:spPr bwMode="auto">
            <a:xfrm>
              <a:off x="960" y="1833"/>
              <a:ext cx="72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3124200" y="1447800"/>
            <a:ext cx="91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29034" name="Text Box 10"/>
          <p:cNvSpPr txBox="1">
            <a:spLocks noChangeArrowheads="1"/>
          </p:cNvSpPr>
          <p:nvPr/>
        </p:nvSpPr>
        <p:spPr bwMode="auto">
          <a:xfrm>
            <a:off x="2133600" y="1893887"/>
            <a:ext cx="30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1713705" y="1895906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 </a:t>
            </a:r>
            <a:r>
              <a:rPr lang="en-US" sz="3200" dirty="0"/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9036" name="Text Box 12"/>
          <p:cNvSpPr txBox="1">
            <a:spLocks noChangeArrowheads="1"/>
          </p:cNvSpPr>
          <p:nvPr/>
        </p:nvSpPr>
        <p:spPr bwMode="auto">
          <a:xfrm>
            <a:off x="3276600" y="1981200"/>
            <a:ext cx="38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9037" name="Text Box 13"/>
          <p:cNvSpPr txBox="1">
            <a:spLocks noChangeArrowheads="1"/>
          </p:cNvSpPr>
          <p:nvPr/>
        </p:nvSpPr>
        <p:spPr bwMode="auto">
          <a:xfrm>
            <a:off x="2133600" y="2514600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9038" name="Text Box 14"/>
          <p:cNvSpPr txBox="1">
            <a:spLocks noChangeArrowheads="1"/>
          </p:cNvSpPr>
          <p:nvPr/>
        </p:nvSpPr>
        <p:spPr bwMode="auto">
          <a:xfrm>
            <a:off x="2362200" y="2514600"/>
            <a:ext cx="68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9039" name="Text Box 15"/>
          <p:cNvSpPr txBox="1">
            <a:spLocks noChangeArrowheads="1"/>
          </p:cNvSpPr>
          <p:nvPr/>
        </p:nvSpPr>
        <p:spPr bwMode="auto">
          <a:xfrm>
            <a:off x="3505200" y="1981200"/>
            <a:ext cx="53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9040" name="Text Box 16"/>
          <p:cNvSpPr txBox="1">
            <a:spLocks noChangeArrowheads="1"/>
          </p:cNvSpPr>
          <p:nvPr/>
        </p:nvSpPr>
        <p:spPr bwMode="auto">
          <a:xfrm>
            <a:off x="2209800" y="3200400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9041" name="Text Box 17"/>
          <p:cNvSpPr txBox="1">
            <a:spLocks noChangeArrowheads="1"/>
          </p:cNvSpPr>
          <p:nvPr/>
        </p:nvSpPr>
        <p:spPr bwMode="auto">
          <a:xfrm>
            <a:off x="3048000" y="1981200"/>
            <a:ext cx="30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29042" name="Text Box 18"/>
          <p:cNvSpPr txBox="1">
            <a:spLocks noChangeArrowheads="1"/>
          </p:cNvSpPr>
          <p:nvPr/>
        </p:nvSpPr>
        <p:spPr bwMode="auto">
          <a:xfrm>
            <a:off x="4227945" y="1384476"/>
            <a:ext cx="525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263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35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7;</a:t>
            </a:r>
          </a:p>
        </p:txBody>
      </p:sp>
      <p:sp>
        <p:nvSpPr>
          <p:cNvPr id="129043" name="Text Box 19"/>
          <p:cNvSpPr txBox="1">
            <a:spLocks noChangeArrowheads="1"/>
          </p:cNvSpPr>
          <p:nvPr/>
        </p:nvSpPr>
        <p:spPr bwMode="auto">
          <a:xfrm>
            <a:off x="4342606" y="1850660"/>
            <a:ext cx="66301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7 </a:t>
            </a:r>
            <a:r>
              <a:rPr lang="en-US" sz="2400" b="1" dirty="0" err="1">
                <a:latin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</a:rPr>
              <a:t> 5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35, 43 </a:t>
            </a:r>
            <a:r>
              <a:rPr lang="en-US" sz="2400" b="1" dirty="0" err="1">
                <a:latin typeface="Times New Roman" pitchFamily="18" charset="0"/>
              </a:rPr>
              <a:t>trừ</a:t>
            </a:r>
            <a:r>
              <a:rPr lang="en-US" sz="2400" b="1" dirty="0">
                <a:latin typeface="Times New Roman" pitchFamily="18" charset="0"/>
              </a:rPr>
              <a:t> 35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8, </a:t>
            </a:r>
            <a:r>
              <a:rPr lang="en-US" sz="2400" b="1" dirty="0" err="1">
                <a:latin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</a:rPr>
              <a:t> 8 </a:t>
            </a:r>
            <a:r>
              <a:rPr lang="en-US" sz="2400" b="1" dirty="0" err="1">
                <a:latin typeface="Times New Roman" pitchFamily="18" charset="0"/>
              </a:rPr>
              <a:t>nhớ</a:t>
            </a:r>
            <a:r>
              <a:rPr lang="en-US" sz="2400" b="1" dirty="0">
                <a:latin typeface="Times New Roman" pitchFamily="18" charset="0"/>
              </a:rPr>
              <a:t> 4;</a:t>
            </a:r>
          </a:p>
        </p:txBody>
      </p:sp>
      <p:sp>
        <p:nvSpPr>
          <p:cNvPr id="129044" name="Text Box 20"/>
          <p:cNvSpPr txBox="1">
            <a:spLocks noChangeArrowheads="1"/>
          </p:cNvSpPr>
          <p:nvPr/>
        </p:nvSpPr>
        <p:spPr bwMode="auto">
          <a:xfrm>
            <a:off x="4335318" y="2338540"/>
            <a:ext cx="78566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7 </a:t>
            </a:r>
            <a:r>
              <a:rPr lang="en-US" sz="2400" b="1" dirty="0" err="1">
                <a:latin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</a:rPr>
              <a:t> 3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21, </a:t>
            </a:r>
            <a:r>
              <a:rPr lang="en-US" sz="2400" b="1" dirty="0" err="1">
                <a:latin typeface="Times New Roman" pitchFamily="18" charset="0"/>
              </a:rPr>
              <a:t>thêm</a:t>
            </a:r>
            <a:r>
              <a:rPr lang="en-US" sz="2400" b="1" dirty="0">
                <a:latin typeface="Times New Roman" pitchFamily="18" charset="0"/>
              </a:rPr>
              <a:t> 4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25; 26 </a:t>
            </a:r>
            <a:r>
              <a:rPr lang="en-US" sz="2400" b="1" dirty="0" err="1">
                <a:latin typeface="Times New Roman" pitchFamily="18" charset="0"/>
              </a:rPr>
              <a:t>trừ</a:t>
            </a:r>
            <a:r>
              <a:rPr lang="en-US" sz="2400" b="1" dirty="0">
                <a:latin typeface="Times New Roman" pitchFamily="18" charset="0"/>
              </a:rPr>
              <a:t> 25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1, </a:t>
            </a:r>
            <a:r>
              <a:rPr lang="en-US" sz="2400" b="1" dirty="0" err="1">
                <a:latin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</a:rPr>
              <a:t> 1</a:t>
            </a:r>
          </a:p>
        </p:txBody>
      </p:sp>
      <p:sp>
        <p:nvSpPr>
          <p:cNvPr id="129045" name="Text Box 21"/>
          <p:cNvSpPr txBox="1">
            <a:spLocks noChangeArrowheads="1"/>
          </p:cNvSpPr>
          <p:nvPr/>
        </p:nvSpPr>
        <p:spPr bwMode="auto">
          <a:xfrm>
            <a:off x="4359563" y="2798588"/>
            <a:ext cx="61156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*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Hạ</a:t>
            </a:r>
            <a:r>
              <a:rPr lang="en-US" sz="2400" b="1" dirty="0">
                <a:latin typeface="Times New Roman" pitchFamily="18" charset="0"/>
              </a:rPr>
              <a:t> 4,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184; 184 </a:t>
            </a:r>
            <a:r>
              <a:rPr lang="en-US" sz="2400" b="1" dirty="0" err="1">
                <a:latin typeface="Times New Roman" pitchFamily="18" charset="0"/>
              </a:rPr>
              <a:t>chia</a:t>
            </a:r>
            <a:r>
              <a:rPr lang="en-US" sz="2400" b="1" dirty="0">
                <a:latin typeface="Times New Roman" pitchFamily="18" charset="0"/>
              </a:rPr>
              <a:t> 35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5, </a:t>
            </a:r>
            <a:r>
              <a:rPr lang="en-US" sz="2400" b="1" dirty="0" err="1">
                <a:latin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</a:rPr>
              <a:t> 5 </a:t>
            </a:r>
          </a:p>
        </p:txBody>
      </p:sp>
      <p:sp>
        <p:nvSpPr>
          <p:cNvPr id="129046" name="Text Box 22"/>
          <p:cNvSpPr txBox="1">
            <a:spLocks noChangeArrowheads="1"/>
          </p:cNvSpPr>
          <p:nvPr/>
        </p:nvSpPr>
        <p:spPr bwMode="auto">
          <a:xfrm>
            <a:off x="4361872" y="3268297"/>
            <a:ext cx="6610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5 </a:t>
            </a:r>
            <a:r>
              <a:rPr lang="en-US" sz="2400" b="1" dirty="0" err="1">
                <a:latin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</a:rPr>
              <a:t> 5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25, 34 </a:t>
            </a:r>
            <a:r>
              <a:rPr lang="en-US" sz="2400" b="1" dirty="0" err="1">
                <a:latin typeface="Times New Roman" pitchFamily="18" charset="0"/>
              </a:rPr>
              <a:t>trừ</a:t>
            </a:r>
            <a:r>
              <a:rPr lang="en-US" sz="2400" b="1" dirty="0">
                <a:latin typeface="Times New Roman" pitchFamily="18" charset="0"/>
              </a:rPr>
              <a:t> 25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9, </a:t>
            </a:r>
            <a:r>
              <a:rPr lang="en-US" sz="2400" b="1" dirty="0" err="1">
                <a:latin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</a:rPr>
              <a:t> 9 </a:t>
            </a:r>
            <a:r>
              <a:rPr lang="en-US" sz="2400" b="1" dirty="0" err="1">
                <a:latin typeface="Times New Roman" pitchFamily="18" charset="0"/>
              </a:rPr>
              <a:t>nhớ</a:t>
            </a:r>
            <a:r>
              <a:rPr lang="en-US" sz="2400" b="1" dirty="0">
                <a:latin typeface="Times New Roman" pitchFamily="18" charset="0"/>
              </a:rPr>
              <a:t> 3; </a:t>
            </a:r>
          </a:p>
        </p:txBody>
      </p:sp>
      <p:sp>
        <p:nvSpPr>
          <p:cNvPr id="129047" name="Text Box 23"/>
          <p:cNvSpPr txBox="1">
            <a:spLocks noChangeArrowheads="1"/>
          </p:cNvSpPr>
          <p:nvPr/>
        </p:nvSpPr>
        <p:spPr bwMode="auto">
          <a:xfrm>
            <a:off x="4335318" y="3798338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5 </a:t>
            </a:r>
            <a:r>
              <a:rPr lang="en-US" sz="2400" b="1" dirty="0" err="1">
                <a:latin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</a:rPr>
              <a:t> 3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15, </a:t>
            </a:r>
            <a:r>
              <a:rPr lang="en-US" sz="2400" b="1" dirty="0" err="1">
                <a:latin typeface="Times New Roman" pitchFamily="18" charset="0"/>
              </a:rPr>
              <a:t>thêm</a:t>
            </a:r>
            <a:r>
              <a:rPr lang="en-US" sz="2400" b="1" dirty="0">
                <a:latin typeface="Times New Roman" pitchFamily="18" charset="0"/>
              </a:rPr>
              <a:t> 3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18; 18 </a:t>
            </a:r>
            <a:r>
              <a:rPr lang="en-US" sz="2400" b="1" dirty="0" err="1">
                <a:latin typeface="Times New Roman" pitchFamily="18" charset="0"/>
              </a:rPr>
              <a:t>trừ</a:t>
            </a:r>
            <a:r>
              <a:rPr lang="en-US" sz="2400" b="1" dirty="0">
                <a:latin typeface="Times New Roman" pitchFamily="18" charset="0"/>
              </a:rPr>
              <a:t> 18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0, </a:t>
            </a:r>
            <a:r>
              <a:rPr lang="en-US" sz="2400" b="1" dirty="0" err="1">
                <a:latin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</a:rPr>
              <a:t> 0.</a:t>
            </a:r>
          </a:p>
        </p:txBody>
      </p:sp>
      <p:sp>
        <p:nvSpPr>
          <p:cNvPr id="129048" name="Text Box 24"/>
          <p:cNvSpPr txBox="1">
            <a:spLocks noChangeArrowheads="1"/>
          </p:cNvSpPr>
          <p:nvPr/>
        </p:nvSpPr>
        <p:spPr bwMode="auto">
          <a:xfrm>
            <a:off x="5715000" y="56388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SG" sz="2400"/>
          </a:p>
        </p:txBody>
      </p:sp>
      <p:sp>
        <p:nvSpPr>
          <p:cNvPr id="129049" name="Text Box 25"/>
          <p:cNvSpPr txBox="1">
            <a:spLocks noChangeArrowheads="1"/>
          </p:cNvSpPr>
          <p:nvPr/>
        </p:nvSpPr>
        <p:spPr bwMode="auto">
          <a:xfrm>
            <a:off x="4328391" y="4330010"/>
            <a:ext cx="594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*</a:t>
            </a:r>
            <a:r>
              <a:rPr lang="en-US" sz="2400" b="1" dirty="0" err="1">
                <a:latin typeface="Times New Roman" pitchFamily="18" charset="0"/>
              </a:rPr>
              <a:t>Hạ</a:t>
            </a:r>
            <a:r>
              <a:rPr lang="en-US" sz="2400" b="1" dirty="0">
                <a:latin typeface="Times New Roman" pitchFamily="18" charset="0"/>
              </a:rPr>
              <a:t> 5,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95; 95 </a:t>
            </a:r>
            <a:r>
              <a:rPr lang="en-US" sz="2400" b="1" dirty="0" err="1">
                <a:latin typeface="Times New Roman" pitchFamily="18" charset="0"/>
              </a:rPr>
              <a:t>chia</a:t>
            </a:r>
            <a:r>
              <a:rPr lang="en-US" sz="2400" b="1" dirty="0">
                <a:latin typeface="Times New Roman" pitchFamily="18" charset="0"/>
              </a:rPr>
              <a:t> 35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2, </a:t>
            </a:r>
            <a:r>
              <a:rPr lang="en-US" sz="2400" b="1" dirty="0" err="1">
                <a:latin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</a:rPr>
              <a:t> 2</a:t>
            </a:r>
          </a:p>
        </p:txBody>
      </p:sp>
      <p:sp>
        <p:nvSpPr>
          <p:cNvPr id="129050" name="Text Box 26"/>
          <p:cNvSpPr txBox="1">
            <a:spLocks noChangeArrowheads="1"/>
          </p:cNvSpPr>
          <p:nvPr/>
        </p:nvSpPr>
        <p:spPr bwMode="auto">
          <a:xfrm>
            <a:off x="4398816" y="5396766"/>
            <a:ext cx="74883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2 </a:t>
            </a:r>
            <a:r>
              <a:rPr lang="en-US" sz="2400" b="1" dirty="0" err="1">
                <a:latin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</a:rPr>
              <a:t> 3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6, </a:t>
            </a:r>
            <a:r>
              <a:rPr lang="en-US" sz="2400" b="1" dirty="0" err="1">
                <a:latin typeface="Times New Roman" pitchFamily="18" charset="0"/>
              </a:rPr>
              <a:t>thêm</a:t>
            </a:r>
            <a:r>
              <a:rPr lang="en-US" sz="2400" b="1" dirty="0">
                <a:latin typeface="Times New Roman" pitchFamily="18" charset="0"/>
              </a:rPr>
              <a:t> 1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7; 9 </a:t>
            </a:r>
            <a:r>
              <a:rPr lang="en-US" sz="2400" b="1" dirty="0" err="1">
                <a:latin typeface="Times New Roman" pitchFamily="18" charset="0"/>
              </a:rPr>
              <a:t>trừ</a:t>
            </a:r>
            <a:r>
              <a:rPr lang="en-US" sz="2400" b="1" dirty="0">
                <a:latin typeface="Times New Roman" pitchFamily="18" charset="0"/>
              </a:rPr>
              <a:t> 7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2, </a:t>
            </a:r>
            <a:r>
              <a:rPr lang="en-US" sz="2400" b="1" dirty="0" err="1">
                <a:latin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</a:rPr>
              <a:t> 2</a:t>
            </a:r>
          </a:p>
        </p:txBody>
      </p:sp>
      <p:sp>
        <p:nvSpPr>
          <p:cNvPr id="129051" name="Text Box 27"/>
          <p:cNvSpPr txBox="1">
            <a:spLocks noChangeArrowheads="1"/>
          </p:cNvSpPr>
          <p:nvPr/>
        </p:nvSpPr>
        <p:spPr bwMode="auto">
          <a:xfrm>
            <a:off x="2635826" y="6007434"/>
            <a:ext cx="48421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Vậy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26345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35 = 752 (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25)</a:t>
            </a:r>
          </a:p>
        </p:txBody>
      </p:sp>
      <p:sp>
        <p:nvSpPr>
          <p:cNvPr id="129052" name="Text Box 28"/>
          <p:cNvSpPr txBox="1">
            <a:spLocks noChangeArrowheads="1"/>
          </p:cNvSpPr>
          <p:nvPr/>
        </p:nvSpPr>
        <p:spPr bwMode="auto">
          <a:xfrm>
            <a:off x="3429000" y="761999"/>
            <a:ext cx="601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>
                <a:solidFill>
                  <a:srgbClr val="002060"/>
                </a:solidFill>
              </a:rPr>
              <a:t>       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055" name="Text Box 31"/>
          <p:cNvSpPr txBox="1">
            <a:spLocks noChangeArrowheads="1"/>
          </p:cNvSpPr>
          <p:nvPr/>
        </p:nvSpPr>
        <p:spPr bwMode="auto">
          <a:xfrm>
            <a:off x="1905000" y="2514600"/>
            <a:ext cx="30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9056" name="Text Box 32"/>
          <p:cNvSpPr txBox="1">
            <a:spLocks noChangeArrowheads="1"/>
          </p:cNvSpPr>
          <p:nvPr/>
        </p:nvSpPr>
        <p:spPr bwMode="auto">
          <a:xfrm>
            <a:off x="4396508" y="4848535"/>
            <a:ext cx="685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2 </a:t>
            </a:r>
            <a:r>
              <a:rPr lang="en-US" sz="2400" b="1" dirty="0" err="1">
                <a:latin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</a:rPr>
              <a:t> 5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10; 15 </a:t>
            </a:r>
            <a:r>
              <a:rPr lang="en-US" sz="2400" b="1" dirty="0" err="1">
                <a:latin typeface="Times New Roman" pitchFamily="18" charset="0"/>
              </a:rPr>
              <a:t>trừ</a:t>
            </a:r>
            <a:r>
              <a:rPr lang="en-US" sz="2400" b="1" dirty="0">
                <a:latin typeface="Times New Roman" pitchFamily="18" charset="0"/>
              </a:rPr>
              <a:t> 10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5, </a:t>
            </a:r>
            <a:r>
              <a:rPr lang="en-US" sz="2400" b="1" dirty="0" err="1">
                <a:latin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</a:rPr>
              <a:t> 5 </a:t>
            </a:r>
            <a:r>
              <a:rPr lang="en-US" sz="2400" b="1" dirty="0" err="1">
                <a:latin typeface="Times New Roman" pitchFamily="18" charset="0"/>
              </a:rPr>
              <a:t>nhớ</a:t>
            </a:r>
            <a:r>
              <a:rPr lang="en-US" sz="2400" b="1" dirty="0">
                <a:latin typeface="Times New Roman" pitchFamily="18" charset="0"/>
              </a:rPr>
              <a:t> 1;</a:t>
            </a:r>
          </a:p>
        </p:txBody>
      </p:sp>
      <p:sp>
        <p:nvSpPr>
          <p:cNvPr id="129058" name="Rectangle 34"/>
          <p:cNvSpPr>
            <a:spLocks noChangeArrowheads="1"/>
          </p:cNvSpPr>
          <p:nvPr/>
        </p:nvSpPr>
        <p:spPr bwMode="auto">
          <a:xfrm>
            <a:off x="1752600" y="1905000"/>
            <a:ext cx="22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9059" name="Text Box 35"/>
          <p:cNvSpPr txBox="1">
            <a:spLocks noChangeArrowheads="1"/>
          </p:cNvSpPr>
          <p:nvPr/>
        </p:nvSpPr>
        <p:spPr bwMode="auto">
          <a:xfrm>
            <a:off x="2438400" y="3200400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1828800" y="2590799"/>
            <a:ext cx="2133600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895600" y="1981199"/>
            <a:ext cx="1066800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9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9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9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9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29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29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9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9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29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29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/>
      <p:bldP spid="129028" grpId="0"/>
      <p:bldP spid="129033" grpId="0"/>
      <p:bldP spid="129034" grpId="0"/>
      <p:bldP spid="129035" grpId="0"/>
      <p:bldP spid="129036" grpId="0"/>
      <p:bldP spid="129037" grpId="0"/>
      <p:bldP spid="129038" grpId="0"/>
      <p:bldP spid="129039" grpId="0"/>
      <p:bldP spid="129040" grpId="0"/>
      <p:bldP spid="129041" grpId="0"/>
      <p:bldP spid="129042" grpId="0"/>
      <p:bldP spid="129043" grpId="0"/>
      <p:bldP spid="129044" grpId="0"/>
      <p:bldP spid="129045" grpId="0"/>
      <p:bldP spid="129046" grpId="0"/>
      <p:bldP spid="129047" grpId="0"/>
      <p:bldP spid="129049" grpId="0"/>
      <p:bldP spid="129050" grpId="0"/>
      <p:bldP spid="129052" grpId="0"/>
      <p:bldP spid="129055" grpId="0"/>
      <p:bldP spid="129056" grpId="0"/>
      <p:bldP spid="129058" grpId="0"/>
      <p:bldP spid="1290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09527" y="111663"/>
            <a:ext cx="1600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26345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5769" y="84932"/>
            <a:ext cx="60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638128" y="1037502"/>
            <a:ext cx="1981200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28728" y="580302"/>
            <a:ext cx="1143000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598350" y="504846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24745" y="882174"/>
            <a:ext cx="8405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19128" y="1342302"/>
            <a:ext cx="530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704928" y="656502"/>
            <a:ext cx="22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Rectangle 17"/>
          <p:cNvSpPr/>
          <p:nvPr/>
        </p:nvSpPr>
        <p:spPr>
          <a:xfrm flipH="1">
            <a:off x="2933528" y="656502"/>
            <a:ext cx="22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62128" y="656502"/>
            <a:ext cx="3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92917" y="1419246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982575" y="2137083"/>
            <a:ext cx="9074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263 : 35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(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07571" y="3207931"/>
            <a:ext cx="8032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184 : 35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20676" y="4358331"/>
            <a:ext cx="890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95 : 35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ước lượng: làm tròn 95 =100; 35 = 40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26773" y="4966177"/>
            <a:ext cx="8333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Vậy có 100 : 40 =&gt; Nhẩm thương l</a:t>
            </a:r>
            <a:r>
              <a:rPr lang="en-US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ấy </a:t>
            </a:r>
            <a:r>
              <a:rPr lang="en-US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: 4 = 2 (dư 2)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06332" y="1272760"/>
            <a:ext cx="611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867708" y="2689264"/>
            <a:ext cx="7451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x35 = 280 &gt; 263 =&gt; giảm thương thành 7</a:t>
            </a:r>
            <a:endParaRPr lang="en-US" sz="2800" dirty="0"/>
          </a:p>
        </p:txBody>
      </p:sp>
      <p:sp>
        <p:nvSpPr>
          <p:cNvPr id="27" name="Rectangle 26"/>
          <p:cNvSpPr/>
          <p:nvPr/>
        </p:nvSpPr>
        <p:spPr>
          <a:xfrm>
            <a:off x="3824038" y="3805093"/>
            <a:ext cx="7215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x 35 = 210  &gt; 184 =&gt; giảm thương thành 5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76"/>
          <p:cNvSpPr>
            <a:spLocks noChangeShapeType="1"/>
          </p:cNvSpPr>
          <p:nvPr/>
        </p:nvSpPr>
        <p:spPr bwMode="auto">
          <a:xfrm>
            <a:off x="5791200" y="762000"/>
            <a:ext cx="0" cy="2286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9" name="Text Box 88"/>
          <p:cNvSpPr txBox="1">
            <a:spLocks noChangeArrowheads="1"/>
          </p:cNvSpPr>
          <p:nvPr/>
        </p:nvSpPr>
        <p:spPr bwMode="auto">
          <a:xfrm>
            <a:off x="1981200" y="609600"/>
            <a:ext cx="342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66"/>
                </a:solidFill>
                <a:latin typeface="Arial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10105 : 43 = ?</a:t>
            </a:r>
          </a:p>
        </p:txBody>
      </p:sp>
      <p:sp>
        <p:nvSpPr>
          <p:cNvPr id="9220" name="Text Box 103"/>
          <p:cNvSpPr txBox="1">
            <a:spLocks noChangeArrowheads="1"/>
          </p:cNvSpPr>
          <p:nvPr/>
        </p:nvSpPr>
        <p:spPr bwMode="auto">
          <a:xfrm>
            <a:off x="6523038" y="668084"/>
            <a:ext cx="342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26345 : 35 = ?</a:t>
            </a:r>
          </a:p>
        </p:txBody>
      </p:sp>
      <p:grpSp>
        <p:nvGrpSpPr>
          <p:cNvPr id="2" name="Group 115"/>
          <p:cNvGrpSpPr>
            <a:grpSpLocks/>
          </p:cNvGrpSpPr>
          <p:nvPr/>
        </p:nvGrpSpPr>
        <p:grpSpPr bwMode="auto">
          <a:xfrm>
            <a:off x="2530114" y="1175267"/>
            <a:ext cx="2514600" cy="1824040"/>
            <a:chOff x="240" y="1459"/>
            <a:chExt cx="1584" cy="1149"/>
          </a:xfrm>
        </p:grpSpPr>
        <p:sp>
          <p:nvSpPr>
            <p:cNvPr id="9241" name="Text Box 78"/>
            <p:cNvSpPr txBox="1">
              <a:spLocks noChangeArrowheads="1"/>
            </p:cNvSpPr>
            <p:nvPr/>
          </p:nvSpPr>
          <p:spPr bwMode="auto">
            <a:xfrm>
              <a:off x="240" y="1488"/>
              <a:ext cx="134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</a:rPr>
                <a:t>    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10105</a:t>
              </a:r>
            </a:p>
          </p:txBody>
        </p:sp>
        <p:sp>
          <p:nvSpPr>
            <p:cNvPr id="9242" name="Text Box 80"/>
            <p:cNvSpPr txBox="1">
              <a:spLocks noChangeArrowheads="1"/>
            </p:cNvSpPr>
            <p:nvPr/>
          </p:nvSpPr>
          <p:spPr bwMode="auto">
            <a:xfrm>
              <a:off x="1292" y="1459"/>
              <a:ext cx="44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</a:t>
              </a:r>
            </a:p>
          </p:txBody>
        </p:sp>
        <p:sp>
          <p:nvSpPr>
            <p:cNvPr id="9243" name="Text Box 81"/>
            <p:cNvSpPr txBox="1">
              <a:spLocks noChangeArrowheads="1"/>
            </p:cNvSpPr>
            <p:nvPr/>
          </p:nvSpPr>
          <p:spPr bwMode="auto">
            <a:xfrm>
              <a:off x="1152" y="1728"/>
              <a:ext cx="20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9244" name="Text Box 82"/>
            <p:cNvSpPr txBox="1">
              <a:spLocks noChangeArrowheads="1"/>
            </p:cNvSpPr>
            <p:nvPr/>
          </p:nvSpPr>
          <p:spPr bwMode="auto">
            <a:xfrm>
              <a:off x="558" y="1728"/>
              <a:ext cx="24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9245" name="Text Box 83"/>
            <p:cNvSpPr txBox="1">
              <a:spLocks noChangeArrowheads="1"/>
            </p:cNvSpPr>
            <p:nvPr/>
          </p:nvSpPr>
          <p:spPr bwMode="auto">
            <a:xfrm flipH="1">
              <a:off x="667" y="1728"/>
              <a:ext cx="19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9246" name="Text Box 84"/>
            <p:cNvSpPr txBox="1">
              <a:spLocks noChangeArrowheads="1"/>
            </p:cNvSpPr>
            <p:nvPr/>
          </p:nvSpPr>
          <p:spPr bwMode="auto">
            <a:xfrm>
              <a:off x="1283" y="1725"/>
              <a:ext cx="19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9247" name="Text Box 85"/>
            <p:cNvSpPr txBox="1">
              <a:spLocks noChangeArrowheads="1"/>
            </p:cNvSpPr>
            <p:nvPr/>
          </p:nvSpPr>
          <p:spPr bwMode="auto">
            <a:xfrm>
              <a:off x="679" y="2004"/>
              <a:ext cx="18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9248" name="Text Box 86"/>
            <p:cNvSpPr txBox="1">
              <a:spLocks noChangeArrowheads="1"/>
            </p:cNvSpPr>
            <p:nvPr/>
          </p:nvSpPr>
          <p:spPr bwMode="auto">
            <a:xfrm>
              <a:off x="788" y="2004"/>
              <a:ext cx="14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9249" name="Text Box 87"/>
            <p:cNvSpPr txBox="1">
              <a:spLocks noChangeArrowheads="1"/>
            </p:cNvSpPr>
            <p:nvPr/>
          </p:nvSpPr>
          <p:spPr bwMode="auto">
            <a:xfrm>
              <a:off x="1409" y="1731"/>
              <a:ext cx="14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9250" name="Text Box 89"/>
            <p:cNvSpPr txBox="1">
              <a:spLocks noChangeArrowheads="1"/>
            </p:cNvSpPr>
            <p:nvPr/>
          </p:nvSpPr>
          <p:spPr bwMode="auto">
            <a:xfrm>
              <a:off x="873" y="2275"/>
              <a:ext cx="13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9251" name="Text Box 90"/>
            <p:cNvSpPr txBox="1">
              <a:spLocks noChangeArrowheads="1"/>
            </p:cNvSpPr>
            <p:nvPr/>
          </p:nvSpPr>
          <p:spPr bwMode="auto">
            <a:xfrm flipH="1">
              <a:off x="784" y="1725"/>
              <a:ext cx="19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9252" name="Text Box 91"/>
            <p:cNvSpPr txBox="1">
              <a:spLocks noChangeArrowheads="1"/>
            </p:cNvSpPr>
            <p:nvPr/>
          </p:nvSpPr>
          <p:spPr bwMode="auto">
            <a:xfrm>
              <a:off x="899" y="2000"/>
              <a:ext cx="18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9253" name="Text Box 92"/>
            <p:cNvSpPr txBox="1">
              <a:spLocks noChangeArrowheads="1"/>
            </p:cNvSpPr>
            <p:nvPr/>
          </p:nvSpPr>
          <p:spPr bwMode="auto">
            <a:xfrm>
              <a:off x="768" y="2278"/>
              <a:ext cx="33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grpSp>
          <p:nvGrpSpPr>
            <p:cNvPr id="3" name="Group 109"/>
            <p:cNvGrpSpPr>
              <a:grpSpLocks/>
            </p:cNvGrpSpPr>
            <p:nvPr/>
          </p:nvGrpSpPr>
          <p:grpSpPr bwMode="auto">
            <a:xfrm>
              <a:off x="1158" y="1511"/>
              <a:ext cx="666" cy="1063"/>
              <a:chOff x="1167" y="1407"/>
              <a:chExt cx="666" cy="1180"/>
            </a:xfrm>
          </p:grpSpPr>
          <p:sp>
            <p:nvSpPr>
              <p:cNvPr id="9255" name="Line 79"/>
              <p:cNvSpPr>
                <a:spLocks noChangeShapeType="1"/>
              </p:cNvSpPr>
              <p:nvPr/>
            </p:nvSpPr>
            <p:spPr bwMode="auto">
              <a:xfrm>
                <a:off x="1167" y="1407"/>
                <a:ext cx="4" cy="1180"/>
              </a:xfrm>
              <a:prstGeom prst="line">
                <a:avLst/>
              </a:prstGeom>
              <a:ln w="38100"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256" name="Line 107"/>
              <p:cNvSpPr>
                <a:spLocks noChangeShapeType="1"/>
              </p:cNvSpPr>
              <p:nvPr/>
            </p:nvSpPr>
            <p:spPr bwMode="auto">
              <a:xfrm flipV="1">
                <a:off x="1167" y="1670"/>
                <a:ext cx="666" cy="10"/>
              </a:xfrm>
              <a:prstGeom prst="line">
                <a:avLst/>
              </a:prstGeom>
              <a:ln w="38100"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222" name="Text Box 93"/>
          <p:cNvSpPr txBox="1">
            <a:spLocks noChangeArrowheads="1"/>
          </p:cNvSpPr>
          <p:nvPr/>
        </p:nvSpPr>
        <p:spPr bwMode="auto">
          <a:xfrm>
            <a:off x="6477000" y="1231900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pitchFamily="34" charset="0"/>
              </a:rPr>
              <a:t>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26345</a:t>
            </a:r>
          </a:p>
        </p:txBody>
      </p:sp>
      <p:sp>
        <p:nvSpPr>
          <p:cNvPr id="9223" name="Text Box 95"/>
          <p:cNvSpPr txBox="1">
            <a:spLocks noChangeArrowheads="1"/>
          </p:cNvSpPr>
          <p:nvPr/>
        </p:nvSpPr>
        <p:spPr bwMode="auto">
          <a:xfrm>
            <a:off x="7978776" y="1194375"/>
            <a:ext cx="704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9224" name="Text Box 96"/>
          <p:cNvSpPr txBox="1">
            <a:spLocks noChangeArrowheads="1"/>
          </p:cNvSpPr>
          <p:nvPr/>
        </p:nvSpPr>
        <p:spPr bwMode="auto">
          <a:xfrm>
            <a:off x="7877175" y="1600200"/>
            <a:ext cx="3317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225" name="Text Box 97"/>
          <p:cNvSpPr txBox="1">
            <a:spLocks noChangeArrowheads="1"/>
          </p:cNvSpPr>
          <p:nvPr/>
        </p:nvSpPr>
        <p:spPr bwMode="auto">
          <a:xfrm>
            <a:off x="6981825" y="16129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226" name="Text Box 98"/>
          <p:cNvSpPr txBox="1">
            <a:spLocks noChangeArrowheads="1"/>
          </p:cNvSpPr>
          <p:nvPr/>
        </p:nvSpPr>
        <p:spPr bwMode="auto">
          <a:xfrm flipH="1">
            <a:off x="7154864" y="1612900"/>
            <a:ext cx="3127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227" name="Text Box 99"/>
          <p:cNvSpPr txBox="1">
            <a:spLocks noChangeArrowheads="1"/>
          </p:cNvSpPr>
          <p:nvPr/>
        </p:nvSpPr>
        <p:spPr bwMode="auto">
          <a:xfrm>
            <a:off x="8085138" y="1595438"/>
            <a:ext cx="30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228" name="Text Box 100"/>
          <p:cNvSpPr txBox="1">
            <a:spLocks noChangeArrowheads="1"/>
          </p:cNvSpPr>
          <p:nvPr/>
        </p:nvSpPr>
        <p:spPr bwMode="auto">
          <a:xfrm>
            <a:off x="7173914" y="2051050"/>
            <a:ext cx="2936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229" name="Text Box 101"/>
          <p:cNvSpPr txBox="1">
            <a:spLocks noChangeArrowheads="1"/>
          </p:cNvSpPr>
          <p:nvPr/>
        </p:nvSpPr>
        <p:spPr bwMode="auto">
          <a:xfrm>
            <a:off x="7346950" y="2051050"/>
            <a:ext cx="230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230" name="Text Box 102"/>
          <p:cNvSpPr txBox="1">
            <a:spLocks noChangeArrowheads="1"/>
          </p:cNvSpPr>
          <p:nvPr/>
        </p:nvSpPr>
        <p:spPr bwMode="auto">
          <a:xfrm>
            <a:off x="8285163" y="1604963"/>
            <a:ext cx="22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231" name="Text Box 104"/>
          <p:cNvSpPr txBox="1">
            <a:spLocks noChangeArrowheads="1"/>
          </p:cNvSpPr>
          <p:nvPr/>
        </p:nvSpPr>
        <p:spPr bwMode="auto">
          <a:xfrm>
            <a:off x="7311232" y="2471325"/>
            <a:ext cx="595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9232" name="Text Box 105"/>
          <p:cNvSpPr txBox="1">
            <a:spLocks noChangeArrowheads="1"/>
          </p:cNvSpPr>
          <p:nvPr/>
        </p:nvSpPr>
        <p:spPr bwMode="auto">
          <a:xfrm flipH="1">
            <a:off x="7340600" y="1608138"/>
            <a:ext cx="3127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233" name="Text Box 106"/>
          <p:cNvSpPr txBox="1">
            <a:spLocks noChangeArrowheads="1"/>
          </p:cNvSpPr>
          <p:nvPr/>
        </p:nvSpPr>
        <p:spPr bwMode="auto">
          <a:xfrm>
            <a:off x="7505700" y="2046288"/>
            <a:ext cx="230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7861298" y="1238250"/>
            <a:ext cx="949324" cy="1709424"/>
            <a:chOff x="4010" y="1416"/>
            <a:chExt cx="598" cy="1238"/>
          </a:xfrm>
        </p:grpSpPr>
        <p:sp>
          <p:nvSpPr>
            <p:cNvPr id="9239" name="Line 94"/>
            <p:cNvSpPr>
              <a:spLocks noChangeShapeType="1"/>
            </p:cNvSpPr>
            <p:nvPr/>
          </p:nvSpPr>
          <p:spPr bwMode="auto">
            <a:xfrm flipH="1">
              <a:off x="4010" y="1416"/>
              <a:ext cx="13" cy="1238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240" name="Line 108"/>
            <p:cNvSpPr>
              <a:spLocks noChangeShapeType="1"/>
            </p:cNvSpPr>
            <p:nvPr/>
          </p:nvSpPr>
          <p:spPr bwMode="auto">
            <a:xfrm>
              <a:off x="4032" y="1705"/>
              <a:ext cx="576" cy="0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16856" name="Text Box 120"/>
          <p:cNvSpPr txBox="1">
            <a:spLocks noChangeArrowheads="1"/>
          </p:cNvSpPr>
          <p:nvPr/>
        </p:nvSpPr>
        <p:spPr bwMode="auto">
          <a:xfrm>
            <a:off x="2209800" y="3449822"/>
            <a:ext cx="8763000" cy="3098721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28800" y="1828800"/>
            <a:ext cx="9829800" cy="33528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2 cách để nhẩm thương</a:t>
            </a:r>
          </a:p>
          <a:p>
            <a:r>
              <a:rPr lang="vi-VN" sz="2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1:</a:t>
            </a:r>
            <a:r>
              <a:rPr lang="vi-VN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 hai chữ số đầu của số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 chia chia cho chữ số đầu của số chia để thử thương</a:t>
            </a:r>
          </a:p>
          <a:p>
            <a:endParaRPr lang="vi-VN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</a:t>
            </a:r>
            <a:r>
              <a:rPr lang="vi-V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tròn cả số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 chia và </a:t>
            </a:r>
            <a:r>
              <a:rPr lang="vi-VN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chia</a:t>
            </a:r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thành các số tròn trăm, tròn chục gần nhất</a:t>
            </a:r>
            <a:r>
              <a:rPr lang="vi-VN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nhẩm thương  </a:t>
            </a:r>
          </a:p>
        </p:txBody>
      </p:sp>
    </p:spTree>
    <p:extLst>
      <p:ext uri="{BB962C8B-B14F-4D97-AF65-F5344CB8AC3E}">
        <p14:creationId xmlns:p14="http://schemas.microsoft.com/office/powerpoint/2010/main" val="405904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91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408835"/>
              </p:ext>
            </p:extLst>
          </p:nvPr>
        </p:nvGraphicFramePr>
        <p:xfrm>
          <a:off x="4464050" y="23288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2191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2328863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39" name="Text Box 48"/>
          <p:cNvSpPr txBox="1">
            <a:spLocks noChangeArrowheads="1"/>
          </p:cNvSpPr>
          <p:nvPr/>
        </p:nvSpPr>
        <p:spPr bwMode="auto">
          <a:xfrm>
            <a:off x="1939925" y="2792413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19140" name="Text Box 52"/>
          <p:cNvSpPr txBox="1">
            <a:spLocks noChangeArrowheads="1"/>
          </p:cNvSpPr>
          <p:nvPr/>
        </p:nvSpPr>
        <p:spPr bwMode="auto">
          <a:xfrm>
            <a:off x="1889125" y="2398714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Text Box 51"/>
          <p:cNvSpPr txBox="1">
            <a:spLocks noChangeArrowheads="1"/>
          </p:cNvSpPr>
          <p:nvPr/>
        </p:nvSpPr>
        <p:spPr bwMode="auto">
          <a:xfrm>
            <a:off x="1985963" y="2857316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0070C0"/>
                </a:solidFill>
              </a:rPr>
              <a:t>    </a:t>
            </a:r>
            <a:r>
              <a:rPr lang="en-US" altLang="en-US" sz="2400" i="1" dirty="0">
                <a:solidFill>
                  <a:srgbClr val="0070C0"/>
                </a:solidFill>
              </a:rPr>
              <a:t>I. </a:t>
            </a:r>
            <a:r>
              <a:rPr lang="en-US" altLang="en-US" sz="2400" i="1" dirty="0" err="1">
                <a:solidFill>
                  <a:srgbClr val="0070C0"/>
                </a:solidFill>
              </a:rPr>
              <a:t>Bài</a:t>
            </a:r>
            <a:r>
              <a:rPr lang="en-US" altLang="en-US" sz="2400" i="1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 err="1" smtClean="0">
                <a:solidFill>
                  <a:srgbClr val="0070C0"/>
                </a:solidFill>
              </a:rPr>
              <a:t>học</a:t>
            </a:r>
            <a:r>
              <a:rPr lang="vi-VN" altLang="en-US" sz="2400" i="1" dirty="0" smtClean="0">
                <a:solidFill>
                  <a:srgbClr val="0070C0"/>
                </a:solidFill>
              </a:rPr>
              <a:t> (sgk)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219143" name="Text Box 4"/>
          <p:cNvSpPr txBox="1">
            <a:spLocks noChangeArrowheads="1"/>
          </p:cNvSpPr>
          <p:nvPr/>
        </p:nvSpPr>
        <p:spPr bwMode="auto">
          <a:xfrm>
            <a:off x="3276600" y="542357"/>
            <a:ext cx="6172200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 err="1"/>
              <a:t>Thứ</a:t>
            </a:r>
            <a:r>
              <a:rPr lang="en-US" altLang="en-US" sz="3200" dirty="0"/>
              <a:t> </a:t>
            </a:r>
            <a:r>
              <a:rPr lang="vi-VN" altLang="en-US" sz="3200" dirty="0"/>
              <a:t> </a:t>
            </a:r>
            <a:r>
              <a:rPr lang="vi-VN" altLang="en-US" sz="3200" dirty="0" smtClean="0"/>
              <a:t>  </a:t>
            </a:r>
            <a:r>
              <a:rPr lang="en-US" altLang="en-US" sz="3200" dirty="0" smtClean="0"/>
              <a:t> n</a:t>
            </a:r>
            <a:r>
              <a:rPr lang="vi-VN" altLang="en-US" sz="3200" dirty="0"/>
              <a:t>g</a:t>
            </a:r>
            <a:r>
              <a:rPr lang="en-US" altLang="en-US" sz="3200" dirty="0" err="1" smtClean="0"/>
              <a:t>ày</a:t>
            </a:r>
            <a:r>
              <a:rPr lang="en-US" altLang="en-US" sz="3200" dirty="0" smtClean="0"/>
              <a:t> </a:t>
            </a:r>
            <a:r>
              <a:rPr lang="vi-VN" altLang="en-US" sz="3200" dirty="0" smtClean="0"/>
              <a:t>    </a:t>
            </a:r>
            <a:r>
              <a:rPr lang="en-US" altLang="en-US" sz="3200" dirty="0" smtClean="0"/>
              <a:t> </a:t>
            </a:r>
            <a:r>
              <a:rPr lang="en-US" altLang="en-US" sz="3200" dirty="0" err="1"/>
              <a:t>tháng</a:t>
            </a:r>
            <a:r>
              <a:rPr lang="en-US" altLang="en-US" sz="3200" dirty="0"/>
              <a:t> </a:t>
            </a:r>
            <a:r>
              <a:rPr lang="en-US" altLang="en-US" sz="3200" dirty="0" smtClean="0"/>
              <a:t>1</a:t>
            </a:r>
            <a:r>
              <a:rPr lang="vi-VN" altLang="en-US" sz="3200" dirty="0" smtClean="0"/>
              <a:t>2</a:t>
            </a:r>
            <a:r>
              <a:rPr lang="en-US" altLang="en-US" sz="3200" dirty="0" smtClean="0"/>
              <a:t> </a:t>
            </a:r>
            <a:r>
              <a:rPr lang="en-US" altLang="en-US" sz="3200" dirty="0" err="1"/>
              <a:t>năm</a:t>
            </a:r>
            <a:r>
              <a:rPr lang="en-US" altLang="en-US" sz="3200" dirty="0"/>
              <a:t> 2021</a:t>
            </a:r>
            <a:endParaRPr lang="en-US" altLang="en-US" sz="3200" b="0" dirty="0"/>
          </a:p>
        </p:txBody>
      </p:sp>
      <p:sp>
        <p:nvSpPr>
          <p:cNvPr id="219144" name="Text Box 6"/>
          <p:cNvSpPr txBox="1">
            <a:spLocks noChangeArrowheads="1"/>
          </p:cNvSpPr>
          <p:nvPr/>
        </p:nvSpPr>
        <p:spPr bwMode="auto">
          <a:xfrm>
            <a:off x="1889125" y="1127126"/>
            <a:ext cx="8534400" cy="132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u="sng" dirty="0" err="1">
                <a:solidFill>
                  <a:srgbClr val="FF0000"/>
                </a:solidFill>
              </a:rPr>
              <a:t>Toán</a:t>
            </a:r>
            <a:endParaRPr lang="en-US" altLang="en-US" sz="32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vi-VN" altLang="en-US" sz="3200" dirty="0" smtClean="0">
                <a:solidFill>
                  <a:srgbClr val="FF0000"/>
                </a:solidFill>
              </a:rPr>
              <a:t>Chia cho số có hai chữ số (tiếp theo)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1939925" y="3489181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0070C0"/>
                </a:solidFill>
              </a:rPr>
              <a:t>    </a:t>
            </a:r>
            <a:r>
              <a:rPr lang="en-US" altLang="en-US" sz="2400" i="1" dirty="0">
                <a:solidFill>
                  <a:srgbClr val="0070C0"/>
                </a:solidFill>
              </a:rPr>
              <a:t>II. </a:t>
            </a:r>
            <a:r>
              <a:rPr lang="en-US" altLang="en-US" sz="2400" i="1" dirty="0" err="1">
                <a:solidFill>
                  <a:srgbClr val="0070C0"/>
                </a:solidFill>
              </a:rPr>
              <a:t>Luyện</a:t>
            </a:r>
            <a:r>
              <a:rPr lang="en-US" altLang="en-US" sz="2400" i="1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 err="1">
                <a:solidFill>
                  <a:srgbClr val="0070C0"/>
                </a:solidFill>
              </a:rPr>
              <a:t>tập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219146" name="Text Box 48"/>
          <p:cNvSpPr txBox="1">
            <a:spLocks noChangeArrowheads="1"/>
          </p:cNvSpPr>
          <p:nvPr/>
        </p:nvSpPr>
        <p:spPr bwMode="auto">
          <a:xfrm>
            <a:off x="2116570" y="3980155"/>
            <a:ext cx="8686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0" dirty="0" err="1" smtClean="0">
                <a:solidFill>
                  <a:srgbClr val="7030A0"/>
                </a:solidFill>
              </a:rPr>
              <a:t>Bài</a:t>
            </a:r>
            <a:r>
              <a:rPr lang="en-US" altLang="en-US" sz="2400" b="0" dirty="0" smtClean="0">
                <a:solidFill>
                  <a:srgbClr val="7030A0"/>
                </a:solidFill>
              </a:rPr>
              <a:t> 1</a:t>
            </a:r>
            <a:r>
              <a:rPr lang="vi-VN" altLang="en-US" sz="2400" b="0" dirty="0" smtClean="0">
                <a:solidFill>
                  <a:srgbClr val="7030A0"/>
                </a:solidFill>
              </a:rPr>
              <a:t>: làm vở</a:t>
            </a:r>
            <a:endParaRPr lang="vi-VN" altLang="en-US" sz="2400" b="0" dirty="0">
              <a:solidFill>
                <a:srgbClr val="7030A0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en-US" sz="2400" b="0" dirty="0" err="1">
                <a:solidFill>
                  <a:srgbClr val="7030A0"/>
                </a:solidFill>
              </a:rPr>
              <a:t>Bài</a:t>
            </a:r>
            <a:r>
              <a:rPr lang="en-US" altLang="en-US" sz="2400" b="0" dirty="0">
                <a:solidFill>
                  <a:srgbClr val="7030A0"/>
                </a:solidFill>
              </a:rPr>
              <a:t> </a:t>
            </a:r>
            <a:r>
              <a:rPr lang="vi-VN" altLang="en-US" sz="2400" b="0" dirty="0" smtClean="0">
                <a:solidFill>
                  <a:srgbClr val="7030A0"/>
                </a:solidFill>
              </a:rPr>
              <a:t>2: làm vở</a:t>
            </a:r>
            <a:endParaRPr lang="en-US" altLang="en-US" sz="2400" b="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80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="" xmlns:a16="http://schemas.microsoft.com/office/drawing/2014/main" id="{90C7E67A-DF72-47AF-9601-EAFC5CA05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>
            <a:extLst>
              <a:ext uri="{FF2B5EF4-FFF2-40B4-BE49-F238E27FC236}">
                <a16:creationId xmlns="" xmlns:a16="http://schemas.microsoft.com/office/drawing/2014/main" id="{B24C78C8-5A05-4DDE-AB23-A815875BB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4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="" xmlns:a16="http://schemas.microsoft.com/office/drawing/2014/main" id="{B74CADF0-6AB9-4F32-A1C1-FFC847328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427232"/>
            <a:ext cx="54387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980B33D-2894-4BCC-ABAC-8BDEA928334A}"/>
              </a:ext>
            </a:extLst>
          </p:cNvPr>
          <p:cNvSpPr/>
          <p:nvPr/>
        </p:nvSpPr>
        <p:spPr>
          <a:xfrm>
            <a:off x="4806950" y="2564226"/>
            <a:ext cx="347580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39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1609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1752601" y="762000"/>
            <a:ext cx="403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endParaRPr lang="th-TH" sz="2800" b="1" u="sng" dirty="0">
              <a:latin typeface="Times New Roman" pitchFamily="18" charset="0"/>
            </a:endParaRP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1846264" y="1536704"/>
            <a:ext cx="2819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algn="just">
              <a:spcBef>
                <a:spcPct val="50000"/>
              </a:spcBef>
              <a:buFontTx/>
              <a:buAutoNum type="alphaLcParenR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23576 : 56</a:t>
            </a:r>
          </a:p>
          <a:p>
            <a:pPr marL="533400" indent="-533400" algn="just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31628 : 48</a:t>
            </a:r>
            <a:endParaRPr lang="th-TH" sz="2800" b="1" dirty="0">
              <a:solidFill>
                <a:srgbClr val="FFFF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7429501" y="1536703"/>
            <a:ext cx="2819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algn="just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18510 : 15</a:t>
            </a:r>
          </a:p>
          <a:p>
            <a:pPr marL="533400" indent="-533400" algn="just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42546 : 37</a:t>
            </a:r>
            <a:endParaRPr lang="th-TH" sz="2800" b="1" dirty="0">
              <a:solidFill>
                <a:srgbClr val="FFFF66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23876" y="2978371"/>
            <a:ext cx="2173288" cy="1720851"/>
            <a:chOff x="240" y="1482"/>
            <a:chExt cx="1369" cy="1084"/>
          </a:xfrm>
        </p:grpSpPr>
        <p:sp>
          <p:nvSpPr>
            <p:cNvPr id="10291" name="Text Box 20"/>
            <p:cNvSpPr txBox="1">
              <a:spLocks noChangeArrowheads="1"/>
            </p:cNvSpPr>
            <p:nvPr/>
          </p:nvSpPr>
          <p:spPr bwMode="auto">
            <a:xfrm>
              <a:off x="240" y="1488"/>
              <a:ext cx="13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23576</a:t>
              </a:r>
            </a:p>
          </p:txBody>
        </p:sp>
        <p:sp>
          <p:nvSpPr>
            <p:cNvPr id="10292" name="Text Box 21"/>
            <p:cNvSpPr txBox="1">
              <a:spLocks noChangeArrowheads="1"/>
            </p:cNvSpPr>
            <p:nvPr/>
          </p:nvSpPr>
          <p:spPr bwMode="auto">
            <a:xfrm>
              <a:off x="1155" y="1482"/>
              <a:ext cx="4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56</a:t>
              </a:r>
            </a:p>
          </p:txBody>
        </p:sp>
        <p:sp>
          <p:nvSpPr>
            <p:cNvPr id="10293" name="Text Box 22"/>
            <p:cNvSpPr txBox="1">
              <a:spLocks noChangeArrowheads="1"/>
            </p:cNvSpPr>
            <p:nvPr/>
          </p:nvSpPr>
          <p:spPr bwMode="auto">
            <a:xfrm>
              <a:off x="1152" y="1728"/>
              <a:ext cx="20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0294" name="Text Box 23"/>
            <p:cNvSpPr txBox="1">
              <a:spLocks noChangeArrowheads="1"/>
            </p:cNvSpPr>
            <p:nvPr/>
          </p:nvSpPr>
          <p:spPr bwMode="auto">
            <a:xfrm>
              <a:off x="558" y="1728"/>
              <a:ext cx="2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0295" name="Text Box 24"/>
            <p:cNvSpPr txBox="1">
              <a:spLocks noChangeArrowheads="1"/>
            </p:cNvSpPr>
            <p:nvPr/>
          </p:nvSpPr>
          <p:spPr bwMode="auto">
            <a:xfrm flipH="1">
              <a:off x="667" y="1728"/>
              <a:ext cx="19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0296" name="Text Box 25"/>
            <p:cNvSpPr txBox="1">
              <a:spLocks noChangeArrowheads="1"/>
            </p:cNvSpPr>
            <p:nvPr/>
          </p:nvSpPr>
          <p:spPr bwMode="auto">
            <a:xfrm>
              <a:off x="1283" y="1725"/>
              <a:ext cx="19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0297" name="Text Box 26"/>
            <p:cNvSpPr txBox="1">
              <a:spLocks noChangeArrowheads="1"/>
            </p:cNvSpPr>
            <p:nvPr/>
          </p:nvSpPr>
          <p:spPr bwMode="auto">
            <a:xfrm>
              <a:off x="679" y="2004"/>
              <a:ext cx="1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0298" name="Text Box 27"/>
            <p:cNvSpPr txBox="1">
              <a:spLocks noChangeArrowheads="1"/>
            </p:cNvSpPr>
            <p:nvPr/>
          </p:nvSpPr>
          <p:spPr bwMode="auto">
            <a:xfrm>
              <a:off x="788" y="2004"/>
              <a:ext cx="14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0299" name="Text Box 28"/>
            <p:cNvSpPr txBox="1">
              <a:spLocks noChangeArrowheads="1"/>
            </p:cNvSpPr>
            <p:nvPr/>
          </p:nvSpPr>
          <p:spPr bwMode="auto">
            <a:xfrm>
              <a:off x="1409" y="1731"/>
              <a:ext cx="1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0300" name="Text Box 29"/>
            <p:cNvSpPr txBox="1">
              <a:spLocks noChangeArrowheads="1"/>
            </p:cNvSpPr>
            <p:nvPr/>
          </p:nvSpPr>
          <p:spPr bwMode="auto">
            <a:xfrm>
              <a:off x="873" y="2275"/>
              <a:ext cx="1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0301" name="Text Box 30"/>
            <p:cNvSpPr txBox="1">
              <a:spLocks noChangeArrowheads="1"/>
            </p:cNvSpPr>
            <p:nvPr/>
          </p:nvSpPr>
          <p:spPr bwMode="auto">
            <a:xfrm flipH="1">
              <a:off x="750" y="1731"/>
              <a:ext cx="1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0302" name="Text Box 31"/>
            <p:cNvSpPr txBox="1">
              <a:spLocks noChangeArrowheads="1"/>
            </p:cNvSpPr>
            <p:nvPr/>
          </p:nvSpPr>
          <p:spPr bwMode="auto">
            <a:xfrm>
              <a:off x="888" y="2001"/>
              <a:ext cx="14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0303" name="Text Box 32"/>
            <p:cNvSpPr txBox="1">
              <a:spLocks noChangeArrowheads="1"/>
            </p:cNvSpPr>
            <p:nvPr/>
          </p:nvSpPr>
          <p:spPr bwMode="auto">
            <a:xfrm>
              <a:off x="768" y="2275"/>
              <a:ext cx="1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1033" y="1510"/>
              <a:ext cx="576" cy="958"/>
              <a:chOff x="1042" y="1405"/>
              <a:chExt cx="576" cy="1063"/>
            </a:xfrm>
          </p:grpSpPr>
          <p:sp>
            <p:nvSpPr>
              <p:cNvPr id="10305" name="Line 34"/>
              <p:cNvSpPr>
                <a:spLocks noChangeShapeType="1"/>
              </p:cNvSpPr>
              <p:nvPr/>
            </p:nvSpPr>
            <p:spPr bwMode="auto">
              <a:xfrm>
                <a:off x="1051" y="1405"/>
                <a:ext cx="8" cy="10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6" name="Line 35"/>
              <p:cNvSpPr>
                <a:spLocks noChangeShapeType="1"/>
              </p:cNvSpPr>
              <p:nvPr/>
            </p:nvSpPr>
            <p:spPr bwMode="auto">
              <a:xfrm>
                <a:off x="1042" y="1650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3255820" y="3022821"/>
            <a:ext cx="2435225" cy="1417640"/>
            <a:chOff x="200" y="1489"/>
            <a:chExt cx="1534" cy="893"/>
          </a:xfrm>
        </p:grpSpPr>
        <p:sp>
          <p:nvSpPr>
            <p:cNvPr id="10275" name="Text Box 37"/>
            <p:cNvSpPr txBox="1">
              <a:spLocks noChangeArrowheads="1"/>
            </p:cNvSpPr>
            <p:nvPr/>
          </p:nvSpPr>
          <p:spPr bwMode="auto">
            <a:xfrm>
              <a:off x="200" y="1489"/>
              <a:ext cx="13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</a:rPr>
                <a:t>    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31628</a:t>
              </a:r>
            </a:p>
          </p:txBody>
        </p:sp>
        <p:sp>
          <p:nvSpPr>
            <p:cNvPr id="10276" name="Text Box 38"/>
            <p:cNvSpPr txBox="1">
              <a:spLocks noChangeArrowheads="1"/>
            </p:cNvSpPr>
            <p:nvPr/>
          </p:nvSpPr>
          <p:spPr bwMode="auto">
            <a:xfrm>
              <a:off x="1218" y="1494"/>
              <a:ext cx="4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48</a:t>
              </a:r>
            </a:p>
          </p:txBody>
        </p:sp>
        <p:sp>
          <p:nvSpPr>
            <p:cNvPr id="10277" name="Text Box 39"/>
            <p:cNvSpPr txBox="1">
              <a:spLocks noChangeArrowheads="1"/>
            </p:cNvSpPr>
            <p:nvPr/>
          </p:nvSpPr>
          <p:spPr bwMode="auto">
            <a:xfrm>
              <a:off x="1152" y="1728"/>
              <a:ext cx="20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0278" name="Text Box 40"/>
            <p:cNvSpPr txBox="1">
              <a:spLocks noChangeArrowheads="1"/>
            </p:cNvSpPr>
            <p:nvPr/>
          </p:nvSpPr>
          <p:spPr bwMode="auto">
            <a:xfrm>
              <a:off x="460" y="1710"/>
              <a:ext cx="2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0279" name="Text Box 41"/>
            <p:cNvSpPr txBox="1">
              <a:spLocks noChangeArrowheads="1"/>
            </p:cNvSpPr>
            <p:nvPr/>
          </p:nvSpPr>
          <p:spPr bwMode="auto">
            <a:xfrm flipH="1">
              <a:off x="563" y="1710"/>
              <a:ext cx="19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0280" name="Text Box 42"/>
            <p:cNvSpPr txBox="1">
              <a:spLocks noChangeArrowheads="1"/>
            </p:cNvSpPr>
            <p:nvPr/>
          </p:nvSpPr>
          <p:spPr bwMode="auto">
            <a:xfrm>
              <a:off x="1283" y="1725"/>
              <a:ext cx="19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0281" name="Text Box 43"/>
            <p:cNvSpPr txBox="1">
              <a:spLocks noChangeArrowheads="1"/>
            </p:cNvSpPr>
            <p:nvPr/>
          </p:nvSpPr>
          <p:spPr bwMode="auto">
            <a:xfrm>
              <a:off x="552" y="1905"/>
              <a:ext cx="1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0282" name="Text Box 44"/>
            <p:cNvSpPr txBox="1">
              <a:spLocks noChangeArrowheads="1"/>
            </p:cNvSpPr>
            <p:nvPr/>
          </p:nvSpPr>
          <p:spPr bwMode="auto">
            <a:xfrm>
              <a:off x="666" y="1905"/>
              <a:ext cx="14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0283" name="Text Box 45"/>
            <p:cNvSpPr txBox="1">
              <a:spLocks noChangeArrowheads="1"/>
            </p:cNvSpPr>
            <p:nvPr/>
          </p:nvSpPr>
          <p:spPr bwMode="auto">
            <a:xfrm>
              <a:off x="1409" y="1731"/>
              <a:ext cx="1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0284" name="Text Box 46"/>
            <p:cNvSpPr txBox="1">
              <a:spLocks noChangeArrowheads="1"/>
            </p:cNvSpPr>
            <p:nvPr/>
          </p:nvSpPr>
          <p:spPr bwMode="auto">
            <a:xfrm>
              <a:off x="810" y="2090"/>
              <a:ext cx="1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0285" name="Text Box 47"/>
            <p:cNvSpPr txBox="1">
              <a:spLocks noChangeArrowheads="1"/>
            </p:cNvSpPr>
            <p:nvPr/>
          </p:nvSpPr>
          <p:spPr bwMode="auto">
            <a:xfrm flipH="1">
              <a:off x="657" y="1710"/>
              <a:ext cx="19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0286" name="Text Box 48"/>
            <p:cNvSpPr txBox="1">
              <a:spLocks noChangeArrowheads="1"/>
            </p:cNvSpPr>
            <p:nvPr/>
          </p:nvSpPr>
          <p:spPr bwMode="auto">
            <a:xfrm flipH="1">
              <a:off x="771" y="1896"/>
              <a:ext cx="15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0287" name="Text Box 49"/>
            <p:cNvSpPr txBox="1">
              <a:spLocks noChangeArrowheads="1"/>
            </p:cNvSpPr>
            <p:nvPr/>
          </p:nvSpPr>
          <p:spPr bwMode="auto">
            <a:xfrm>
              <a:off x="703" y="2090"/>
              <a:ext cx="1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grpSp>
          <p:nvGrpSpPr>
            <p:cNvPr id="5" name="Group 50"/>
            <p:cNvGrpSpPr>
              <a:grpSpLocks/>
            </p:cNvGrpSpPr>
            <p:nvPr/>
          </p:nvGrpSpPr>
          <p:grpSpPr bwMode="auto">
            <a:xfrm>
              <a:off x="1158" y="1513"/>
              <a:ext cx="576" cy="869"/>
              <a:chOff x="1167" y="1407"/>
              <a:chExt cx="576" cy="964"/>
            </a:xfrm>
          </p:grpSpPr>
          <p:sp>
            <p:nvSpPr>
              <p:cNvPr id="10289" name="Line 51"/>
              <p:cNvSpPr>
                <a:spLocks noChangeShapeType="1"/>
              </p:cNvSpPr>
              <p:nvPr/>
            </p:nvSpPr>
            <p:spPr bwMode="auto">
              <a:xfrm flipH="1">
                <a:off x="1167" y="1407"/>
                <a:ext cx="0" cy="9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0" name="Line 52"/>
              <p:cNvSpPr>
                <a:spLocks noChangeShapeType="1"/>
              </p:cNvSpPr>
              <p:nvPr/>
            </p:nvSpPr>
            <p:spPr bwMode="auto">
              <a:xfrm>
                <a:off x="1167" y="1680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50" name="Line 53"/>
          <p:cNvSpPr>
            <a:spLocks noChangeShapeType="1"/>
          </p:cNvSpPr>
          <p:nvPr/>
        </p:nvSpPr>
        <p:spPr bwMode="auto">
          <a:xfrm>
            <a:off x="6105526" y="1597821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83"/>
          <p:cNvGrpSpPr>
            <a:grpSpLocks/>
          </p:cNvGrpSpPr>
          <p:nvPr/>
        </p:nvGrpSpPr>
        <p:grpSpPr bwMode="auto">
          <a:xfrm>
            <a:off x="6089507" y="2978373"/>
            <a:ext cx="2371725" cy="2119314"/>
            <a:chOff x="2688" y="2544"/>
            <a:chExt cx="1494" cy="1335"/>
          </a:xfrm>
        </p:grpSpPr>
        <p:grpSp>
          <p:nvGrpSpPr>
            <p:cNvPr id="7" name="Group 71"/>
            <p:cNvGrpSpPr>
              <a:grpSpLocks/>
            </p:cNvGrpSpPr>
            <p:nvPr/>
          </p:nvGrpSpPr>
          <p:grpSpPr bwMode="auto">
            <a:xfrm>
              <a:off x="2688" y="2544"/>
              <a:ext cx="1494" cy="1277"/>
              <a:chOff x="3024" y="2544"/>
              <a:chExt cx="1494" cy="1277"/>
            </a:xfrm>
          </p:grpSpPr>
          <p:sp>
            <p:nvSpPr>
              <p:cNvPr id="10266" name="Text Box 55"/>
              <p:cNvSpPr txBox="1">
                <a:spLocks noChangeArrowheads="1"/>
              </p:cNvSpPr>
              <p:nvPr/>
            </p:nvSpPr>
            <p:spPr bwMode="auto">
              <a:xfrm>
                <a:off x="3024" y="2544"/>
                <a:ext cx="134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latin typeface="Arial" pitchFamily="34" charset="0"/>
                  </a:rPr>
                  <a:t>   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18510</a:t>
                </a:r>
              </a:p>
            </p:txBody>
          </p:sp>
          <p:sp>
            <p:nvSpPr>
              <p:cNvPr id="10267" name="Text Box 56"/>
              <p:cNvSpPr txBox="1">
                <a:spLocks noChangeArrowheads="1"/>
              </p:cNvSpPr>
              <p:nvPr/>
            </p:nvSpPr>
            <p:spPr bwMode="auto">
              <a:xfrm>
                <a:off x="4002" y="2550"/>
                <a:ext cx="44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10268" name="Text Box 57"/>
              <p:cNvSpPr txBox="1">
                <a:spLocks noChangeArrowheads="1"/>
              </p:cNvSpPr>
              <p:nvPr/>
            </p:nvSpPr>
            <p:spPr bwMode="auto">
              <a:xfrm>
                <a:off x="3936" y="2784"/>
                <a:ext cx="57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1234</a:t>
                </a:r>
              </a:p>
            </p:txBody>
          </p:sp>
          <p:sp>
            <p:nvSpPr>
              <p:cNvPr id="10269" name="Text Box 58"/>
              <p:cNvSpPr txBox="1">
                <a:spLocks noChangeArrowheads="1"/>
              </p:cNvSpPr>
              <p:nvPr/>
            </p:nvSpPr>
            <p:spPr bwMode="auto">
              <a:xfrm>
                <a:off x="3342" y="2784"/>
                <a:ext cx="49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</a:t>
                </a:r>
              </a:p>
            </p:txBody>
          </p:sp>
          <p:sp>
            <p:nvSpPr>
              <p:cNvPr id="10270" name="Text Box 61"/>
              <p:cNvSpPr txBox="1">
                <a:spLocks noChangeArrowheads="1"/>
              </p:cNvSpPr>
              <p:nvPr/>
            </p:nvSpPr>
            <p:spPr bwMode="auto">
              <a:xfrm>
                <a:off x="3463" y="3060"/>
                <a:ext cx="47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51</a:t>
                </a:r>
              </a:p>
            </p:txBody>
          </p:sp>
          <p:sp>
            <p:nvSpPr>
              <p:cNvPr id="10271" name="Text Box 67"/>
              <p:cNvSpPr txBox="1">
                <a:spLocks noChangeArrowheads="1"/>
              </p:cNvSpPr>
              <p:nvPr/>
            </p:nvSpPr>
            <p:spPr bwMode="auto">
              <a:xfrm>
                <a:off x="3552" y="3331"/>
                <a:ext cx="33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</a:p>
            </p:txBody>
          </p:sp>
          <p:grpSp>
            <p:nvGrpSpPr>
              <p:cNvPr id="8" name="Group 68"/>
              <p:cNvGrpSpPr>
                <a:grpSpLocks/>
              </p:cNvGrpSpPr>
              <p:nvPr/>
            </p:nvGrpSpPr>
            <p:grpSpPr bwMode="auto">
              <a:xfrm>
                <a:off x="3933" y="2568"/>
                <a:ext cx="585" cy="1253"/>
                <a:chOff x="1158" y="1407"/>
                <a:chExt cx="585" cy="1391"/>
              </a:xfrm>
            </p:grpSpPr>
            <p:sp>
              <p:nvSpPr>
                <p:cNvPr id="10273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1158" y="1407"/>
                  <a:ext cx="9" cy="139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4" name="Line 70"/>
                <p:cNvSpPr>
                  <a:spLocks noChangeShapeType="1"/>
                </p:cNvSpPr>
                <p:nvPr/>
              </p:nvSpPr>
              <p:spPr bwMode="auto">
                <a:xfrm>
                  <a:off x="1167" y="1680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265" name="Text Box 82"/>
            <p:cNvSpPr txBox="1">
              <a:spLocks noChangeArrowheads="1"/>
            </p:cNvSpPr>
            <p:nvPr/>
          </p:nvSpPr>
          <p:spPr bwMode="auto">
            <a:xfrm>
              <a:off x="3168" y="3588"/>
              <a:ext cx="47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00</a:t>
              </a:r>
            </a:p>
          </p:txBody>
        </p:sp>
      </p:grpSp>
      <p:grpSp>
        <p:nvGrpSpPr>
          <p:cNvPr id="9" name="Group 86"/>
          <p:cNvGrpSpPr>
            <a:grpSpLocks/>
          </p:cNvGrpSpPr>
          <p:nvPr/>
        </p:nvGrpSpPr>
        <p:grpSpPr bwMode="auto">
          <a:xfrm>
            <a:off x="9188163" y="2987898"/>
            <a:ext cx="2371725" cy="2109789"/>
            <a:chOff x="4218" y="2544"/>
            <a:chExt cx="1494" cy="1329"/>
          </a:xfrm>
        </p:grpSpPr>
        <p:grpSp>
          <p:nvGrpSpPr>
            <p:cNvPr id="10" name="Group 85"/>
            <p:cNvGrpSpPr>
              <a:grpSpLocks/>
            </p:cNvGrpSpPr>
            <p:nvPr/>
          </p:nvGrpSpPr>
          <p:grpSpPr bwMode="auto">
            <a:xfrm>
              <a:off x="4218" y="2544"/>
              <a:ext cx="1494" cy="1078"/>
              <a:chOff x="4218" y="2544"/>
              <a:chExt cx="1494" cy="1078"/>
            </a:xfrm>
          </p:grpSpPr>
          <p:sp>
            <p:nvSpPr>
              <p:cNvPr id="10256" name="Text Box 73"/>
              <p:cNvSpPr txBox="1">
                <a:spLocks noChangeArrowheads="1"/>
              </p:cNvSpPr>
              <p:nvPr/>
            </p:nvSpPr>
            <p:spPr bwMode="auto">
              <a:xfrm>
                <a:off x="4218" y="2544"/>
                <a:ext cx="134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latin typeface="Arial" pitchFamily="34" charset="0"/>
                  </a:rPr>
                  <a:t>  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42546</a:t>
                </a:r>
              </a:p>
            </p:txBody>
          </p:sp>
          <p:sp>
            <p:nvSpPr>
              <p:cNvPr id="10257" name="Text Box 74"/>
              <p:cNvSpPr txBox="1">
                <a:spLocks noChangeArrowheads="1"/>
              </p:cNvSpPr>
              <p:nvPr/>
            </p:nvSpPr>
            <p:spPr bwMode="auto">
              <a:xfrm>
                <a:off x="5196" y="2550"/>
                <a:ext cx="44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37</a:t>
                </a:r>
              </a:p>
            </p:txBody>
          </p:sp>
          <p:sp>
            <p:nvSpPr>
              <p:cNvPr id="10258" name="Text Box 75"/>
              <p:cNvSpPr txBox="1">
                <a:spLocks noChangeArrowheads="1"/>
              </p:cNvSpPr>
              <p:nvPr/>
            </p:nvSpPr>
            <p:spPr bwMode="auto">
              <a:xfrm>
                <a:off x="5130" y="2784"/>
                <a:ext cx="57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1149</a:t>
                </a:r>
              </a:p>
            </p:txBody>
          </p:sp>
          <p:sp>
            <p:nvSpPr>
              <p:cNvPr id="10259" name="Text Box 76"/>
              <p:cNvSpPr txBox="1">
                <a:spLocks noChangeArrowheads="1"/>
              </p:cNvSpPr>
              <p:nvPr/>
            </p:nvSpPr>
            <p:spPr bwMode="auto">
              <a:xfrm>
                <a:off x="4494" y="2784"/>
                <a:ext cx="49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55</a:t>
                </a:r>
              </a:p>
            </p:txBody>
          </p:sp>
          <p:sp>
            <p:nvSpPr>
              <p:cNvPr id="10260" name="Text Box 77"/>
              <p:cNvSpPr txBox="1">
                <a:spLocks noChangeArrowheads="1"/>
              </p:cNvSpPr>
              <p:nvPr/>
            </p:nvSpPr>
            <p:spPr bwMode="auto">
              <a:xfrm>
                <a:off x="4482" y="3060"/>
                <a:ext cx="47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184</a:t>
                </a:r>
              </a:p>
            </p:txBody>
          </p:sp>
          <p:sp>
            <p:nvSpPr>
              <p:cNvPr id="10261" name="Text Box 78"/>
              <p:cNvSpPr txBox="1">
                <a:spLocks noChangeArrowheads="1"/>
              </p:cNvSpPr>
              <p:nvPr/>
            </p:nvSpPr>
            <p:spPr bwMode="auto">
              <a:xfrm>
                <a:off x="4608" y="3331"/>
                <a:ext cx="47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366</a:t>
                </a:r>
              </a:p>
            </p:txBody>
          </p:sp>
          <p:sp>
            <p:nvSpPr>
              <p:cNvPr id="10262" name="Line 80"/>
              <p:cNvSpPr>
                <a:spLocks noChangeShapeType="1"/>
              </p:cNvSpPr>
              <p:nvPr/>
            </p:nvSpPr>
            <p:spPr bwMode="auto">
              <a:xfrm>
                <a:off x="5136" y="2568"/>
                <a:ext cx="0" cy="51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3" name="Line 81"/>
              <p:cNvSpPr>
                <a:spLocks noChangeShapeType="1"/>
              </p:cNvSpPr>
              <p:nvPr/>
            </p:nvSpPr>
            <p:spPr bwMode="auto">
              <a:xfrm>
                <a:off x="5136" y="2814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55" name="Text Box 84"/>
            <p:cNvSpPr txBox="1">
              <a:spLocks noChangeArrowheads="1"/>
            </p:cNvSpPr>
            <p:nvPr/>
          </p:nvSpPr>
          <p:spPr bwMode="auto">
            <a:xfrm>
              <a:off x="4650" y="3582"/>
              <a:ext cx="47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33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68470" y="762000"/>
            <a:ext cx="1032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86420" y="228600"/>
            <a:ext cx="4110180" cy="130810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ước lượng thương thế nào và cần lưu ý gì khi tính?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1528764" y="5183140"/>
            <a:ext cx="8769062" cy="160734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1:</a:t>
            </a:r>
            <a:r>
              <a:rPr lang="vi-V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 hai chữ số đầu của số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 chia chia cho chữ số đầu của số chia để thử </a:t>
            </a:r>
            <a:r>
              <a:rPr lang="vi-V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tròn cả số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 chia và số chia rồi nhẩm thương  </a:t>
            </a:r>
            <a:endParaRPr lang="vi-V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 số dư luôn nhỏ hơn số chia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117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117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117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17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6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1295400" y="2673387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th-TH" sz="2400" b="1" u="sng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3" name="Text Box 15"/>
          <p:cNvSpPr txBox="1">
            <a:spLocks noChangeArrowheads="1"/>
          </p:cNvSpPr>
          <p:nvPr/>
        </p:nvSpPr>
        <p:spPr bwMode="auto">
          <a:xfrm>
            <a:off x="1295400" y="277149"/>
            <a:ext cx="11277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38km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400m.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ỏi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Bef>
                <a:spcPct val="50000"/>
              </a:spcBef>
            </a:pPr>
            <a:endParaRPr lang="th-TH" sz="3200" b="1" u="sng" dirty="0">
              <a:latin typeface="VNI-Zap" pitchFamily="2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295399" y="3347614"/>
            <a:ext cx="37338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: 38 km 400m</a:t>
            </a:r>
            <a:endParaRPr lang="en-US" sz="2400" b="1" dirty="0">
              <a:latin typeface="VNI-Times" pitchFamily="2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295399" y="4094366"/>
            <a:ext cx="34002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: …..m ? </a:t>
            </a:r>
            <a:endParaRPr lang="th-TH" sz="2400" b="1" dirty="0">
              <a:latin typeface="Times New Roman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3209728" y="2150839"/>
            <a:ext cx="5105400" cy="984213"/>
          </a:xfrm>
          <a:prstGeom prst="clou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ài toán cho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iết gì? Hỏi gì?</a:t>
            </a:r>
            <a:r>
              <a:rPr lang="vi-V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Cloud 15"/>
          <p:cNvSpPr/>
          <p:nvPr/>
        </p:nvSpPr>
        <p:spPr>
          <a:xfrm>
            <a:off x="6096000" y="3200400"/>
            <a:ext cx="5800527" cy="1601236"/>
          </a:xfrm>
          <a:prstGeom prst="clou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con, để tìm được trung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ình mỗi phút người đó đi được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ao nhiêu mét thì ta phải làm gì?</a:t>
            </a:r>
          </a:p>
          <a:p>
            <a:pPr algn="ctr"/>
            <a:r>
              <a:rPr lang="vi-V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2133600" y="5525005"/>
            <a:ext cx="8739287" cy="838200"/>
          </a:xfrm>
          <a:prstGeom prst="homePlat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lưu ý đổi đơn vị cho chính xác trước khi làm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19600" y="263501"/>
            <a:ext cx="2971800" cy="56105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638967" y="344316"/>
            <a:ext cx="2533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vở sau tiết zoom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7" grpId="0"/>
      <p:bldP spid="14" grpId="0"/>
      <p:bldP spid="15" grpId="0"/>
      <p:bldP spid="2" grpId="0" animBg="1"/>
      <p:bldP spid="16" grpId="0" animBg="1"/>
      <p:bldP spid="3" grpId="0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="" xmlns:a16="http://schemas.microsoft.com/office/drawing/2014/main" id="{90C7E67A-DF72-47AF-9601-EAFC5CA05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>
            <a:extLst>
              <a:ext uri="{FF2B5EF4-FFF2-40B4-BE49-F238E27FC236}">
                <a16:creationId xmlns="" xmlns:a16="http://schemas.microsoft.com/office/drawing/2014/main" id="{B24C78C8-5A05-4DDE-AB23-A815875BB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4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="" xmlns:a16="http://schemas.microsoft.com/office/drawing/2014/main" id="{B74CADF0-6AB9-4F32-A1C1-FFC847328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427232"/>
            <a:ext cx="54387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980B33D-2894-4BCC-ABAC-8BDEA928334A}"/>
              </a:ext>
            </a:extLst>
          </p:cNvPr>
          <p:cNvSpPr/>
          <p:nvPr/>
        </p:nvSpPr>
        <p:spPr>
          <a:xfrm>
            <a:off x="4806950" y="2564226"/>
            <a:ext cx="347580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vi-VN" sz="3900" b="1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900" b="1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90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7" name="TextBox 2"/>
          <p:cNvSpPr txBox="1">
            <a:spLocks noChangeArrowheads="1"/>
          </p:cNvSpPr>
          <p:nvPr/>
        </p:nvSpPr>
        <p:spPr bwMode="auto">
          <a:xfrm>
            <a:off x="2667000" y="2667000"/>
            <a:ext cx="7848600" cy="132802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dirty="0" err="1"/>
              <a:t>Nhắc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lại</a:t>
            </a:r>
            <a:r>
              <a:rPr lang="en-US" altLang="en-US" sz="3600" dirty="0"/>
              <a:t> </a:t>
            </a:r>
            <a:r>
              <a:rPr lang="vi-VN" altLang="en-US" sz="3600" dirty="0" smtClean="0"/>
              <a:t>cách chia cho số có hai chữ số và một số lưu ý khi tính toán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59829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="" xmlns:a16="http://schemas.microsoft.com/office/drawing/2014/main" id="{BEA1D526-D06D-43E7-A5F1-D9C74CB3F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>
            <a:extLst>
              <a:ext uri="{FF2B5EF4-FFF2-40B4-BE49-F238E27FC236}">
                <a16:creationId xmlns="" xmlns:a16="http://schemas.microsoft.com/office/drawing/2014/main" id="{A88EE703-127F-4A09-9B0A-302819F87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4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>
            <a:extLst>
              <a:ext uri="{FF2B5EF4-FFF2-40B4-BE49-F238E27FC236}">
                <a16:creationId xmlns="" xmlns:a16="http://schemas.microsoft.com/office/drawing/2014/main" id="{865CEB78-8B6F-4BBA-AF38-1AB05A58F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6" y="1411288"/>
            <a:ext cx="54403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CD5454F-2227-47AF-91BE-603CBB1C08CC}"/>
              </a:ext>
            </a:extLst>
          </p:cNvPr>
          <p:cNvSpPr/>
          <p:nvPr/>
        </p:nvSpPr>
        <p:spPr>
          <a:xfrm>
            <a:off x="5029201" y="2514601"/>
            <a:ext cx="321468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00" b="1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3900" b="1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HỞI ĐỘNG</a:t>
            </a:r>
            <a:endParaRPr lang="en-US" sz="3900" b="1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41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92"/>
          <p:cNvSpPr>
            <a:spLocks noChangeArrowheads="1"/>
          </p:cNvSpPr>
          <p:nvPr/>
        </p:nvSpPr>
        <p:spPr bwMode="auto">
          <a:xfrm>
            <a:off x="8040688" y="2327276"/>
            <a:ext cx="184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7571" name="标题 1"/>
          <p:cNvSpPr>
            <a:spLocks noGrp="1"/>
          </p:cNvSpPr>
          <p:nvPr>
            <p:ph type="title"/>
          </p:nvPr>
        </p:nvSpPr>
        <p:spPr>
          <a:xfrm>
            <a:off x="1898650" y="1096963"/>
            <a:ext cx="8229600" cy="349250"/>
          </a:xfrm>
        </p:spPr>
        <p:txBody>
          <a:bodyPr>
            <a:normAutofit fontScale="90000"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alt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en-US" altLang="en-US" sz="28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678780" y="1844675"/>
            <a:ext cx="4645820" cy="2286001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图片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6" y="1341438"/>
            <a:ext cx="4233863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74" name="TextBox 5"/>
          <p:cNvSpPr txBox="1">
            <a:spLocks noChangeArrowheads="1"/>
          </p:cNvSpPr>
          <p:nvPr/>
        </p:nvSpPr>
        <p:spPr bwMode="auto">
          <a:xfrm>
            <a:off x="7162405" y="2595562"/>
            <a:ext cx="350043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vi-VN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vi-VN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vi-VN" sz="4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20"/>
          <p:cNvSpPr>
            <a:spLocks noChangeArrowheads="1"/>
          </p:cNvSpPr>
          <p:nvPr/>
        </p:nvSpPr>
        <p:spPr bwMode="auto">
          <a:xfrm>
            <a:off x="2043508" y="2349242"/>
            <a:ext cx="391636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89013" indent="-3794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2413" indent="-3032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132013" indent="-3032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741613" indent="-3032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198813" indent="-3032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656013" indent="-3032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113213" indent="-3032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570413" indent="-3032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M</a:t>
            </a:r>
            <a:r>
              <a:rPr lang="vi-VN" altLang="zh-CN" sz="20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ột trang trại gà, mỗi ngày gà đẻ được 3000 quả trứng chia thành các tá trứng, mỗi tá 12 quả. Hỏi có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ao 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nhiêu tá trứng?</a:t>
            </a:r>
            <a:r>
              <a:rPr lang="vi-VN" altLang="zh-CN" sz="20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 </a:t>
            </a:r>
            <a:endParaRPr lang="zh-CN" altLang="en-US" sz="20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380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4014" y="1139826"/>
            <a:ext cx="5299075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>
              <a:spcBef>
                <a:spcPct val="20000"/>
              </a:spcBef>
              <a:buClr>
                <a:srgbClr val="5B9BD5"/>
              </a:buClr>
              <a:buSzPct val="75000"/>
              <a:defRPr/>
            </a:pPr>
            <a:r>
              <a:rPr lang="en-US" sz="49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933576" y="2411413"/>
            <a:ext cx="7870825" cy="1975926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marL="385763" indent="-385763" algn="l" defTabSz="685800">
              <a:buClr>
                <a:srgbClr val="5B9BD5"/>
              </a:buClr>
              <a:buFont typeface="Monotype Sorts" pitchFamily="2" charset="2"/>
              <a:buAutoNum type="arabicPeriod"/>
              <a:defRPr/>
            </a:pP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5763" indent="-385763" algn="l" defTabSz="685800">
              <a:buClr>
                <a:srgbClr val="5B9BD5"/>
              </a:buClr>
              <a:buFont typeface="Monotype Sorts" pitchFamily="2" charset="2"/>
              <a:buAutoNum type="arabicPeriod"/>
              <a:defRPr/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5763" indent="-385763" algn="l" defTabSz="685800">
              <a:buClr>
                <a:srgbClr val="5B9BD5"/>
              </a:buClr>
              <a:buFont typeface="Monotype Sorts" pitchFamily="2" charset="2"/>
              <a:buAutoNum type="arabicPeriod"/>
              <a:defRPr/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522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0639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39619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7" y="8855"/>
            <a:ext cx="254000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522413"/>
            <a:ext cx="4333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21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367214"/>
            <a:ext cx="4416425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1160464"/>
            <a:ext cx="66516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062038"/>
            <a:ext cx="1211263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101" y="4244975"/>
            <a:ext cx="5048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2212976"/>
            <a:ext cx="1684338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矩形 67"/>
          <p:cNvSpPr/>
          <p:nvPr/>
        </p:nvSpPr>
        <p:spPr>
          <a:xfrm>
            <a:off x="2995613" y="2519364"/>
            <a:ext cx="3719512" cy="1527175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043238" y="2740572"/>
            <a:ext cx="3624739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 defTabSz="685800">
              <a:defRPr/>
            </a:pPr>
            <a:r>
              <a:rPr lang="en-US" altLang="zh-CN" sz="3300" spc="225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Chào </a:t>
            </a:r>
            <a:r>
              <a:rPr lang="en-US" altLang="zh-CN" sz="3300" spc="225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tạm biệt các con</a:t>
            </a: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4" y="1062038"/>
            <a:ext cx="955675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29" name="图片 6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9" y="2682875"/>
            <a:ext cx="37623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3420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8 -0.02454 L 0.04778 -0.0243 C 0.0651 -0.00602 0.04752 -0.02546 0.06093 -0.00949 C 0.06315 -0.00694 0.06536 -0.00532 0.06705 -0.00254 C 0.06953 0.00116 0.07135 0.00625 0.07395 0.00972 C 0.08125 0.01945 0.07317 0.00926 0.0802 0.01667 C 0.08685 0.02384 0.08255 0.02083 0.08711 0.02384 C 0.08867 0.02546 0.08997 0.02801 0.09179 0.02917 C 0.09362 0.03033 0.09609 0.03148 0.09778 0.0331 C 0.09882 0.03403 0.09948 0.03519 0.10013 0.03588 C 0.10182 0.03704 0.10338 0.03773 0.10481 0.03866 C 0.10599 0.03935 0.10703 0.04074 0.10807 0.04144 C 0.10872 0.0419 0.1095 0.04236 0.11028 0.04283 C 0.11145 0.04352 0.11237 0.04468 0.11341 0.0456 C 0.11497 0.04653 0.11653 0.04769 0.1181 0.04838 C 0.11914 0.04884 0.12018 0.04908 0.12122 0.04977 C 0.12226 0.05046 0.12317 0.05162 0.12422 0.05255 C 0.12552 0.05324 0.1302 0.05486 0.13125 0.05509 C 0.13424 0.0588 0.13333 0.0581 0.13724 0.06065 C 0.13958 0.06204 0.14218 0.06296 0.1444 0.06482 C 0.14935 0.06921 0.14635 0.06713 0.15364 0.07037 L 0.15989 0.07315 L 0.16289 0.07454 C 0.16849 0.07408 0.17422 0.07384 0.17994 0.07315 C 0.18099 0.07292 0.18203 0.07199 0.18307 0.07176 C 0.18437 0.07107 0.18554 0.0706 0.18685 0.07037 C 0.19049 0.06921 0.19414 0.06852 0.19778 0.06759 C 0.19948 0.06713 0.2013 0.0669 0.20312 0.06621 C 0.20625 0.06505 0.21041 0.06366 0.21315 0.06204 L 0.21549 0.06065 C 0.21679 0.0588 0.21927 0.05533 0.22096 0.05371 C 0.22187 0.05278 0.22291 0.05185 0.22395 0.05116 C 0.22565 0.05 0.2276 0.04931 0.22916 0.04838 C 0.23073 0.04699 0.2319 0.04514 0.23333 0.04421 C 0.23984 0.03935 0.24088 0.03935 0.24648 0.03727 C 0.25 0.03472 0.25677 0.02963 0.25963 0.02639 C 0.26041 0.02546 0.26093 0.02454 0.26185 0.02384 C 0.26289 0.02222 0.26406 0.02107 0.26497 0.01945 C 0.26562 0.01852 0.26562 0.01644 0.26653 0.01528 C 0.26718 0.01435 0.26797 0.01435 0.26888 0.01389 C 0.26914 0.0125 0.26979 0.01111 0.27031 0.00972 C 0.27213 0.00671 0.27669 0.00417 0.27812 0.00301 C 0.2802 0.00116 0.28203 -0.00092 0.28437 -0.00254 C 0.28841 -0.00579 0.29257 -0.00903 0.29674 -0.01204 C 0.29843 -0.01342 0.30039 -0.01481 0.30208 -0.0162 C 0.30768 -0.02129 0.30507 -0.01967 0.30989 -0.02176 C 0.31028 -0.02315 0.31119 -0.02477 0.31211 -0.02592 C 0.31263 -0.02685 0.31705 -0.02824 0.31757 -0.0287 C 0.31888 -0.0294 0.32005 -0.03079 0.32148 -0.03148 C 0.32408 -0.03264 0.33359 -0.03379 0.33541 -0.03403 C 0.35403 -0.03727 0.33203 -0.03333 0.35078 -0.03819 C 0.35338 -0.03889 0.35599 -0.03912 0.35859 -0.03958 C 0.3608 -0.04004 0.36315 -0.04051 0.36549 -0.04097 C 0.36679 -0.04143 0.3681 -0.0419 0.3694 -0.04236 C 0.37604 -0.0419 0.38281 -0.0419 0.38945 -0.04097 C 0.3944 -0.04051 0.39922 -0.03866 0.40416 -0.03819 C 0.41445 -0.03727 0.42474 -0.03727 0.43515 -0.0368 C 0.44114 -0.03426 0.43672 -0.03588 0.44674 -0.03403 C 0.44895 -0.03379 0.4513 -0.03333 0.45364 -0.03287 C 0.45612 -0.03171 0.4569 -0.03148 0.45898 -0.03009 C 0.46041 -0.02917 0.46158 -0.02801 0.46276 -0.02731 C 0.46445 -0.02662 0.46601 -0.02639 0.46744 -0.02592 C 0.46888 -0.02546 0.47018 -0.025 0.47148 -0.02454 C 0.47304 -0.02407 0.475 -0.02361 0.47682 -0.02315 C 0.47838 -0.02268 0.47994 -0.02222 0.48151 -0.02176 C 0.48333 -0.02129 0.48502 -0.02106 0.48685 -0.02037 C 0.48828 -0.01991 0.49505 -0.01759 0.49765 -0.0162 C 0.49935 -0.01528 0.50078 -0.01435 0.50234 -0.01342 L 0.50468 -0.01204 C 0.50872 -0.00741 0.50533 -0.01042 0.51158 -0.0081 C 0.5125 -0.00764 0.51315 -0.00694 0.51393 -0.00671 C 0.51601 -0.00555 0.5181 -0.00486 0.52018 -0.00393 L 0.52317 -0.00254 C 0.52422 -0.00208 0.52513 -0.00162 0.5263 -0.00116 L 0.5302 0.00023 C 0.5319 0.0007 0.53333 0.00116 0.53489 0.00162 C 0.53593 0.00185 0.53685 0.00255 0.53776 0.00301 C 0.54948 0.00255 0.56119 0.00278 0.57278 0.00162 C 0.57487 0.00139 0.57669 -0.00069 0.57877 -0.00116 C 0.58502 -0.00231 0.58476 -0.00162 0.58971 -0.00393 C 0.60078 -0.00833 0.58203 -0.00116 0.59752 -0.0081 C 0.60052 -0.00949 0.60208 -0.00995 0.6052 -0.01204 C 0.60651 -0.01296 0.60781 -0.01412 0.60911 -0.01481 C 0.61002 -0.01528 0.61119 -0.01574 0.61211 -0.0162 C 0.61367 -0.01713 0.61523 -0.01805 0.61679 -0.01898 C 0.61757 -0.01944 0.61836 -0.01991 0.61914 -0.02037 C 0.62096 -0.02176 0.62265 -0.02315 0.62448 -0.02454 C 0.62526 -0.025 0.62604 -0.02523 0.62682 -0.02592 C 0.63255 -0.03009 0.62734 -0.02754 0.63307 -0.03009 C 0.63385 -0.03102 0.6345 -0.03217 0.63541 -0.03287 C 0.63685 -0.03403 0.63841 -0.03449 0.63997 -0.03542 C 0.64075 -0.03588 0.64153 -0.03657 0.64231 -0.0368 C 0.64336 -0.03727 0.6444 -0.03773 0.64544 -0.03819 C 0.64804 -0.03958 0.65052 -0.04167 0.65312 -0.04236 C 0.6552 -0.04305 0.65729 -0.04329 0.65937 -0.04375 C 0.66041 -0.04421 0.66145 -0.04467 0.66237 -0.04514 C 0.66315 -0.0456 0.66393 -0.04606 0.66471 -0.04653 C 0.66679 -0.04745 0.66888 -0.04838 0.67096 -0.0493 C 0.672 -0.04977 0.67304 -0.05 0.67395 -0.05069 C 0.67591 -0.05162 0.67747 -0.05278 0.67942 -0.05347 C 0.68151 -0.05393 0.68359 -0.0544 0.68567 -0.05463 C 0.69049 -0.05393 0.69544 -0.05347 0.70026 -0.05208 C 0.70169 -0.05162 0.70286 -0.05 0.70416 -0.0493 C 0.71966 -0.03935 0.70039 -0.05254 0.71185 -0.04375 C 0.71263 -0.04329 0.71354 -0.04305 0.71419 -0.04236 C 0.71953 -0.03773 0.71315 -0.0412 0.71966 -0.03819 C 0.72044 -0.03727 0.72109 -0.03611 0.722 -0.03542 C 0.72343 -0.03426 0.72513 -0.03426 0.72656 -0.03287 C 0.72786 -0.03148 0.72903 -0.02963 0.73047 -0.0287 C 0.73138 -0.02778 0.73255 -0.02778 0.73359 -0.02731 C 0.73515 -0.02639 0.73815 -0.02454 0.73815 -0.0243 C 0.74479 -0.01667 0.73645 -0.02616 0.74283 -0.02037 C 0.74362 -0.01967 0.74427 -0.01805 0.74518 -0.01759 C 0.74609 -0.01713 0.74726 -0.01759 0.7483 -0.01759 L 0.7483 -0.01736 L 0.7483 -0.01759 " pathEditMode="relative" rAng="0" ptsTypes="AAAAAAAAAAAAAAAAAAAAAAAAAAAAAAAAAAAAAAAAAAAAAAAAAAAAAAAAAAAAA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26"/>
          <p:cNvSpPr txBox="1">
            <a:spLocks noChangeArrowheads="1"/>
          </p:cNvSpPr>
          <p:nvPr/>
        </p:nvSpPr>
        <p:spPr bwMode="auto">
          <a:xfrm>
            <a:off x="7086600" y="1263135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1219200" y="866259"/>
            <a:ext cx="891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spcBef>
                <a:spcPct val="50000"/>
              </a:spcBef>
              <a:buFontTx/>
              <a:buAutoNum type="arabicPeriod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9009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33</a:t>
            </a:r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5574957" y="2785728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grpSp>
        <p:nvGrpSpPr>
          <p:cNvPr id="37" name="Group 45"/>
          <p:cNvGrpSpPr>
            <a:grpSpLocks/>
          </p:cNvGrpSpPr>
          <p:nvPr/>
        </p:nvGrpSpPr>
        <p:grpSpPr bwMode="auto">
          <a:xfrm>
            <a:off x="4506338" y="2514600"/>
            <a:ext cx="2641601" cy="2047878"/>
            <a:chOff x="2859" y="1613"/>
            <a:chExt cx="1664" cy="1290"/>
          </a:xfrm>
        </p:grpSpPr>
        <p:sp>
          <p:nvSpPr>
            <p:cNvPr id="38" name="Text Box 40"/>
            <p:cNvSpPr txBox="1">
              <a:spLocks noChangeArrowheads="1"/>
            </p:cNvSpPr>
            <p:nvPr/>
          </p:nvSpPr>
          <p:spPr bwMode="auto">
            <a:xfrm>
              <a:off x="3358" y="2496"/>
              <a:ext cx="52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00</a:t>
              </a:r>
            </a:p>
          </p:txBody>
        </p:sp>
        <p:sp>
          <p:nvSpPr>
            <p:cNvPr id="39" name="Text Box 28"/>
            <p:cNvSpPr txBox="1">
              <a:spLocks noChangeArrowheads="1"/>
            </p:cNvSpPr>
            <p:nvPr/>
          </p:nvSpPr>
          <p:spPr bwMode="auto">
            <a:xfrm>
              <a:off x="2859" y="1613"/>
              <a:ext cx="134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>
                  <a:latin typeface="Arial" pitchFamily="34" charset="0"/>
                </a:rPr>
                <a:t>    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9009</a:t>
              </a:r>
            </a:p>
          </p:txBody>
        </p:sp>
        <p:sp>
          <p:nvSpPr>
            <p:cNvPr id="40" name="Text Box 29"/>
            <p:cNvSpPr txBox="1">
              <a:spLocks noChangeArrowheads="1"/>
            </p:cNvSpPr>
            <p:nvPr/>
          </p:nvSpPr>
          <p:spPr bwMode="auto">
            <a:xfrm>
              <a:off x="3970" y="1613"/>
              <a:ext cx="44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33</a:t>
              </a:r>
            </a:p>
          </p:txBody>
        </p:sp>
        <p:sp>
          <p:nvSpPr>
            <p:cNvPr id="41" name="Text Box 30"/>
            <p:cNvSpPr txBox="1">
              <a:spLocks noChangeArrowheads="1"/>
            </p:cNvSpPr>
            <p:nvPr/>
          </p:nvSpPr>
          <p:spPr bwMode="auto">
            <a:xfrm>
              <a:off x="3936" y="1968"/>
              <a:ext cx="58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273</a:t>
              </a:r>
            </a:p>
          </p:txBody>
        </p:sp>
        <p:sp>
          <p:nvSpPr>
            <p:cNvPr id="42" name="Text Box 31"/>
            <p:cNvSpPr txBox="1">
              <a:spLocks noChangeArrowheads="1"/>
            </p:cNvSpPr>
            <p:nvPr/>
          </p:nvSpPr>
          <p:spPr bwMode="auto">
            <a:xfrm>
              <a:off x="3162" y="1949"/>
              <a:ext cx="66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240</a:t>
              </a:r>
            </a:p>
          </p:txBody>
        </p:sp>
        <p:sp>
          <p:nvSpPr>
            <p:cNvPr id="43" name="Text Box 34"/>
            <p:cNvSpPr txBox="1">
              <a:spLocks noChangeArrowheads="1"/>
            </p:cNvSpPr>
            <p:nvPr/>
          </p:nvSpPr>
          <p:spPr bwMode="auto">
            <a:xfrm>
              <a:off x="3310" y="2218"/>
              <a:ext cx="59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099 </a:t>
              </a:r>
            </a:p>
          </p:txBody>
        </p:sp>
        <p:grpSp>
          <p:nvGrpSpPr>
            <p:cNvPr id="44" name="Group 41"/>
            <p:cNvGrpSpPr>
              <a:grpSpLocks/>
            </p:cNvGrpSpPr>
            <p:nvPr/>
          </p:nvGrpSpPr>
          <p:grpSpPr bwMode="auto">
            <a:xfrm>
              <a:off x="3894" y="1704"/>
              <a:ext cx="576" cy="1051"/>
              <a:chOff x="1167" y="1407"/>
              <a:chExt cx="576" cy="1166"/>
            </a:xfrm>
          </p:grpSpPr>
          <p:sp>
            <p:nvSpPr>
              <p:cNvPr id="45" name="Line 42"/>
              <p:cNvSpPr>
                <a:spLocks noChangeShapeType="1"/>
              </p:cNvSpPr>
              <p:nvPr/>
            </p:nvSpPr>
            <p:spPr bwMode="auto">
              <a:xfrm>
                <a:off x="1167" y="1407"/>
                <a:ext cx="6" cy="1166"/>
              </a:xfrm>
              <a:prstGeom prst="line">
                <a:avLst/>
              </a:prstGeom>
              <a:ln w="38100"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46" name="Line 43"/>
              <p:cNvSpPr>
                <a:spLocks noChangeShapeType="1"/>
              </p:cNvSpPr>
              <p:nvPr/>
            </p:nvSpPr>
            <p:spPr bwMode="auto">
              <a:xfrm>
                <a:off x="1167" y="1680"/>
                <a:ext cx="576" cy="0"/>
              </a:xfrm>
              <a:prstGeom prst="line">
                <a:avLst/>
              </a:prstGeom>
              <a:ln w="38100"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3600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2471916"/>
            <a:ext cx="8458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vi-VN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Chia cho số có </a:t>
            </a:r>
            <a:r>
              <a:rPr lang="en-US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b</a:t>
            </a:r>
            <a:r>
              <a:rPr lang="vi-VN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a chữ số</a:t>
            </a:r>
            <a:endParaRPr lang="en-US" sz="3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733800"/>
            <a:ext cx="3048000" cy="285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1827119"/>
            <a:ext cx="899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cho số có hai chữ số (tiếp theo)</a:t>
            </a:r>
            <a:endPara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96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Related image">
            <a:extLst>
              <a:ext uri="{FF2B5EF4-FFF2-40B4-BE49-F238E27FC236}">
                <a16:creationId xmlns="" xmlns:a16="http://schemas.microsoft.com/office/drawing/2014/main" id="{18D40D41-24BB-4328-9F23-669E6BC4A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="" xmlns:a16="http://schemas.microsoft.com/office/drawing/2014/main" id="{B4B99C07-DD96-4BFB-AAB7-587532DE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300038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9220" name="Picture 2" descr="Káº¿t quáº£ hÃ¬nh áº£nh cho clipart GOAL">
            <a:extLst>
              <a:ext uri="{FF2B5EF4-FFF2-40B4-BE49-F238E27FC236}">
                <a16:creationId xmlns="" xmlns:a16="http://schemas.microsoft.com/office/drawing/2014/main" id="{C6114652-B95C-4A99-8A8E-C9E20691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4" y="82551"/>
            <a:ext cx="20986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>
              <a:ext uri="{FF2B5EF4-FFF2-40B4-BE49-F238E27FC236}">
                <a16:creationId xmlns="" xmlns:a16="http://schemas.microsoft.com/office/drawing/2014/main" id="{4E7B3E7D-B91D-4857-8BE1-5B07D817B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8427143"/>
              </p:ext>
            </p:extLst>
          </p:nvPr>
        </p:nvGraphicFramePr>
        <p:xfrm>
          <a:off x="1600200" y="949570"/>
          <a:ext cx="8915400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>
            <a:extLst>
              <a:ext uri="{FF2B5EF4-FFF2-40B4-BE49-F238E27FC236}">
                <a16:creationId xmlns="" xmlns:a16="http://schemas.microsoft.com/office/drawing/2014/main" id="{24AD8B46-8D20-452E-8093-74C9D58D83C5}"/>
              </a:ext>
            </a:extLst>
          </p:cNvPr>
          <p:cNvSpPr/>
          <p:nvPr/>
        </p:nvSpPr>
        <p:spPr>
          <a:xfrm>
            <a:off x="1498600" y="1238250"/>
            <a:ext cx="1447800" cy="140970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06FA32BB-327E-4284-8431-C054BEE82551}"/>
              </a:ext>
            </a:extLst>
          </p:cNvPr>
          <p:cNvSpPr/>
          <p:nvPr/>
        </p:nvSpPr>
        <p:spPr>
          <a:xfrm>
            <a:off x="1828800" y="2876348"/>
            <a:ext cx="1447800" cy="1524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3AA913B-13FD-4447-B4F4-953DB33686B4}"/>
              </a:ext>
            </a:extLst>
          </p:cNvPr>
          <p:cNvSpPr/>
          <p:nvPr/>
        </p:nvSpPr>
        <p:spPr>
          <a:xfrm>
            <a:off x="2710924" y="3207703"/>
            <a:ext cx="7420905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được các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ài toán vận dụng liên quan đến chia cho số có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chữ số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50BB295-CD36-45CC-86DE-428115620B30}"/>
              </a:ext>
            </a:extLst>
          </p:cNvPr>
          <p:cNvSpPr/>
          <p:nvPr/>
        </p:nvSpPr>
        <p:spPr>
          <a:xfrm>
            <a:off x="2822575" y="1836326"/>
            <a:ext cx="903229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cách 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cho số có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số, nhẩm thương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386574D6-A754-4BA0-8ED1-A0423CE47C10}"/>
              </a:ext>
            </a:extLst>
          </p:cNvPr>
          <p:cNvSpPr/>
          <p:nvPr/>
        </p:nvSpPr>
        <p:spPr>
          <a:xfrm>
            <a:off x="1450975" y="4629150"/>
            <a:ext cx="1371600" cy="1366838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C0A4140-6318-40C2-96EF-B7B8D4AEC923}"/>
              </a:ext>
            </a:extLst>
          </p:cNvPr>
          <p:cNvSpPr/>
          <p:nvPr/>
        </p:nvSpPr>
        <p:spPr>
          <a:xfrm>
            <a:off x="2753880" y="4995738"/>
            <a:ext cx="79248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1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857250"/>
            <a:ext cx="9153525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-337727"/>
            <a:ext cx="13792200" cy="7867573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4193877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570994"/>
            <a:ext cx="2992361" cy="25381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778" y="3001272"/>
            <a:ext cx="1852107" cy="2718029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4516362" y="1921669"/>
            <a:ext cx="710951" cy="733219"/>
            <a:chOff x="3620985" y="1717006"/>
            <a:chExt cx="1010329" cy="1041974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3850085" y="1742071"/>
              <a:ext cx="456061" cy="1016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4050" dirty="0">
                  <a:solidFill>
                    <a:prstClr val="white">
                      <a:lumMod val="95000"/>
                    </a:prst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1</a:t>
              </a:r>
              <a:endParaRPr lang="zh-CN" altLang="en-US" sz="4050" dirty="0">
                <a:solidFill>
                  <a:prstClr val="white">
                    <a:lumMod val="95000"/>
                  </a:prst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516362" y="2697300"/>
            <a:ext cx="710951" cy="733219"/>
            <a:chOff x="3620985" y="1717006"/>
            <a:chExt cx="1010329" cy="1041974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5" y="1742071"/>
              <a:ext cx="595018" cy="1016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4050" dirty="0">
                  <a:solidFill>
                    <a:prstClr val="white">
                      <a:lumMod val="95000"/>
                    </a:prst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4050" dirty="0">
                <a:solidFill>
                  <a:prstClr val="white">
                    <a:lumMod val="95000"/>
                  </a:prst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516362" y="3469138"/>
            <a:ext cx="710951" cy="715581"/>
            <a:chOff x="3620985" y="1711615"/>
            <a:chExt cx="1010329" cy="1016909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46" name="文本框 45"/>
            <p:cNvSpPr txBox="1"/>
            <p:nvPr/>
          </p:nvSpPr>
          <p:spPr>
            <a:xfrm>
              <a:off x="3850085" y="1711615"/>
              <a:ext cx="604130" cy="1016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4050" dirty="0">
                  <a:solidFill>
                    <a:prstClr val="white">
                      <a:lumMod val="95000"/>
                    </a:prst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3</a:t>
              </a:r>
              <a:endParaRPr lang="zh-CN" altLang="en-US" sz="4050" dirty="0">
                <a:solidFill>
                  <a:prstClr val="white">
                    <a:lumMod val="95000"/>
                  </a:prst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5428761" y="1997671"/>
            <a:ext cx="20409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zh-CN" sz="3200" b="1" dirty="0" err="1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Khám</a:t>
            </a:r>
            <a:r>
              <a:rPr lang="en-US" altLang="zh-CN" sz="3200" b="1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phá</a:t>
            </a:r>
            <a:endParaRPr lang="zh-CN" altLang="en-US" sz="3200" b="1" dirty="0">
              <a:solidFill>
                <a:prstClr val="white">
                  <a:lumMod val="95000"/>
                </a:prst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429446" y="2808886"/>
            <a:ext cx="21066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zh-CN" sz="3200" b="1" dirty="0" err="1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Thực</a:t>
            </a:r>
            <a:r>
              <a:rPr lang="en-US" altLang="zh-CN" sz="3200" b="1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hành</a:t>
            </a:r>
            <a:endParaRPr lang="zh-CN" altLang="en-US" sz="3200" b="1" dirty="0">
              <a:solidFill>
                <a:prstClr val="white">
                  <a:lumMod val="95000"/>
                </a:prst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289306" y="3528412"/>
            <a:ext cx="44540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zh-CN" sz="3200" b="1" dirty="0" err="1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Vận</a:t>
            </a:r>
            <a:r>
              <a:rPr lang="en-US" altLang="zh-CN" sz="3200" b="1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dụng</a:t>
            </a:r>
            <a:r>
              <a:rPr lang="en-US" altLang="zh-CN" sz="3200" b="1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– </a:t>
            </a:r>
            <a:r>
              <a:rPr lang="en-US" altLang="zh-CN" sz="3200" b="1" dirty="0" err="1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Trải</a:t>
            </a:r>
            <a:r>
              <a:rPr lang="en-US" altLang="zh-CN" sz="3200" b="1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nghiệm</a:t>
            </a:r>
            <a:endParaRPr lang="zh-CN" altLang="en-US" sz="3200" b="1" dirty="0">
              <a:solidFill>
                <a:prstClr val="white">
                  <a:lumMod val="95000"/>
                </a:prst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4244062"/>
            <a:ext cx="2071487" cy="222544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6105526"/>
            <a:ext cx="9153525" cy="7524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0FEA99B-ECE0-44EC-8D57-F7DCFC0A7B10}"/>
              </a:ext>
            </a:extLst>
          </p:cNvPr>
          <p:cNvSpPr txBox="1"/>
          <p:nvPr/>
        </p:nvSpPr>
        <p:spPr>
          <a:xfrm>
            <a:off x="1991063" y="1686276"/>
            <a:ext cx="24628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678109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="" xmlns:a16="http://schemas.microsoft.com/office/drawing/2014/main" id="{BEA1D526-D06D-43E7-A5F1-D9C74CB3F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>
            <a:extLst>
              <a:ext uri="{FF2B5EF4-FFF2-40B4-BE49-F238E27FC236}">
                <a16:creationId xmlns="" xmlns:a16="http://schemas.microsoft.com/office/drawing/2014/main" id="{A88EE703-127F-4A09-9B0A-302819F87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4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>
            <a:extLst>
              <a:ext uri="{FF2B5EF4-FFF2-40B4-BE49-F238E27FC236}">
                <a16:creationId xmlns="" xmlns:a16="http://schemas.microsoft.com/office/drawing/2014/main" id="{865CEB78-8B6F-4BBA-AF38-1AB05A58F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6" y="1411288"/>
            <a:ext cx="54403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CD5454F-2227-47AF-91BE-603CBB1C08CC}"/>
              </a:ext>
            </a:extLst>
          </p:cNvPr>
          <p:cNvSpPr/>
          <p:nvPr/>
        </p:nvSpPr>
        <p:spPr>
          <a:xfrm>
            <a:off x="5029201" y="2514601"/>
            <a:ext cx="321468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7714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09800" y="511623"/>
            <a:ext cx="708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i="1" dirty="0"/>
              <a:t>      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10105 : 43 = ?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52600" y="1905000"/>
            <a:ext cx="144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10105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352800" y="2819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2971800" y="1981200"/>
            <a:ext cx="1143000" cy="1905000"/>
            <a:chOff x="960" y="1488"/>
            <a:chExt cx="720" cy="1200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960" y="1488"/>
              <a:ext cx="0" cy="12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960" y="1833"/>
              <a:ext cx="72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352800" y="1905000"/>
            <a:ext cx="91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362200" y="2310825"/>
            <a:ext cx="2093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962150" y="2309382"/>
            <a:ext cx="6790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505200" y="2438400"/>
            <a:ext cx="38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2374486" y="2729925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2590800" y="2737070"/>
            <a:ext cx="68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3771899" y="2449138"/>
            <a:ext cx="53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2393761" y="3145563"/>
            <a:ext cx="53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3200400" y="2438400"/>
            <a:ext cx="30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3810000" y="1572434"/>
            <a:ext cx="518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     </a:t>
            </a:r>
            <a:r>
              <a:rPr lang="en-US" b="1" dirty="0">
                <a:solidFill>
                  <a:srgbClr val="FF0000"/>
                </a:solidFill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 chia 43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4419600" y="2049325"/>
            <a:ext cx="594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2 x 3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6; 11 </a:t>
            </a:r>
            <a:r>
              <a:rPr lang="en-US" sz="2400" b="1" dirty="0" err="1">
                <a:latin typeface="Times New Roman" pitchFamily="18" charset="0"/>
              </a:rPr>
              <a:t>trừ</a:t>
            </a:r>
            <a:r>
              <a:rPr lang="en-US" sz="2400" b="1" dirty="0">
                <a:latin typeface="Times New Roman" pitchFamily="18" charset="0"/>
              </a:rPr>
              <a:t> 6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5, </a:t>
            </a:r>
            <a:r>
              <a:rPr lang="en-US" sz="2400" b="1" dirty="0" err="1">
                <a:latin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</a:rPr>
              <a:t> 5 </a:t>
            </a:r>
            <a:r>
              <a:rPr lang="en-US" sz="2400" b="1" dirty="0" err="1">
                <a:latin typeface="Times New Roman" pitchFamily="18" charset="0"/>
              </a:rPr>
              <a:t>nhớ</a:t>
            </a:r>
            <a:r>
              <a:rPr lang="en-US" sz="2400" b="1" dirty="0">
                <a:latin typeface="Times New Roman" pitchFamily="18" charset="0"/>
              </a:rPr>
              <a:t> 1;</a:t>
            </a: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4419600" y="2527758"/>
            <a:ext cx="678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2 x 4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8, </a:t>
            </a:r>
            <a:r>
              <a:rPr lang="en-US" sz="2400" b="1" dirty="0" err="1">
                <a:latin typeface="Times New Roman" pitchFamily="18" charset="0"/>
              </a:rPr>
              <a:t>thêm</a:t>
            </a:r>
            <a:r>
              <a:rPr lang="en-US" sz="2400" b="1" dirty="0">
                <a:latin typeface="Times New Roman" pitchFamily="18" charset="0"/>
              </a:rPr>
              <a:t> 1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9; 10 </a:t>
            </a:r>
            <a:r>
              <a:rPr lang="en-US" sz="2400" b="1" dirty="0" err="1">
                <a:latin typeface="Times New Roman" pitchFamily="18" charset="0"/>
              </a:rPr>
              <a:t>trừ</a:t>
            </a:r>
            <a:r>
              <a:rPr lang="en-US" sz="2400" b="1" dirty="0">
                <a:latin typeface="Times New Roman" pitchFamily="18" charset="0"/>
              </a:rPr>
              <a:t> 9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1, </a:t>
            </a:r>
            <a:r>
              <a:rPr lang="en-US" sz="2400" b="1" dirty="0" err="1">
                <a:latin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</a:rPr>
              <a:t> 1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4419600" y="3017156"/>
            <a:ext cx="624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*</a:t>
            </a:r>
            <a:r>
              <a:rPr lang="en-US" sz="2400" b="1" dirty="0" err="1" smtClean="0">
                <a:latin typeface="Times New Roman" pitchFamily="18" charset="0"/>
              </a:rPr>
              <a:t>Hạ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</a:rPr>
              <a:t>0,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150; 150 </a:t>
            </a:r>
            <a:r>
              <a:rPr lang="en-US" sz="2400" b="1" dirty="0" err="1">
                <a:latin typeface="Times New Roman" pitchFamily="18" charset="0"/>
              </a:rPr>
              <a:t>chia</a:t>
            </a:r>
            <a:r>
              <a:rPr lang="en-US" sz="2400" b="1" dirty="0">
                <a:latin typeface="Times New Roman" pitchFamily="18" charset="0"/>
              </a:rPr>
              <a:t> 43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3 , </a:t>
            </a:r>
            <a:r>
              <a:rPr lang="en-US" sz="2400" b="1" dirty="0" err="1">
                <a:latin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</a:rPr>
              <a:t> 3; </a:t>
            </a: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4520398" y="3515232"/>
            <a:ext cx="594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3 x 3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9; 10 </a:t>
            </a:r>
            <a:r>
              <a:rPr lang="en-US" sz="2400" b="1" dirty="0" err="1">
                <a:latin typeface="Times New Roman" pitchFamily="18" charset="0"/>
              </a:rPr>
              <a:t>trừ</a:t>
            </a:r>
            <a:r>
              <a:rPr lang="en-US" sz="2400" b="1" dirty="0">
                <a:latin typeface="Times New Roman" pitchFamily="18" charset="0"/>
              </a:rPr>
              <a:t> 9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1, </a:t>
            </a:r>
            <a:r>
              <a:rPr lang="en-US" sz="2400" b="1" dirty="0" err="1">
                <a:latin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</a:rPr>
              <a:t> 1, </a:t>
            </a:r>
            <a:r>
              <a:rPr lang="en-US" sz="2400" b="1" dirty="0" err="1">
                <a:latin typeface="Times New Roman" pitchFamily="18" charset="0"/>
              </a:rPr>
              <a:t>nhớ</a:t>
            </a:r>
            <a:r>
              <a:rPr lang="en-US" sz="2400" b="1" dirty="0">
                <a:latin typeface="Times New Roman" pitchFamily="18" charset="0"/>
              </a:rPr>
              <a:t> 1;</a:t>
            </a:r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>
            <a:off x="4495800" y="4004462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3 x 4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12, </a:t>
            </a:r>
            <a:r>
              <a:rPr lang="en-US" sz="2400" b="1" dirty="0" err="1">
                <a:latin typeface="Times New Roman" pitchFamily="18" charset="0"/>
              </a:rPr>
              <a:t>thêm</a:t>
            </a:r>
            <a:r>
              <a:rPr lang="en-US" sz="2400" b="1" dirty="0">
                <a:latin typeface="Times New Roman" pitchFamily="18" charset="0"/>
              </a:rPr>
              <a:t> 1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13; 15 </a:t>
            </a:r>
            <a:r>
              <a:rPr lang="en-US" sz="2400" b="1" dirty="0" err="1">
                <a:latin typeface="Times New Roman" pitchFamily="18" charset="0"/>
              </a:rPr>
              <a:t>trừ</a:t>
            </a:r>
            <a:r>
              <a:rPr lang="en-US" sz="2400" b="1" dirty="0">
                <a:latin typeface="Times New Roman" pitchFamily="18" charset="0"/>
              </a:rPr>
              <a:t> 13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2, </a:t>
            </a:r>
            <a:r>
              <a:rPr lang="en-US" sz="2400" b="1" dirty="0" err="1">
                <a:latin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</a:rPr>
              <a:t> 2.</a:t>
            </a: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5867400" y="4800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SG" sz="2400">
              <a:solidFill>
                <a:schemeClr val="tx1"/>
              </a:solidFill>
            </a:endParaRPr>
          </a:p>
        </p:txBody>
      </p:sp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4433455" y="4477732"/>
            <a:ext cx="601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*</a:t>
            </a:r>
            <a:r>
              <a:rPr lang="en-US" sz="2400" b="1" dirty="0" err="1" smtClean="0">
                <a:latin typeface="Times New Roman" pitchFamily="18" charset="0"/>
              </a:rPr>
              <a:t>Hạ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</a:rPr>
              <a:t>5,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215; 215 </a:t>
            </a:r>
            <a:r>
              <a:rPr lang="en-US" sz="2400" b="1" dirty="0" err="1">
                <a:latin typeface="Times New Roman" pitchFamily="18" charset="0"/>
              </a:rPr>
              <a:t>chia</a:t>
            </a:r>
            <a:r>
              <a:rPr lang="en-US" sz="2400" b="1" dirty="0">
                <a:latin typeface="Times New Roman" pitchFamily="18" charset="0"/>
              </a:rPr>
              <a:t> 43,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5, </a:t>
            </a:r>
            <a:r>
              <a:rPr lang="en-US" sz="2400" b="1" dirty="0" err="1">
                <a:latin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</a:rPr>
              <a:t> 5</a:t>
            </a:r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auto">
          <a:xfrm>
            <a:off x="4520398" y="5482295"/>
            <a:ext cx="739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5 x 4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20, </a:t>
            </a:r>
            <a:r>
              <a:rPr lang="en-US" sz="2400" b="1" dirty="0" err="1">
                <a:latin typeface="Times New Roman" pitchFamily="18" charset="0"/>
              </a:rPr>
              <a:t>thêm</a:t>
            </a:r>
            <a:r>
              <a:rPr lang="en-US" sz="2400" b="1" dirty="0">
                <a:latin typeface="Times New Roman" pitchFamily="18" charset="0"/>
              </a:rPr>
              <a:t> 1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21; 21 </a:t>
            </a:r>
            <a:r>
              <a:rPr lang="en-US" sz="2400" b="1" dirty="0" err="1">
                <a:latin typeface="Times New Roman" pitchFamily="18" charset="0"/>
              </a:rPr>
              <a:t>trừ</a:t>
            </a:r>
            <a:r>
              <a:rPr lang="en-US" sz="2400" b="1" dirty="0">
                <a:latin typeface="Times New Roman" pitchFamily="18" charset="0"/>
              </a:rPr>
              <a:t> 21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0, </a:t>
            </a:r>
            <a:r>
              <a:rPr lang="en-US" sz="2400" b="1" dirty="0" err="1">
                <a:latin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</a:rPr>
              <a:t> 0</a:t>
            </a:r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514350" y="4297109"/>
            <a:ext cx="4152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Vậy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10105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43 = 235</a:t>
            </a:r>
          </a:p>
        </p:txBody>
      </p:sp>
      <p:sp>
        <p:nvSpPr>
          <p:cNvPr id="29" name="Text Box 42"/>
          <p:cNvSpPr txBox="1">
            <a:spLocks noChangeArrowheads="1"/>
          </p:cNvSpPr>
          <p:nvPr/>
        </p:nvSpPr>
        <p:spPr bwMode="auto">
          <a:xfrm>
            <a:off x="3719945" y="1061720"/>
            <a:ext cx="64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/>
              <a:t>       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56"/>
          <p:cNvSpPr txBox="1">
            <a:spLocks noChangeArrowheads="1"/>
          </p:cNvSpPr>
          <p:nvPr/>
        </p:nvSpPr>
        <p:spPr bwMode="auto">
          <a:xfrm>
            <a:off x="1952739" y="2298126"/>
            <a:ext cx="3074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 Box 57"/>
          <p:cNvSpPr txBox="1">
            <a:spLocks noChangeArrowheads="1"/>
          </p:cNvSpPr>
          <p:nvPr/>
        </p:nvSpPr>
        <p:spPr bwMode="auto">
          <a:xfrm>
            <a:off x="2133205" y="2741181"/>
            <a:ext cx="3051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Text Box 58"/>
          <p:cNvSpPr txBox="1">
            <a:spLocks noChangeArrowheads="1"/>
          </p:cNvSpPr>
          <p:nvPr/>
        </p:nvSpPr>
        <p:spPr bwMode="auto">
          <a:xfrm>
            <a:off x="4520398" y="4991768"/>
            <a:ext cx="685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5 x 3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15, 15 </a:t>
            </a:r>
            <a:r>
              <a:rPr lang="en-US" sz="2400" b="1" dirty="0" err="1">
                <a:latin typeface="Times New Roman" pitchFamily="18" charset="0"/>
              </a:rPr>
              <a:t>trừ</a:t>
            </a:r>
            <a:r>
              <a:rPr lang="en-US" sz="2400" b="1" dirty="0">
                <a:latin typeface="Times New Roman" pitchFamily="18" charset="0"/>
              </a:rPr>
              <a:t> 15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0, </a:t>
            </a:r>
            <a:r>
              <a:rPr lang="en-US" sz="2400" b="1" dirty="0" err="1">
                <a:latin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</a:rPr>
              <a:t> 0 </a:t>
            </a:r>
            <a:r>
              <a:rPr lang="en-US" sz="2400" b="1" dirty="0" err="1">
                <a:latin typeface="Times New Roman" pitchFamily="18" charset="0"/>
              </a:rPr>
              <a:t>nhớ</a:t>
            </a:r>
            <a:r>
              <a:rPr lang="en-US" sz="2400" b="1" dirty="0">
                <a:latin typeface="Times New Roman" pitchFamily="18" charset="0"/>
              </a:rPr>
              <a:t> 1;</a:t>
            </a: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2019300" y="2933700"/>
            <a:ext cx="2209800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162299" y="2438400"/>
            <a:ext cx="1028701" cy="1073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2622361" y="3149674"/>
            <a:ext cx="53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3953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884675" y="504544"/>
            <a:ext cx="12953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10105</a:t>
            </a:r>
          </a:p>
        </p:txBody>
      </p:sp>
      <p:sp>
        <p:nvSpPr>
          <p:cNvPr id="9" name="Rectangle 8"/>
          <p:cNvSpPr/>
          <p:nvPr/>
        </p:nvSpPr>
        <p:spPr>
          <a:xfrm>
            <a:off x="6332473" y="483692"/>
            <a:ext cx="76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5132604" y="1370806"/>
            <a:ext cx="1981200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41973" y="971774"/>
            <a:ext cx="1143000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083982" y="918553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99789" y="1332562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19011" y="1746571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36710" y="999483"/>
            <a:ext cx="2153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6491722" y="993081"/>
            <a:ext cx="3222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48941" y="986893"/>
            <a:ext cx="3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91362" y="2696087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72930" y="3384193"/>
            <a:ext cx="10254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101 : 43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(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79247" y="4133854"/>
            <a:ext cx="10401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150 : 43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(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70861" y="4942032"/>
            <a:ext cx="104100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215 : 43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vi-VN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5 ( </a:t>
            </a:r>
            <a:r>
              <a:rPr lang="en-US" sz="3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808</TotalTime>
  <Words>1196</Words>
  <Application>Microsoft Office PowerPoint</Application>
  <PresentationFormat>Widescreen</PresentationFormat>
  <Paragraphs>222</Paragraphs>
  <Slides>22</Slides>
  <Notes>5</Notes>
  <HiddenSlides>0</HiddenSlides>
  <MMClips>1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41" baseType="lpstr">
      <vt:lpstr>Microsoft YaHei</vt:lpstr>
      <vt:lpstr>宋体</vt:lpstr>
      <vt:lpstr>Arial</vt:lpstr>
      <vt:lpstr>Calibri</vt:lpstr>
      <vt:lpstr>Century Gothic</vt:lpstr>
      <vt:lpstr>Comic Sans MS</vt:lpstr>
      <vt:lpstr>DilleniaUPC</vt:lpstr>
      <vt:lpstr>Monotype Sorts</vt:lpstr>
      <vt:lpstr>Tahoma</vt:lpstr>
      <vt:lpstr>Times New Roman</vt:lpstr>
      <vt:lpstr>UTM Cooper Black</vt:lpstr>
      <vt:lpstr>VNI-Times</vt:lpstr>
      <vt:lpstr>VNI-Zap</vt:lpstr>
      <vt:lpstr>Wingdings 3</vt:lpstr>
      <vt:lpstr>幼圆</vt:lpstr>
      <vt:lpstr>方正少儿简体</vt:lpstr>
      <vt:lpstr>等线</vt:lpstr>
      <vt:lpstr>Wisp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Microsoft account</cp:lastModifiedBy>
  <cp:revision>129</cp:revision>
  <dcterms:created xsi:type="dcterms:W3CDTF">2017-11-30T21:04:10Z</dcterms:created>
  <dcterms:modified xsi:type="dcterms:W3CDTF">2021-12-03T15:19:12Z</dcterms:modified>
</cp:coreProperties>
</file>