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03" r:id="rId2"/>
    <p:sldId id="313" r:id="rId3"/>
    <p:sldId id="304" r:id="rId4"/>
    <p:sldId id="267" r:id="rId5"/>
    <p:sldId id="306" r:id="rId6"/>
    <p:sldId id="307" r:id="rId7"/>
    <p:sldId id="305" r:id="rId8"/>
    <p:sldId id="270" r:id="rId9"/>
    <p:sldId id="271" r:id="rId10"/>
    <p:sldId id="273" r:id="rId11"/>
    <p:sldId id="274" r:id="rId12"/>
    <p:sldId id="275" r:id="rId13"/>
    <p:sldId id="276" r:id="rId14"/>
    <p:sldId id="278" r:id="rId15"/>
    <p:sldId id="281" r:id="rId16"/>
    <p:sldId id="308" r:id="rId17"/>
    <p:sldId id="309" r:id="rId18"/>
    <p:sldId id="310" r:id="rId19"/>
    <p:sldId id="311" r:id="rId20"/>
    <p:sldId id="312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310BB-145B-4E14-A842-772BEFCE52C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475F-EBD1-4E1E-842D-3D4C684A6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2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3A2959-BC20-4EA3-BDC2-45B9BC91F790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7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51D5D0-C0C8-4F16-AF4A-BF2A7A1D74EF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A6267C-19BC-42F4-9120-8A53B6346259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8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BDAA8F-83F0-49BD-B81F-72D3442BCEAC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5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8ECF3-D431-4963-A4A5-7E70E4D263E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5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C519-A3CB-4826-B840-2C565FF269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81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17D0-AB50-4D83-95FD-7AD2BA3F81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75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562C4-FB80-4B95-9FCF-51E5E6010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0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F769-38C3-4376-AE53-2A8EB44F82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16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4072-F582-4C91-82DF-4F6A55359F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62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C1BE-B902-4D2D-8CB4-DCF3CFF1A8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6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488A-0E83-4B85-9642-56E3EA13C5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19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0EEA-2D1C-4170-85F2-3B0E916FEF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96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389B-CB53-46E2-AC7F-895801FC77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50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1C723-17A5-41C6-B6C1-C1364FA6B3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55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73A4-99C1-4A79-90C7-43CA0D2A2D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34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FC71-226D-4427-9A06-ACB7FBFE18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58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0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5" descr="Hồ Ba Bể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"/>
            <a:ext cx="1219892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136488"/>
            <a:ext cx="111252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Hồ Ba bể nằm trong Vườn quốc gia Ba Bể thuộc huyện Ba Bể - tỉnh Bắc Cạn.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Đường đi quanh co ven những dãy núi đá vôi và có những đèo, dốc nhỏ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7763"/>
            <a:ext cx="105156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e chuye_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5783"/>
            <a:ext cx="6629400" cy="545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8001000" y="914400"/>
            <a:ext cx="4191000" cy="11604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 cụ ăn xin xuất hiện như thế nào?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0" y="2299854"/>
            <a:ext cx="4191000" cy="1143000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e chuye_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5462"/>
            <a:ext cx="67770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399" y="762000"/>
            <a:ext cx="4073237" cy="990600"/>
          </a:xfrm>
          <a:prstGeom prst="rect">
            <a:avLst/>
          </a:prstGeom>
          <a:solidFill>
            <a:srgbClr val="00B0F0"/>
          </a:solidFill>
        </p:spPr>
        <p:txBody>
          <a:bodyPr anchor="ctr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Ai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bà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cụ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nghỉ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399" y="2514600"/>
            <a:ext cx="4073238" cy="906462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xảy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đêm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398" y="4343400"/>
            <a:ext cx="4080165" cy="1676400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bà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cụ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dặn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mẹ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bà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góa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+mj-ea"/>
                <a:cs typeface="Arial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+mj-ea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e chuye_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5325"/>
            <a:ext cx="655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543800" y="674543"/>
            <a:ext cx="4038600" cy="1230457"/>
          </a:xfrm>
          <a:prstGeom prst="rect">
            <a:avLst/>
          </a:prstGeom>
          <a:solidFill>
            <a:srgbClr val="FFC000"/>
          </a:solidFill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đêm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lễ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xảy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43800" y="2073852"/>
            <a:ext cx="4010891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góa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Ke chuye_0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239000" cy="471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05800" y="990600"/>
            <a:ext cx="3657600" cy="1905000"/>
          </a:xfrm>
          <a:prstGeom prst="rect">
            <a:avLst/>
          </a:prstGeo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Ba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Bể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4"/>
          <p:cNvGrpSpPr>
            <a:grpSpLocks/>
          </p:cNvGrpSpPr>
          <p:nvPr/>
        </p:nvGrpSpPr>
        <p:grpSpPr bwMode="auto">
          <a:xfrm>
            <a:off x="4724400" y="1905001"/>
            <a:ext cx="7239000" cy="4517666"/>
            <a:chOff x="0" y="0"/>
            <a:chExt cx="9144001" cy="6858001"/>
          </a:xfrm>
        </p:grpSpPr>
        <p:pic>
          <p:nvPicPr>
            <p:cNvPr id="38915" name="Picture 2" descr="Ke chuye_3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9712"/>
              <a:ext cx="4483100" cy="364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6" name="Picture 2" descr="Ke chuye_2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1" y="0"/>
              <a:ext cx="464820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7" name="Picture 2" descr="Ke chuye_1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57601"/>
              <a:ext cx="44958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5" descr="Ke chuye_0"/>
            <p:cNvPicPr>
              <a:picLocks noChangeAspect="1" noChangeArrowheads="1"/>
            </p:cNvPicPr>
            <p:nvPr/>
          </p:nvPicPr>
          <p:blipFill>
            <a:blip r:embed="rId6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657600"/>
              <a:ext cx="46482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65066"/>
            <a:ext cx="3505200" cy="36576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5800" y="304800"/>
            <a:ext cx="6616503" cy="1752599"/>
          </a:xfrm>
          <a:prstGeom prst="cloudCallout">
            <a:avLst>
              <a:gd name="adj1" fmla="val -21135"/>
              <a:gd name="adj2" fmla="val 98846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lại toàn bộ câu chuyện theo lời kể của em?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71600" y="838200"/>
            <a:ext cx="91440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trên em hiểu được điều gì?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28800" y="2971800"/>
            <a:ext cx="9982200" cy="2308324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36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Curved Right Arrow 1"/>
          <p:cNvSpPr/>
          <p:nvPr/>
        </p:nvSpPr>
        <p:spPr>
          <a:xfrm rot="20995446">
            <a:off x="331322" y="1077467"/>
            <a:ext cx="1289635" cy="3024318"/>
          </a:xfrm>
          <a:prstGeom prst="curvedRightArrow">
            <a:avLst>
              <a:gd name="adj1" fmla="val 24483"/>
              <a:gd name="adj2" fmla="val 41322"/>
              <a:gd name="adj3" fmla="val 41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21290" y="1066800"/>
            <a:ext cx="7662862" cy="23748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Củng</a:t>
            </a:r>
            <a:r>
              <a:rPr lang="en-US" sz="6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65066"/>
            <a:ext cx="350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2589" y="231775"/>
            <a:ext cx="9043987" cy="1143000"/>
          </a:xfrm>
        </p:spPr>
        <p:txBody>
          <a:bodyPr/>
          <a:lstStyle/>
          <a:p>
            <a:pPr eaLnBrk="1" hangingPunct="1"/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cuộc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sống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thường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ngày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làm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đê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̉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thê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̉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hiện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lòng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ái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đối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bạn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bè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mọi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người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10950" name="Picture 6" descr="0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6775" y="1517651"/>
            <a:ext cx="3595688" cy="2468563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0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538288" y="4149725"/>
            <a:ext cx="8934450" cy="1430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Giúp đỡ bạn bè lúc gặp khó khăn: chia sẻ quần áo, đồ dùng học tập, thông qua các  phong trào nhà trường phát động như nuôi heo đất gây quỹ vì bạn nghèo, tấm áo tặng bà. . </a:t>
            </a:r>
          </a:p>
        </p:txBody>
      </p:sp>
      <p:pic>
        <p:nvPicPr>
          <p:cNvPr id="210951" name="Picture 7" descr="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1528764"/>
            <a:ext cx="4418012" cy="24526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77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175" y="3175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cuộc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sống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thường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ngày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làm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đê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̉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thê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̉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hiện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lòng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ái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đối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bạn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bè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va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̀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mọi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người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566863" y="4360864"/>
            <a:ext cx="9144000" cy="90328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700">
                <a:solidFill>
                  <a:srgbClr val="0000CC"/>
                </a:solidFill>
                <a:latin typeface="Times New Roman" panose="02020603050405020304" pitchFamily="18" charset="0"/>
              </a:rPr>
              <a:t>Giúp đỡ những người bệnh tật, những người gặp khó khăn trong cuộc sống do thiên tai gây ra như: bão, lũ lụt, động đất…..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826" y="1474789"/>
            <a:ext cx="3978275" cy="2727325"/>
          </a:xfrm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7" name="Picture 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1" y="1446214"/>
            <a:ext cx="4289425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4953000"/>
            <a:ext cx="8686800" cy="1416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khan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covid-19?</a:t>
            </a:r>
            <a:endParaRPr lang="en-US" altLang="en-US" sz="2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07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7926" y="0"/>
            <a:ext cx="4456113" cy="1143000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FF0000"/>
                </a:solidFill>
              </a:rPr>
              <a:t>Dặn dò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1175" y="1063625"/>
            <a:ext cx="8686800" cy="11874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</a:rPr>
              <a:t>Về nhà kể lại câu chuyện cho người thân nghe.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0000CC"/>
                </a:solidFill>
                <a:latin typeface="Times New Roman" panose="02020603050405020304" pitchFamily="18" charset="0"/>
              </a:rPr>
              <a:t>Xem trước nội dung tiết kể chuyện Nàng Tiên Ốc.</a:t>
            </a:r>
          </a:p>
        </p:txBody>
      </p:sp>
    </p:spTree>
    <p:extLst>
      <p:ext uri="{BB962C8B-B14F-4D97-AF65-F5344CB8AC3E}">
        <p14:creationId xmlns:p14="http://schemas.microsoft.com/office/powerpoint/2010/main" val="311211410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28600"/>
            <a:ext cx="484346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193343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entileframe1181x1772png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2438401" y="2286000"/>
            <a:ext cx="7415213" cy="2038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4000" b="1" kern="10">
                <a:ln w="18034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3197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ntileframe1181x1772png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4685" y="1295400"/>
            <a:ext cx="967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2021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chuyện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379538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Ba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76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01783" y="533400"/>
            <a:ext cx="11286387" cy="5791200"/>
            <a:chOff x="-195594" y="838201"/>
            <a:chExt cx="9873297" cy="6019800"/>
          </a:xfrm>
        </p:grpSpPr>
        <p:pic>
          <p:nvPicPr>
            <p:cNvPr id="15364" name="Picture 2" descr="Ke chuye_3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876300"/>
              <a:ext cx="3376971" cy="296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2" descr="Ke chuye_2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1" y="838201"/>
              <a:ext cx="3352799" cy="300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2" descr="Ke chuye_1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4038600"/>
              <a:ext cx="3352800" cy="281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5" descr="Ke chuye_0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962400"/>
              <a:ext cx="34290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/>
            <p:nvPr/>
          </p:nvSpPr>
          <p:spPr>
            <a:xfrm>
              <a:off x="-195594" y="1828801"/>
              <a:ext cx="1338593" cy="1981201"/>
            </a:xfrm>
            <a:prstGeom prst="wedgeRoundRectCallout">
              <a:avLst>
                <a:gd name="adj1" fmla="val 64854"/>
                <a:gd name="adj2" fmla="val -70433"/>
                <a:gd name="adj3" fmla="val 16667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 cụ ăn xin xuất hiện như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8152918" y="1362003"/>
              <a:ext cx="1300772" cy="1457399"/>
            </a:xfrm>
            <a:prstGeom prst="wedgeRoundRectCallout">
              <a:avLst>
                <a:gd name="adj1" fmla="val -63056"/>
                <a:gd name="adj2" fmla="val -80812"/>
                <a:gd name="adj3" fmla="val 16667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-195594" y="4762504"/>
              <a:ext cx="1414552" cy="1943098"/>
            </a:xfrm>
            <a:prstGeom prst="wedgeRoundRectCallout">
              <a:avLst>
                <a:gd name="adj1" fmla="val 64960"/>
                <a:gd name="adj2" fmla="val -79424"/>
                <a:gd name="adj3" fmla="val 16667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 gì xảy ra trong đêm lễ hội ?</a:t>
              </a: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8246535" y="4647464"/>
              <a:ext cx="1431168" cy="2210536"/>
            </a:xfrm>
            <a:prstGeom prst="wedgeRoundRectCallout">
              <a:avLst>
                <a:gd name="adj1" fmla="val -65443"/>
                <a:gd name="adj2" fmla="val -47801"/>
                <a:gd name="adj3" fmla="val 16667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Bể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6632"/>
            <a:ext cx="3962400" cy="303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203200" y="3276600"/>
            <a:ext cx="3987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10516" r="38837" b="64285"/>
          <a:stretch/>
        </p:blipFill>
        <p:spPr bwMode="auto">
          <a:xfrm>
            <a:off x="4299857" y="86631"/>
            <a:ext cx="7739743" cy="29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34673" r="39179" b="38541"/>
          <a:stretch/>
        </p:blipFill>
        <p:spPr bwMode="auto">
          <a:xfrm>
            <a:off x="4343400" y="3276600"/>
            <a:ext cx="7739743" cy="305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469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0" y="1"/>
            <a:ext cx="3816350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t="35408" r="39203" b="36771"/>
          <a:stretch/>
        </p:blipFill>
        <p:spPr bwMode="auto">
          <a:xfrm>
            <a:off x="3987800" y="0"/>
            <a:ext cx="82041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8"/>
          <a:stretch/>
        </p:blipFill>
        <p:spPr bwMode="auto">
          <a:xfrm>
            <a:off x="0" y="2286000"/>
            <a:ext cx="3790950" cy="203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3561" r="38622" b="34403"/>
          <a:stretch/>
        </p:blipFill>
        <p:spPr bwMode="auto">
          <a:xfrm>
            <a:off x="3987800" y="2581050"/>
            <a:ext cx="8204199" cy="37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053"/>
          <a:stretch/>
        </p:blipFill>
        <p:spPr bwMode="auto">
          <a:xfrm>
            <a:off x="0" y="4310175"/>
            <a:ext cx="3790950" cy="25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244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422146" y="256185"/>
            <a:ext cx="102452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4" eaLnBrk="1" hangingPunct="1">
              <a:spcBef>
                <a:spcPct val="50000"/>
              </a:spcBef>
            </a:pPr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Đọc lời dưới mỗi bức tranh. Thử đoán xem câu chuyện kể về ai? </a:t>
            </a:r>
            <a:r>
              <a:rPr lang="en-US" altLang="en-US" sz="3000" smtClean="0"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dung câu chuyện là gì</a:t>
            </a:r>
            <a:r>
              <a:rPr lang="en-US" altLang="en-US" sz="30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01783" y="1447800"/>
            <a:ext cx="11286387" cy="4940300"/>
            <a:chOff x="-195594" y="838201"/>
            <a:chExt cx="9873297" cy="6019800"/>
          </a:xfrm>
        </p:grpSpPr>
        <p:pic>
          <p:nvPicPr>
            <p:cNvPr id="15364" name="Picture 2" descr="Ke chuye_3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876300"/>
              <a:ext cx="3376971" cy="296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2" descr="Ke chuye_2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1" y="838201"/>
              <a:ext cx="3352799" cy="300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2" descr="Ke chuye_1"/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4038600"/>
              <a:ext cx="3352800" cy="281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5" descr="Ke chuye_0"/>
            <p:cNvPicPr>
              <a:picLocks noChangeAspect="1" noChangeArrowheads="1"/>
            </p:cNvPicPr>
            <p:nvPr/>
          </p:nvPicPr>
          <p:blipFill>
            <a:blip r:embed="rId5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962400"/>
              <a:ext cx="34290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/>
            <p:nvPr/>
          </p:nvSpPr>
          <p:spPr>
            <a:xfrm>
              <a:off x="-195594" y="1828801"/>
              <a:ext cx="1338593" cy="1981201"/>
            </a:xfrm>
            <a:prstGeom prst="wedgeRoundRectCallout">
              <a:avLst>
                <a:gd name="adj1" fmla="val 64854"/>
                <a:gd name="adj2" fmla="val -70433"/>
                <a:gd name="adj3" fmla="val 16667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 cụ ăn xin xuất hiện như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8152918" y="1362003"/>
              <a:ext cx="1300772" cy="1457399"/>
            </a:xfrm>
            <a:prstGeom prst="wedgeRoundRectCallout">
              <a:avLst>
                <a:gd name="adj1" fmla="val -63056"/>
                <a:gd name="adj2" fmla="val -80812"/>
                <a:gd name="adj3" fmla="val 16667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-195594" y="4762504"/>
              <a:ext cx="1414552" cy="1943098"/>
            </a:xfrm>
            <a:prstGeom prst="wedgeRoundRectCallout">
              <a:avLst>
                <a:gd name="adj1" fmla="val 64960"/>
                <a:gd name="adj2" fmla="val -79424"/>
                <a:gd name="adj3" fmla="val 16667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 gì xảy ra trong đêm lễ hội ?</a:t>
              </a: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8246535" y="4647464"/>
              <a:ext cx="1431168" cy="2210536"/>
            </a:xfrm>
            <a:prstGeom prst="wedgeRoundRectCallout">
              <a:avLst>
                <a:gd name="adj1" fmla="val -65443"/>
                <a:gd name="adj2" fmla="val -47801"/>
                <a:gd name="adj3" fmla="val 16667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Bể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</p:txBody>
        </p:sp>
      </p:grpSp>
      <p:sp>
        <p:nvSpPr>
          <p:cNvPr id="3" name="Flowchart: Summing Junction 2"/>
          <p:cNvSpPr/>
          <p:nvPr/>
        </p:nvSpPr>
        <p:spPr>
          <a:xfrm>
            <a:off x="381001" y="383016"/>
            <a:ext cx="838200" cy="888832"/>
          </a:xfrm>
          <a:prstGeom prst="flowChartSummingJunction">
            <a:avLst/>
          </a:prstGeom>
          <a:solidFill>
            <a:schemeClr val="accent3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87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394998"/>
            <a:ext cx="10972800" cy="162589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TỪ KHÓ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78831"/>
            <a:ext cx="10972800" cy="3919537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 điều tốt lành để cứu giúp người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5400" y="1246188"/>
            <a:ext cx="9206707" cy="9604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2020888"/>
            <a:ext cx="11049000" cy="960437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3078163"/>
            <a:ext cx="8382000" cy="9604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68413" y="4065588"/>
            <a:ext cx="9982200" cy="960437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6999"/>
            <a:ext cx="3390900" cy="366464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524000" y="152400"/>
            <a:ext cx="7086600" cy="1931089"/>
          </a:xfrm>
          <a:prstGeom prst="cloudCallout">
            <a:avLst>
              <a:gd name="adj1" fmla="val -27923"/>
              <a:gd name="adj2" fmla="val 85396"/>
            </a:avLst>
          </a:prstGeom>
          <a:solidFill>
            <a:schemeClr val="accent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có biết? Đây chính là con “Giao long” trong truyện nè!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iao Long |  Путин Вьетнама 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83489"/>
            <a:ext cx="6324600" cy="43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492</Words>
  <Application>Microsoft Office PowerPoint</Application>
  <PresentationFormat>Widescreen</PresentationFormat>
  <Paragraphs>44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THÍCH TỪ KHÓ</vt:lpstr>
      <vt:lpstr>PowerPoint Presentation</vt:lpstr>
      <vt:lpstr>Bà cụ ăn xin xuất hiện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Củng cố</vt:lpstr>
      <vt:lpstr>Trong cuộc sống thường ngày các em làm gì để thể hiện lòng nhân ái đối với bạn bè và với mọi người xung quanh?</vt:lpstr>
      <vt:lpstr>Trong cuộc sống thường ngày các em làm gì để thể hiện lòng nhân ái đối với bạn bè và với mọi người xung quanh?</vt:lpstr>
      <vt:lpstr>Dặn dò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58</cp:revision>
  <dcterms:created xsi:type="dcterms:W3CDTF">2002-01-01T08:02:22Z</dcterms:created>
  <dcterms:modified xsi:type="dcterms:W3CDTF">2021-08-25T10:46:26Z</dcterms:modified>
</cp:coreProperties>
</file>