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71" r:id="rId3"/>
    <p:sldId id="390" r:id="rId4"/>
    <p:sldId id="374" r:id="rId5"/>
    <p:sldId id="378" r:id="rId6"/>
    <p:sldId id="377" r:id="rId7"/>
    <p:sldId id="391" r:id="rId8"/>
    <p:sldId id="381" r:id="rId9"/>
    <p:sldId id="380" r:id="rId10"/>
    <p:sldId id="375" r:id="rId11"/>
    <p:sldId id="382" r:id="rId12"/>
    <p:sldId id="383" r:id="rId13"/>
    <p:sldId id="385" r:id="rId14"/>
    <p:sldId id="384" r:id="rId15"/>
    <p:sldId id="371" r:id="rId16"/>
    <p:sldId id="387" r:id="rId17"/>
    <p:sldId id="389" r:id="rId18"/>
    <p:sldId id="392" r:id="rId19"/>
    <p:sldId id="295" r:id="rId20"/>
    <p:sldId id="367" r:id="rId21"/>
    <p:sldId id="3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FA"/>
    <a:srgbClr val="F9FECC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3" d="100"/>
          <a:sy n="43" d="100"/>
        </p:scale>
        <p:origin x="893" y="9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A1047-F9A1-4DA2-8837-F29595820F79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0BE70-CB4C-4366-BF7D-21D96708A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2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3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7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62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6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"/>
          <p:cNvSpPr txBox="1">
            <a:spLocks noGrp="1"/>
          </p:cNvSpPr>
          <p:nvPr>
            <p:ph type="title"/>
          </p:nvPr>
        </p:nvSpPr>
        <p:spPr>
          <a:xfrm>
            <a:off x="1175400" y="3427951"/>
            <a:ext cx="6526000" cy="12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9" name="Google Shape;269;p3"/>
          <p:cNvSpPr txBox="1">
            <a:spLocks noGrp="1"/>
          </p:cNvSpPr>
          <p:nvPr>
            <p:ph type="title" idx="2" hasCustomPrompt="1"/>
          </p:nvPr>
        </p:nvSpPr>
        <p:spPr>
          <a:xfrm>
            <a:off x="3174800" y="1629117"/>
            <a:ext cx="2527200" cy="1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0" name="Google Shape;270;p3"/>
          <p:cNvSpPr txBox="1">
            <a:spLocks noGrp="1"/>
          </p:cNvSpPr>
          <p:nvPr>
            <p:ph type="subTitle" idx="1"/>
          </p:nvPr>
        </p:nvSpPr>
        <p:spPr>
          <a:xfrm>
            <a:off x="1726200" y="4850867"/>
            <a:ext cx="54244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3"/>
          <p:cNvGrpSpPr/>
          <p:nvPr/>
        </p:nvGrpSpPr>
        <p:grpSpPr>
          <a:xfrm>
            <a:off x="-642733" y="-1153396"/>
            <a:ext cx="9133847" cy="10258096"/>
            <a:chOff x="-482050" y="-865047"/>
            <a:chExt cx="6850385" cy="7693572"/>
          </a:xfrm>
        </p:grpSpPr>
        <p:grpSp>
          <p:nvGrpSpPr>
            <p:cNvPr id="272" name="Google Shape;272;p3"/>
            <p:cNvGrpSpPr/>
            <p:nvPr/>
          </p:nvGrpSpPr>
          <p:grpSpPr>
            <a:xfrm rot="3317427">
              <a:off x="604890" y="3967042"/>
              <a:ext cx="956536" cy="3145513"/>
              <a:chOff x="6772950" y="1141500"/>
              <a:chExt cx="372575" cy="1225125"/>
            </a:xfrm>
          </p:grpSpPr>
          <p:sp>
            <p:nvSpPr>
              <p:cNvPr id="273" name="Google Shape;273;p3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4" name="Google Shape;304;p3"/>
            <p:cNvGrpSpPr/>
            <p:nvPr/>
          </p:nvGrpSpPr>
          <p:grpSpPr>
            <a:xfrm>
              <a:off x="10" y="-865047"/>
              <a:ext cx="1680886" cy="2318639"/>
              <a:chOff x="2763875" y="3698500"/>
              <a:chExt cx="1288825" cy="1777825"/>
            </a:xfrm>
          </p:grpSpPr>
          <p:sp>
            <p:nvSpPr>
              <p:cNvPr id="305" name="Google Shape;305;p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" name="Google Shape;420;p3"/>
            <p:cNvGrpSpPr/>
            <p:nvPr/>
          </p:nvGrpSpPr>
          <p:grpSpPr>
            <a:xfrm rot="-4528178">
              <a:off x="4052456" y="-76764"/>
              <a:ext cx="2287943" cy="1828264"/>
              <a:chOff x="1340325" y="4148525"/>
              <a:chExt cx="1340250" cy="1070975"/>
            </a:xfrm>
          </p:grpSpPr>
          <p:sp>
            <p:nvSpPr>
              <p:cNvPr id="421" name="Google Shape;421;p3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1632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8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7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3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421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581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265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88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2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28825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86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6464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321E-17B1-4439-9FFD-34F0BE77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294B7-1BBA-4776-8EB7-0BE26200B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F316-47A2-433F-BD49-69F56E33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A4134-4F8D-4C8F-8973-CE390AEA258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0AE2-601E-4640-BED2-EDCFF9D9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274D7-69B4-488D-8954-C943D2F6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54D94-F411-49A9-8FD9-A9DE0DC949F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0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7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7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6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4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864D-D5D0-4EA3-964C-E02D1314DA7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B475-8579-4651-8534-04E6A9BD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6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864D-D5D0-4EA3-964C-E02D1314DA78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4B475-8579-4651-8534-04E6A9BD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1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B11E07-74C3-4174-9D42-E012347B79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86"/>
          <a:stretch/>
        </p:blipFill>
        <p:spPr>
          <a:xfrm rot="5400000">
            <a:off x="2666999" y="-2666998"/>
            <a:ext cx="6858001" cy="1219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D838773-4820-4D7D-BB11-A11F076278F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6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7E916BAB-91B0-43D0-A910-03681EE50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6" y="1143000"/>
            <a:ext cx="91535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949EF1-D306-4F60-A4F6-4DD9B2E3CF88}"/>
              </a:ext>
            </a:extLst>
          </p:cNvPr>
          <p:cNvSpPr/>
          <p:nvPr/>
        </p:nvSpPr>
        <p:spPr>
          <a:xfrm>
            <a:off x="2530270" y="685801"/>
            <a:ext cx="7121301" cy="2624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Chào mừng các con tham gia học trực tuyến</a:t>
            </a:r>
          </a:p>
        </p:txBody>
      </p:sp>
      <p:sp>
        <p:nvSpPr>
          <p:cNvPr id="5" name="文本框 7">
            <a:extLst>
              <a:ext uri="{FF2B5EF4-FFF2-40B4-BE49-F238E27FC236}">
                <a16:creationId xmlns:a16="http://schemas.microsoft.com/office/drawing/2014/main" id="{45BB5C08-B11B-4D1E-9813-B04F873A8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1676400"/>
            <a:ext cx="721995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663">
              <a:defRPr/>
            </a:pPr>
            <a:r>
              <a:rPr lang="en-US" altLang="zh-CN" sz="7199" dirty="0">
                <a:solidFill>
                  <a:srgbClr val="46B29B"/>
                </a:solidFill>
                <a:latin typeface="SVN-Secesja Pro" panose="02000500000000000000" pitchFamily="2" charset="0"/>
                <a:ea typeface="黑体" panose="02010609060101010101" pitchFamily="49" charset="-122"/>
              </a:rPr>
              <a:t>MÔN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 descr="Hướng dẫn cách chèn hình nền powerpoint đẹp và đơn giản - Tri Thức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50"/>
            <a:ext cx="2220687" cy="683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-972640" y="2831697"/>
            <a:ext cx="41659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vi-V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86" y="-32144"/>
            <a:ext cx="4932153" cy="6890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840" y="-142875"/>
            <a:ext cx="5039161" cy="70387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97698" y="307549"/>
            <a:ext cx="1214657" cy="634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7917940" y="1098317"/>
            <a:ext cx="895555" cy="458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7395861" y="455402"/>
            <a:ext cx="593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5861" y="1218497"/>
            <a:ext cx="593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5861" y="1825078"/>
            <a:ext cx="593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8123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2003" y="491340"/>
            <a:ext cx="616772" cy="54689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775" y="457013"/>
            <a:ext cx="4927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C46BA3-AFEF-4961-9204-6C6F888F1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2973" r="8647" b="7532"/>
          <a:stretch/>
        </p:blipFill>
        <p:spPr>
          <a:xfrm>
            <a:off x="5405768" y="2"/>
            <a:ext cx="7894213" cy="8199567"/>
          </a:xfrm>
          <a:prstGeom prst="rect">
            <a:avLst/>
          </a:prstGeom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459824" y="656281"/>
            <a:ext cx="719239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27 </a:t>
            </a:r>
            <a:r>
              <a:rPr lang="en-US" alt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alt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  <a:endParaRPr lang="en-US" altLang="en-US" sz="2400" b="1" u="sng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28009" y="1098398"/>
            <a:ext cx="12985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TǨn</a:t>
            </a:r>
            <a:endParaRPr lang="en-US" altLang="en-US" sz="2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59824" y="1498050"/>
            <a:ext cx="511237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trị</a:t>
            </a:r>
            <a:r>
              <a: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7030A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59825" y="1957617"/>
            <a:ext cx="6379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Bài </a:t>
            </a: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1 (T.79)</a:t>
            </a:r>
            <a:r>
              <a:rPr lang="vi-VN" alt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: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: </a:t>
            </a:r>
            <a:endParaRPr lang="en-US" altLang="en-US" sz="2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9543" y="2406218"/>
            <a:ext cx="299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a)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125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+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(13 +  7)</a:t>
            </a:r>
            <a:endParaRPr lang="en-US" sz="2400" b="1" dirty="0">
              <a:solidFill>
                <a:srgbClr val="7030A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1472" y="4181728"/>
            <a:ext cx="271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416 </a:t>
            </a:r>
            <a:r>
              <a:rPr lang="en-US" sz="2400" dirty="0" smtClean="0">
                <a:solidFill>
                  <a:srgbClr val="7030A0"/>
                </a:solidFill>
                <a:latin typeface="Corbel" panose="020B0503020204020204" pitchFamily="34" charset="0"/>
                <a:cs typeface="Times New Roman" pitchFamily="18" charset="0"/>
              </a:rPr>
              <a:t>–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(25 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–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11)</a:t>
            </a:r>
            <a:endParaRPr lang="en-US" sz="2400" b="1" dirty="0">
              <a:solidFill>
                <a:srgbClr val="7030A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51050" y="3367656"/>
            <a:ext cx="2767941" cy="449231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= 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145</a:t>
            </a:r>
            <a:endParaRPr lang="en-US" sz="2400" b="1" dirty="0">
              <a:solidFill>
                <a:srgbClr val="7030A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21065" y="2851906"/>
            <a:ext cx="2803831" cy="552016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125  +   </a:t>
            </a:r>
            <a:r>
              <a:rPr lang="en-US" sz="24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20</a:t>
            </a:r>
            <a:endParaRPr lang="en-US" sz="2400" b="1" dirty="0">
              <a:solidFill>
                <a:srgbClr val="C0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33" name="Right Brace 32"/>
          <p:cNvSpPr/>
          <p:nvPr/>
        </p:nvSpPr>
        <p:spPr>
          <a:xfrm rot="5400000">
            <a:off x="7987688" y="2223939"/>
            <a:ext cx="155149" cy="1111253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733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464"/>
          <p:cNvSpPr txBox="1">
            <a:spLocks noChangeArrowheads="1"/>
          </p:cNvSpPr>
          <p:nvPr/>
        </p:nvSpPr>
        <p:spPr bwMode="auto">
          <a:xfrm>
            <a:off x="8787165" y="4188917"/>
            <a:ext cx="3285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=  </a:t>
            </a:r>
            <a:r>
              <a:rPr lang="en-US" alt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416 </a:t>
            </a: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– </a:t>
            </a:r>
            <a:r>
              <a:rPr lang="en-US" alt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14</a:t>
            </a:r>
            <a:endParaRPr lang="en-US" altLang="en-US" sz="2400" b="1" dirty="0">
              <a:solidFill>
                <a:srgbClr val="C0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36" name="Text Box 473"/>
          <p:cNvSpPr txBox="1">
            <a:spLocks noChangeArrowheads="1"/>
          </p:cNvSpPr>
          <p:nvPr/>
        </p:nvSpPr>
        <p:spPr bwMode="auto">
          <a:xfrm>
            <a:off x="8763647" y="4636251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=  </a:t>
            </a:r>
            <a:r>
              <a:rPr lang="en-US" alt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402</a:t>
            </a:r>
            <a:endParaRPr lang="en-US" altLang="en-US" sz="2400" b="1" dirty="0">
              <a:solidFill>
                <a:srgbClr val="7030A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37" name="Right Brace 36"/>
          <p:cNvSpPr/>
          <p:nvPr/>
        </p:nvSpPr>
        <p:spPr>
          <a:xfrm rot="5400000">
            <a:off x="8020611" y="3973827"/>
            <a:ext cx="138509" cy="1160459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733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842897" y="4652665"/>
            <a:ext cx="59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accent3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14</a:t>
            </a:r>
            <a:endParaRPr lang="en-US" altLang="en-US" sz="2400" b="1" dirty="0">
              <a:solidFill>
                <a:schemeClr val="accent3">
                  <a:lumMod val="75000"/>
                </a:schemeClr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076E43-AD83-4EBA-8FF9-68BB802C2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23" y="2001449"/>
            <a:ext cx="3724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25 – (20 – 10)</a:t>
            </a:r>
          </a:p>
        </p:txBody>
      </p:sp>
      <p:sp>
        <p:nvSpPr>
          <p:cNvPr id="45" name="TextBox 1">
            <a:extLst>
              <a:ext uri="{FF2B5EF4-FFF2-40B4-BE49-F238E27FC236}">
                <a16:creationId xmlns:a16="http://schemas.microsoft.com/office/drawing/2014/main" id="{92EEA688-33B0-4FAF-A270-FE91143C1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99" y="2593109"/>
            <a:ext cx="3071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dirty="0">
                <a:solidFill>
                  <a:srgbClr val="0000FF"/>
                </a:solidFill>
                <a:latin typeface="UTM Aptima" panose="020406030505060202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– (30 + 25)         </a:t>
            </a:r>
          </a:p>
        </p:txBody>
      </p:sp>
      <p:sp>
        <p:nvSpPr>
          <p:cNvPr id="46" name="TextBox 8">
            <a:extLst>
              <a:ext uri="{FF2B5EF4-FFF2-40B4-BE49-F238E27FC236}">
                <a16:creationId xmlns:a16="http://schemas.microsoft.com/office/drawing/2014/main" id="{0262746E-6188-4505-84FF-35E9D2A73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87" y="3448640"/>
            <a:ext cx="35459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125 + (13 + 7)</a:t>
            </a:r>
          </a:p>
        </p:txBody>
      </p:sp>
      <p:sp>
        <p:nvSpPr>
          <p:cNvPr id="47" name="TextBox 11">
            <a:extLst>
              <a:ext uri="{FF2B5EF4-FFF2-40B4-BE49-F238E27FC236}">
                <a16:creationId xmlns:a16="http://schemas.microsoft.com/office/drawing/2014/main" id="{C00727EF-DD6B-415C-88B4-8ACB71235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404" y="4187904"/>
            <a:ext cx="2726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 – (25 – 11)</a:t>
            </a:r>
          </a:p>
        </p:txBody>
      </p:sp>
    </p:spTree>
    <p:extLst>
      <p:ext uri="{BB962C8B-B14F-4D97-AF65-F5344CB8AC3E}">
        <p14:creationId xmlns:p14="http://schemas.microsoft.com/office/powerpoint/2010/main" val="316491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4" grpId="0" build="p"/>
      <p:bldP spid="17" grpId="0" build="p" animBg="1"/>
      <p:bldP spid="18" grpId="0" uiExpand="1" build="p"/>
      <p:bldP spid="33" grpId="0" animBg="1"/>
      <p:bldP spid="33" grpId="1" animBg="1"/>
      <p:bldP spid="35" grpId="0"/>
      <p:bldP spid="36" grpId="0"/>
      <p:bldP spid="37" grpId="0" animBg="1"/>
      <p:bldP spid="37" grpId="1" animBg="1"/>
      <p:bldP spid="38" grpId="0"/>
      <p:bldP spid="38" grpId="1"/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>
            <a:extLst>
              <a:ext uri="{FF2B5EF4-FFF2-40B4-BE49-F238E27FC236}">
                <a16:creationId xmlns:a16="http://schemas.microsoft.com/office/drawing/2014/main" id="{53025092-A925-4F16-9F23-E1F7B8584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015" y="1761053"/>
            <a:ext cx="890895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BF4C8C27-53A8-4EB2-82B1-444C2A2EF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35" y="3986727"/>
            <a:ext cx="10615492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 )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i="1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i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i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i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i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i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i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图片 8" descr="图片包含 玩具, 玩偶&#10;&#10;已生成极高可信度的说明">
            <a:extLst>
              <a:ext uri="{FF2B5EF4-FFF2-40B4-BE49-F238E27FC236}">
                <a16:creationId xmlns:a16="http://schemas.microsoft.com/office/drawing/2014/main" id="{F2316C3D-EB3D-8F4F-A5DC-A98152A1F9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611"/>
          <a:stretch/>
        </p:blipFill>
        <p:spPr>
          <a:xfrm>
            <a:off x="9955175" y="-804087"/>
            <a:ext cx="2826905" cy="3796449"/>
          </a:xfrm>
          <a:prstGeom prst="rect">
            <a:avLst/>
          </a:prstGeom>
        </p:spPr>
      </p:pic>
      <p:grpSp>
        <p:nvGrpSpPr>
          <p:cNvPr id="17" name="组合 18">
            <a:extLst>
              <a:ext uri="{FF2B5EF4-FFF2-40B4-BE49-F238E27FC236}">
                <a16:creationId xmlns:a16="http://schemas.microsoft.com/office/drawing/2014/main" id="{AD6E5C1E-0C10-6B47-9DD5-DE83F2BD1498}"/>
              </a:ext>
            </a:extLst>
          </p:cNvPr>
          <p:cNvGrpSpPr/>
          <p:nvPr/>
        </p:nvGrpSpPr>
        <p:grpSpPr>
          <a:xfrm>
            <a:off x="-15272" y="5986422"/>
            <a:ext cx="12207272" cy="928013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9" name="图片 19">
              <a:extLst>
                <a:ext uri="{FF2B5EF4-FFF2-40B4-BE49-F238E27FC236}">
                  <a16:creationId xmlns:a16="http://schemas.microsoft.com/office/drawing/2014/main" id="{E9C48EC6-2941-C24A-ACDB-46E9A9D3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C4FEF5B-DB3C-0E49-9B11-4A333CBD5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23" name="图片 21">
              <a:extLst>
                <a:ext uri="{FF2B5EF4-FFF2-40B4-BE49-F238E27FC236}">
                  <a16:creationId xmlns:a16="http://schemas.microsoft.com/office/drawing/2014/main" id="{F6FE791B-5214-3F49-A2EF-0C3CED2D4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26" name="图片 17">
            <a:extLst>
              <a:ext uri="{FF2B5EF4-FFF2-40B4-BE49-F238E27FC236}">
                <a16:creationId xmlns:a16="http://schemas.microsoft.com/office/drawing/2014/main" id="{76130137-EA87-4840-BC92-384855B5A5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" y="59195"/>
            <a:ext cx="915754" cy="156094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59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2003" y="491340"/>
            <a:ext cx="616772" cy="54689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775" y="457013"/>
            <a:ext cx="4927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C46BA3-AFEF-4961-9204-6C6F888F1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2973" r="8647" b="7532"/>
          <a:stretch/>
        </p:blipFill>
        <p:spPr>
          <a:xfrm>
            <a:off x="5405768" y="2"/>
            <a:ext cx="7894213" cy="8199567"/>
          </a:xfrm>
          <a:prstGeom prst="rect">
            <a:avLst/>
          </a:prstGeom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433699" y="221698"/>
            <a:ext cx="719239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27 </a:t>
            </a:r>
            <a:r>
              <a:rPr lang="en-US" alt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alt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  <a:endParaRPr lang="en-US" altLang="en-US" sz="2400" b="1" u="sng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40597" y="651808"/>
            <a:ext cx="12985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TǨn</a:t>
            </a:r>
            <a:endParaRPr lang="en-US" altLang="en-US" sz="2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33699" y="1076494"/>
            <a:ext cx="511237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trị</a:t>
            </a:r>
            <a:r>
              <a: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7030A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086606-0053-43E4-BB60-44AEC4D91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71" y="1728882"/>
            <a:ext cx="3724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(65 + 15) x 2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33F4781B-9E32-4A28-9573-3D62359DE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501" y="2324614"/>
            <a:ext cx="3071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dirty="0">
                <a:solidFill>
                  <a:srgbClr val="0000FF"/>
                </a:solidFill>
                <a:latin typeface="UTM Aptima" panose="020406030505060202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: (6 : 3)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4B52A6C8-516F-4047-A66F-39129021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25" y="3194218"/>
            <a:ext cx="3346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(74 – 14) : 2</a:t>
            </a: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55E51D2C-5EEA-4A57-818F-EF7579EE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092" y="3812063"/>
            <a:ext cx="3207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: (3 x 3)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954949" y="1956046"/>
            <a:ext cx="6379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Bài </a:t>
            </a:r>
            <a:r>
              <a:rPr lang="en-US" alt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2 </a:t>
            </a: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(</a:t>
            </a:r>
            <a:r>
              <a:rPr lang="en-US" alt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T.82)</a:t>
            </a:r>
            <a:r>
              <a:rPr lang="vi-VN" alt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: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: </a:t>
            </a:r>
            <a:endParaRPr lang="en-US" altLang="en-US" sz="2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1345" y="2388112"/>
            <a:ext cx="299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a) (65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+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15)  </a:t>
            </a:r>
            <a:r>
              <a:rPr lang="en-US" sz="2400" dirty="0" smtClean="0">
                <a:solidFill>
                  <a:srgbClr val="7030A0"/>
                </a:solidFill>
                <a:latin typeface="Corbel" panose="020B0503020204020204" pitchFamily="34" charset="0"/>
                <a:cs typeface="Times New Roman" pitchFamily="18" charset="0"/>
              </a:rPr>
              <a:t>x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 2</a:t>
            </a:r>
            <a:endParaRPr lang="en-US" sz="2400" b="1" dirty="0">
              <a:solidFill>
                <a:srgbClr val="7030A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3698" y="4175818"/>
            <a:ext cx="2388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48  :</a:t>
            </a:r>
            <a:r>
              <a:rPr lang="en-US" sz="2400" dirty="0" smtClean="0">
                <a:solidFill>
                  <a:srgbClr val="7030A0"/>
                </a:solidFill>
                <a:latin typeface="Corbel" panose="020B0503020204020204" pitchFamily="34" charset="0"/>
                <a:cs typeface="Times New Roman" pitchFamily="18" charset="0"/>
              </a:rPr>
              <a:t>  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 (6  :  3)</a:t>
            </a:r>
            <a:endParaRPr lang="en-US" sz="2400" b="1" dirty="0">
              <a:solidFill>
                <a:srgbClr val="7030A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41345" y="3308383"/>
            <a:ext cx="2767941" cy="449231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= 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160</a:t>
            </a:r>
            <a:endParaRPr lang="en-US" sz="2400" b="1" dirty="0">
              <a:solidFill>
                <a:srgbClr val="7030A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23401" y="2856050"/>
            <a:ext cx="2803831" cy="552016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=   </a:t>
            </a:r>
            <a:r>
              <a:rPr lang="en-US" sz="24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80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Corbel" panose="020B0503020204020204" pitchFamily="34" charset="0"/>
                <a:cs typeface="Times New Roman" pitchFamily="18" charset="0"/>
              </a:rPr>
              <a:t>x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 2</a:t>
            </a:r>
            <a:endParaRPr lang="en-US" sz="2400" b="1" dirty="0">
              <a:solidFill>
                <a:srgbClr val="7030A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40" name="Text Box 464"/>
          <p:cNvSpPr txBox="1">
            <a:spLocks noChangeArrowheads="1"/>
          </p:cNvSpPr>
          <p:nvPr/>
        </p:nvSpPr>
        <p:spPr bwMode="auto">
          <a:xfrm>
            <a:off x="5996305" y="4653286"/>
            <a:ext cx="3285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=  </a:t>
            </a:r>
            <a:r>
              <a:rPr lang="en-US" alt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48 :   </a:t>
            </a:r>
            <a:r>
              <a:rPr lang="en-US" altLang="en-US" sz="24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itchFamily="18" charset="0"/>
              </a:rPr>
              <a:t>2</a:t>
            </a:r>
            <a:endParaRPr lang="en-US" altLang="en-US" sz="2400" b="1" dirty="0">
              <a:solidFill>
                <a:srgbClr val="C0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41" name="Text Box 473"/>
          <p:cNvSpPr txBox="1">
            <a:spLocks noChangeArrowheads="1"/>
          </p:cNvSpPr>
          <p:nvPr/>
        </p:nvSpPr>
        <p:spPr bwMode="auto">
          <a:xfrm>
            <a:off x="5972787" y="5100620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=  </a:t>
            </a:r>
            <a:r>
              <a:rPr lang="en-US" alt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24</a:t>
            </a:r>
            <a:endParaRPr lang="en-US" altLang="en-US" sz="2400" b="1" dirty="0">
              <a:solidFill>
                <a:srgbClr val="7030A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 build="p"/>
      <p:bldP spid="29" grpId="0" build="p"/>
      <p:bldP spid="30" grpId="0" build="p" animBg="1"/>
      <p:bldP spid="31" grpId="0" uiExpand="1" build="p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000A1C3-9536-4B5A-9A50-0970D08A5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0976"/>
            <a:ext cx="12192000" cy="75144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Oval 16"/>
          <p:cNvSpPr/>
          <p:nvPr/>
        </p:nvSpPr>
        <p:spPr>
          <a:xfrm>
            <a:off x="539203" y="251385"/>
            <a:ext cx="616772" cy="54689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C7F37FA0-C0B3-4FEA-87C0-A608DB327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23" y="175982"/>
            <a:ext cx="10725134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                           </a:t>
            </a: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	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 		 </a:t>
            </a: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EE04BABF-9DD8-4E3A-A1D1-A3DBB0C9C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366" y="175982"/>
            <a:ext cx="37071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070B6F0A-C2BB-4161-B407-7EB4F55FC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243" y="170816"/>
            <a:ext cx="4244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6951C5E0-46BC-4A88-A1F2-471173E7E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23" y="737650"/>
            <a:ext cx="7119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C7F37FA0-C0B3-4FEA-87C0-A608DB327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127" y="737649"/>
            <a:ext cx="48071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211" y="1956910"/>
            <a:ext cx="7253577" cy="468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22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allAtOnce"/>
      <p:bldP spid="21" grpId="1" build="allAtOnce"/>
      <p:bldP spid="22" grpId="0" build="allAtOnce"/>
      <p:bldP spid="22" grpId="1" build="allAtOnce"/>
      <p:bldP spid="23" grpId="0"/>
      <p:bldP spid="23" grpId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000A1C3-9536-4B5A-9A50-0970D08A5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6491"/>
            <a:ext cx="12192000" cy="75144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Oval 16"/>
          <p:cNvSpPr/>
          <p:nvPr/>
        </p:nvSpPr>
        <p:spPr>
          <a:xfrm>
            <a:off x="539203" y="251385"/>
            <a:ext cx="616772" cy="54689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C7F37FA0-C0B3-4FEA-87C0-A608DB327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23" y="175982"/>
            <a:ext cx="10725134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                           </a:t>
            </a: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	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 		 </a:t>
            </a: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EE04BABF-9DD8-4E3A-A1D1-A3DBB0C9C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366" y="175982"/>
            <a:ext cx="37071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070B6F0A-C2BB-4161-B407-7EB4F55FC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243" y="170816"/>
            <a:ext cx="4244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6951C5E0-46BC-4A88-A1F2-471173E7E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23" y="737650"/>
            <a:ext cx="7119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C7F37FA0-C0B3-4FEA-87C0-A608DB327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127" y="737649"/>
            <a:ext cx="48071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7990"/>
            <a:ext cx="5861443" cy="40264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65" y="3619761"/>
            <a:ext cx="1825981" cy="10425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587" y="3594604"/>
            <a:ext cx="1625252" cy="10653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0074" y="3503375"/>
            <a:ext cx="1913763" cy="11212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0482" y="4662294"/>
            <a:ext cx="1197569" cy="9990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6957" y="3064673"/>
            <a:ext cx="1289888" cy="4946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9836" y="4741037"/>
            <a:ext cx="1190435" cy="8415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368" y="3133347"/>
            <a:ext cx="1221032" cy="4388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941" y="1897990"/>
            <a:ext cx="5927098" cy="40264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4720" y="3605862"/>
            <a:ext cx="1825981" cy="10425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5303" y="3069680"/>
            <a:ext cx="1289888" cy="49460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2641" y="3119448"/>
            <a:ext cx="1221032" cy="43883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381714" y="2180147"/>
            <a:ext cx="1506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93153" y="2168246"/>
            <a:ext cx="1506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4560" y="3581282"/>
            <a:ext cx="1439129" cy="1029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87899" y="3594604"/>
            <a:ext cx="1819985" cy="102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71584" y="4727138"/>
            <a:ext cx="898935" cy="882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17279" y="4731229"/>
            <a:ext cx="2348241" cy="9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45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C46BA3-AFEF-4961-9204-6C6F888F1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2973" r="8647" b="7532"/>
          <a:stretch/>
        </p:blipFill>
        <p:spPr>
          <a:xfrm>
            <a:off x="5405768" y="2"/>
            <a:ext cx="7894213" cy="8199567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82483" y="218443"/>
            <a:ext cx="23452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Bài </a:t>
            </a:r>
            <a:r>
              <a:rPr lang="en-US" alt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3 </a:t>
            </a:r>
            <a:r>
              <a:rPr lang="en-US" alt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(</a:t>
            </a:r>
            <a:r>
              <a:rPr lang="en-US" alt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T.82)</a:t>
            </a:r>
            <a:r>
              <a:rPr lang="vi-VN" alt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:</a:t>
            </a:r>
            <a:endParaRPr lang="en-US" altLang="en-US" sz="2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345" y="1057826"/>
            <a:ext cx="5225434" cy="4069704"/>
          </a:xfrm>
          <a:prstGeom prst="rect">
            <a:avLst/>
          </a:prstGeom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34301" y="648908"/>
            <a:ext cx="1708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Bài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giải</a:t>
            </a:r>
            <a:endParaRPr lang="en-US" altLang="en-US" sz="2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6265BF-77C9-4656-9095-57C8F2B95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483" y="1107930"/>
            <a:ext cx="603101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MŎ </a:t>
            </a:r>
            <a:r>
              <a:rPr lang="en-US" altLang="en-US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tủ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quyển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sách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240 : 2  =  120 (</a:t>
            </a:r>
            <a:r>
              <a:rPr lang="en-US" altLang="en-US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quyển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mĕ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120 :  4  =  30 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30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sách</a:t>
            </a:r>
            <a:endParaRPr lang="en-US" altLang="en-US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016543" y="655056"/>
            <a:ext cx="1186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None/>
            </a:pPr>
            <a:r>
              <a:rPr lang="en-US" altLang="en-US" sz="2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24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016543" y="3750853"/>
            <a:ext cx="138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None/>
            </a:pPr>
            <a:r>
              <a:rPr lang="en-US" altLang="en-US" sz="2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8334301" y="3750854"/>
            <a:ext cx="1708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Bài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giải</a:t>
            </a:r>
            <a:endParaRPr lang="en-US" altLang="en-US" sz="2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6265BF-77C9-4656-9095-57C8F2B95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483" y="4187466"/>
            <a:ext cx="603101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tủ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4  </a:t>
            </a:r>
            <a:r>
              <a:rPr lang="en-US" altLang="en-US" b="0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 = 8 (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mĕ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240 :  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 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=  30 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altLang="en-US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30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sách</a:t>
            </a:r>
            <a:endParaRPr lang="en-US" altLang="en-US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3" y="1781177"/>
            <a:ext cx="12187592" cy="50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331436" y="2550910"/>
            <a:ext cx="11432215" cy="77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Thứ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tư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ngày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17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tháng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11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năm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2021</a:t>
            </a:r>
            <a:endParaRPr kumimoji="0" lang="vi-VN" altLang="en-US" sz="4299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4870895" y="3352819"/>
            <a:ext cx="5687542" cy="90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5199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Toán</a:t>
            </a:r>
            <a:endParaRPr kumimoji="0" lang="vi-VN" altLang="en-US" sz="5199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4253948" y="4262722"/>
            <a:ext cx="8706038" cy="8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Bảng</a:t>
            </a:r>
            <a:r>
              <a:rPr kumimoji="0" lang="en-US" altLang="en-US" sz="4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nhân</a:t>
            </a:r>
            <a:r>
              <a:rPr kumimoji="0" lang="en-US" altLang="en-US" sz="4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8</a:t>
            </a:r>
            <a:endParaRPr kumimoji="0" lang="vi-VN" altLang="en-US" sz="47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13" name="Rectangle: Rounded Corners 27">
            <a:extLst/>
          </p:cNvPr>
          <p:cNvSpPr/>
          <p:nvPr/>
        </p:nvSpPr>
        <p:spPr>
          <a:xfrm>
            <a:off x="1830344" y="533402"/>
            <a:ext cx="8988349" cy="8556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05" tIns="54403" rIns="108805" bIns="54403" anchor="ctr"/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con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lưu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ý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trình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bày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vở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sau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 </a:t>
            </a:r>
            <a:endParaRPr kumimoji="0" lang="zh-CN" altLang="en-US" sz="37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1" y="-8467"/>
            <a:ext cx="121962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9113" y="956556"/>
            <a:ext cx="11070395" cy="1202242"/>
          </a:xfrm>
          <a:prstGeom prst="rect">
            <a:avLst/>
          </a:prstGeom>
        </p:spPr>
        <p:txBody>
          <a:bodyPr wrap="square" lIns="108825" tIns="54412" rIns="108825" bIns="54412">
            <a:spAutoFit/>
          </a:bodyPr>
          <a:lstStyle/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9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iCiel Brush Up" panose="02000000000000000000" pitchFamily="2" charset="0"/>
                <a:ea typeface="微软雅黑"/>
                <a:cs typeface="+mn-cs"/>
              </a:rPr>
              <a:t>MỤC TIÊU BÀI HỌC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94552" y="2449297"/>
            <a:ext cx="7326526" cy="1491003"/>
          </a:xfrm>
          <a:prstGeom prst="roundRect">
            <a:avLst>
              <a:gd name="adj" fmla="val 447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12192" y="4228365"/>
            <a:ext cx="7606748" cy="1491003"/>
          </a:xfrm>
          <a:prstGeom prst="roundRect">
            <a:avLst>
              <a:gd name="adj" fmla="val 447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0010" y="2550910"/>
            <a:ext cx="6926326" cy="1217882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marL="408106" marR="0" lvl="0" indent="-408106" algn="just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trị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chứa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dấu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ngoặc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E532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6503" y="4352776"/>
            <a:ext cx="6909833" cy="1217882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marL="0" marR="0" lvl="0" indent="0" algn="just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trị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thức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E532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7 gợi ý giúp giáo viên quản lý lớp học tốt hơn - Táo Giáo Dục - Dự án đào  tạo và hỗ trợ giáo viên">
            <a:extLst>
              <a:ext uri="{FF2B5EF4-FFF2-40B4-BE49-F238E27FC236}">
                <a16:creationId xmlns:a16="http://schemas.microsoft.com/office/drawing/2014/main" id="{860318E5-C121-4727-9EEF-FD7CC0A2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Picture 2">
            <a:extLst>
              <a:ext uri="{FF2B5EF4-FFF2-40B4-BE49-F238E27FC236}">
                <a16:creationId xmlns:a16="http://schemas.microsoft.com/office/drawing/2014/main" id="{4763FFBD-1F10-47F6-9862-1F114D5156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6868" name="Picture 9" descr="Picture5">
            <a:extLst>
              <a:ext uri="{FF2B5EF4-FFF2-40B4-BE49-F238E27FC236}">
                <a16:creationId xmlns:a16="http://schemas.microsoft.com/office/drawing/2014/main" id="{156FFA00-CF9B-4534-91FC-764ABEF5C0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77963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2" descr="Picture5">
            <a:extLst>
              <a:ext uri="{FF2B5EF4-FFF2-40B4-BE49-F238E27FC236}">
                <a16:creationId xmlns:a16="http://schemas.microsoft.com/office/drawing/2014/main" id="{DF092922-A447-45E2-A68A-657B28B5D4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287963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3" descr="Picture5">
            <a:extLst>
              <a:ext uri="{FF2B5EF4-FFF2-40B4-BE49-F238E27FC236}">
                <a16:creationId xmlns:a16="http://schemas.microsoft.com/office/drawing/2014/main" id="{83E2D0EB-99D3-4A6F-9672-ABD836E7A9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059363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animation">
            <a:extLst>
              <a:ext uri="{FF2B5EF4-FFF2-40B4-BE49-F238E27FC236}">
                <a16:creationId xmlns:a16="http://schemas.microsoft.com/office/drawing/2014/main" id="{7EEB02A8-5B87-4131-9561-AEBDAD0D56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703263"/>
            <a:ext cx="26701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7" descr="animation">
            <a:extLst>
              <a:ext uri="{FF2B5EF4-FFF2-40B4-BE49-F238E27FC236}">
                <a16:creationId xmlns:a16="http://schemas.microsoft.com/office/drawing/2014/main" id="{C095CB8D-8255-4480-8866-3CA4B8E43E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1" y="3321051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7" descr="animation">
            <a:extLst>
              <a:ext uri="{FF2B5EF4-FFF2-40B4-BE49-F238E27FC236}">
                <a16:creationId xmlns:a16="http://schemas.microsoft.com/office/drawing/2014/main" id="{317845BC-58E4-4B95-897D-010D1BA9F1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703263"/>
            <a:ext cx="26701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5739;p57"/>
          <p:cNvSpPr txBox="1">
            <a:spLocks noGrp="1"/>
          </p:cNvSpPr>
          <p:nvPr>
            <p:ph type="title"/>
          </p:nvPr>
        </p:nvSpPr>
        <p:spPr>
          <a:xfrm>
            <a:off x="4015452" y="288280"/>
            <a:ext cx="2523134" cy="10817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1FFA785-95B5-4DEE-B8B1-10913027C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A09A55-87B7-444B-9A88-BC64E96C2AAD}"/>
              </a:ext>
            </a:extLst>
          </p:cNvPr>
          <p:cNvSpPr/>
          <p:nvPr/>
        </p:nvSpPr>
        <p:spPr>
          <a:xfrm>
            <a:off x="1387025" y="328147"/>
            <a:ext cx="9417950" cy="1077216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400" b="1" spc="180">
                <a:solidFill>
                  <a:srgbClr val="2E7E38"/>
                </a:solidFill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Toán</a:t>
            </a:r>
            <a:endParaRPr lang="en-US" altLang="zh-CN" sz="4400" b="1" spc="180" dirty="0">
              <a:solidFill>
                <a:srgbClr val="2E7E38"/>
              </a:solidFill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CN" sz="3600" b="1" spc="180" dirty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spc="18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600" b="1" spc="18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Tính giá trị của biểu thức (tiếp theo)</a:t>
            </a:r>
            <a:endParaRPr lang="en-US" altLang="zh-CN" sz="3600" b="1" spc="180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541C1FF7-A812-43D2-A3D3-40BCDB969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38" y="1604276"/>
            <a:ext cx="6930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 giá trị biểu thức: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76E43-AD83-4EBA-8FF9-68BB802C2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31" y="2449520"/>
            <a:ext cx="3724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25 – (20 – 10)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2EEA688-33B0-4FAF-A270-FE91143C1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67" y="4345784"/>
            <a:ext cx="3071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latin typeface="UTM Aptima" panose="02040603050506020204" pitchFamily="18" charset="0"/>
              </a:rPr>
              <a:t> 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– (30 + 25)        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262746E-6188-4505-84FF-35E9D2A73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178" y="2455644"/>
            <a:ext cx="35459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125 + (13 + 7)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C00727EF-DD6B-415C-88B4-8ACB71235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461" y="4382942"/>
            <a:ext cx="3100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 – (25 – 11)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5D01B-0FA4-4FA0-879F-21B043CF9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038" y="2462869"/>
            <a:ext cx="11266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0F04BB-11DF-4083-90B4-F2BB2941B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651" y="2442392"/>
            <a:ext cx="1710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28D505-089A-4C4A-8805-119EC32CD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782" y="3205535"/>
            <a:ext cx="17106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754D40-5755-475D-AC90-FE9C25FFD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762" y="4362879"/>
            <a:ext cx="11266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6CAFBA-CD70-4148-96E6-47137885E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25" y="4362878"/>
            <a:ext cx="1710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600">
                <a:solidFill>
                  <a:srgbClr val="FF0000"/>
                </a:solidFill>
                <a:latin typeface="UTM Aptima" panose="02040603050506020204" pitchFamily="18" charset="0"/>
              </a:rPr>
              <a:t> 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9F2ADE-064E-4731-9B7B-4C4087C4C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382" y="5145339"/>
            <a:ext cx="1240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0B8AB8-979B-426A-81CD-31D188740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182" y="2476024"/>
            <a:ext cx="1701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6B44E4-4E12-4961-B26A-CEF0D36F4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4975" y="2484571"/>
            <a:ext cx="1483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E3B1CF-5652-4179-853B-50831033B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344" y="3205534"/>
            <a:ext cx="2481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CFF599-5852-4475-974B-8364F4476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0623" y="4406477"/>
            <a:ext cx="1475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UTM Aptima" panose="02040603050506020204" pitchFamily="18" charset="0"/>
              </a:rPr>
              <a:t>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3B0D5-99AD-4669-B962-0D9461397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25" y="4419150"/>
            <a:ext cx="1483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80B58B-3891-4F8B-A7EC-AFAFE14E4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7894" y="5149183"/>
            <a:ext cx="2481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402</a:t>
            </a:r>
          </a:p>
        </p:txBody>
      </p:sp>
    </p:spTree>
    <p:extLst>
      <p:ext uri="{BB962C8B-B14F-4D97-AF65-F5344CB8AC3E}">
        <p14:creationId xmlns:p14="http://schemas.microsoft.com/office/powerpoint/2010/main" val="2339154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/>
          </p:cNvPr>
          <p:cNvSpPr/>
          <p:nvPr/>
        </p:nvSpPr>
        <p:spPr>
          <a:xfrm>
            <a:off x="1705508" y="2266950"/>
            <a:ext cx="1546723" cy="116046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/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1" name="Oval 20">
            <a:extLst/>
          </p:cNvPr>
          <p:cNvSpPr/>
          <p:nvPr/>
        </p:nvSpPr>
        <p:spPr>
          <a:xfrm>
            <a:off x="4119755" y="2276475"/>
            <a:ext cx="1546725" cy="1162050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/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2" name="Oval 21">
            <a:extLst/>
          </p:cNvPr>
          <p:cNvSpPr/>
          <p:nvPr/>
        </p:nvSpPr>
        <p:spPr>
          <a:xfrm>
            <a:off x="6531876" y="2266950"/>
            <a:ext cx="1548839" cy="116046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/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3" name="Oval 22">
            <a:extLst/>
          </p:cNvPr>
          <p:cNvSpPr/>
          <p:nvPr/>
        </p:nvSpPr>
        <p:spPr>
          <a:xfrm>
            <a:off x="8946121" y="2266950"/>
            <a:ext cx="1546723" cy="1160463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/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94" y="2381250"/>
            <a:ext cx="108545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63" y="2425700"/>
            <a:ext cx="108545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36" y="2439988"/>
            <a:ext cx="108545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60" y="2468568"/>
            <a:ext cx="108545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: Rounded Corners 27">
            <a:extLst/>
          </p:cNvPr>
          <p:cNvSpPr/>
          <p:nvPr/>
        </p:nvSpPr>
        <p:spPr>
          <a:xfrm>
            <a:off x="1413512" y="3429005"/>
            <a:ext cx="2132828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Chuẩn bị đầy đủ sách vở, đồ dùng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Rectangle: Rounded Corners 28">
            <a:extLst/>
          </p:cNvPr>
          <p:cNvSpPr/>
          <p:nvPr/>
        </p:nvSpPr>
        <p:spPr>
          <a:xfrm>
            <a:off x="3827760" y="3429005"/>
            <a:ext cx="2130714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Tập trung lắng nghe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Rectangle: Rounded Corners 29">
            <a:extLst/>
          </p:cNvPr>
          <p:cNvSpPr/>
          <p:nvPr/>
        </p:nvSpPr>
        <p:spPr>
          <a:xfrm>
            <a:off x="6239882" y="3429005"/>
            <a:ext cx="2132828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Chủ động ghi chép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Rectangle: Rounded Corners 30">
            <a:extLst/>
          </p:cNvPr>
          <p:cNvSpPr/>
          <p:nvPr/>
        </p:nvSpPr>
        <p:spPr>
          <a:xfrm>
            <a:off x="8654126" y="3429005"/>
            <a:ext cx="2130712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47" tIns="54374" rIns="108747" bIns="5437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Thực hành yêu cầu của giáo viên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05" y="1325563"/>
            <a:ext cx="12187592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834575" y="1071566"/>
            <a:ext cx="8522851" cy="615131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108747" tIns="54374" rIns="108747" bIns="5437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88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kumimoji="0" lang="zh-CN" altLang="en-US" sz="2899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2244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303DDDE4-3DFF-4E24-A73A-B3F1F615E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127D58-F4F1-491C-A4BE-87FD439015D4}"/>
              </a:ext>
            </a:extLst>
          </p:cNvPr>
          <p:cNvSpPr/>
          <p:nvPr/>
        </p:nvSpPr>
        <p:spPr>
          <a:xfrm>
            <a:off x="1387025" y="328147"/>
            <a:ext cx="9417950" cy="1077216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400" b="1" spc="180">
                <a:solidFill>
                  <a:srgbClr val="2E7E38"/>
                </a:solidFill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Toán</a:t>
            </a:r>
            <a:endParaRPr lang="en-US" altLang="zh-CN" sz="4400" b="1" spc="180" dirty="0">
              <a:solidFill>
                <a:srgbClr val="2E7E38"/>
              </a:solidFill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CN" sz="3600" b="1" spc="180" dirty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spc="18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600" b="1" spc="18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Tính giá trị của biểu thức (tiếp theo)</a:t>
            </a:r>
            <a:endParaRPr lang="en-US" altLang="zh-CN" sz="3600" b="1" spc="180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D3BF2251-E64F-40CA-9240-772A44A3F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38" y="1604276"/>
            <a:ext cx="6930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 giá trị biểu thức: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86606-0053-43E4-BB60-44AEC4D91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62" y="2486419"/>
            <a:ext cx="3724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(65 + 15) x 2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3F4781B-9E32-4A28-9573-3D62359DE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323" y="4532121"/>
            <a:ext cx="3071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latin typeface="UTM Aptima" panose="02040603050506020204" pitchFamily="18" charset="0"/>
              </a:rPr>
              <a:t> 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: (6 : 3)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4B52A6C8-516F-4047-A66F-39129021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351" y="2528862"/>
            <a:ext cx="334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(74 – 14) : 2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55E51D2C-5EEA-4A57-818F-EF7579EE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065" y="4466146"/>
            <a:ext cx="32070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: (3 x 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5727C-B6CF-42D5-98B4-AD2EBEB9B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802" y="2528862"/>
            <a:ext cx="11266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183373-5C8E-441F-A20E-BD0C67142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455" y="2535156"/>
            <a:ext cx="1710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97E48F-1F25-4F1E-9ED8-A46151F8C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305" y="3278438"/>
            <a:ext cx="1266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751139-803C-49ED-86E8-54CDBD4B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455" y="4576899"/>
            <a:ext cx="1845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939128-DBF3-4AE4-8ED5-050988765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455" y="4567050"/>
            <a:ext cx="1710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8EEA4D-3D6B-4D26-87D0-E407F9E6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135" y="5301564"/>
            <a:ext cx="1240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DB0152-0CC2-4D08-A629-5FBB1ECCD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021" y="2545957"/>
            <a:ext cx="1254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8EC420-1BBB-4F46-BB98-C04FD01D5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4597" y="2536548"/>
            <a:ext cx="1516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619A34-B04E-4727-A44F-BA1764488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135" y="4466146"/>
            <a:ext cx="1254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01676D-0338-4AD2-89F6-73E4BB73A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096" y="4465126"/>
            <a:ext cx="1483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6F8C24-56A2-4EF8-AD4B-23AB000E7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021" y="5188521"/>
            <a:ext cx="2481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84244A-3DAB-431F-A71A-765C395D0E1E}"/>
              </a:ext>
            </a:extLst>
          </p:cNvPr>
          <p:cNvSpPr txBox="1"/>
          <p:nvPr/>
        </p:nvSpPr>
        <p:spPr>
          <a:xfrm>
            <a:off x="9538282" y="3296873"/>
            <a:ext cx="102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30222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842;p32"/>
          <p:cNvSpPr/>
          <p:nvPr/>
        </p:nvSpPr>
        <p:spPr>
          <a:xfrm>
            <a:off x="2319384" y="1707970"/>
            <a:ext cx="7519129" cy="2968728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843;p32"/>
          <p:cNvSpPr txBox="1">
            <a:spLocks/>
          </p:cNvSpPr>
          <p:nvPr/>
        </p:nvSpPr>
        <p:spPr>
          <a:xfrm>
            <a:off x="2160178" y="2003534"/>
            <a:ext cx="8086187" cy="2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cellus"/>
              <a:buNone/>
              <a:defRPr sz="7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cellus"/>
              <a:buNone/>
              <a:defRPr sz="36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cellus"/>
              <a:buNone/>
              <a:defRPr sz="36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cellus"/>
              <a:buNone/>
              <a:defRPr sz="36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cellus"/>
              <a:buNone/>
              <a:defRPr sz="36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cellus"/>
              <a:buNone/>
              <a:defRPr sz="36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cellus"/>
              <a:buNone/>
              <a:defRPr sz="36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cellus"/>
              <a:buNone/>
              <a:defRPr sz="36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arcellus"/>
              <a:buNone/>
              <a:defRPr sz="36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lang="en-US" sz="9600" dirty="0">
                <a:solidFill>
                  <a:srgbClr val="C0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501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id="{4A47D655-BB54-4455-8D9C-D3074CE4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1"/>
            <a:ext cx="1219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405158"/>
            <a:ext cx="6096000" cy="628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F8C032-AACB-4754-B604-D1093E45A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932" y="2742684"/>
            <a:ext cx="33877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+ 5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8C3C3364-06D6-4414-9794-B4792DDD2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236" y="2772184"/>
            <a:ext cx="5218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F8C032-AACB-4754-B604-D1093E45A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53" y="2786367"/>
            <a:ext cx="33877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 5 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EA4E79F0-B19F-4BD5-8336-4585CF295A67}"/>
              </a:ext>
            </a:extLst>
          </p:cNvPr>
          <p:cNvSpPr/>
          <p:nvPr/>
        </p:nvSpPr>
        <p:spPr>
          <a:xfrm rot="5400000">
            <a:off x="2543702" y="2766830"/>
            <a:ext cx="180000" cy="1260000"/>
          </a:xfrm>
          <a:prstGeom prst="rightBrace">
            <a:avLst>
              <a:gd name="adj1" fmla="val 87500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42549AD2-F7D7-492E-AA64-1AA6049F8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169" y="3475429"/>
            <a:ext cx="9199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000" dirty="0" smtClean="0">
                <a:solidFill>
                  <a:srgbClr val="0000FF"/>
                </a:solidFill>
                <a:latin typeface="UTM Aptima" panose="02040603050506020204" pitchFamily="18" charset="0"/>
              </a:rPr>
              <a:t> </a:t>
            </a:r>
            <a:endParaRPr lang="en-US" altLang="en-US" sz="3000" dirty="0">
              <a:solidFill>
                <a:srgbClr val="0000FF"/>
              </a:solidFill>
              <a:latin typeface="UTM Aptima" panose="02040603050506020204" pitchFamily="18" charset="0"/>
            </a:endParaRP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8C3C3364-06D6-4414-9794-B4792DDD2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157" y="2815867"/>
            <a:ext cx="5218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862CBA3A-5265-4D93-8AFC-D4334FD63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657" y="2804117"/>
            <a:ext cx="1683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6B42813A-81EF-4FDF-9D76-59A3AA19F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157" y="3438698"/>
            <a:ext cx="13880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53025092-A925-4F16-9F23-E1F7B8584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732" y="5028812"/>
            <a:ext cx="10108536" cy="646331"/>
          </a:xfrm>
          <a:prstGeom prst="rect">
            <a:avLst/>
          </a:prstGeom>
          <a:solidFill>
            <a:srgbClr val="EAF2FA"/>
          </a:solidFill>
          <a:ln>
            <a:solidFill>
              <a:srgbClr val="002060"/>
            </a:solidFill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(30 + 5) : 5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)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9 -0.0118 L 0.21511 -0.1006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 animBg="1"/>
      <p:bldP spid="19" grpId="1" animBg="1"/>
      <p:bldP spid="23" grpId="0"/>
      <p:bldP spid="23" grpId="1"/>
      <p:bldP spid="25" grpId="0"/>
      <p:bldP spid="26" grpId="0"/>
      <p:bldP spid="27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ách tạo nền bảng xanh trên Powerpoint - Cách tạo nền slide trong Powerpoint  - VnDo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0"/>
            <a:ext cx="1133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752600" y="381002"/>
            <a:ext cx="8839200" cy="158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500" i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en-US" sz="30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0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0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0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0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</a:t>
            </a:r>
            <a:r>
              <a:rPr lang="vi-VN" altLang="en-US" sz="30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r>
              <a:rPr lang="en-US" altLang="en-US" sz="30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0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altLang="en-US" sz="30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0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  <a:p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3200" b="1" u="sng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500" b="1" u="sng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altLang="en-US" sz="30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</a:t>
            </a:r>
            <a:endParaRPr lang="en-US" altLang="en-US" sz="3000" dirty="0">
              <a:solidFill>
                <a:srgbClr val="FFC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316" name="Straight Connector 9"/>
          <p:cNvCxnSpPr>
            <a:cxnSpLocks noChangeShapeType="1"/>
          </p:cNvCxnSpPr>
          <p:nvPr/>
        </p:nvCxnSpPr>
        <p:spPr bwMode="auto">
          <a:xfrm>
            <a:off x="2971800" y="228600"/>
            <a:ext cx="0" cy="64008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676400" y="514351"/>
            <a:ext cx="129540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Tuần</a:t>
            </a:r>
            <a:r>
              <a:rPr lang="en-US" altLang="en-US" sz="2000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000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17</a:t>
            </a:r>
            <a:endParaRPr lang="en-US" altLang="en-US" sz="2000" b="1" dirty="0">
              <a:solidFill>
                <a:srgbClr val="FFFFFF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05402" y="1000781"/>
            <a:ext cx="129857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TǨn</a:t>
            </a:r>
            <a:endParaRPr lang="en-US" alt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9002" y="1481608"/>
            <a:ext cx="667294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800" b="1" dirty="0" err="1">
                <a:solidFill>
                  <a:srgbClr val="FFC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C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FFC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FFC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FFC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C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FFC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FFC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C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FFC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3" y="1781177"/>
            <a:ext cx="12187592" cy="50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331436" y="2550910"/>
            <a:ext cx="11432215" cy="77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Thứ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tư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ngày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altLang="en-US" sz="42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17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tháng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11 </a:t>
            </a:r>
            <a:r>
              <a:rPr kumimoji="0" lang="en-US" altLang="en-US" sz="4299" b="1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năm</a:t>
            </a:r>
            <a:r>
              <a:rPr kumimoji="0" lang="en-US" altLang="en-US" sz="4299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2021</a:t>
            </a:r>
            <a:endParaRPr kumimoji="0" lang="vi-VN" altLang="en-US" sz="4299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4870895" y="3352819"/>
            <a:ext cx="5687542" cy="90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5199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Toán</a:t>
            </a:r>
            <a:endParaRPr kumimoji="0" lang="vi-VN" altLang="en-US" sz="5199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HP001 4 hàng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4253948" y="4262722"/>
            <a:ext cx="8706038" cy="8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03" rIns="108805" bIns="54403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Bảng</a:t>
            </a:r>
            <a:r>
              <a:rPr kumimoji="0" lang="en-US" altLang="en-US" sz="4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altLang="en-US" sz="47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nhân</a:t>
            </a:r>
            <a:r>
              <a:rPr kumimoji="0" lang="en-US" altLang="en-US" sz="47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微软雅黑"/>
                <a:cs typeface="Arial" pitchFamily="34" charset="0"/>
              </a:rPr>
              <a:t> 8</a:t>
            </a:r>
            <a:endParaRPr kumimoji="0" lang="vi-VN" altLang="en-US" sz="47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13" name="Rectangle: Rounded Corners 27">
            <a:extLst/>
          </p:cNvPr>
          <p:cNvSpPr/>
          <p:nvPr/>
        </p:nvSpPr>
        <p:spPr>
          <a:xfrm>
            <a:off x="1830344" y="533402"/>
            <a:ext cx="8988349" cy="8556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05" tIns="54403" rIns="108805" bIns="54403" anchor="ctr"/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10882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con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lưu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ý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trình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bày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vở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3799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sau</a:t>
            </a:r>
            <a:r>
              <a:rPr kumimoji="0" lang="en-US" altLang="zh-CN" sz="37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 </a:t>
            </a:r>
            <a:endParaRPr kumimoji="0" lang="zh-CN" altLang="en-US" sz="37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1" y="-8467"/>
            <a:ext cx="121962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9113" y="956556"/>
            <a:ext cx="11070395" cy="1202242"/>
          </a:xfrm>
          <a:prstGeom prst="rect">
            <a:avLst/>
          </a:prstGeom>
        </p:spPr>
        <p:txBody>
          <a:bodyPr wrap="square" lIns="108825" tIns="54412" rIns="108825" bIns="54412">
            <a:spAutoFit/>
          </a:bodyPr>
          <a:lstStyle/>
          <a:p>
            <a:pPr marL="0" marR="0" lvl="0" indent="0" algn="ctr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9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iCiel Brush Up" panose="02000000000000000000" pitchFamily="2" charset="0"/>
                <a:ea typeface="微软雅黑"/>
                <a:cs typeface="+mn-cs"/>
              </a:rPr>
              <a:t>MỤC TIÊU BÀI HỌC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94552" y="2449297"/>
            <a:ext cx="7326526" cy="1491003"/>
          </a:xfrm>
          <a:prstGeom prst="roundRect">
            <a:avLst>
              <a:gd name="adj" fmla="val 447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12192" y="4228365"/>
            <a:ext cx="7606748" cy="1491003"/>
          </a:xfrm>
          <a:prstGeom prst="roundRect">
            <a:avLst>
              <a:gd name="adj" fmla="val 447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0010" y="2550910"/>
            <a:ext cx="6926326" cy="1217882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marL="408106" marR="0" lvl="0" indent="-408106" algn="just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</a:t>
            </a:r>
            <a:r>
              <a:rPr kumimoji="0" lang="en-US" sz="36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trị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chứa</a:t>
            </a:r>
            <a:r>
              <a:rPr kumimoji="0" lang="en-US" sz="36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dấu</a:t>
            </a:r>
            <a:r>
              <a:rPr kumimoji="0" lang="en-US" sz="36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ngoặc</a:t>
            </a:r>
            <a:r>
              <a:rPr kumimoji="0" lang="en-US" sz="3600" b="0" i="0" u="none" strike="noStrike" kern="1200" cap="none" spc="0" normalizeH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E532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6503" y="4352776"/>
            <a:ext cx="6909833" cy="1217882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marL="0" marR="0" lvl="0" indent="0" algn="just" defTabSz="9139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trị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E532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thức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E5323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4340" name="Picture 5" descr="Hướng dẫn cách chèn hình nền powerpoint đẹp và đơn giản - Tri Thức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2192000" cy="683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3048000" y="2743200"/>
            <a:ext cx="617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949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id="{4A47D655-BB54-4455-8D9C-D3074CE4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1"/>
            <a:ext cx="1219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405158"/>
            <a:ext cx="6096000" cy="628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F8C032-AACB-4754-B604-D1093E45A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932" y="2742684"/>
            <a:ext cx="33877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+ 5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EA4E79F0-B19F-4BD5-8336-4585CF295A67}"/>
              </a:ext>
            </a:extLst>
          </p:cNvPr>
          <p:cNvSpPr/>
          <p:nvPr/>
        </p:nvSpPr>
        <p:spPr>
          <a:xfrm rot="5400000">
            <a:off x="7940655" y="2720513"/>
            <a:ext cx="180000" cy="1260000"/>
          </a:xfrm>
          <a:prstGeom prst="rightBrace">
            <a:avLst>
              <a:gd name="adj1" fmla="val 87500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42549AD2-F7D7-492E-AA64-1AA6049F8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708" y="3392310"/>
            <a:ext cx="9199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</a:rPr>
              <a:t> 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8C3C3364-06D6-4414-9794-B4792DDD2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236" y="2772184"/>
            <a:ext cx="5218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862CBA3A-5265-4D93-8AFC-D4334FD63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3065" y="2750499"/>
            <a:ext cx="1683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6B42813A-81EF-4FDF-9D76-59A3AA19F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236" y="3395015"/>
            <a:ext cx="13880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F8C032-AACB-4754-B604-D1093E45A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53" y="2786367"/>
            <a:ext cx="33877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 5 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42549AD2-F7D7-492E-AA64-1AA6049F8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521" y="2804116"/>
            <a:ext cx="9199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000" dirty="0" smtClean="0">
                <a:solidFill>
                  <a:srgbClr val="0000FF"/>
                </a:solidFill>
                <a:latin typeface="UTM Aptima" panose="02040603050506020204" pitchFamily="18" charset="0"/>
              </a:rPr>
              <a:t> </a:t>
            </a:r>
            <a:endParaRPr lang="en-US" altLang="en-US" sz="3000" dirty="0">
              <a:solidFill>
                <a:srgbClr val="0000FF"/>
              </a:solidFill>
              <a:latin typeface="UTM Aptima" panose="02040603050506020204" pitchFamily="18" charset="0"/>
            </a:endParaRP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8C3C3364-06D6-4414-9794-B4792DDD2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157" y="2815867"/>
            <a:ext cx="5218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862CBA3A-5265-4D93-8AFC-D4334FD63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657" y="2804117"/>
            <a:ext cx="1683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6B42813A-81EF-4FDF-9D76-59A3AA19F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157" y="3438698"/>
            <a:ext cx="13880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18606 -0.0942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/>
      <p:bldP spid="14" grpId="1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id="{4A47D655-BB54-4455-8D9C-D3074CE4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" y="-36978"/>
            <a:ext cx="1219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9F8C032-AACB-4754-B604-D1093E45A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49" y="2801533"/>
            <a:ext cx="33877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+ 5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42549AD2-F7D7-492E-AA64-1AA6049F8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123" y="2831033"/>
            <a:ext cx="9199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en-US" sz="3000" dirty="0">
                <a:solidFill>
                  <a:srgbClr val="002060"/>
                </a:solidFill>
                <a:latin typeface="UTM Aptima" panose="02040603050506020204" pitchFamily="18" charset="0"/>
              </a:rPr>
              <a:t> 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8C3C3364-06D6-4414-9794-B4792DDD2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253" y="2831033"/>
            <a:ext cx="5218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862CBA3A-5265-4D93-8AFC-D4334FD63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082" y="2809348"/>
            <a:ext cx="1683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6B42813A-81EF-4FDF-9D76-59A3AA19F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253" y="3453864"/>
            <a:ext cx="13880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ED7D30-353F-4393-8784-F4FF2E1AE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610" y="2774568"/>
            <a:ext cx="2752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dirty="0">
                <a:solidFill>
                  <a:srgbClr val="0000FF"/>
                </a:solidFill>
                <a:latin typeface="UTM Aptima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– 10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Text Box 20">
            <a:extLst>
              <a:ext uri="{FF2B5EF4-FFF2-40B4-BE49-F238E27FC236}">
                <a16:creationId xmlns:a16="http://schemas.microsoft.com/office/drawing/2014/main" id="{AD93994B-F3A1-4693-A9C4-5C0191243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320" y="2803172"/>
            <a:ext cx="5218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54BC4BFF-42FF-4D6C-93F8-99DF9B43E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688" y="2763570"/>
            <a:ext cx="9802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CA5FEFFF-A85D-43DF-AA78-7F0D264B9580}"/>
              </a:ext>
            </a:extLst>
          </p:cNvPr>
          <p:cNvSpPr/>
          <p:nvPr/>
        </p:nvSpPr>
        <p:spPr>
          <a:xfrm rot="5400000">
            <a:off x="7899529" y="2670435"/>
            <a:ext cx="180000" cy="1440000"/>
          </a:xfrm>
          <a:prstGeom prst="rightBrace">
            <a:avLst>
              <a:gd name="adj1" fmla="val 87500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AC99CCFA-FEB3-4F0A-B2AF-CD9A23D79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8690" y="3449672"/>
            <a:ext cx="641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3000">
                <a:solidFill>
                  <a:srgbClr val="0000FF"/>
                </a:solidFill>
                <a:latin typeface="UTM Aptima" panose="02040603050506020204" pitchFamily="18" charset="0"/>
              </a:rPr>
              <a:t> </a:t>
            </a: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id="{8BF5C5B2-B47C-430E-AA89-C1172C616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320" y="3513507"/>
            <a:ext cx="13880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53025092-A925-4F16-9F23-E1F7B8584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919" y="847704"/>
            <a:ext cx="1145328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(30 + 5) : 5 ; 3 x (20 – 10) …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) 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BF4C8C27-53A8-4EB2-82B1-444C2A2EF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814" y="4624704"/>
            <a:ext cx="10615492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FF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 )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i="1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i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i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i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i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i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i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16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0116 L 0.2207 -0.0976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8" grpId="0" animBg="1"/>
      <p:bldP spid="38" grpId="1" animBg="1"/>
      <p:bldP spid="39" grpId="0"/>
      <p:bldP spid="39" grpId="1"/>
      <p:bldP spid="40" grpId="0"/>
      <p:bldP spid="18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882</Words>
  <Application>Microsoft Office PowerPoint</Application>
  <PresentationFormat>Widescreen</PresentationFormat>
  <Paragraphs>169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微软雅黑</vt:lpstr>
      <vt:lpstr>Arial</vt:lpstr>
      <vt:lpstr>Calibri</vt:lpstr>
      <vt:lpstr>Calibri Light</vt:lpstr>
      <vt:lpstr>Corbel</vt:lpstr>
      <vt:lpstr>HP001 4 hàng</vt:lpstr>
      <vt:lpstr>HP001 5 hàng</vt:lpstr>
      <vt:lpstr>iCiel Brush Up</vt:lpstr>
      <vt:lpstr>inpin heiti</vt:lpstr>
      <vt:lpstr>Itim</vt:lpstr>
      <vt:lpstr>Marcellus</vt:lpstr>
      <vt:lpstr>黑体</vt:lpstr>
      <vt:lpstr>SimSun</vt:lpstr>
      <vt:lpstr>SVN-Secesja Pro</vt:lpstr>
      <vt:lpstr>Times New Roman</vt:lpstr>
      <vt:lpstr>UTM Aptima</vt:lpstr>
      <vt:lpstr>方正胖娃简体</vt:lpstr>
      <vt:lpstr>Office Theme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 Premium Store</dc:creator>
  <cp:lastModifiedBy>ADMIN</cp:lastModifiedBy>
  <cp:revision>128</cp:revision>
  <dcterms:created xsi:type="dcterms:W3CDTF">2021-10-11T15:22:19Z</dcterms:created>
  <dcterms:modified xsi:type="dcterms:W3CDTF">2021-12-27T09:56:21Z</dcterms:modified>
</cp:coreProperties>
</file>