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0"/>
  </p:notesMasterIdLst>
  <p:sldIdLst>
    <p:sldId id="272" r:id="rId3"/>
    <p:sldId id="282" r:id="rId4"/>
    <p:sldId id="280" r:id="rId5"/>
    <p:sldId id="281" r:id="rId6"/>
    <p:sldId id="283" r:id="rId7"/>
    <p:sldId id="278" r:id="rId8"/>
    <p:sldId id="329" r:id="rId9"/>
    <p:sldId id="310" r:id="rId10"/>
    <p:sldId id="340" r:id="rId11"/>
    <p:sldId id="296" r:id="rId12"/>
    <p:sldId id="307" r:id="rId13"/>
    <p:sldId id="349" r:id="rId14"/>
    <p:sldId id="341" r:id="rId15"/>
    <p:sldId id="342" r:id="rId16"/>
    <p:sldId id="350" r:id="rId17"/>
    <p:sldId id="315" r:id="rId18"/>
    <p:sldId id="343" r:id="rId19"/>
    <p:sldId id="344" r:id="rId20"/>
    <p:sldId id="319" r:id="rId21"/>
    <p:sldId id="346" r:id="rId22"/>
    <p:sldId id="347" r:id="rId23"/>
    <p:sldId id="345" r:id="rId24"/>
    <p:sldId id="336" r:id="rId25"/>
    <p:sldId id="348" r:id="rId26"/>
    <p:sldId id="292" r:id="rId27"/>
    <p:sldId id="29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BB7FF"/>
    <a:srgbClr val="66FFFF"/>
    <a:srgbClr val="CC99FF"/>
    <a:srgbClr val="99FF66"/>
    <a:srgbClr val="FF9999"/>
    <a:srgbClr val="CCFF99"/>
    <a:srgbClr val="99FF99"/>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7" autoAdjust="0"/>
    <p:restoredTop sz="90326" autoAdjust="0"/>
  </p:normalViewPr>
  <p:slideViewPr>
    <p:cSldViewPr snapToGrid="0">
      <p:cViewPr varScale="1">
        <p:scale>
          <a:sx n="64" d="100"/>
          <a:sy n="64" d="100"/>
        </p:scale>
        <p:origin x="78"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smtClean="0"/>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425794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10/9/2021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10/9/2021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5.wmf"/><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image" Target="../media/image14.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image" Target="../media/image13.wmf"/><Relationship Id="rId5" Type="http://schemas.openxmlformats.org/officeDocument/2006/relationships/control" Target="../activeX/activeX4.xml"/><Relationship Id="rId10" Type="http://schemas.openxmlformats.org/officeDocument/2006/relationships/image" Target="../media/image12.wmf"/><Relationship Id="rId4" Type="http://schemas.openxmlformats.org/officeDocument/2006/relationships/control" Target="../activeX/activeX3.xml"/><Relationship Id="rId9" Type="http://schemas.openxmlformats.org/officeDocument/2006/relationships/image" Target="../media/image11.wmf"/><Relationship Id="rId1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file:///C:\Program%20Files\Inknoe%20ClassPoint\Images\slide_annotate_without%20result_default.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677063"/>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smtClean="0">
                  <a:ln w="12700" cmpd="sng">
                    <a:solidFill>
                      <a:schemeClr val="accent4"/>
                    </a:solidFill>
                    <a:prstDash val="solid"/>
                  </a:ln>
                  <a:solidFill>
                    <a:srgbClr val="FFFF00"/>
                  </a:solidFill>
                  <a:effectLst/>
                </a:rPr>
                <a:t>a</a:t>
              </a:r>
              <a:endParaRPr lang="en-US" sz="11500" b="1" cap="none" spc="0" dirty="0">
                <a:ln w="12700" cmpd="sng">
                  <a:solidFill>
                    <a:schemeClr val="accent4"/>
                  </a:solidFill>
                  <a:prstDash val="solid"/>
                </a:ln>
                <a:solidFill>
                  <a:srgbClr val="FFFF00"/>
                </a:solidFill>
                <a:effectLst/>
              </a:endParaRP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943" y="616359"/>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Ai </a:t>
            </a:r>
            <a:r>
              <a:rPr lang="en-US" altLang="en-US" sz="2800">
                <a:solidFill>
                  <a:srgbClr val="000000"/>
                </a:solidFill>
                <a:latin typeface="Times New Roman" panose="02020603050405020304" pitchFamily="18" charset="0"/>
                <a:cs typeface="Times New Roman" panose="02020603050405020304" pitchFamily="18" charset="0"/>
              </a:rPr>
              <a:t>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 </a:t>
            </a:r>
            <a:endParaRPr lang="en-US" altLang="en-US" sz="2800" smtClean="0">
              <a:solidFill>
                <a:srgbClr val="000000"/>
              </a:solidFill>
              <a:latin typeface="Times New Roman" panose="02020603050405020304" pitchFamily="18" charset="0"/>
              <a:cs typeface="Times New Roman" panose="02020603050405020304" pitchFamily="18" charset="0"/>
            </a:endParaRPr>
          </a:p>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Là </a:t>
            </a:r>
            <a:r>
              <a:rPr lang="en-US" altLang="en-US" sz="2800">
                <a:solidFill>
                  <a:srgbClr val="000000"/>
                </a:solidFill>
                <a:latin typeface="Times New Roman" panose="02020603050405020304" pitchFamily="18" charset="0"/>
                <a:cs typeface="Times New Roman" panose="02020603050405020304" pitchFamily="18" charset="0"/>
              </a:rPr>
              <a:t>học sinh giỏi nhất  trường nhưng Minh không           </a:t>
            </a:r>
            <a:r>
              <a:rPr lang="en-US" altLang="en-US" sz="2800" smtClean="0">
                <a:solidFill>
                  <a:srgbClr val="000000"/>
                </a:solidFill>
                <a:latin typeface="Times New Roman" panose="02020603050405020304" pitchFamily="18" charset="0"/>
                <a:cs typeface="Times New Roman" panose="02020603050405020304" pitchFamily="18" charset="0"/>
              </a:rPr>
              <a:t>      .Minh </a:t>
            </a:r>
            <a:r>
              <a:rPr lang="en-US" altLang="en-US" sz="2800">
                <a:solidFill>
                  <a:srgbClr val="000000"/>
                </a:solidFill>
                <a:latin typeface="Times New Roman" panose="02020603050405020304" pitchFamily="18" charset="0"/>
                <a:cs typeface="Times New Roman" panose="02020603050405020304" pitchFamily="18" charset="0"/>
              </a:rPr>
              <a:t>giúp đỡ các bạn học kém rất nhiệt tình và có kết quả, khiến các bạn hay mặc cảm,           </a:t>
            </a:r>
            <a:r>
              <a:rPr lang="en-US" altLang="en-US" sz="2800" smtClean="0">
                <a:solidFill>
                  <a:srgbClr val="000000"/>
                </a:solidFill>
                <a:latin typeface="Times New Roman" panose="02020603050405020304" pitchFamily="18" charset="0"/>
                <a:cs typeface="Times New Roman" panose="02020603050405020304" pitchFamily="18" charset="0"/>
              </a:rPr>
              <a:t>   nhất </a:t>
            </a:r>
            <a:r>
              <a:rPr lang="en-US" altLang="en-US" sz="2800">
                <a:solidFill>
                  <a:srgbClr val="000000"/>
                </a:solidFill>
                <a:latin typeface="Times New Roman" panose="02020603050405020304" pitchFamily="18" charset="0"/>
                <a:cs typeface="Times New Roman" panose="02020603050405020304" pitchFamily="18" charset="0"/>
              </a:rPr>
              <a:t>cũng dần dần thấy               </a:t>
            </a:r>
            <a:r>
              <a:rPr lang="en-US" altLang="en-US" sz="2800" smtClean="0">
                <a:solidFill>
                  <a:srgbClr val="000000"/>
                </a:solidFill>
                <a:latin typeface="Times New Roman" panose="02020603050405020304" pitchFamily="18" charset="0"/>
                <a:cs typeface="Times New Roman" panose="02020603050405020304" pitchFamily="18" charset="0"/>
              </a:rPr>
              <a:t>hơn </a:t>
            </a:r>
            <a:r>
              <a:rPr lang="en-US" altLang="en-US" sz="2800">
                <a:solidFill>
                  <a:srgbClr val="000000"/>
                </a:solidFill>
                <a:latin typeface="Times New Roman" panose="02020603050405020304" pitchFamily="18" charset="0"/>
                <a:cs typeface="Times New Roman" panose="02020603050405020304" pitchFamily="18" charset="0"/>
              </a:rPr>
              <a:t>vì học hành tiến bộ. Khi phê bình, nhắc nhở những bạn mắc khuyết điểm, Minh có cách góp ý rất chân tình, nên không làm bạn </a:t>
            </a:r>
            <a:r>
              <a:rPr lang="en-US" altLang="en-US" sz="2800" smtClean="0">
                <a:solidFill>
                  <a:srgbClr val="000000"/>
                </a:solidFill>
                <a:latin typeface="Times New Roman" panose="02020603050405020304" pitchFamily="18" charset="0"/>
                <a:cs typeface="Times New Roman" panose="02020603050405020304" pitchFamily="18" charset="0"/>
              </a:rPr>
              <a:t>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3</a:t>
            </a:r>
            <a:endParaRPr lang="en-US"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4</a:t>
            </a:r>
            <a:endParaRPr lang="en-US"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5</a:t>
            </a:r>
            <a:endParaRPr lang="en-US"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6</a:t>
            </a:r>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dirty="0">
                <a:solidFill>
                  <a:srgbClr val="000099"/>
                </a:solidFill>
                <a:latin typeface="Times New Roman" panose="02020603050405020304" pitchFamily="18" charset="0"/>
                <a:cs typeface="Arial" panose="020B0604020202020204" pitchFamily="34" charset="0"/>
              </a:rPr>
              <a:t>       </a:t>
            </a:r>
            <a:r>
              <a:rPr lang="en-US" altLang="vi-VN" sz="2800" i="1" dirty="0">
                <a:solidFill>
                  <a:srgbClr val="FF0000"/>
                </a:solidFill>
                <a:latin typeface="Times New Roman" panose="02020603050405020304" pitchFamily="18" charset="0"/>
                <a:cs typeface="Arial" panose="020B0604020202020204" pitchFamily="34" charset="0"/>
              </a:rPr>
              <a:t>(</a:t>
            </a:r>
            <a:r>
              <a:rPr lang="en-US" altLang="vi-VN" sz="2800" i="1" dirty="0" err="1">
                <a:solidFill>
                  <a:srgbClr val="FF0000"/>
                </a:solidFill>
                <a:latin typeface="Times New Roman" panose="02020603050405020304" pitchFamily="18" charset="0"/>
                <a:cs typeface="Arial" panose="020B0604020202020204" pitchFamily="34" charset="0"/>
              </a:rPr>
              <a:t>T</a:t>
            </a:r>
            <a:r>
              <a:rPr lang="en-US" altLang="vi-VN" sz="2800" i="1" dirty="0" err="1">
                <a:solidFill>
                  <a:srgbClr val="FF0000"/>
                </a:solidFill>
                <a:latin typeface="Times New Roman" panose="02020603050405020304" pitchFamily="18" charset="0"/>
              </a:rPr>
              <a:t>ừ</a:t>
            </a:r>
            <a:r>
              <a:rPr lang="en-US" altLang="vi-VN" sz="2800" i="1" dirty="0">
                <a:solidFill>
                  <a:srgbClr val="FF0000"/>
                </a:solidFill>
                <a:latin typeface="Times New Roman" panose="02020603050405020304" pitchFamily="18"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đ</a:t>
            </a:r>
            <a:r>
              <a:rPr lang="en-US" altLang="vi-VN" sz="2800" i="1" dirty="0" err="1" smtClean="0">
                <a:solidFill>
                  <a:srgbClr val="FF0000"/>
                </a:solidFill>
                <a:latin typeface="Times New Roman" panose="02020603050405020304" pitchFamily="18" charset="0"/>
              </a:rPr>
              <a:t>ể</a:t>
            </a:r>
            <a:r>
              <a:rPr lang="en-US" altLang="vi-VN" sz="2800" i="1" dirty="0" smtClean="0">
                <a:solidFill>
                  <a:srgbClr val="FF0000"/>
                </a:solidFill>
                <a:latin typeface="Times New Roman" panose="02020603050405020304" pitchFamily="18"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ch</a:t>
            </a:r>
            <a:r>
              <a:rPr lang="en-US" altLang="vi-VN" sz="2800" i="1" dirty="0" err="1" smtClean="0">
                <a:solidFill>
                  <a:srgbClr val="FF0000"/>
                </a:solidFill>
                <a:latin typeface="Times New Roman" panose="02020603050405020304" pitchFamily="18" charset="0"/>
              </a:rPr>
              <a:t>ọ</a:t>
            </a:r>
            <a:r>
              <a:rPr lang="en-US" altLang="vi-VN" sz="2800" i="1" dirty="0" err="1" smtClean="0">
                <a:solidFill>
                  <a:srgbClr val="FF0000"/>
                </a:solidFill>
                <a:latin typeface="Times New Roman" panose="02020603050405020304" pitchFamily="18" charset="0"/>
                <a:cs typeface="Arial" panose="020B0604020202020204" pitchFamily="34" charset="0"/>
              </a:rPr>
              <a:t>n</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tin,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ti</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trọng</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kiêu</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hào</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ái</a:t>
            </a:r>
            <a:r>
              <a:rPr lang="en-US" altLang="vi-VN" sz="2800" i="1" dirty="0" smtClean="0">
                <a:solidFill>
                  <a:srgbClr val="FF0000"/>
                </a:solidFill>
                <a:latin typeface="Times New Roman" panose="02020603050405020304" pitchFamily="18" charset="0"/>
                <a:cs typeface="Arial" panose="020B0604020202020204" pitchFamily="34" charset="0"/>
              </a:rPr>
              <a:t>)</a:t>
            </a:r>
            <a:endParaRPr lang="en-US" altLang="vi-VN" sz="2800" i="1"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4769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855612"/>
              </p:ext>
            </p:extLst>
          </p:nvPr>
        </p:nvGraphicFramePr>
        <p:xfrm>
          <a:off x="1031966" y="1447246"/>
          <a:ext cx="10228217" cy="3956484"/>
        </p:xfrm>
        <a:graphic>
          <a:graphicData uri="http://schemas.openxmlformats.org/drawingml/2006/table">
            <a:tbl>
              <a:tblPr firstRow="1" bandRow="1">
                <a:tableStyleId>{5C22544A-7EE6-4342-B048-85BDC9FD1C3A}</a:tableStyleId>
              </a:tblPr>
              <a:tblGrid>
                <a:gridCol w="1593668">
                  <a:extLst>
                    <a:ext uri="{9D8B030D-6E8A-4147-A177-3AD203B41FA5}">
                      <a16:colId xmlns:a16="http://schemas.microsoft.com/office/drawing/2014/main" xmlns="" val="617987170"/>
                    </a:ext>
                  </a:extLst>
                </a:gridCol>
                <a:gridCol w="8634549">
                  <a:extLst>
                    <a:ext uri="{9D8B030D-6E8A-4147-A177-3AD203B41FA5}">
                      <a16:colId xmlns:a16="http://schemas.microsoft.com/office/drawing/2014/main" xmlns="" val="3201453875"/>
                    </a:ext>
                  </a:extLst>
                </a:gridCol>
              </a:tblGrid>
              <a:tr h="552361">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a:t>
                      </a:r>
                      <a:r>
                        <a:rPr lang="en-US" sz="2800" baseline="0" smtClean="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Nghĩa</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44355830"/>
                  </a:ext>
                </a:extLst>
              </a:tr>
              <a:tr h="612966">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tin</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Tin vào bản thân mình.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11893953"/>
                  </a:ext>
                </a:extLst>
              </a:tr>
              <a:tr h="552361">
                <a:tc>
                  <a:txBody>
                    <a:bodyPr/>
                    <a:lstStyle/>
                    <a:p>
                      <a:pPr algn="just"/>
                      <a:r>
                        <a:rPr lang="en-US" sz="2800" b="0" baseline="0" smtClean="0">
                          <a:solidFill>
                            <a:srgbClr val="0070C0"/>
                          </a:solidFill>
                          <a:latin typeface="Times New Roman" panose="02020603050405020304" pitchFamily="18" charset="0"/>
                          <a:cs typeface="Times New Roman" panose="02020603050405020304" pitchFamily="18" charset="0"/>
                        </a:rPr>
                        <a:t>tự 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Tự đánh giá mình thấp kém và thiếu tự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8097916"/>
                  </a:ext>
                </a:extLst>
              </a:tr>
              <a:tr h="581713">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trọng</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Coi trọng và giữ gìn phẩm giá của mình.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20922377"/>
                  </a:ext>
                </a:extLst>
              </a:tr>
              <a:tr h="552361">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kiêu</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T</a:t>
                      </a:r>
                      <a:r>
                        <a:rPr lang="vi-VN" sz="2800" smtClean="0">
                          <a:solidFill>
                            <a:srgbClr val="7030A0"/>
                          </a:solidFill>
                          <a:latin typeface="Times New Roman" panose="02020603050405020304" pitchFamily="18" charset="0"/>
                          <a:cs typeface="Times New Roman" panose="02020603050405020304" pitchFamily="18" charset="0"/>
                        </a:rPr>
                        <a:t>ự cho mình hơn người và tỏ ra coi thường người khác</a:t>
                      </a:r>
                      <a:r>
                        <a:rPr lang="en-US" sz="2800" smtClean="0">
                          <a:solidFill>
                            <a:srgbClr val="7030A0"/>
                          </a:solidFill>
                          <a:latin typeface="Times New Roman" panose="02020603050405020304" pitchFamily="18" charset="0"/>
                          <a:cs typeface="Times New Roman" panose="02020603050405020304" pitchFamily="18" charset="0"/>
                        </a:rPr>
                        <a:t>.</a:t>
                      </a:r>
                      <a:endParaRPr lang="vi-VN"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49935832"/>
                  </a:ext>
                </a:extLst>
              </a:tr>
              <a:tr h="552361">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hào</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Lấy làm hài lòng, hãnh diện về cái tốt đẹp mình có.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37727343"/>
                  </a:ext>
                </a:extLst>
              </a:tr>
              <a:tr h="552361">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ái</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K</a:t>
                      </a:r>
                      <a:r>
                        <a:rPr lang="vi-VN" sz="2800" smtClean="0">
                          <a:solidFill>
                            <a:srgbClr val="7030A0"/>
                          </a:solidFill>
                          <a:latin typeface="Times New Roman" panose="02020603050405020304" pitchFamily="18" charset="0"/>
                          <a:cs typeface="Times New Roman" panose="02020603050405020304" pitchFamily="18" charset="0"/>
                        </a:rPr>
                        <a:t>hó chịu khi cảm thấy bị đánh giá thấp hoặc bị coi thường</a:t>
                      </a:r>
                      <a:r>
                        <a:rPr lang="en-US" sz="2800" smtClean="0">
                          <a:solidFill>
                            <a:srgbClr val="7030A0"/>
                          </a:solidFill>
                          <a:latin typeface="Times New Roman" panose="02020603050405020304" pitchFamily="18" charset="0"/>
                          <a:cs typeface="Times New Roman" panose="02020603050405020304" pitchFamily="18" charset="0"/>
                        </a:rPr>
                        <a:t>.</a:t>
                      </a:r>
                      <a:endParaRPr lang="vi-VN"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2718665"/>
                  </a:ext>
                </a:extLst>
              </a:tr>
            </a:tbl>
          </a:graphicData>
        </a:graphic>
      </p:graphicFrame>
    </p:spTree>
    <p:extLst>
      <p:ext uri="{BB962C8B-B14F-4D97-AF65-F5344CB8AC3E}">
        <p14:creationId xmlns:p14="http://schemas.microsoft.com/office/powerpoint/2010/main" val="8981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377" y="755684"/>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p>
        </p:txBody>
      </p:sp>
      <p:sp>
        <p:nvSpPr>
          <p:cNvPr id="3" name="Rectangle 2"/>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      Ai </a:t>
            </a:r>
            <a:r>
              <a:rPr lang="en-US" altLang="en-US" sz="2800" dirty="0" err="1">
                <a:solidFill>
                  <a:srgbClr val="000000"/>
                </a:solidFill>
                <a:latin typeface="Times New Roman" panose="02020603050405020304" pitchFamily="18" charset="0"/>
                <a:cs typeface="Times New Roman" panose="02020603050405020304" pitchFamily="18" charset="0"/>
              </a:rPr>
              <a:t>cũng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khen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bạn</a:t>
            </a:r>
            <a:r>
              <a:rPr lang="en-US" altLang="en-US" sz="2800" dirty="0">
                <a:solidFill>
                  <a:srgbClr val="000000"/>
                </a:solidFill>
                <a:latin typeface="Times New Roman" panose="02020603050405020304" pitchFamily="18" charset="0"/>
                <a:cs typeface="Times New Roman" panose="02020603050405020304" pitchFamily="18" charset="0"/>
              </a:rPr>
              <a:t> Minh, </a:t>
            </a:r>
            <a:r>
              <a:rPr lang="en-US" altLang="en-US" sz="2800" dirty="0" err="1">
                <a:solidFill>
                  <a:srgbClr val="000000"/>
                </a:solidFill>
                <a:latin typeface="Times New Roman" panose="02020603050405020304" pitchFamily="18" charset="0"/>
                <a:cs typeface="Times New Roman" panose="02020603050405020304" pitchFamily="18" charset="0"/>
              </a:rPr>
              <a:t>lớp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trưởng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lớp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em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con </a:t>
            </a:r>
            <a:r>
              <a:rPr lang="en-US" altLang="en-US" sz="2800" dirty="0" err="1">
                <a:solidFill>
                  <a:srgbClr val="000000"/>
                </a:solidFill>
                <a:latin typeface="Times New Roman" panose="02020603050405020304" pitchFamily="18" charset="0"/>
                <a:cs typeface="Times New Roman" panose="02020603050405020304" pitchFamily="18" charset="0"/>
              </a:rPr>
              <a:t>ngoan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trò</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giỏi</a:t>
            </a:r>
            <a:r>
              <a:rPr lang="en-US" altLang="en-US" sz="2800" dirty="0">
                <a:solidFill>
                  <a:srgbClr val="000000"/>
                </a:solidFill>
                <a:latin typeface="Times New Roman" panose="02020603050405020304" pitchFamily="18" charset="0"/>
                <a:cs typeface="Times New Roman" panose="02020603050405020304" pitchFamily="18" charset="0"/>
              </a:rPr>
              <a:t>. Minh </a:t>
            </a:r>
            <a:r>
              <a:rPr lang="en-US" altLang="en-US" sz="2800" dirty="0" err="1">
                <a:solidFill>
                  <a:srgbClr val="000000"/>
                </a:solidFill>
                <a:latin typeface="Times New Roman" panose="02020603050405020304" pitchFamily="18" charset="0"/>
                <a:cs typeface="Times New Roman" panose="02020603050405020304" pitchFamily="18" charset="0"/>
              </a:rPr>
              <a:t>phụ</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giúp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bố</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mẹ</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nhiều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việc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nhưng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luôn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luôn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đúng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giờ</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bài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đầy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đủ</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chưa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bao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giờ</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ai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phiền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trách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điều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gì</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Cô</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chủ</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nhiệm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lớp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em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thường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bảo</a:t>
            </a:r>
            <a:r>
              <a:rPr lang="en-US" altLang="en-US" sz="2800" dirty="0">
                <a:solidFill>
                  <a:srgbClr val="000000"/>
                </a:solidFill>
                <a:latin typeface="Times New Roman" panose="02020603050405020304" pitchFamily="18" charset="0"/>
                <a:cs typeface="Times New Roman" panose="02020603050405020304" pitchFamily="18" charset="0"/>
              </a:rPr>
              <a:t>: “Minh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một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lòng</a:t>
            </a:r>
            <a:r>
              <a:rPr lang="en-US" altLang="en-US" sz="2800" dirty="0">
                <a:solidFill>
                  <a:srgbClr val="000000"/>
                </a:solidFill>
                <a:latin typeface="Times New Roman" panose="02020603050405020304" pitchFamily="18" charset="0"/>
                <a:cs typeface="Times New Roman" panose="02020603050405020304" pitchFamily="18" charset="0"/>
              </a:rPr>
              <a:t>              . </a:t>
            </a:r>
            <a:endParaRPr lang="en-US" altLang="en-US" sz="2800" dirty="0" smtClean="0">
              <a:solidFill>
                <a:srgbClr val="000000"/>
              </a:solidFill>
              <a:latin typeface="Times New Roman" panose="02020603050405020304" pitchFamily="18" charset="0"/>
              <a:cs typeface="Times New Roman" panose="02020603050405020304" pitchFamily="18" charset="0"/>
            </a:endParaRPr>
          </a:p>
          <a:p>
            <a:pPr algn="just"/>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Là</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giỏi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trường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nhưng</a:t>
            </a:r>
            <a:r>
              <a:rPr lang="en-US" altLang="en-US" sz="2800" dirty="0">
                <a:solidFill>
                  <a:srgbClr val="000000"/>
                </a:solidFill>
                <a:latin typeface="Times New Roman" panose="02020603050405020304" pitchFamily="18" charset="0"/>
                <a:cs typeface="Times New Roman" panose="02020603050405020304" pitchFamily="18" charset="0"/>
              </a:rPr>
              <a:t> Minh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 Minh </a:t>
            </a:r>
            <a:r>
              <a:rPr lang="en-US" altLang="en-US" sz="2800" dirty="0" err="1">
                <a:solidFill>
                  <a:srgbClr val="000000"/>
                </a:solidFill>
                <a:latin typeface="Times New Roman" panose="02020603050405020304" pitchFamily="18" charset="0"/>
                <a:cs typeface="Times New Roman" panose="02020603050405020304" pitchFamily="18" charset="0"/>
              </a:rPr>
              <a:t>giúp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kém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rất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nhiệt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tình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kết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khiến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bạn</a:t>
            </a:r>
            <a:r>
              <a:rPr lang="en-US" altLang="en-US" sz="2800" dirty="0">
                <a:solidFill>
                  <a:srgbClr val="000000"/>
                </a:solidFill>
                <a:latin typeface="Times New Roman" panose="02020603050405020304" pitchFamily="18" charset="0"/>
                <a:cs typeface="Times New Roman" panose="02020603050405020304" pitchFamily="18" charset="0"/>
              </a:rPr>
              <a:t> hay </a:t>
            </a:r>
            <a:r>
              <a:rPr lang="en-US" altLang="en-US" sz="2800" dirty="0" err="1">
                <a:solidFill>
                  <a:srgbClr val="000000"/>
                </a:solidFill>
                <a:latin typeface="Times New Roman" panose="02020603050405020304" pitchFamily="18" charset="0"/>
                <a:cs typeface="Times New Roman" panose="02020603050405020304" pitchFamily="18" charset="0"/>
              </a:rPr>
              <a:t>mặc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cảm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nhất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cũng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thấy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hơn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vì</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học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hành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tiến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bộ</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phê</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bình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nhắc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nhở</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những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mắc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khuyết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điểm</a:t>
            </a:r>
            <a:r>
              <a:rPr lang="en-US" altLang="en-US" sz="2800" dirty="0">
                <a:solidFill>
                  <a:srgbClr val="000000"/>
                </a:solidFill>
                <a:latin typeface="Times New Roman" panose="02020603050405020304" pitchFamily="18" charset="0"/>
                <a:cs typeface="Times New Roman" panose="02020603050405020304" pitchFamily="18" charset="0"/>
              </a:rPr>
              <a:t>, Minh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góp</a:t>
            </a:r>
            <a:r>
              <a:rPr lang="en-US" altLang="en-US" sz="2800" dirty="0">
                <a:solidFill>
                  <a:srgbClr val="000000"/>
                </a:solidFill>
                <a:latin typeface="Times New Roman" panose="02020603050405020304" pitchFamily="18" charset="0"/>
                <a:cs typeface="Times New Roman" panose="02020603050405020304" pitchFamily="18" charset="0"/>
              </a:rPr>
              <a:t> ý </a:t>
            </a:r>
            <a:r>
              <a:rPr lang="en-US" altLang="en-US" sz="2800" dirty="0" err="1">
                <a:solidFill>
                  <a:srgbClr val="000000"/>
                </a:solidFill>
                <a:latin typeface="Times New Roman" panose="02020603050405020304" pitchFamily="18" charset="0"/>
                <a:cs typeface="Times New Roman" panose="02020603050405020304" pitchFamily="18" charset="0"/>
              </a:rPr>
              <a:t>rất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tình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bạn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nào</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cs typeface="Times New Roman" panose="02020603050405020304" pitchFamily="18" charset="0"/>
              </a:rPr>
              <a:t>.</a:t>
            </a:r>
            <a:r>
              <a:rPr lang="en-US" altLang="en-US" sz="2800" dirty="0" err="1" smtClean="0">
                <a:solidFill>
                  <a:srgbClr val="000000"/>
                </a:solidFill>
                <a:latin typeface="Times New Roman" panose="02020603050405020304" pitchFamily="18" charset="0"/>
                <a:cs typeface="Times New Roman" panose="02020603050405020304" pitchFamily="18" charset="0"/>
              </a:rPr>
              <a:t>Lớp</a:t>
            </a:r>
            <a:r>
              <a:rPr lang="en-US" altLang="en-US" sz="2800" dirty="0" smtClean="0">
                <a:solidFill>
                  <a:srgbClr val="000000"/>
                </a:solidFill>
                <a:latin typeface="Times New Roman" panose="02020603050405020304" pitchFamily="18" charset="0"/>
                <a:cs typeface="Times New Roman" panose="02020603050405020304" pitchFamily="18" charset="0"/>
              </a:rPr>
              <a:t> 4A </a:t>
            </a:r>
            <a:r>
              <a:rPr lang="en-US" altLang="en-US" sz="2800" dirty="0" err="1" smtClean="0">
                <a:solidFill>
                  <a:srgbClr val="000000"/>
                </a:solidFill>
                <a:latin typeface="Times New Roman" panose="02020603050405020304" pitchFamily="18" charset="0"/>
                <a:cs typeface="Times New Roman" panose="02020603050405020304" pitchFamily="18" charset="0"/>
              </a:rPr>
              <a:t>chúng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em</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rất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về</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bạn</a:t>
            </a:r>
            <a:r>
              <a:rPr lang="en-US" altLang="en-US" sz="2800" dirty="0" smtClean="0">
                <a:solidFill>
                  <a:srgbClr val="000000"/>
                </a:solidFill>
                <a:latin typeface="Times New Roman" panose="02020603050405020304" pitchFamily="18" charset="0"/>
                <a:cs typeface="Times New Roman" panose="02020603050405020304" pitchFamily="18" charset="0"/>
              </a:rPr>
              <a:t> Minh.</a:t>
            </a:r>
            <a:endParaRPr lang="en-US" sz="2800" dirty="0"/>
          </a:p>
        </p:txBody>
      </p:sp>
      <p:sp>
        <p:nvSpPr>
          <p:cNvPr id="4"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dirty="0">
                <a:solidFill>
                  <a:srgbClr val="000099"/>
                </a:solidFill>
                <a:latin typeface="Times New Roman" panose="02020603050405020304" pitchFamily="18" charset="0"/>
                <a:cs typeface="Arial" panose="020B0604020202020204" pitchFamily="34" charset="0"/>
              </a:rPr>
              <a:t>       </a:t>
            </a:r>
            <a:r>
              <a:rPr lang="en-US" altLang="vi-VN" sz="2800" i="1" dirty="0">
                <a:solidFill>
                  <a:srgbClr val="FF0000"/>
                </a:solidFill>
                <a:latin typeface="Times New Roman" panose="02020603050405020304" pitchFamily="18" charset="0"/>
                <a:cs typeface="Arial" panose="020B0604020202020204" pitchFamily="34" charset="0"/>
              </a:rPr>
              <a:t>(</a:t>
            </a:r>
            <a:r>
              <a:rPr lang="en-US" altLang="vi-VN" sz="2800" i="1" dirty="0" err="1">
                <a:solidFill>
                  <a:srgbClr val="FF0000"/>
                </a:solidFill>
                <a:latin typeface="Times New Roman" panose="02020603050405020304" pitchFamily="18" charset="0"/>
                <a:cs typeface="Arial" panose="020B0604020202020204" pitchFamily="34" charset="0"/>
              </a:rPr>
              <a:t>T</a:t>
            </a:r>
            <a:r>
              <a:rPr lang="en-US" altLang="vi-VN" sz="2800" i="1" dirty="0" err="1">
                <a:solidFill>
                  <a:srgbClr val="FF0000"/>
                </a:solidFill>
                <a:latin typeface="Times New Roman" panose="02020603050405020304" pitchFamily="18" charset="0"/>
              </a:rPr>
              <a:t>ừ</a:t>
            </a:r>
            <a:r>
              <a:rPr lang="en-US" altLang="vi-VN" sz="2800" i="1" dirty="0">
                <a:solidFill>
                  <a:srgbClr val="FF0000"/>
                </a:solidFill>
                <a:latin typeface="Times New Roman" panose="02020603050405020304" pitchFamily="18"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đ</a:t>
            </a:r>
            <a:r>
              <a:rPr lang="en-US" altLang="vi-VN" sz="2800" i="1" dirty="0" err="1" smtClean="0">
                <a:solidFill>
                  <a:srgbClr val="FF0000"/>
                </a:solidFill>
                <a:latin typeface="Times New Roman" panose="02020603050405020304" pitchFamily="18" charset="0"/>
              </a:rPr>
              <a:t>ể</a:t>
            </a:r>
            <a:r>
              <a:rPr lang="en-US" altLang="vi-VN" sz="2800" i="1" dirty="0" smtClean="0">
                <a:solidFill>
                  <a:srgbClr val="FF0000"/>
                </a:solidFill>
                <a:latin typeface="Times New Roman" panose="02020603050405020304" pitchFamily="18"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ch</a:t>
            </a:r>
            <a:r>
              <a:rPr lang="en-US" altLang="vi-VN" sz="2800" i="1" dirty="0" err="1" smtClean="0">
                <a:solidFill>
                  <a:srgbClr val="FF0000"/>
                </a:solidFill>
                <a:latin typeface="Times New Roman" panose="02020603050405020304" pitchFamily="18" charset="0"/>
              </a:rPr>
              <a:t>ọ</a:t>
            </a:r>
            <a:r>
              <a:rPr lang="en-US" altLang="vi-VN" sz="2800" i="1" dirty="0" err="1" smtClean="0">
                <a:solidFill>
                  <a:srgbClr val="FF0000"/>
                </a:solidFill>
                <a:latin typeface="Times New Roman" panose="02020603050405020304" pitchFamily="18" charset="0"/>
                <a:cs typeface="Arial" panose="020B0604020202020204" pitchFamily="34" charset="0"/>
              </a:rPr>
              <a:t>n</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tin,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ti</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trọng</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kiêu</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hào</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tự</a:t>
            </a:r>
            <a:r>
              <a:rPr lang="en-US" altLang="vi-VN" sz="2800" i="1" dirty="0" smtClean="0">
                <a:solidFill>
                  <a:srgbClr val="FF0000"/>
                </a:solidFill>
                <a:latin typeface="Times New Roman" panose="02020603050405020304" pitchFamily="18" charset="0"/>
                <a:cs typeface="Arial" panose="020B0604020202020204" pitchFamily="34" charset="0"/>
              </a:rPr>
              <a:t> </a:t>
            </a:r>
            <a:r>
              <a:rPr lang="en-US" altLang="vi-VN" sz="2800" i="1" dirty="0" err="1" smtClean="0">
                <a:solidFill>
                  <a:srgbClr val="FF0000"/>
                </a:solidFill>
                <a:latin typeface="Times New Roman" panose="02020603050405020304" pitchFamily="18" charset="0"/>
                <a:cs typeface="Arial" panose="020B0604020202020204" pitchFamily="34" charset="0"/>
              </a:rPr>
              <a:t>ái</a:t>
            </a:r>
            <a:r>
              <a:rPr lang="en-US" altLang="vi-VN" sz="2800" i="1" dirty="0" smtClean="0">
                <a:solidFill>
                  <a:srgbClr val="FF0000"/>
                </a:solidFill>
                <a:latin typeface="Times New Roman" panose="02020603050405020304" pitchFamily="18" charset="0"/>
                <a:cs typeface="Arial" panose="020B0604020202020204" pitchFamily="34" charset="0"/>
              </a:rPr>
              <a:t>)</a:t>
            </a:r>
            <a:endParaRPr lang="en-US" altLang="vi-VN" sz="2800" i="1" dirty="0">
              <a:solidFill>
                <a:srgbClr val="FF0000"/>
              </a:solidFill>
              <a:latin typeface="Times New Roman" panose="02020603050405020304" pitchFamily="18" charset="0"/>
              <a:cs typeface="Arial" panose="020B0604020202020204" pitchFamily="34" charset="0"/>
            </a:endParaRPr>
          </a:p>
        </p:txBody>
      </p:sp>
    </p:spTree>
    <p:controls>
      <mc:AlternateContent xmlns:mc="http://schemas.openxmlformats.org/markup-compatibility/2006">
        <mc:Choice xmlns:v="urn:schemas-microsoft-com:vml" Requires="v">
          <p:control spid="1026" name="TextBox1" r:id="rId2" imgW="1857240" imgH="390600"/>
        </mc:Choice>
        <mc:Fallback>
          <p:control name="TextBox1" r:id="rId2" imgW="1857240" imgH="390600">
            <p:pic>
              <p:nvPicPr>
                <p:cNvPr id="5" name="TextBox1"/>
                <p:cNvPicPr>
                  <a:picLocks/>
                </p:cNvPicPr>
                <p:nvPr/>
              </p:nvPicPr>
              <p:blipFill>
                <a:blip r:embed="rId9"/>
                <a:stretch>
                  <a:fillRect/>
                </a:stretch>
              </p:blipFill>
              <p:spPr>
                <a:xfrm>
                  <a:off x="9375775" y="2781300"/>
                  <a:ext cx="1858963" cy="387350"/>
                </a:xfrm>
                <a:prstGeom prst="rect">
                  <a:avLst/>
                </a:prstGeom>
              </p:spPr>
            </p:pic>
          </p:control>
        </mc:Fallback>
      </mc:AlternateContent>
      <mc:AlternateContent xmlns:mc="http://schemas.openxmlformats.org/markup-compatibility/2006">
        <mc:Choice xmlns:v="urn:schemas-microsoft-com:vml" Requires="v">
          <p:control spid="1027" name="TextBox2" r:id="rId3" imgW="1590840" imgH="399960"/>
        </mc:Choice>
        <mc:Fallback>
          <p:control name="TextBox2" r:id="rId3" imgW="1590840" imgH="399960">
            <p:pic>
              <p:nvPicPr>
                <p:cNvPr id="6" name="TextBox2"/>
                <p:cNvPicPr>
                  <a:picLocks/>
                </p:cNvPicPr>
                <p:nvPr/>
              </p:nvPicPr>
              <p:blipFill>
                <a:blip r:embed="rId10"/>
                <a:stretch>
                  <a:fillRect/>
                </a:stretch>
              </p:blipFill>
              <p:spPr>
                <a:xfrm>
                  <a:off x="8582025" y="3225819"/>
                  <a:ext cx="1587500" cy="400050"/>
                </a:xfrm>
                <a:prstGeom prst="rect">
                  <a:avLst/>
                </a:prstGeom>
              </p:spPr>
            </p:pic>
          </p:control>
        </mc:Fallback>
      </mc:AlternateContent>
      <mc:AlternateContent xmlns:mc="http://schemas.openxmlformats.org/markup-compatibility/2006">
        <mc:Choice xmlns:v="urn:schemas-microsoft-com:vml" Requires="v">
          <p:control spid="1028" name="TextBox4" r:id="rId4" imgW="1600200" imgH="361800"/>
        </mc:Choice>
        <mc:Fallback>
          <p:control name="TextBox4" r:id="rId4" imgW="1600200" imgH="361800">
            <p:pic>
              <p:nvPicPr>
                <p:cNvPr id="8" name="TextBox4"/>
                <p:cNvPicPr>
                  <a:picLocks/>
                </p:cNvPicPr>
                <p:nvPr/>
              </p:nvPicPr>
              <p:blipFill>
                <a:blip r:embed="rId11"/>
                <a:stretch>
                  <a:fillRect/>
                </a:stretch>
              </p:blipFill>
              <p:spPr>
                <a:xfrm>
                  <a:off x="3141663" y="4070350"/>
                  <a:ext cx="1597025" cy="360363"/>
                </a:xfrm>
                <a:prstGeom prst="rect">
                  <a:avLst/>
                </a:prstGeom>
              </p:spPr>
            </p:pic>
          </p:control>
        </mc:Fallback>
      </mc:AlternateContent>
      <mc:AlternateContent xmlns:mc="http://schemas.openxmlformats.org/markup-compatibility/2006">
        <mc:Choice xmlns:v="urn:schemas-microsoft-com:vml" Requires="v">
          <p:control spid="1029" name="TextBox6" r:id="rId5" imgW="1352520" imgH="361800"/>
        </mc:Choice>
        <mc:Fallback>
          <p:control name="TextBox6" r:id="rId5" imgW="1352520" imgH="361800">
            <p:pic>
              <p:nvPicPr>
                <p:cNvPr id="10" name="TextBox6"/>
                <p:cNvPicPr>
                  <a:picLocks/>
                </p:cNvPicPr>
                <p:nvPr/>
              </p:nvPicPr>
              <p:blipFill>
                <a:blip r:embed="rId12"/>
                <a:stretch>
                  <a:fillRect/>
                </a:stretch>
              </p:blipFill>
              <p:spPr>
                <a:xfrm>
                  <a:off x="8204200" y="4070350"/>
                  <a:ext cx="1352550" cy="360363"/>
                </a:xfrm>
                <a:prstGeom prst="rect">
                  <a:avLst/>
                </a:prstGeom>
              </p:spPr>
            </p:pic>
          </p:control>
        </mc:Fallback>
      </mc:AlternateContent>
      <mc:AlternateContent xmlns:mc="http://schemas.openxmlformats.org/markup-compatibility/2006">
        <mc:Choice xmlns:v="urn:schemas-microsoft-com:vml" Requires="v">
          <p:control spid="1030" name="TextBox3" r:id="rId6" imgW="1104840" imgH="409680"/>
        </mc:Choice>
        <mc:Fallback>
          <p:control name="TextBox3" r:id="rId6" imgW="1104840" imgH="409680">
            <p:pic>
              <p:nvPicPr>
                <p:cNvPr id="13" name="TextBox3"/>
                <p:cNvPicPr>
                  <a:picLocks/>
                </p:cNvPicPr>
                <p:nvPr/>
              </p:nvPicPr>
              <p:blipFill>
                <a:blip r:embed="rId13"/>
                <a:stretch>
                  <a:fillRect/>
                </a:stretch>
              </p:blipFill>
              <p:spPr>
                <a:xfrm>
                  <a:off x="9324886" y="4916634"/>
                  <a:ext cx="1108075" cy="412750"/>
                </a:xfrm>
                <a:prstGeom prst="rect">
                  <a:avLst/>
                </a:prstGeom>
              </p:spPr>
            </p:pic>
          </p:control>
        </mc:Fallback>
      </mc:AlternateContent>
      <mc:AlternateContent xmlns:mc="http://schemas.openxmlformats.org/markup-compatibility/2006">
        <mc:Choice xmlns:v="urn:schemas-microsoft-com:vml" Requires="v">
          <p:control spid="1031" name="TextBox5" r:id="rId7" imgW="1380960" imgH="390600"/>
        </mc:Choice>
        <mc:Fallback>
          <p:control name="TextBox5" r:id="rId7" imgW="1380960" imgH="390600">
            <p:pic>
              <p:nvPicPr>
                <p:cNvPr id="14" name="TextBox5"/>
                <p:cNvPicPr>
                  <a:picLocks/>
                </p:cNvPicPr>
                <p:nvPr/>
              </p:nvPicPr>
              <p:blipFill>
                <a:blip r:embed="rId14"/>
                <a:stretch>
                  <a:fillRect/>
                </a:stretch>
              </p:blipFill>
              <p:spPr>
                <a:xfrm>
                  <a:off x="3463925" y="5414963"/>
                  <a:ext cx="1377950" cy="387350"/>
                </a:xfrm>
                <a:prstGeom prst="rect">
                  <a:avLst/>
                </a:prstGeom>
              </p:spPr>
            </p:pic>
          </p:control>
        </mc:Fallback>
      </mc:AlternateContent>
    </p:controls>
    <p:extLst>
      <p:ext uri="{BB962C8B-B14F-4D97-AF65-F5344CB8AC3E}">
        <p14:creationId xmlns:p14="http://schemas.microsoft.com/office/powerpoint/2010/main" val="54158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77" y="699236"/>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Ai </a:t>
            </a:r>
            <a:r>
              <a:rPr lang="en-US" altLang="en-US" sz="2800">
                <a:solidFill>
                  <a:srgbClr val="000000"/>
                </a:solidFill>
                <a:latin typeface="Times New Roman" panose="02020603050405020304" pitchFamily="18" charset="0"/>
                <a:cs typeface="Times New Roman" panose="02020603050405020304" pitchFamily="18" charset="0"/>
              </a:rPr>
              <a:t>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 </a:t>
            </a:r>
            <a:endParaRPr lang="en-US" altLang="en-US" sz="2800" smtClean="0">
              <a:solidFill>
                <a:srgbClr val="000000"/>
              </a:solidFill>
              <a:latin typeface="Times New Roman" panose="02020603050405020304" pitchFamily="18" charset="0"/>
              <a:cs typeface="Times New Roman" panose="02020603050405020304" pitchFamily="18" charset="0"/>
            </a:endParaRPr>
          </a:p>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Là </a:t>
            </a:r>
            <a:r>
              <a:rPr lang="en-US" altLang="en-US" sz="2800">
                <a:solidFill>
                  <a:srgbClr val="000000"/>
                </a:solidFill>
                <a:latin typeface="Times New Roman" panose="02020603050405020304" pitchFamily="18" charset="0"/>
                <a:cs typeface="Times New Roman" panose="02020603050405020304" pitchFamily="18" charset="0"/>
              </a:rPr>
              <a:t>học sinh giỏi nhất  trường nhưng Minh không           </a:t>
            </a:r>
            <a:r>
              <a:rPr lang="en-US" altLang="en-US" sz="2800" smtClean="0">
                <a:solidFill>
                  <a:srgbClr val="000000"/>
                </a:solidFill>
                <a:latin typeface="Times New Roman" panose="02020603050405020304" pitchFamily="18" charset="0"/>
                <a:cs typeface="Times New Roman" panose="02020603050405020304" pitchFamily="18" charset="0"/>
              </a:rPr>
              <a:t>      .Minh </a:t>
            </a:r>
            <a:r>
              <a:rPr lang="en-US" altLang="en-US" sz="2800">
                <a:solidFill>
                  <a:srgbClr val="000000"/>
                </a:solidFill>
                <a:latin typeface="Times New Roman" panose="02020603050405020304" pitchFamily="18" charset="0"/>
                <a:cs typeface="Times New Roman" panose="02020603050405020304" pitchFamily="18" charset="0"/>
              </a:rPr>
              <a:t>giúp đỡ các bạn học kém rất nhiệt tình và có kết quả, khiến các bạn hay mặc cảm,           </a:t>
            </a:r>
            <a:r>
              <a:rPr lang="en-US" altLang="en-US" sz="2800" smtClean="0">
                <a:solidFill>
                  <a:srgbClr val="000000"/>
                </a:solidFill>
                <a:latin typeface="Times New Roman" panose="02020603050405020304" pitchFamily="18" charset="0"/>
                <a:cs typeface="Times New Roman" panose="02020603050405020304" pitchFamily="18" charset="0"/>
              </a:rPr>
              <a:t>   nhất </a:t>
            </a:r>
            <a:r>
              <a:rPr lang="en-US" altLang="en-US" sz="2800">
                <a:solidFill>
                  <a:srgbClr val="000000"/>
                </a:solidFill>
                <a:latin typeface="Times New Roman" panose="02020603050405020304" pitchFamily="18" charset="0"/>
                <a:cs typeface="Times New Roman" panose="02020603050405020304" pitchFamily="18" charset="0"/>
              </a:rPr>
              <a:t>cũng dần dần thấy               </a:t>
            </a:r>
            <a:r>
              <a:rPr lang="en-US" altLang="en-US" sz="2800" smtClean="0">
                <a:solidFill>
                  <a:srgbClr val="000000"/>
                </a:solidFill>
                <a:latin typeface="Times New Roman" panose="02020603050405020304" pitchFamily="18" charset="0"/>
                <a:cs typeface="Times New Roman" panose="02020603050405020304" pitchFamily="18" charset="0"/>
              </a:rPr>
              <a:t>hơn </a:t>
            </a:r>
            <a:r>
              <a:rPr lang="en-US" altLang="en-US" sz="2800">
                <a:solidFill>
                  <a:srgbClr val="000000"/>
                </a:solidFill>
                <a:latin typeface="Times New Roman" panose="02020603050405020304" pitchFamily="18" charset="0"/>
                <a:cs typeface="Times New Roman" panose="02020603050405020304" pitchFamily="18" charset="0"/>
              </a:rPr>
              <a:t>vì học hành tiến bộ. Khi phê bình, nhắc nhở những bạn mắc khuyết điểm, Minh có cách góp ý rất chân tình, nên không làm bạn </a:t>
            </a:r>
            <a:r>
              <a:rPr lang="en-US" altLang="en-US" sz="2800" smtClean="0">
                <a:solidFill>
                  <a:srgbClr val="000000"/>
                </a:solidFill>
                <a:latin typeface="Times New Roman" panose="02020603050405020304" pitchFamily="18" charset="0"/>
                <a:cs typeface="Times New Roman" panose="02020603050405020304" pitchFamily="18" charset="0"/>
              </a:rPr>
              <a:t>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3</a:t>
            </a:r>
            <a:endParaRPr lang="en-US"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4</a:t>
            </a:r>
            <a:endParaRPr lang="en-US"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5</a:t>
            </a:r>
            <a:endParaRPr lang="en-US"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6</a:t>
            </a:r>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a:solidFill>
                  <a:srgbClr val="000099"/>
                </a:solidFill>
                <a:latin typeface="Times New Roman" panose="02020603050405020304" pitchFamily="18" charset="0"/>
                <a:cs typeface="Arial" panose="020B0604020202020204" pitchFamily="34" charset="0"/>
              </a:rPr>
              <a:t>       </a:t>
            </a:r>
            <a:r>
              <a:rPr lang="en-US" altLang="vi-VN" sz="2800" i="1">
                <a:solidFill>
                  <a:srgbClr val="FF0000"/>
                </a:solidFill>
                <a:latin typeface="Times New Roman" panose="02020603050405020304" pitchFamily="18" charset="0"/>
                <a:cs typeface="Arial" panose="020B0604020202020204" pitchFamily="34" charset="0"/>
              </a:rPr>
              <a:t>(T</a:t>
            </a:r>
            <a:r>
              <a:rPr lang="en-US" altLang="vi-VN" sz="2800" i="1">
                <a:solidFill>
                  <a:srgbClr val="FF0000"/>
                </a:solidFill>
                <a:latin typeface="Times New Roman" panose="02020603050405020304" pitchFamily="18" charset="0"/>
              </a:rPr>
              <a:t>ừ </a:t>
            </a:r>
            <a:r>
              <a:rPr lang="en-US" altLang="vi-VN" sz="2800" i="1" smtClean="0">
                <a:solidFill>
                  <a:srgbClr val="FF0000"/>
                </a:solidFill>
                <a:latin typeface="Times New Roman" panose="02020603050405020304" pitchFamily="18" charset="0"/>
                <a:cs typeface="Arial" panose="020B0604020202020204" pitchFamily="34" charset="0"/>
              </a:rPr>
              <a:t>đ</a:t>
            </a:r>
            <a:r>
              <a:rPr lang="en-US" altLang="vi-VN" sz="2800" i="1" smtClean="0">
                <a:solidFill>
                  <a:srgbClr val="FF0000"/>
                </a:solidFill>
                <a:latin typeface="Times New Roman" panose="02020603050405020304" pitchFamily="18" charset="0"/>
              </a:rPr>
              <a:t>ể </a:t>
            </a:r>
            <a:r>
              <a:rPr lang="en-US" altLang="vi-VN" sz="2800" i="1" smtClean="0">
                <a:solidFill>
                  <a:srgbClr val="FF0000"/>
                </a:solidFill>
                <a:latin typeface="Times New Roman" panose="02020603050405020304" pitchFamily="18" charset="0"/>
                <a:cs typeface="Arial" panose="020B0604020202020204" pitchFamily="34" charset="0"/>
              </a:rPr>
              <a:t>ch</a:t>
            </a:r>
            <a:r>
              <a:rPr lang="en-US" altLang="vi-VN" sz="2800" i="1" smtClean="0">
                <a:solidFill>
                  <a:srgbClr val="FF0000"/>
                </a:solidFill>
                <a:latin typeface="Times New Roman" panose="02020603050405020304" pitchFamily="18" charset="0"/>
              </a:rPr>
              <a:t>ọ</a:t>
            </a:r>
            <a:r>
              <a:rPr lang="en-US" altLang="vi-VN" sz="2800" i="1" smtClean="0">
                <a:solidFill>
                  <a:srgbClr val="FF0000"/>
                </a:solidFill>
                <a:latin typeface="Times New Roman" panose="02020603050405020304" pitchFamily="18" charset="0"/>
                <a:cs typeface="Arial" panose="020B0604020202020204" pitchFamily="34" charset="0"/>
              </a:rPr>
              <a:t>n: tự tin, tự ti, tự trọng, tự kiêu, tự hào, tự ái)</a:t>
            </a:r>
            <a:endParaRPr lang="en-US" altLang="vi-VN" sz="2800" i="1">
              <a:solidFill>
                <a:srgbClr val="FF0000"/>
              </a:solidFill>
              <a:latin typeface="Times New Roman" panose="02020603050405020304" pitchFamily="18" charset="0"/>
              <a:cs typeface="Arial" panose="020B0604020202020204" pitchFamily="34" charset="0"/>
            </a:endParaRPr>
          </a:p>
        </p:txBody>
      </p:sp>
      <p:sp>
        <p:nvSpPr>
          <p:cNvPr id="23" name="Rectangle 22"/>
          <p:cNvSpPr/>
          <p:nvPr/>
        </p:nvSpPr>
        <p:spPr>
          <a:xfrm>
            <a:off x="9300752" y="2811439"/>
            <a:ext cx="148916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trọng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078481" y="4081558"/>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ti</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8125097" y="4080853"/>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tin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9300753" y="4959086"/>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ái</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3500844" y="5364740"/>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hào</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8739051" y="3244830"/>
            <a:ext cx="141079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kiêu</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xmlns=""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879218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16004" y="961210"/>
            <a:ext cx="8763000" cy="48768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altLang="en-US" sz="2400" b="1">
              <a:solidFill>
                <a:srgbClr val="000000"/>
              </a:solidFill>
            </a:endParaRPr>
          </a:p>
          <a:p>
            <a:pPr eaLnBrk="1" hangingPunct="1">
              <a:lnSpc>
                <a:spcPct val="80000"/>
              </a:lnSpc>
              <a:spcBef>
                <a:spcPct val="20000"/>
              </a:spcBef>
            </a:pPr>
            <a:r>
              <a:rPr lang="en-US" altLang="en-US" sz="2400">
                <a:solidFill>
                  <a:srgbClr val="000000"/>
                </a:solidFill>
              </a:rPr>
              <a:t>  </a:t>
            </a:r>
          </a:p>
          <a:p>
            <a:pPr eaLnBrk="1" hangingPunct="1">
              <a:lnSpc>
                <a:spcPct val="80000"/>
              </a:lnSpc>
              <a:spcBef>
                <a:spcPct val="20000"/>
              </a:spcBef>
            </a:pPr>
            <a:r>
              <a:rPr lang="en-US" altLang="en-US" sz="2400" i="1">
                <a:solidFill>
                  <a:srgbClr val="000000"/>
                </a:solidFill>
              </a:rPr>
              <a:t> </a:t>
            </a:r>
            <a:endParaRPr lang="en-US" altLang="en-US" sz="2400" b="1" i="1">
              <a:solidFill>
                <a:srgbClr val="000000"/>
              </a:solidFill>
            </a:endParaRPr>
          </a:p>
          <a:p>
            <a:pPr eaLnBrk="1" hangingPunct="1">
              <a:lnSpc>
                <a:spcPct val="80000"/>
              </a:lnSpc>
              <a:spcBef>
                <a:spcPct val="20000"/>
              </a:spcBef>
            </a:pPr>
            <a:endParaRPr lang="en-US" altLang="en-US" sz="2400" b="1">
              <a:solidFill>
                <a:srgbClr val="000000"/>
              </a:solidFill>
            </a:endParaRPr>
          </a:p>
        </p:txBody>
      </p:sp>
      <p:sp>
        <p:nvSpPr>
          <p:cNvPr id="15" name="Oval 5" descr="Green marble"/>
          <p:cNvSpPr>
            <a:spLocks noChangeArrowheads="1"/>
          </p:cNvSpPr>
          <p:nvPr/>
        </p:nvSpPr>
        <p:spPr bwMode="auto">
          <a:xfrm>
            <a:off x="3751263" y="1371600"/>
            <a:ext cx="1612900" cy="533400"/>
          </a:xfrm>
          <a:prstGeom prst="ellipse">
            <a:avLst/>
          </a:prstGeom>
          <a:solidFill>
            <a:srgbClr val="FFFF9E"/>
          </a:solidFill>
          <a:ln w="38100">
            <a:solidFill>
              <a:srgbClr val="00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a:solidFill>
                  <a:srgbClr val="006600"/>
                </a:solidFill>
                <a:latin typeface="Times New Roman" panose="02020603050405020304" pitchFamily="18" charset="0"/>
                <a:cs typeface="Times New Roman" panose="02020603050405020304" pitchFamily="18" charset="0"/>
              </a:rPr>
              <a:t>Nghĩa</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16" name="Oval 6" descr="Brown marble"/>
          <p:cNvSpPr>
            <a:spLocks noChangeArrowheads="1"/>
          </p:cNvSpPr>
          <p:nvPr/>
        </p:nvSpPr>
        <p:spPr bwMode="auto">
          <a:xfrm>
            <a:off x="8780442" y="1388055"/>
            <a:ext cx="1198562" cy="587375"/>
          </a:xfrm>
          <a:prstGeom prst="ellipse">
            <a:avLst/>
          </a:prstGeom>
          <a:solidFill>
            <a:srgbClr val="5CFFFF"/>
          </a:solidFill>
          <a:ln w="38100">
            <a:solidFill>
              <a:srgbClr val="0000CC"/>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CC"/>
                </a:solidFill>
                <a:latin typeface="Times New Roman" panose="02020603050405020304" pitchFamily="18" charset="0"/>
                <a:cs typeface="Times New Roman" panose="02020603050405020304" pitchFamily="18" charset="0"/>
              </a:rPr>
              <a:t>Từ</a:t>
            </a:r>
          </a:p>
        </p:txBody>
      </p:sp>
      <p:sp>
        <p:nvSpPr>
          <p:cNvPr id="17" name="Text Box 37"/>
          <p:cNvSpPr txBox="1">
            <a:spLocks noChangeArrowheads="1"/>
          </p:cNvSpPr>
          <p:nvPr/>
        </p:nvSpPr>
        <p:spPr bwMode="auto">
          <a:xfrm>
            <a:off x="1693863" y="2027731"/>
            <a:ext cx="5486400" cy="892552"/>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Một</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lòng</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một</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dạ</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gắn</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bó</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với</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lý</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tưởng</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tổ</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chức</a:t>
            </a:r>
            <a:r>
              <a:rPr lang="en-US" altLang="en-US" sz="2600" b="1" dirty="0">
                <a:solidFill>
                  <a:srgbClr val="006600"/>
                </a:solidFill>
                <a:latin typeface="Times New Roman" panose="02020603050405020304" pitchFamily="18" charset="0"/>
                <a:cs typeface="Times New Roman" panose="02020603050405020304" pitchFamily="18" charset="0"/>
              </a:rPr>
              <a:t> hay </a:t>
            </a:r>
            <a:r>
              <a:rPr lang="en-US" altLang="en-US" sz="2600" b="1" dirty="0" err="1">
                <a:solidFill>
                  <a:srgbClr val="006600"/>
                </a:solidFill>
                <a:latin typeface="Times New Roman" panose="02020603050405020304" pitchFamily="18" charset="0"/>
                <a:cs typeface="Times New Roman" panose="02020603050405020304" pitchFamily="18" charset="0"/>
              </a:rPr>
              <a:t>với</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người</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nào</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đó</a:t>
            </a:r>
            <a:r>
              <a:rPr lang="en-US" altLang="en-US" sz="2600" b="1" dirty="0">
                <a:solidFill>
                  <a:srgbClr val="006600"/>
                </a:solidFill>
                <a:latin typeface="Times New Roman" panose="02020603050405020304" pitchFamily="18" charset="0"/>
                <a:cs typeface="Times New Roman" panose="02020603050405020304" pitchFamily="18" charset="0"/>
              </a:rPr>
              <a:t>.</a:t>
            </a:r>
            <a:endParaRPr lang="en-US" altLang="en-US" sz="2600" dirty="0">
              <a:solidFill>
                <a:srgbClr val="006600"/>
              </a:solidFill>
              <a:latin typeface="Times New Roman" panose="02020603050405020304" pitchFamily="18" charset="0"/>
              <a:cs typeface="Times New Roman" panose="02020603050405020304" pitchFamily="18" charset="0"/>
            </a:endParaRPr>
          </a:p>
        </p:txBody>
      </p:sp>
      <p:sp>
        <p:nvSpPr>
          <p:cNvPr id="18" name="Text Box 38"/>
          <p:cNvSpPr txBox="1">
            <a:spLocks noChangeArrowheads="1"/>
          </p:cNvSpPr>
          <p:nvPr/>
        </p:nvSpPr>
        <p:spPr bwMode="auto">
          <a:xfrm>
            <a:off x="8323263" y="2119313"/>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thành</a:t>
            </a:r>
          </a:p>
        </p:txBody>
      </p:sp>
      <p:sp>
        <p:nvSpPr>
          <p:cNvPr id="19" name="Text Box 39"/>
          <p:cNvSpPr txBox="1">
            <a:spLocks noChangeArrowheads="1"/>
          </p:cNvSpPr>
          <p:nvPr/>
        </p:nvSpPr>
        <p:spPr bwMode="auto">
          <a:xfrm>
            <a:off x="1693863" y="3022447"/>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Trước</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sau</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như</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một</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không</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gì</a:t>
            </a:r>
            <a:r>
              <a:rPr lang="en-US" altLang="en-US" sz="2800" b="1" dirty="0">
                <a:solidFill>
                  <a:srgbClr val="800000"/>
                </a:solidFill>
                <a:latin typeface="Times New Roman" panose="02020603050405020304" pitchFamily="18" charset="0"/>
                <a:cs typeface="Times New Roman" panose="02020603050405020304" pitchFamily="18" charset="0"/>
              </a:rPr>
              <a:t> lay </a:t>
            </a:r>
            <a:r>
              <a:rPr lang="en-US" altLang="en-US" sz="2800" b="1" dirty="0" err="1">
                <a:solidFill>
                  <a:srgbClr val="800000"/>
                </a:solidFill>
                <a:latin typeface="Times New Roman" panose="02020603050405020304" pitchFamily="18" charset="0"/>
                <a:cs typeface="Times New Roman" panose="02020603050405020304" pitchFamily="18" charset="0"/>
              </a:rPr>
              <a:t>chuyển</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nổi</a:t>
            </a:r>
            <a:r>
              <a:rPr lang="en-US" altLang="en-US" sz="2800" b="1" dirty="0">
                <a:solidFill>
                  <a:srgbClr val="800000"/>
                </a:solidFill>
                <a:latin typeface="Times New Roman" panose="02020603050405020304" pitchFamily="18" charset="0"/>
                <a:cs typeface="Times New Roman" panose="02020603050405020304" pitchFamily="18" charset="0"/>
              </a:rPr>
              <a:t>.</a:t>
            </a:r>
            <a:endParaRPr lang="en-US" altLang="en-US" sz="2800" dirty="0">
              <a:solidFill>
                <a:srgbClr val="800000"/>
              </a:solidFill>
              <a:latin typeface="Times New Roman" panose="02020603050405020304" pitchFamily="18" charset="0"/>
              <a:cs typeface="Times New Roman" panose="02020603050405020304" pitchFamily="18" charset="0"/>
            </a:endParaRPr>
          </a:p>
        </p:txBody>
      </p:sp>
      <p:sp>
        <p:nvSpPr>
          <p:cNvPr id="20" name="Text Box 40"/>
          <p:cNvSpPr txBox="1">
            <a:spLocks noChangeArrowheads="1"/>
          </p:cNvSpPr>
          <p:nvPr/>
        </p:nvSpPr>
        <p:spPr bwMode="auto">
          <a:xfrm>
            <a:off x="8323263" y="3033713"/>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1"/>
              </a:buClr>
            </a:pPr>
            <a:r>
              <a:rPr lang="en-US" altLang="en-US" sz="2800" b="1">
                <a:solidFill>
                  <a:srgbClr val="0000CC"/>
                </a:solidFill>
                <a:latin typeface="Times New Roman" panose="02020603050405020304" pitchFamily="18" charset="0"/>
                <a:cs typeface="Times New Roman" panose="02020603050405020304" pitchFamily="18" charset="0"/>
              </a:rPr>
              <a:t>trung hậu</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21" name="Text Box 41"/>
          <p:cNvSpPr txBox="1">
            <a:spLocks noChangeArrowheads="1"/>
          </p:cNvSpPr>
          <p:nvPr/>
        </p:nvSpPr>
        <p:spPr bwMode="auto">
          <a:xfrm>
            <a:off x="1693863" y="4061798"/>
            <a:ext cx="5486400" cy="479425"/>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a:solidFill>
                  <a:srgbClr val="006600"/>
                </a:solidFill>
                <a:latin typeface="Times New Roman" panose="02020603050405020304" pitchFamily="18" charset="0"/>
                <a:cs typeface="Times New Roman" panose="02020603050405020304" pitchFamily="18" charset="0"/>
              </a:rPr>
              <a:t>- Một lòng một dạ vì việc nghĩa.</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22" name="Text Box 42"/>
          <p:cNvSpPr txBox="1">
            <a:spLocks noChangeArrowheads="1"/>
          </p:cNvSpPr>
          <p:nvPr/>
        </p:nvSpPr>
        <p:spPr bwMode="auto">
          <a:xfrm>
            <a:off x="1693863" y="4679500"/>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800000"/>
                </a:solidFill>
                <a:latin typeface="Times New Roman" panose="02020603050405020304" pitchFamily="18" charset="0"/>
                <a:cs typeface="Times New Roman" panose="02020603050405020304" pitchFamily="18" charset="0"/>
              </a:rPr>
              <a:t>- Ăn ở nhân hậu, thành thật, trước sau như một.</a:t>
            </a:r>
            <a:endParaRPr lang="en-US" altLang="en-US" sz="2800">
              <a:solidFill>
                <a:srgbClr val="800000"/>
              </a:solidFill>
              <a:latin typeface="Times New Roman" panose="02020603050405020304" pitchFamily="18" charset="0"/>
              <a:cs typeface="Times New Roman" panose="02020603050405020304" pitchFamily="18" charset="0"/>
            </a:endParaRPr>
          </a:p>
        </p:txBody>
      </p:sp>
      <p:sp>
        <p:nvSpPr>
          <p:cNvPr id="23" name="Text Box 43"/>
          <p:cNvSpPr txBox="1">
            <a:spLocks noChangeArrowheads="1"/>
          </p:cNvSpPr>
          <p:nvPr/>
        </p:nvSpPr>
        <p:spPr bwMode="auto">
          <a:xfrm>
            <a:off x="1693863" y="5759513"/>
            <a:ext cx="5486400" cy="480131"/>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smtClean="0">
                <a:solidFill>
                  <a:srgbClr val="006600"/>
                </a:solidFill>
                <a:latin typeface="Times New Roman" panose="02020603050405020304" pitchFamily="18" charset="0"/>
                <a:cs typeface="Times New Roman" panose="02020603050405020304" pitchFamily="18" charset="0"/>
              </a:rPr>
              <a:t>- Ngay </a:t>
            </a:r>
            <a:r>
              <a:rPr lang="en-US" altLang="en-US" sz="2800" b="1">
                <a:solidFill>
                  <a:srgbClr val="006600"/>
                </a:solidFill>
                <a:latin typeface="Times New Roman" panose="02020603050405020304" pitchFamily="18" charset="0"/>
                <a:cs typeface="Times New Roman" panose="02020603050405020304" pitchFamily="18" charset="0"/>
              </a:rPr>
              <a:t>thẳng, thật thà.</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24" name="Text Box 44"/>
          <p:cNvSpPr txBox="1">
            <a:spLocks noChangeArrowheads="1"/>
          </p:cNvSpPr>
          <p:nvPr/>
        </p:nvSpPr>
        <p:spPr bwMode="auto">
          <a:xfrm>
            <a:off x="8321225" y="3923921"/>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kiên</a:t>
            </a:r>
          </a:p>
        </p:txBody>
      </p:sp>
      <p:sp>
        <p:nvSpPr>
          <p:cNvPr id="25" name="Text Box 45"/>
          <p:cNvSpPr txBox="1">
            <a:spLocks noChangeArrowheads="1"/>
          </p:cNvSpPr>
          <p:nvPr/>
        </p:nvSpPr>
        <p:spPr bwMode="auto">
          <a:xfrm>
            <a:off x="8322244" y="4856831"/>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rgbClr val="0000CC"/>
                </a:solidFill>
                <a:latin typeface="Times New Roman" panose="02020603050405020304" pitchFamily="18" charset="0"/>
                <a:cs typeface="Times New Roman" panose="02020603050405020304" pitchFamily="18" charset="0"/>
              </a:rPr>
              <a:t>trung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thực</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26" name="Text Box 46"/>
          <p:cNvSpPr txBox="1">
            <a:spLocks noChangeArrowheads="1"/>
          </p:cNvSpPr>
          <p:nvPr/>
        </p:nvSpPr>
        <p:spPr bwMode="auto">
          <a:xfrm>
            <a:off x="8323263" y="5713025"/>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nghĩa</a:t>
            </a:r>
          </a:p>
        </p:txBody>
      </p:sp>
      <p:sp>
        <p:nvSpPr>
          <p:cNvPr id="27" name="Rectangle 26"/>
          <p:cNvSpPr/>
          <p:nvPr/>
        </p:nvSpPr>
        <p:spPr>
          <a:xfrm>
            <a:off x="1454332" y="659398"/>
            <a:ext cx="9348652" cy="584775"/>
          </a:xfrm>
          <a:prstGeom prst="rect">
            <a:avLst/>
          </a:prstGeom>
        </p:spPr>
        <p:txBody>
          <a:bodyPr wrap="square">
            <a:spAutoFit/>
          </a:bodyPr>
          <a:lstStyle/>
          <a:p>
            <a:pPr algn="ctr">
              <a:spcBef>
                <a:spcPct val="50000"/>
              </a:spcBef>
            </a:pPr>
            <a:r>
              <a:rPr lang="en-US" altLang="en-US" sz="3200" b="1" smtClean="0">
                <a:latin typeface="Times New Roman" panose="02020603050405020304" pitchFamily="18" charset="0"/>
                <a:cs typeface="Times New Roman" panose="02020603050405020304" pitchFamily="18" charset="0"/>
              </a:rPr>
              <a:t>Bài 2</a:t>
            </a:r>
            <a:r>
              <a:rPr lang="vi-VN" altLang="en-US" sz="3200" b="1">
                <a:cs typeface="Times New Roman" panose="02020603050405020304" pitchFamily="18" charset="0"/>
              </a:rPr>
              <a:t>. </a:t>
            </a:r>
            <a:r>
              <a:rPr lang="vi-VN" altLang="en-US" sz="3200" b="1" smtClean="0">
                <a:cs typeface="Times New Roman" panose="02020603050405020304" pitchFamily="18" charset="0"/>
              </a:rPr>
              <a:t>Chọn </a:t>
            </a:r>
            <a:r>
              <a:rPr lang="vi-VN" altLang="en-US" sz="3200" b="1">
                <a:cs typeface="Times New Roman" panose="02020603050405020304" pitchFamily="18" charset="0"/>
              </a:rPr>
              <a:t>từ ứng với mỗi nghĩa sau:</a:t>
            </a:r>
          </a:p>
        </p:txBody>
      </p:sp>
      <p:pic>
        <p:nvPicPr>
          <p:cNvPr id="28" name="btnInknoeActivity"/>
          <p:cNvPicPr>
            <a:picLocks noChangeAspect="1"/>
          </p:cNvPicPr>
          <p:nvPr>
            <p:custDataLst>
              <p:tags r:id="rId1"/>
            </p:custDataLst>
          </p:nvPr>
        </p:nvPicPr>
        <p:blipFill>
          <a:blip r:embed="rId3" r:link="rId4" cstate="print">
            <a:extLst>
              <a:ext uri="{28A0092B-C50C-407E-A947-70E740481C1C}">
                <a14:useLocalDpi xmlns:a14="http://schemas.microsoft.com/office/drawing/2010/main" val="0"/>
              </a:ext>
            </a:extLst>
          </a:blip>
          <a:stretch>
            <a:fillRect/>
          </a:stretch>
        </p:blipFill>
        <p:spPr>
          <a:xfrm>
            <a:off x="584090" y="1108011"/>
            <a:ext cx="2219546" cy="571500"/>
          </a:xfrm>
          <a:prstGeom prst="rect">
            <a:avLst/>
          </a:prstGeom>
        </p:spPr>
      </p:pic>
    </p:spTree>
    <p:extLst>
      <p:ext uri="{BB962C8B-B14F-4D97-AF65-F5344CB8AC3E}">
        <p14:creationId xmlns:p14="http://schemas.microsoft.com/office/powerpoint/2010/main" val="3672008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332" y="659398"/>
            <a:ext cx="9348652" cy="584775"/>
          </a:xfrm>
          <a:prstGeom prst="rect">
            <a:avLst/>
          </a:prstGeom>
        </p:spPr>
        <p:txBody>
          <a:bodyPr wrap="square">
            <a:spAutoFit/>
          </a:bodyPr>
          <a:lstStyle/>
          <a:p>
            <a:pPr algn="ctr">
              <a:spcBef>
                <a:spcPct val="50000"/>
              </a:spcBef>
            </a:pPr>
            <a:r>
              <a:rPr lang="en-US" altLang="en-US" sz="3200" b="1" smtClean="0">
                <a:latin typeface="Times New Roman" panose="02020603050405020304" pitchFamily="18" charset="0"/>
                <a:cs typeface="Times New Roman" panose="02020603050405020304" pitchFamily="18" charset="0"/>
              </a:rPr>
              <a:t>Bài 2</a:t>
            </a:r>
            <a:r>
              <a:rPr lang="vi-VN" altLang="en-US" sz="3200" b="1">
                <a:cs typeface="Times New Roman" panose="02020603050405020304" pitchFamily="18" charset="0"/>
              </a:rPr>
              <a:t>. </a:t>
            </a:r>
            <a:r>
              <a:rPr lang="vi-VN" altLang="en-US" sz="3200" b="1" smtClean="0">
                <a:cs typeface="Times New Roman" panose="02020603050405020304" pitchFamily="18" charset="0"/>
              </a:rPr>
              <a:t>Chọn </a:t>
            </a:r>
            <a:r>
              <a:rPr lang="vi-VN" altLang="en-US" sz="3200" b="1">
                <a:cs typeface="Times New Roman" panose="02020603050405020304" pitchFamily="18" charset="0"/>
              </a:rPr>
              <a:t>từ ứng với mỗi nghĩa sau:</a:t>
            </a:r>
          </a:p>
        </p:txBody>
      </p:sp>
      <p:sp>
        <p:nvSpPr>
          <p:cNvPr id="5" name="Text Box 2"/>
          <p:cNvSpPr txBox="1">
            <a:spLocks noChangeArrowheads="1"/>
          </p:cNvSpPr>
          <p:nvPr/>
        </p:nvSpPr>
        <p:spPr bwMode="auto">
          <a:xfrm>
            <a:off x="1693863" y="181076"/>
            <a:ext cx="8763000" cy="48768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altLang="en-US" sz="2400" b="1">
              <a:solidFill>
                <a:srgbClr val="000000"/>
              </a:solidFill>
            </a:endParaRPr>
          </a:p>
          <a:p>
            <a:pPr eaLnBrk="1" hangingPunct="1">
              <a:lnSpc>
                <a:spcPct val="80000"/>
              </a:lnSpc>
              <a:spcBef>
                <a:spcPct val="20000"/>
              </a:spcBef>
            </a:pPr>
            <a:r>
              <a:rPr lang="en-US" altLang="en-US" sz="2400">
                <a:solidFill>
                  <a:srgbClr val="000000"/>
                </a:solidFill>
              </a:rPr>
              <a:t>  </a:t>
            </a:r>
          </a:p>
          <a:p>
            <a:pPr eaLnBrk="1" hangingPunct="1">
              <a:lnSpc>
                <a:spcPct val="80000"/>
              </a:lnSpc>
              <a:spcBef>
                <a:spcPct val="20000"/>
              </a:spcBef>
            </a:pPr>
            <a:r>
              <a:rPr lang="en-US" altLang="en-US" sz="2400" i="1">
                <a:solidFill>
                  <a:srgbClr val="000000"/>
                </a:solidFill>
              </a:rPr>
              <a:t> </a:t>
            </a:r>
            <a:endParaRPr lang="en-US" altLang="en-US" sz="2400" b="1" i="1">
              <a:solidFill>
                <a:srgbClr val="000000"/>
              </a:solidFill>
            </a:endParaRPr>
          </a:p>
          <a:p>
            <a:pPr eaLnBrk="1" hangingPunct="1">
              <a:lnSpc>
                <a:spcPct val="80000"/>
              </a:lnSpc>
              <a:spcBef>
                <a:spcPct val="20000"/>
              </a:spcBef>
            </a:pPr>
            <a:endParaRPr lang="en-US" altLang="en-US" sz="2400" b="1">
              <a:solidFill>
                <a:srgbClr val="000000"/>
              </a:solidFill>
            </a:endParaRPr>
          </a:p>
        </p:txBody>
      </p:sp>
      <p:sp>
        <p:nvSpPr>
          <p:cNvPr id="6" name="Text Box 15"/>
          <p:cNvSpPr txBox="1">
            <a:spLocks noChangeArrowheads="1"/>
          </p:cNvSpPr>
          <p:nvPr/>
        </p:nvSpPr>
        <p:spPr bwMode="auto">
          <a:xfrm>
            <a:off x="1828800" y="30163"/>
            <a:ext cx="830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7" name="Oval 5" descr="Green marble"/>
          <p:cNvSpPr>
            <a:spLocks noChangeArrowheads="1"/>
          </p:cNvSpPr>
          <p:nvPr/>
        </p:nvSpPr>
        <p:spPr bwMode="auto">
          <a:xfrm>
            <a:off x="3751263" y="1371600"/>
            <a:ext cx="1612900" cy="533400"/>
          </a:xfrm>
          <a:prstGeom prst="ellipse">
            <a:avLst/>
          </a:prstGeom>
          <a:solidFill>
            <a:srgbClr val="FFFF9E"/>
          </a:solidFill>
          <a:ln w="38100">
            <a:solidFill>
              <a:srgbClr val="00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a:solidFill>
                  <a:srgbClr val="006600"/>
                </a:solidFill>
                <a:latin typeface="Times New Roman" panose="02020603050405020304" pitchFamily="18" charset="0"/>
                <a:cs typeface="Times New Roman" panose="02020603050405020304" pitchFamily="18" charset="0"/>
              </a:rPr>
              <a:t>Nghĩa</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8" name="Oval 6" descr="Brown marble"/>
          <p:cNvSpPr>
            <a:spLocks noChangeArrowheads="1"/>
          </p:cNvSpPr>
          <p:nvPr/>
        </p:nvSpPr>
        <p:spPr bwMode="auto">
          <a:xfrm>
            <a:off x="8780442" y="1388055"/>
            <a:ext cx="1198562" cy="587375"/>
          </a:xfrm>
          <a:prstGeom prst="ellipse">
            <a:avLst/>
          </a:prstGeom>
          <a:solidFill>
            <a:srgbClr val="5CFFFF"/>
          </a:solidFill>
          <a:ln w="38100">
            <a:solidFill>
              <a:srgbClr val="0000CC"/>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CC"/>
                </a:solidFill>
                <a:latin typeface="Times New Roman" panose="02020603050405020304" pitchFamily="18" charset="0"/>
                <a:cs typeface="Times New Roman" panose="02020603050405020304" pitchFamily="18" charset="0"/>
              </a:rPr>
              <a:t>Từ</a:t>
            </a:r>
          </a:p>
        </p:txBody>
      </p:sp>
      <p:sp>
        <p:nvSpPr>
          <p:cNvPr id="9" name="Text Box 37"/>
          <p:cNvSpPr txBox="1">
            <a:spLocks noChangeArrowheads="1"/>
          </p:cNvSpPr>
          <p:nvPr/>
        </p:nvSpPr>
        <p:spPr bwMode="auto">
          <a:xfrm>
            <a:off x="1693863" y="2027731"/>
            <a:ext cx="5486400" cy="892552"/>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Một</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lòng</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một</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dạ</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gắn</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bó</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với</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lý</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tưởng</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tổ</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chức</a:t>
            </a:r>
            <a:r>
              <a:rPr lang="en-US" altLang="en-US" sz="2600" b="1" dirty="0">
                <a:solidFill>
                  <a:srgbClr val="006600"/>
                </a:solidFill>
                <a:latin typeface="Times New Roman" panose="02020603050405020304" pitchFamily="18" charset="0"/>
                <a:cs typeface="Times New Roman" panose="02020603050405020304" pitchFamily="18" charset="0"/>
              </a:rPr>
              <a:t> hay </a:t>
            </a:r>
            <a:r>
              <a:rPr lang="en-US" altLang="en-US" sz="2600" b="1" dirty="0" err="1">
                <a:solidFill>
                  <a:srgbClr val="006600"/>
                </a:solidFill>
                <a:latin typeface="Times New Roman" panose="02020603050405020304" pitchFamily="18" charset="0"/>
                <a:cs typeface="Times New Roman" panose="02020603050405020304" pitchFamily="18" charset="0"/>
              </a:rPr>
              <a:t>với</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người</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nào</a:t>
            </a:r>
            <a:r>
              <a:rPr lang="en-US" altLang="en-US" sz="2600" b="1" dirty="0">
                <a:solidFill>
                  <a:srgbClr val="006600"/>
                </a:solidFill>
                <a:latin typeface="Times New Roman" panose="02020603050405020304" pitchFamily="18" charset="0"/>
                <a:cs typeface="Times New Roman" panose="02020603050405020304" pitchFamily="18" charset="0"/>
              </a:rPr>
              <a:t> </a:t>
            </a:r>
            <a:r>
              <a:rPr lang="en-US" altLang="en-US" sz="2600" b="1" dirty="0" err="1">
                <a:solidFill>
                  <a:srgbClr val="006600"/>
                </a:solidFill>
                <a:latin typeface="Times New Roman" panose="02020603050405020304" pitchFamily="18" charset="0"/>
                <a:cs typeface="Times New Roman" panose="02020603050405020304" pitchFamily="18" charset="0"/>
              </a:rPr>
              <a:t>đó</a:t>
            </a:r>
            <a:r>
              <a:rPr lang="en-US" altLang="en-US" sz="2600" b="1" dirty="0">
                <a:solidFill>
                  <a:srgbClr val="006600"/>
                </a:solidFill>
                <a:latin typeface="Times New Roman" panose="02020603050405020304" pitchFamily="18" charset="0"/>
                <a:cs typeface="Times New Roman" panose="02020603050405020304" pitchFamily="18" charset="0"/>
              </a:rPr>
              <a:t>.</a:t>
            </a:r>
            <a:endParaRPr lang="en-US" altLang="en-US" sz="2600" dirty="0">
              <a:solidFill>
                <a:srgbClr val="006600"/>
              </a:solidFill>
              <a:latin typeface="Times New Roman" panose="02020603050405020304" pitchFamily="18" charset="0"/>
              <a:cs typeface="Times New Roman" panose="02020603050405020304" pitchFamily="18" charset="0"/>
            </a:endParaRPr>
          </a:p>
        </p:txBody>
      </p:sp>
      <p:sp>
        <p:nvSpPr>
          <p:cNvPr id="11" name="Text Box 38"/>
          <p:cNvSpPr txBox="1">
            <a:spLocks noChangeArrowheads="1"/>
          </p:cNvSpPr>
          <p:nvPr/>
        </p:nvSpPr>
        <p:spPr bwMode="auto">
          <a:xfrm>
            <a:off x="8323263" y="2119313"/>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thành</a:t>
            </a:r>
          </a:p>
        </p:txBody>
      </p:sp>
      <p:sp>
        <p:nvSpPr>
          <p:cNvPr id="12" name="Text Box 39"/>
          <p:cNvSpPr txBox="1">
            <a:spLocks noChangeArrowheads="1"/>
          </p:cNvSpPr>
          <p:nvPr/>
        </p:nvSpPr>
        <p:spPr bwMode="auto">
          <a:xfrm>
            <a:off x="1693863" y="3022447"/>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Trước</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sau</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như</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một</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không</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gì</a:t>
            </a:r>
            <a:r>
              <a:rPr lang="en-US" altLang="en-US" sz="2800" b="1" dirty="0">
                <a:solidFill>
                  <a:srgbClr val="800000"/>
                </a:solidFill>
                <a:latin typeface="Times New Roman" panose="02020603050405020304" pitchFamily="18" charset="0"/>
                <a:cs typeface="Times New Roman" panose="02020603050405020304" pitchFamily="18" charset="0"/>
              </a:rPr>
              <a:t> lay </a:t>
            </a:r>
            <a:r>
              <a:rPr lang="en-US" altLang="en-US" sz="2800" b="1" dirty="0" err="1">
                <a:solidFill>
                  <a:srgbClr val="800000"/>
                </a:solidFill>
                <a:latin typeface="Times New Roman" panose="02020603050405020304" pitchFamily="18" charset="0"/>
                <a:cs typeface="Times New Roman" panose="02020603050405020304" pitchFamily="18" charset="0"/>
              </a:rPr>
              <a:t>chuyển</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nổi</a:t>
            </a:r>
            <a:r>
              <a:rPr lang="en-US" altLang="en-US" sz="2800" b="1" dirty="0">
                <a:solidFill>
                  <a:srgbClr val="800000"/>
                </a:solidFill>
                <a:latin typeface="Times New Roman" panose="02020603050405020304" pitchFamily="18" charset="0"/>
                <a:cs typeface="Times New Roman" panose="02020603050405020304" pitchFamily="18" charset="0"/>
              </a:rPr>
              <a:t>.</a:t>
            </a:r>
            <a:endParaRPr lang="en-US" altLang="en-US" sz="2800" dirty="0">
              <a:solidFill>
                <a:srgbClr val="800000"/>
              </a:solidFill>
              <a:latin typeface="Times New Roman" panose="02020603050405020304" pitchFamily="18" charset="0"/>
              <a:cs typeface="Times New Roman" panose="02020603050405020304" pitchFamily="18" charset="0"/>
            </a:endParaRPr>
          </a:p>
        </p:txBody>
      </p:sp>
      <p:sp>
        <p:nvSpPr>
          <p:cNvPr id="13" name="Text Box 40"/>
          <p:cNvSpPr txBox="1">
            <a:spLocks noChangeArrowheads="1"/>
          </p:cNvSpPr>
          <p:nvPr/>
        </p:nvSpPr>
        <p:spPr bwMode="auto">
          <a:xfrm>
            <a:off x="8323263" y="3033713"/>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1"/>
              </a:buClr>
            </a:pPr>
            <a:r>
              <a:rPr lang="en-US" altLang="en-US" sz="2800" b="1">
                <a:solidFill>
                  <a:srgbClr val="0000CC"/>
                </a:solidFill>
                <a:latin typeface="Times New Roman" panose="02020603050405020304" pitchFamily="18" charset="0"/>
                <a:cs typeface="Times New Roman" panose="02020603050405020304" pitchFamily="18" charset="0"/>
              </a:rPr>
              <a:t>trung hậu</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14" name="Text Box 41"/>
          <p:cNvSpPr txBox="1">
            <a:spLocks noChangeArrowheads="1"/>
          </p:cNvSpPr>
          <p:nvPr/>
        </p:nvSpPr>
        <p:spPr bwMode="auto">
          <a:xfrm>
            <a:off x="1693863" y="4061798"/>
            <a:ext cx="5486400" cy="479425"/>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a:solidFill>
                  <a:srgbClr val="006600"/>
                </a:solidFill>
                <a:latin typeface="Times New Roman" panose="02020603050405020304" pitchFamily="18" charset="0"/>
                <a:cs typeface="Times New Roman" panose="02020603050405020304" pitchFamily="18" charset="0"/>
              </a:rPr>
              <a:t>- Một lòng một dạ vì việc nghĩa.</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5" name="Text Box 42"/>
          <p:cNvSpPr txBox="1">
            <a:spLocks noChangeArrowheads="1"/>
          </p:cNvSpPr>
          <p:nvPr/>
        </p:nvSpPr>
        <p:spPr bwMode="auto">
          <a:xfrm>
            <a:off x="1693863" y="4679500"/>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800000"/>
                </a:solidFill>
                <a:latin typeface="Times New Roman" panose="02020603050405020304" pitchFamily="18" charset="0"/>
                <a:cs typeface="Times New Roman" panose="02020603050405020304" pitchFamily="18" charset="0"/>
              </a:rPr>
              <a:t>- Ăn ở nhân hậu, thành thật, trước sau như một.</a:t>
            </a:r>
            <a:endParaRPr lang="en-US" altLang="en-US" sz="2800">
              <a:solidFill>
                <a:srgbClr val="800000"/>
              </a:solidFill>
              <a:latin typeface="Times New Roman" panose="02020603050405020304" pitchFamily="18" charset="0"/>
              <a:cs typeface="Times New Roman" panose="02020603050405020304" pitchFamily="18" charset="0"/>
            </a:endParaRPr>
          </a:p>
        </p:txBody>
      </p:sp>
      <p:sp>
        <p:nvSpPr>
          <p:cNvPr id="16" name="Text Box 43"/>
          <p:cNvSpPr txBox="1">
            <a:spLocks noChangeArrowheads="1"/>
          </p:cNvSpPr>
          <p:nvPr/>
        </p:nvSpPr>
        <p:spPr bwMode="auto">
          <a:xfrm>
            <a:off x="1693863" y="5759513"/>
            <a:ext cx="5486400" cy="480131"/>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smtClean="0">
                <a:solidFill>
                  <a:srgbClr val="006600"/>
                </a:solidFill>
                <a:latin typeface="Times New Roman" panose="02020603050405020304" pitchFamily="18" charset="0"/>
                <a:cs typeface="Times New Roman" panose="02020603050405020304" pitchFamily="18" charset="0"/>
              </a:rPr>
              <a:t>- Ngay </a:t>
            </a:r>
            <a:r>
              <a:rPr lang="en-US" altLang="en-US" sz="2800" b="1">
                <a:solidFill>
                  <a:srgbClr val="006600"/>
                </a:solidFill>
                <a:latin typeface="Times New Roman" panose="02020603050405020304" pitchFamily="18" charset="0"/>
                <a:cs typeface="Times New Roman" panose="02020603050405020304" pitchFamily="18" charset="0"/>
              </a:rPr>
              <a:t>thẳng, thật thà.</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7" name="Text Box 44"/>
          <p:cNvSpPr txBox="1">
            <a:spLocks noChangeArrowheads="1"/>
          </p:cNvSpPr>
          <p:nvPr/>
        </p:nvSpPr>
        <p:spPr bwMode="auto">
          <a:xfrm>
            <a:off x="8321225" y="3923921"/>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kiên</a:t>
            </a:r>
          </a:p>
        </p:txBody>
      </p:sp>
      <p:sp>
        <p:nvSpPr>
          <p:cNvPr id="18" name="Text Box 45"/>
          <p:cNvSpPr txBox="1">
            <a:spLocks noChangeArrowheads="1"/>
          </p:cNvSpPr>
          <p:nvPr/>
        </p:nvSpPr>
        <p:spPr bwMode="auto">
          <a:xfrm>
            <a:off x="8322244" y="4856831"/>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rgbClr val="0000CC"/>
                </a:solidFill>
                <a:latin typeface="Times New Roman" panose="02020603050405020304" pitchFamily="18" charset="0"/>
                <a:cs typeface="Times New Roman" panose="02020603050405020304" pitchFamily="18" charset="0"/>
              </a:rPr>
              <a:t>trung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thực</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19" name="Text Box 46"/>
          <p:cNvSpPr txBox="1">
            <a:spLocks noChangeArrowheads="1"/>
          </p:cNvSpPr>
          <p:nvPr/>
        </p:nvSpPr>
        <p:spPr bwMode="auto">
          <a:xfrm>
            <a:off x="8323263" y="5713025"/>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nghĩa</a:t>
            </a:r>
          </a:p>
        </p:txBody>
      </p:sp>
      <p:cxnSp>
        <p:nvCxnSpPr>
          <p:cNvPr id="28" name="Straight Arrow Connector 27"/>
          <p:cNvCxnSpPr>
            <a:stCxn id="9" idx="3"/>
          </p:cNvCxnSpPr>
          <p:nvPr/>
        </p:nvCxnSpPr>
        <p:spPr>
          <a:xfrm flipV="1">
            <a:off x="7180263" y="2323823"/>
            <a:ext cx="1143000" cy="1501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2" idx="3"/>
          </p:cNvCxnSpPr>
          <p:nvPr/>
        </p:nvCxnSpPr>
        <p:spPr>
          <a:xfrm>
            <a:off x="7180263" y="3499501"/>
            <a:ext cx="1143000" cy="7225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9" idx="1"/>
          </p:cNvCxnSpPr>
          <p:nvPr/>
        </p:nvCxnSpPr>
        <p:spPr>
          <a:xfrm>
            <a:off x="7197726" y="4250937"/>
            <a:ext cx="1125537" cy="17240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5" idx="3"/>
          </p:cNvCxnSpPr>
          <p:nvPr/>
        </p:nvCxnSpPr>
        <p:spPr>
          <a:xfrm flipV="1">
            <a:off x="7180263" y="3155500"/>
            <a:ext cx="1143000" cy="2001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6" idx="3"/>
            <a:endCxn id="18" idx="1"/>
          </p:cNvCxnSpPr>
          <p:nvPr/>
        </p:nvCxnSpPr>
        <p:spPr>
          <a:xfrm flipV="1">
            <a:off x="7180263" y="5118769"/>
            <a:ext cx="1141981" cy="8808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56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82834" y="1711229"/>
            <a:ext cx="6283235" cy="3461659"/>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đặt câu với 1 trong các từ ở bài 2!</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856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xmlns=""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2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1242239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7032" y="617027"/>
            <a:ext cx="9858388" cy="1384995"/>
          </a:xfrm>
          <a:prstGeom prst="rect">
            <a:avLst/>
          </a:prstGeom>
        </p:spPr>
        <p:txBody>
          <a:bodyPr wrap="square">
            <a:spAutoFit/>
          </a:bodyPr>
          <a:lstStyle/>
          <a:p>
            <a:pPr algn="just">
              <a:spcBef>
                <a:spcPct val="50000"/>
              </a:spcBef>
            </a:pPr>
            <a:r>
              <a:rPr lang="en-US" altLang="en-US" sz="2800" b="1" smtClean="0">
                <a:latin typeface="Times New Roman" panose="02020603050405020304" pitchFamily="18" charset="0"/>
                <a:cs typeface="Times New Roman" panose="02020603050405020304" pitchFamily="18" charset="0"/>
              </a:rPr>
              <a:t>Bài 3. </a:t>
            </a:r>
            <a:r>
              <a:rPr lang="vi-VN" altLang="en-US" sz="2800" b="1" smtClean="0">
                <a:cs typeface="Times New Roman" panose="02020603050405020304" pitchFamily="18" charset="0"/>
              </a:rPr>
              <a:t>Xếp các từ ghép trong ngoặc đơn thành hai nhóm dựa theo nghĩa của tiếng </a:t>
            </a:r>
            <a:r>
              <a:rPr lang="vi-VN" altLang="en-US" sz="2800" b="1" i="1" smtClean="0">
                <a:solidFill>
                  <a:srgbClr val="FF0000"/>
                </a:solidFill>
                <a:cs typeface="Times New Roman" panose="02020603050405020304" pitchFamily="18" charset="0"/>
              </a:rPr>
              <a:t>trung</a:t>
            </a:r>
            <a:r>
              <a:rPr lang="vi-VN" altLang="en-US" sz="2800" b="1" smtClean="0">
                <a:cs typeface="Times New Roman" panose="02020603050405020304" pitchFamily="18" charset="0"/>
              </a:rPr>
              <a:t> </a:t>
            </a:r>
            <a:r>
              <a:rPr lang="vi-VN" altLang="en-US" sz="2800" b="1" i="1" smtClean="0">
                <a:cs typeface="Times New Roman" panose="02020603050405020304" pitchFamily="18" charset="0"/>
              </a:rPr>
              <a:t>(trung bình, trung thành, trung nghĩa, trung thực, trung thu, trung hậu, trung kiên, trung tâm)</a:t>
            </a:r>
            <a:endParaRPr lang="vi-VN" altLang="en-US" sz="2800" b="1" i="1">
              <a:cs typeface="Times New Roman" panose="02020603050405020304" pitchFamily="18" charset="0"/>
            </a:endParaRPr>
          </a:p>
        </p:txBody>
      </p:sp>
      <p:graphicFrame>
        <p:nvGraphicFramePr>
          <p:cNvPr id="6" name="Group 77"/>
          <p:cNvGraphicFramePr>
            <a:graphicFrameLocks noGrp="1"/>
          </p:cNvGraphicFramePr>
          <p:nvPr>
            <p:extLst>
              <p:ext uri="{D42A27DB-BD31-4B8C-83A1-F6EECF244321}">
                <p14:modId xmlns:p14="http://schemas.microsoft.com/office/powerpoint/2010/main" val="914028771"/>
              </p:ext>
            </p:extLst>
          </p:nvPr>
        </p:nvGraphicFramePr>
        <p:xfrm>
          <a:off x="1719287" y="2158258"/>
          <a:ext cx="8913879" cy="3693902"/>
        </p:xfrm>
        <a:graphic>
          <a:graphicData uri="http://schemas.openxmlformats.org/drawingml/2006/table">
            <a:tbl>
              <a:tblPr/>
              <a:tblGrid>
                <a:gridCol w="4433319">
                  <a:extLst>
                    <a:ext uri="{9D8B030D-6E8A-4147-A177-3AD203B41FA5}">
                      <a16:colId xmlns:a16="http://schemas.microsoft.com/office/drawing/2014/main" xmlns="" val="20000"/>
                    </a:ext>
                  </a:extLst>
                </a:gridCol>
                <a:gridCol w="4480560">
                  <a:extLst>
                    <a:ext uri="{9D8B030D-6E8A-4147-A177-3AD203B41FA5}">
                      <a16:colId xmlns:a16="http://schemas.microsoft.com/office/drawing/2014/main" xmlns="" val="20001"/>
                    </a:ext>
                  </a:extLst>
                </a:gridCol>
              </a:tblGrid>
              <a:tr h="1120519">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rPr>
                        <a:t>a. </a:t>
                      </a:r>
                      <a:r>
                        <a:rPr kumimoji="0" lang="vi-VN" sz="2800" b="1" i="0" u="none" strike="noStrike" cap="none" normalizeH="0" baseline="0" dirty="0" smtClean="0">
                          <a:ln>
                            <a:noFill/>
                          </a:ln>
                          <a:solidFill>
                            <a:srgbClr val="0000FF"/>
                          </a:solidFill>
                          <a:effectLst/>
                          <a:latin typeface="Times New Roman" pitchFamily="18" charset="0"/>
                        </a:rPr>
                        <a:t>Trung có nghĩa là</a:t>
                      </a:r>
                      <a:r>
                        <a:rPr kumimoji="0" lang="en-US" sz="2800" b="1" i="0" u="none" strike="noStrike" cap="none" normalizeH="0" baseline="0" dirty="0" smtClean="0">
                          <a:ln>
                            <a:noFill/>
                          </a:ln>
                          <a:solidFill>
                            <a:srgbClr val="0000FF"/>
                          </a:solidFill>
                          <a:effectLst/>
                          <a:latin typeface="Times New Roman" pitchFamily="18" charset="0"/>
                        </a:rPr>
                        <a:t> </a:t>
                      </a:r>
                    </a:p>
                    <a:p>
                      <a:pPr marL="533400" marR="0" lvl="0" indent="-5334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r>
                        <a:rPr kumimoji="0" lang="vi-VN" sz="2800" b="1" i="0" u="none" strike="noStrike" cap="none" normalizeH="0" baseline="0" dirty="0" smtClean="0">
                          <a:ln>
                            <a:noFill/>
                          </a:ln>
                          <a:solidFill>
                            <a:srgbClr val="FF0000"/>
                          </a:solidFill>
                          <a:effectLst/>
                          <a:latin typeface="Times New Roman" pitchFamily="18" charset="0"/>
                        </a:rPr>
                        <a:t>ở giữa”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vi-VN" sz="2800" b="1" i="0" u="none" strike="noStrike" cap="none" normalizeH="0" baseline="0" dirty="0" smtClean="0">
                          <a:ln>
                            <a:noFill/>
                          </a:ln>
                          <a:solidFill>
                            <a:srgbClr val="0000FF"/>
                          </a:solidFill>
                          <a:effectLst/>
                          <a:latin typeface="Times New Roman" pitchFamily="18" charset="0"/>
                        </a:rPr>
                        <a:t>b</a:t>
                      </a:r>
                      <a:r>
                        <a:rPr kumimoji="0" lang="en-US" sz="2800" b="1" i="0" u="none" strike="noStrike" cap="none" normalizeH="0" baseline="0" dirty="0" smtClean="0">
                          <a:ln>
                            <a:noFill/>
                          </a:ln>
                          <a:solidFill>
                            <a:srgbClr val="0000FF"/>
                          </a:solidFill>
                          <a:effectLst/>
                          <a:latin typeface="Times New Roman" pitchFamily="18" charset="0"/>
                        </a:rPr>
                        <a:t>.</a:t>
                      </a:r>
                      <a:r>
                        <a:rPr kumimoji="0" lang="vi-VN" sz="2800" b="1" i="0" u="none" strike="noStrike" cap="none" normalizeH="0" baseline="0" dirty="0" smtClean="0">
                          <a:ln>
                            <a:noFill/>
                          </a:ln>
                          <a:solidFill>
                            <a:srgbClr val="0000FF"/>
                          </a:solidFill>
                          <a:effectLst/>
                          <a:latin typeface="Times New Roman" pitchFamily="18" charset="0"/>
                        </a:rPr>
                        <a:t> Trung có nghĩa là </a:t>
                      </a:r>
                      <a:r>
                        <a:rPr kumimoji="0" lang="vi-VN" sz="2800" b="1" i="0" u="none" strike="noStrike" cap="none" normalizeH="0" baseline="0" dirty="0" smtClean="0">
                          <a:ln>
                            <a:noFill/>
                          </a:ln>
                          <a:solidFill>
                            <a:srgbClr val="FF0000"/>
                          </a:solidFill>
                          <a:effectLst/>
                          <a:latin typeface="Times New Roman" pitchFamily="18" charset="0"/>
                        </a:rPr>
                        <a:t>“một lòng  một dạ”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xmlns="" val="10000"/>
                  </a:ext>
                </a:extLst>
              </a:tr>
              <a:tr h="257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smtClean="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xmlns="" val="10001"/>
                  </a:ext>
                </a:extLst>
              </a:tr>
            </a:tbl>
          </a:graphicData>
        </a:graphic>
      </p:graphicFrame>
      <p:sp>
        <p:nvSpPr>
          <p:cNvPr id="7" name="Text Box 52"/>
          <p:cNvSpPr txBox="1">
            <a:spLocks noChangeArrowheads="1"/>
          </p:cNvSpPr>
          <p:nvPr/>
        </p:nvSpPr>
        <p:spPr bwMode="auto">
          <a:xfrm>
            <a:off x="1854032" y="3447824"/>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a:t>
            </a:r>
            <a:r>
              <a:rPr lang="en-US" altLang="en-US" sz="2800" b="1" smtClean="0">
                <a:latin typeface="Times New Roman" panose="02020603050405020304" pitchFamily="18" charset="0"/>
                <a:cs typeface="Times New Roman" panose="02020603050405020304" pitchFamily="18" charset="0"/>
              </a:rPr>
              <a:t>thu</a:t>
            </a:r>
            <a:endParaRPr lang="en-US" altLang="en-US" sz="2800">
              <a:latin typeface="Times New Roman" panose="02020603050405020304" pitchFamily="18" charset="0"/>
              <a:cs typeface="Times New Roman" panose="02020603050405020304" pitchFamily="18" charset="0"/>
            </a:endParaRPr>
          </a:p>
        </p:txBody>
      </p:sp>
      <p:sp>
        <p:nvSpPr>
          <p:cNvPr id="8" name="Text Box 52"/>
          <p:cNvSpPr txBox="1">
            <a:spLocks noChangeArrowheads="1"/>
          </p:cNvSpPr>
          <p:nvPr/>
        </p:nvSpPr>
        <p:spPr bwMode="auto">
          <a:xfrm>
            <a:off x="6306383" y="3450293"/>
            <a:ext cx="3015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a:t>
            </a:r>
            <a:r>
              <a:rPr lang="en-US" altLang="en-US" sz="2800" b="1" smtClean="0">
                <a:latin typeface="Times New Roman" panose="02020603050405020304" pitchFamily="18" charset="0"/>
                <a:cs typeface="Times New Roman" panose="02020603050405020304" pitchFamily="18" charset="0"/>
              </a:rPr>
              <a:t>thành</a:t>
            </a:r>
            <a:endParaRPr lang="en-US" altLang="en-US" sz="2800">
              <a:latin typeface="Times New Roman" panose="02020603050405020304" pitchFamily="18" charset="0"/>
              <a:cs typeface="Times New Roman" panose="02020603050405020304" pitchFamily="18" charset="0"/>
            </a:endParaRPr>
          </a:p>
        </p:txBody>
      </p:sp>
      <p:sp>
        <p:nvSpPr>
          <p:cNvPr id="10" name="Text Box 52"/>
          <p:cNvSpPr txBox="1">
            <a:spLocks noChangeArrowheads="1"/>
          </p:cNvSpPr>
          <p:nvPr/>
        </p:nvSpPr>
        <p:spPr bwMode="auto">
          <a:xfrm>
            <a:off x="2831807" y="3461261"/>
            <a:ext cx="2590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trung </a:t>
            </a:r>
            <a:r>
              <a:rPr lang="en-US" altLang="en-US" sz="2800" b="1" smtClean="0">
                <a:latin typeface="Times New Roman" panose="02020603050405020304" pitchFamily="18" charset="0"/>
                <a:cs typeface="Times New Roman" panose="02020603050405020304" pitchFamily="18" charset="0"/>
              </a:rPr>
              <a:t>thu</a:t>
            </a:r>
          </a:p>
          <a:p>
            <a:r>
              <a:rPr lang="en-US" altLang="en-US" sz="2800" b="1" smtClean="0">
                <a:latin typeface="Times New Roman" panose="02020603050405020304" pitchFamily="18" charset="0"/>
                <a:cs typeface="Times New Roman" panose="02020603050405020304" pitchFamily="18" charset="0"/>
              </a:rPr>
              <a:t>trung bình</a:t>
            </a:r>
          </a:p>
          <a:p>
            <a:r>
              <a:rPr lang="en-US" altLang="en-US" sz="2800" b="1" smtClean="0">
                <a:latin typeface="Times New Roman" panose="02020603050405020304" pitchFamily="18" charset="0"/>
                <a:cs typeface="Times New Roman" panose="02020603050405020304" pitchFamily="18" charset="0"/>
              </a:rPr>
              <a:t>trung tâm</a:t>
            </a:r>
            <a:endParaRPr lang="en-US" altLang="en-US" sz="2800" b="1">
              <a:latin typeface="Times New Roman" panose="02020603050405020304" pitchFamily="18" charset="0"/>
              <a:cs typeface="Times New Roman" panose="02020603050405020304" pitchFamily="18" charset="0"/>
            </a:endParaRPr>
          </a:p>
        </p:txBody>
      </p:sp>
      <p:sp>
        <p:nvSpPr>
          <p:cNvPr id="11" name="Text Box 52"/>
          <p:cNvSpPr txBox="1">
            <a:spLocks noChangeArrowheads="1"/>
          </p:cNvSpPr>
          <p:nvPr/>
        </p:nvSpPr>
        <p:spPr bwMode="auto">
          <a:xfrm>
            <a:off x="7426924" y="3448220"/>
            <a:ext cx="2590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smtClean="0">
                <a:latin typeface="Times New Roman" panose="02020603050405020304" pitchFamily="18" charset="0"/>
                <a:cs typeface="Times New Roman" panose="02020603050405020304" pitchFamily="18" charset="0"/>
              </a:rPr>
              <a:t>trung thành</a:t>
            </a:r>
          </a:p>
          <a:p>
            <a:r>
              <a:rPr lang="en-US" altLang="en-US" sz="2800" b="1" smtClean="0">
                <a:latin typeface="Times New Roman" panose="02020603050405020304" pitchFamily="18" charset="0"/>
                <a:cs typeface="Times New Roman" panose="02020603050405020304" pitchFamily="18" charset="0"/>
              </a:rPr>
              <a:t>trung nghĩa</a:t>
            </a:r>
          </a:p>
          <a:p>
            <a:r>
              <a:rPr lang="en-US" altLang="en-US" sz="2800" b="1" smtClean="0">
                <a:latin typeface="Times New Roman" panose="02020603050405020304" pitchFamily="18" charset="0"/>
                <a:cs typeface="Times New Roman" panose="02020603050405020304" pitchFamily="18" charset="0"/>
              </a:rPr>
              <a:t>trung thực</a:t>
            </a:r>
          </a:p>
          <a:p>
            <a:r>
              <a:rPr lang="en-US" altLang="en-US" sz="2800" b="1" smtClean="0">
                <a:latin typeface="Times New Roman" panose="02020603050405020304" pitchFamily="18" charset="0"/>
                <a:cs typeface="Times New Roman" panose="02020603050405020304" pitchFamily="18" charset="0"/>
              </a:rPr>
              <a:t>trung hậu</a:t>
            </a:r>
          </a:p>
          <a:p>
            <a:r>
              <a:rPr lang="en-US" altLang="en-US" sz="2800" b="1" smtClean="0">
                <a:latin typeface="Times New Roman" panose="02020603050405020304" pitchFamily="18" charset="0"/>
                <a:cs typeface="Times New Roman" panose="02020603050405020304" pitchFamily="18" charset="0"/>
              </a:rPr>
              <a:t>trung kiên</a:t>
            </a:r>
            <a:endParaRPr lang="en-US"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35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61538151"/>
              </p:ext>
            </p:extLst>
          </p:nvPr>
        </p:nvGraphicFramePr>
        <p:xfrm>
          <a:off x="1319350" y="1577874"/>
          <a:ext cx="9692640" cy="3813721"/>
        </p:xfrm>
        <a:graphic>
          <a:graphicData uri="http://schemas.openxmlformats.org/drawingml/2006/table">
            <a:tbl>
              <a:tblPr firstRow="1" bandRow="1">
                <a:tableStyleId>{5C22544A-7EE6-4342-B048-85BDC9FD1C3A}</a:tableStyleId>
              </a:tblPr>
              <a:tblGrid>
                <a:gridCol w="1881585">
                  <a:extLst>
                    <a:ext uri="{9D8B030D-6E8A-4147-A177-3AD203B41FA5}">
                      <a16:colId xmlns:a16="http://schemas.microsoft.com/office/drawing/2014/main" xmlns="" val="617987170"/>
                    </a:ext>
                  </a:extLst>
                </a:gridCol>
                <a:gridCol w="7811055">
                  <a:extLst>
                    <a:ext uri="{9D8B030D-6E8A-4147-A177-3AD203B41FA5}">
                      <a16:colId xmlns:a16="http://schemas.microsoft.com/office/drawing/2014/main" xmlns="" val="3201453875"/>
                    </a:ext>
                  </a:extLst>
                </a:gridCol>
              </a:tblGrid>
              <a:tr h="552361">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a:t>
                      </a:r>
                      <a:r>
                        <a:rPr lang="en-US" sz="2800" baseline="0" smtClean="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Nghĩa</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44355830"/>
                  </a:ext>
                </a:extLst>
              </a:tr>
              <a:tr h="612966">
                <a:tc>
                  <a:txBody>
                    <a:bodyPr/>
                    <a:lstStyle/>
                    <a:p>
                      <a:r>
                        <a:rPr lang="en-US" altLang="en-US" sz="2800" b="0" smtClean="0">
                          <a:solidFill>
                            <a:srgbClr val="0070C0"/>
                          </a:solidFill>
                          <a:latin typeface="Times New Roman" panose="02020603050405020304" pitchFamily="18" charset="0"/>
                          <a:cs typeface="Times New Roman" panose="02020603050405020304" pitchFamily="18" charset="0"/>
                        </a:rPr>
                        <a:t>trung thu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Ngày tết của trẻ em, theo phong tục cổ truyền được</a:t>
                      </a:r>
                      <a:r>
                        <a:rPr lang="en-US" sz="2800" baseline="0" smtClean="0">
                          <a:solidFill>
                            <a:srgbClr val="7030A0"/>
                          </a:solidFill>
                          <a:latin typeface="Times New Roman" panose="02020603050405020304" pitchFamily="18" charset="0"/>
                          <a:cs typeface="Times New Roman" panose="02020603050405020304" pitchFamily="18" charset="0"/>
                        </a:rPr>
                        <a:t> tổ chức vào </a:t>
                      </a:r>
                      <a:r>
                        <a:rPr lang="en-US" sz="2800" smtClean="0">
                          <a:solidFill>
                            <a:srgbClr val="7030A0"/>
                          </a:solidFill>
                          <a:latin typeface="Times New Roman" panose="02020603050405020304" pitchFamily="18" charset="0"/>
                          <a:cs typeface="Times New Roman" panose="02020603050405020304" pitchFamily="18" charset="0"/>
                        </a:rPr>
                        <a:t>rằm tháng tám (giữa</a:t>
                      </a:r>
                      <a:r>
                        <a:rPr lang="en-US" sz="2800" baseline="0" smtClean="0">
                          <a:solidFill>
                            <a:srgbClr val="7030A0"/>
                          </a:solidFill>
                          <a:latin typeface="Times New Roman" panose="02020603050405020304" pitchFamily="18" charset="0"/>
                          <a:cs typeface="Times New Roman" panose="02020603050405020304" pitchFamily="18" charset="0"/>
                        </a:rPr>
                        <a:t> tháng tám).</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11893953"/>
                  </a:ext>
                </a:extLst>
              </a:tr>
              <a:tr h="552361">
                <a:tc>
                  <a:txBody>
                    <a:bodyPr/>
                    <a:lstStyle/>
                    <a:p>
                      <a:r>
                        <a:rPr lang="en-US" altLang="en-US" sz="2800" b="0" smtClean="0">
                          <a:solidFill>
                            <a:srgbClr val="0070C0"/>
                          </a:solidFill>
                          <a:latin typeface="Times New Roman" panose="02020603050405020304" pitchFamily="18" charset="0"/>
                          <a:cs typeface="Times New Roman" panose="02020603050405020304" pitchFamily="18" charset="0"/>
                        </a:rPr>
                        <a:t>trung bình</a:t>
                      </a:r>
                      <a:endParaRPr lang="en-US" altLang="en-US" sz="2800" b="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Ở vào khoảng giữa của hai cực trong bậc thang đánh giá, không khá cũng không kém, không cao cũng không thấp.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8097916"/>
                  </a:ext>
                </a:extLst>
              </a:tr>
              <a:tr h="581713">
                <a:tc>
                  <a:txBody>
                    <a:bodyPr/>
                    <a:lstStyle/>
                    <a:p>
                      <a:r>
                        <a:rPr lang="en-US" altLang="en-US" sz="2800" b="0" smtClean="0">
                          <a:solidFill>
                            <a:srgbClr val="0070C0"/>
                          </a:solidFill>
                          <a:latin typeface="Times New Roman" panose="02020603050405020304" pitchFamily="18" charset="0"/>
                          <a:cs typeface="Times New Roman" panose="02020603050405020304" pitchFamily="18" charset="0"/>
                        </a:rPr>
                        <a:t>trung tâm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mn-lt"/>
                          <a:cs typeface="Times New Roman" panose="02020603050405020304" pitchFamily="18" charset="0"/>
                        </a:rPr>
                        <a:t>N</a:t>
                      </a:r>
                      <a:r>
                        <a:rPr lang="vi-VN" sz="2800" smtClean="0">
                          <a:solidFill>
                            <a:srgbClr val="7030A0"/>
                          </a:solidFill>
                          <a:latin typeface="+mn-lt"/>
                          <a:cs typeface="Times New Roman" panose="02020603050405020304" pitchFamily="18" charset="0"/>
                        </a:rPr>
                        <a:t>ơi ở giữa của một vùng nào đó; thường là nơi dân cư tập trung đông đúc nhất</a:t>
                      </a:r>
                      <a:r>
                        <a:rPr lang="en-US" sz="2800" smtClean="0">
                          <a:solidFill>
                            <a:srgbClr val="7030A0"/>
                          </a:solidFill>
                          <a:latin typeface="+mn-lt"/>
                          <a:cs typeface="Times New Roman" panose="02020603050405020304" pitchFamily="18" charset="0"/>
                        </a:rPr>
                        <a:t>.</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20922377"/>
                  </a:ext>
                </a:extLst>
              </a:tr>
            </a:tbl>
          </a:graphicData>
        </a:graphic>
      </p:graphicFrame>
    </p:spTree>
    <p:extLst>
      <p:ext uri="{BB962C8B-B14F-4D97-AF65-F5344CB8AC3E}">
        <p14:creationId xmlns:p14="http://schemas.microsoft.com/office/powerpoint/2010/main" val="42434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7"/>
          <p:cNvGraphicFramePr>
            <a:graphicFrameLocks noGrp="1"/>
          </p:cNvGraphicFramePr>
          <p:nvPr>
            <p:extLst>
              <p:ext uri="{D42A27DB-BD31-4B8C-83A1-F6EECF244321}">
                <p14:modId xmlns:p14="http://schemas.microsoft.com/office/powerpoint/2010/main" val="3242364885"/>
              </p:ext>
            </p:extLst>
          </p:nvPr>
        </p:nvGraphicFramePr>
        <p:xfrm>
          <a:off x="1719285" y="1426738"/>
          <a:ext cx="8913879" cy="3693902"/>
        </p:xfrm>
        <a:graphic>
          <a:graphicData uri="http://schemas.openxmlformats.org/drawingml/2006/table">
            <a:tbl>
              <a:tblPr/>
              <a:tblGrid>
                <a:gridCol w="4433319">
                  <a:extLst>
                    <a:ext uri="{9D8B030D-6E8A-4147-A177-3AD203B41FA5}">
                      <a16:colId xmlns:a16="http://schemas.microsoft.com/office/drawing/2014/main" xmlns="" val="20000"/>
                    </a:ext>
                  </a:extLst>
                </a:gridCol>
                <a:gridCol w="4480560">
                  <a:extLst>
                    <a:ext uri="{9D8B030D-6E8A-4147-A177-3AD203B41FA5}">
                      <a16:colId xmlns:a16="http://schemas.microsoft.com/office/drawing/2014/main" xmlns="" val="20001"/>
                    </a:ext>
                  </a:extLst>
                </a:gridCol>
              </a:tblGrid>
              <a:tr h="1120519">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rPr>
                        <a:t>a. </a:t>
                      </a:r>
                      <a:r>
                        <a:rPr kumimoji="0" lang="vi-VN" sz="2800" b="1" i="0" u="none" strike="noStrike" cap="none" normalizeH="0" baseline="0" dirty="0" smtClean="0">
                          <a:ln>
                            <a:noFill/>
                          </a:ln>
                          <a:solidFill>
                            <a:srgbClr val="0000FF"/>
                          </a:solidFill>
                          <a:effectLst/>
                          <a:latin typeface="Times New Roman" pitchFamily="18" charset="0"/>
                        </a:rPr>
                        <a:t>Trung có nghĩa là</a:t>
                      </a:r>
                      <a:r>
                        <a:rPr kumimoji="0" lang="en-US" sz="2800" b="1" i="0" u="none" strike="noStrike" cap="none" normalizeH="0" baseline="0" dirty="0" smtClean="0">
                          <a:ln>
                            <a:noFill/>
                          </a:ln>
                          <a:solidFill>
                            <a:srgbClr val="0000FF"/>
                          </a:solidFill>
                          <a:effectLst/>
                          <a:latin typeface="Times New Roman" pitchFamily="18" charset="0"/>
                        </a:rPr>
                        <a:t> </a:t>
                      </a:r>
                    </a:p>
                    <a:p>
                      <a:pPr marL="533400" marR="0" lvl="0" indent="-5334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r>
                        <a:rPr kumimoji="0" lang="vi-VN" sz="2800" b="1" i="0" u="none" strike="noStrike" cap="none" normalizeH="0" baseline="0" dirty="0" smtClean="0">
                          <a:ln>
                            <a:noFill/>
                          </a:ln>
                          <a:solidFill>
                            <a:srgbClr val="FF0000"/>
                          </a:solidFill>
                          <a:effectLst/>
                          <a:latin typeface="Times New Roman" pitchFamily="18" charset="0"/>
                        </a:rPr>
                        <a:t>ở giữa”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vi-VN" sz="2800" b="1" i="0" u="none" strike="noStrike" cap="none" normalizeH="0" baseline="0" dirty="0" smtClean="0">
                          <a:ln>
                            <a:noFill/>
                          </a:ln>
                          <a:solidFill>
                            <a:srgbClr val="0000FF"/>
                          </a:solidFill>
                          <a:effectLst/>
                          <a:latin typeface="Times New Roman" pitchFamily="18" charset="0"/>
                        </a:rPr>
                        <a:t>b</a:t>
                      </a:r>
                      <a:r>
                        <a:rPr kumimoji="0" lang="en-US" sz="2800" b="1" i="0" u="none" strike="noStrike" cap="none" normalizeH="0" baseline="0" dirty="0" smtClean="0">
                          <a:ln>
                            <a:noFill/>
                          </a:ln>
                          <a:solidFill>
                            <a:srgbClr val="0000FF"/>
                          </a:solidFill>
                          <a:effectLst/>
                          <a:latin typeface="Times New Roman" pitchFamily="18" charset="0"/>
                        </a:rPr>
                        <a:t>.</a:t>
                      </a:r>
                      <a:r>
                        <a:rPr kumimoji="0" lang="vi-VN" sz="2800" b="1" i="0" u="none" strike="noStrike" cap="none" normalizeH="0" baseline="0" dirty="0" smtClean="0">
                          <a:ln>
                            <a:noFill/>
                          </a:ln>
                          <a:solidFill>
                            <a:srgbClr val="0000FF"/>
                          </a:solidFill>
                          <a:effectLst/>
                          <a:latin typeface="Times New Roman" pitchFamily="18" charset="0"/>
                        </a:rPr>
                        <a:t> Trung có nghĩa là </a:t>
                      </a:r>
                      <a:r>
                        <a:rPr kumimoji="0" lang="vi-VN" sz="2800" b="1" i="0" u="none" strike="noStrike" cap="none" normalizeH="0" baseline="0" dirty="0" smtClean="0">
                          <a:ln>
                            <a:noFill/>
                          </a:ln>
                          <a:solidFill>
                            <a:srgbClr val="FF0000"/>
                          </a:solidFill>
                          <a:effectLst/>
                          <a:latin typeface="Times New Roman" pitchFamily="18" charset="0"/>
                        </a:rPr>
                        <a:t>“một lòng  một dạ”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xmlns="" val="10000"/>
                  </a:ext>
                </a:extLst>
              </a:tr>
              <a:tr h="257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smtClean="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xmlns="" val="10001"/>
                  </a:ext>
                </a:extLst>
              </a:tr>
            </a:tbl>
          </a:graphicData>
        </a:graphic>
      </p:graphicFrame>
      <p:sp>
        <p:nvSpPr>
          <p:cNvPr id="5" name="Cloud 4"/>
          <p:cNvSpPr/>
          <p:nvPr/>
        </p:nvSpPr>
        <p:spPr>
          <a:xfrm>
            <a:off x="2890917" y="2612571"/>
            <a:ext cx="6283235" cy="235131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tìm thêm các từ ở mỗi nhóm trên!</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680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xmlns=""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94045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9" y="892990"/>
            <a:ext cx="9888582" cy="523220"/>
          </a:xfrm>
          <a:prstGeom prst="rect">
            <a:avLst/>
          </a:prstGeom>
        </p:spPr>
        <p:txBody>
          <a:bodyPr wrap="square">
            <a:spAutoFit/>
          </a:bodyPr>
          <a:lstStyle/>
          <a:p>
            <a:pPr algn="ctr">
              <a:spcBef>
                <a:spcPct val="50000"/>
              </a:spcBef>
            </a:pPr>
            <a:r>
              <a:rPr lang="en-US" altLang="en-US" sz="2800" b="1" smtClean="0">
                <a:latin typeface="Times New Roman" panose="02020603050405020304" pitchFamily="18" charset="0"/>
                <a:cs typeface="Times New Roman" panose="02020603050405020304" pitchFamily="18" charset="0"/>
              </a:rPr>
              <a:t>Bài 4. </a:t>
            </a:r>
            <a:r>
              <a:rPr lang="vi-VN" altLang="en-US" sz="2800" b="1">
                <a:cs typeface="Times New Roman" panose="02020603050405020304" pitchFamily="18" charset="0"/>
              </a:rPr>
              <a:t>Đặt câu với một từ đã cho trong bài tập 3</a:t>
            </a:r>
          </a:p>
        </p:txBody>
      </p:sp>
      <p:sp>
        <p:nvSpPr>
          <p:cNvPr id="2" name="Rectangle 1"/>
          <p:cNvSpPr/>
          <p:nvPr/>
        </p:nvSpPr>
        <p:spPr>
          <a:xfrm>
            <a:off x="2185852" y="1617136"/>
            <a:ext cx="8421189" cy="4462760"/>
          </a:xfrm>
          <a:prstGeom prst="rect">
            <a:avLst/>
          </a:prstGeom>
        </p:spPr>
        <p:txBody>
          <a:bodyPr wrap="square">
            <a:spAutoFit/>
          </a:bodyPr>
          <a:lstStyle/>
          <a:p>
            <a:pPr>
              <a:spcBef>
                <a:spcPct val="50000"/>
              </a:spcBef>
            </a:pPr>
            <a:r>
              <a:rPr lang="en-US" altLang="en-US" sz="2800" b="1" u="sng" smtClean="0">
                <a:latin typeface="Times New Roman" panose="02020603050405020304" pitchFamily="18" charset="0"/>
                <a:cs typeface="Times New Roman" panose="02020603050405020304" pitchFamily="18" charset="0"/>
              </a:rPr>
              <a:t>Ví dụ:</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Lớp em không có học sinh </a:t>
            </a:r>
            <a:r>
              <a:rPr lang="en-US" altLang="en-US" sz="2800" smtClean="0">
                <a:solidFill>
                  <a:srgbClr val="FF0000"/>
                </a:solidFill>
                <a:latin typeface="Times New Roman" panose="02020603050405020304" pitchFamily="18" charset="0"/>
                <a:cs typeface="Times New Roman" panose="02020603050405020304" pitchFamily="18" charset="0"/>
              </a:rPr>
              <a:t>trung bình</a:t>
            </a:r>
            <a:r>
              <a:rPr lang="en-US" altLang="en-US" sz="2800" smtClean="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Đêm </a:t>
            </a:r>
            <a:r>
              <a:rPr lang="en-US" altLang="en-US" sz="2800" smtClean="0">
                <a:solidFill>
                  <a:srgbClr val="FF0000"/>
                </a:solidFill>
                <a:latin typeface="Times New Roman" panose="02020603050405020304" pitchFamily="18" charset="0"/>
                <a:cs typeface="Times New Roman" panose="02020603050405020304" pitchFamily="18" charset="0"/>
              </a:rPr>
              <a:t>trung thu </a:t>
            </a:r>
            <a:r>
              <a:rPr lang="en-US" altLang="en-US" sz="2800" smtClean="0">
                <a:latin typeface="Times New Roman" panose="02020603050405020304" pitchFamily="18" charset="0"/>
                <a:cs typeface="Times New Roman" panose="02020603050405020304" pitchFamily="18" charset="0"/>
              </a:rPr>
              <a:t>thật vui và lí thú.</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Hà Nội là </a:t>
            </a:r>
            <a:r>
              <a:rPr lang="en-US" altLang="en-US" sz="2800" smtClean="0">
                <a:solidFill>
                  <a:srgbClr val="FF0000"/>
                </a:solidFill>
                <a:latin typeface="Times New Roman" panose="02020603050405020304" pitchFamily="18" charset="0"/>
                <a:cs typeface="Times New Roman" panose="02020603050405020304" pitchFamily="18" charset="0"/>
              </a:rPr>
              <a:t>trung tâm </a:t>
            </a:r>
            <a:r>
              <a:rPr lang="en-US" altLang="en-US" sz="2800" smtClean="0">
                <a:latin typeface="Times New Roman" panose="02020603050405020304" pitchFamily="18" charset="0"/>
                <a:cs typeface="Times New Roman" panose="02020603050405020304" pitchFamily="18" charset="0"/>
              </a:rPr>
              <a:t>kinh tế, chính trị của cả nước.</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Các chiến sĩ công an luôn </a:t>
            </a:r>
            <a:r>
              <a:rPr lang="en-US" altLang="en-US" sz="2800" smtClean="0">
                <a:solidFill>
                  <a:srgbClr val="FF0000"/>
                </a:solidFill>
                <a:latin typeface="Times New Roman" panose="02020603050405020304" pitchFamily="18" charset="0"/>
                <a:cs typeface="Times New Roman" panose="02020603050405020304" pitchFamily="18" charset="0"/>
              </a:rPr>
              <a:t>trung thành </a:t>
            </a:r>
            <a:r>
              <a:rPr lang="en-US" altLang="en-US" sz="2800" smtClean="0">
                <a:latin typeface="Times New Roman" panose="02020603050405020304" pitchFamily="18" charset="0"/>
                <a:cs typeface="Times New Roman" panose="02020603050405020304" pitchFamily="18" charset="0"/>
              </a:rPr>
              <a:t>bảo vệ Tổ quốc.</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Bạn Minh là người </a:t>
            </a:r>
            <a:r>
              <a:rPr lang="en-US" altLang="en-US" sz="2800" smtClean="0">
                <a:solidFill>
                  <a:srgbClr val="FF0000"/>
                </a:solidFill>
                <a:latin typeface="Times New Roman" panose="02020603050405020304" pitchFamily="18" charset="0"/>
                <a:cs typeface="Times New Roman" panose="02020603050405020304" pitchFamily="18" charset="0"/>
              </a:rPr>
              <a:t>trung thực</a:t>
            </a:r>
            <a:r>
              <a:rPr lang="en-US" altLang="en-US" sz="2800" smtClean="0">
                <a:latin typeface="Times New Roman" panose="02020603050405020304" pitchFamily="18" charset="0"/>
                <a:cs typeface="Times New Roman" panose="02020603050405020304" pitchFamily="18" charset="0"/>
              </a:rPr>
              <a:t>.</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Phụ nữ Việt Nam rất </a:t>
            </a:r>
            <a:r>
              <a:rPr lang="en-US" altLang="en-US" sz="2800" smtClean="0">
                <a:solidFill>
                  <a:srgbClr val="FF0000"/>
                </a:solidFill>
                <a:latin typeface="Times New Roman" panose="02020603050405020304" pitchFamily="18" charset="0"/>
                <a:cs typeface="Times New Roman" panose="02020603050405020304" pitchFamily="18" charset="0"/>
              </a:rPr>
              <a:t>trung hậu</a:t>
            </a:r>
            <a:r>
              <a:rPr lang="en-US" altLang="en-US" sz="2800" smtClean="0">
                <a:latin typeface="Times New Roman" panose="02020603050405020304" pitchFamily="18" charset="0"/>
                <a:cs typeface="Times New Roman" panose="02020603050405020304" pitchFamily="18" charset="0"/>
              </a:rPr>
              <a:t>, đảm đang.</a:t>
            </a:r>
          </a:p>
        </p:txBody>
      </p:sp>
    </p:spTree>
    <p:extLst>
      <p:ext uri="{BB962C8B-B14F-4D97-AF65-F5344CB8AC3E}">
        <p14:creationId xmlns:p14="http://schemas.microsoft.com/office/powerpoint/2010/main" val="36564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xmlns=""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2094408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64" presetClass="path" presetSubtype="0" accel="50000" decel="50000" fill="hold" nodeType="withEffect">
                                  <p:stCondLst>
                                    <p:cond delay="0"/>
                                  </p:stCondLst>
                                  <p:childTnLst>
                                    <p:animMotion origin="layout" path="M 4.375E-6 -3.33333E-6 L 0.00065 -0.37569 " pathEditMode="relative" rAng="0" ptsTypes="AA">
                                      <p:cBhvr>
                                        <p:cTn id="12" dur="2000" fill="hold"/>
                                        <p:tgtEl>
                                          <p:spTgt spid="15"/>
                                        </p:tgtEl>
                                        <p:attrNameLst>
                                          <p:attrName>ppt_x</p:attrName>
                                          <p:attrName>ppt_y</p:attrName>
                                        </p:attrNameLst>
                                      </p:cBhvr>
                                      <p:rCtr x="26" y="-1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5269" y="1344019"/>
            <a:ext cx="6309360" cy="2577739"/>
          </a:xfrm>
          <a:prstGeom prst="cloudCallout">
            <a:avLst>
              <a:gd name="adj1" fmla="val -53776"/>
              <a:gd name="adj2" fmla="val 681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Qua </a:t>
            </a:r>
            <a:r>
              <a:rPr lang="en-US" sz="3200" b="1" dirty="0" err="1" smtClean="0">
                <a:solidFill>
                  <a:schemeClr val="tx1"/>
                </a:solidFill>
                <a:latin typeface="Times New Roman" panose="02020603050405020304" pitchFamily="18" charset="0"/>
                <a:cs typeface="Times New Roman" panose="02020603050405020304" pitchFamily="18" charset="0"/>
              </a:rPr>
              <a:t>bài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hôm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smtClean="0">
                <a:solidFill>
                  <a:schemeClr val="tx1"/>
                </a:solidFill>
                <a:latin typeface="Times New Roman" panose="02020603050405020304" pitchFamily="18" charset="0"/>
                <a:cs typeface="Times New Roman" panose="02020603050405020304" pitchFamily="18" charset="0"/>
              </a:rPr>
              <a:t>nay con </a:t>
            </a:r>
            <a:r>
              <a:rPr lang="en-US" sz="3200" b="1" dirty="0" err="1" smtClean="0">
                <a:solidFill>
                  <a:schemeClr val="tx1"/>
                </a:solidFill>
                <a:latin typeface="Times New Roman" panose="02020603050405020304" pitchFamily="18" charset="0"/>
                <a:cs typeface="Times New Roman" panose="02020603050405020304" pitchFamily="18" charset="0"/>
              </a:rPr>
              <a:t>biết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được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điều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gì</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384663" y="1333857"/>
            <a:ext cx="9692639" cy="3789684"/>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con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Tìm </a:t>
            </a:r>
            <a:r>
              <a:rPr lang="en-US" sz="3200" dirty="0" err="1" smtClean="0">
                <a:solidFill>
                  <a:schemeClr val="tx1"/>
                </a:solidFill>
                <a:latin typeface="Times New Roman" panose="02020603050405020304" pitchFamily="18" charset="0"/>
                <a:cs typeface="Times New Roman" panose="02020603050405020304" pitchFamily="18" charset="0"/>
              </a:rPr>
              <a:t>thêm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từ</a:t>
            </a:r>
            <a:r>
              <a:rPr lang="en-US" sz="3200" smtClean="0">
                <a:solidFill>
                  <a:schemeClr val="tx1"/>
                </a:solidFill>
                <a:latin typeface="Times New Roman" panose="02020603050405020304" pitchFamily="18" charset="0"/>
                <a:cs typeface="Times New Roman" panose="02020603050405020304" pitchFamily="18" charset="0"/>
              </a:rPr>
              <a:t> thuộc chủ điểm Trung thực - Tự trọng.</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Đặt câu với từ con tìm được.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p>
          <a:p>
            <a:pPr marL="285750" indent="-285750" algn="ctr">
              <a:buFontTx/>
              <a:buChar char="-"/>
            </a:pPr>
            <a:r>
              <a:rPr lang="en-US" sz="3200" b="1" smtClean="0">
                <a:solidFill>
                  <a:schemeClr val="tx1"/>
                </a:solidFill>
                <a:latin typeface="Times New Roman" panose="02020603050405020304" pitchFamily="18" charset="0"/>
                <a:cs typeface="Times New Roman" panose="02020603050405020304" pitchFamily="18" charset="0"/>
              </a:rPr>
              <a:t>Cách viết tên người, tên địa lí Việt Nam</a:t>
            </a:r>
            <a:endParaRPr lang="en-US" b="1" dirty="0"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1449978" y="1442902"/>
            <a:ext cx="9392194" cy="584775"/>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1. Tìm 3 </a:t>
            </a:r>
            <a:r>
              <a:rPr lang="en-US" altLang="en-US" sz="3200" b="1" smtClean="0">
                <a:latin typeface="Times New Roman" panose="02020603050405020304" pitchFamily="18" charset="0"/>
              </a:rPr>
              <a:t>danh từ chung, </a:t>
            </a:r>
            <a:r>
              <a:rPr lang="en-US" altLang="en-US" sz="3200" b="1">
                <a:latin typeface="Times New Roman" panose="02020603050405020304" pitchFamily="18" charset="0"/>
              </a:rPr>
              <a:t>đặt </a:t>
            </a:r>
            <a:r>
              <a:rPr lang="en-US" altLang="en-US" sz="3200" b="1" smtClean="0">
                <a:latin typeface="Times New Roman" panose="02020603050405020304" pitchFamily="18" charset="0"/>
              </a:rPr>
              <a:t>câu </a:t>
            </a:r>
            <a:r>
              <a:rPr lang="en-US" altLang="en-US" sz="3200" b="1">
                <a:latin typeface="Times New Roman" panose="02020603050405020304" pitchFamily="18" charset="0"/>
              </a:rPr>
              <a:t>với 1 trong 3 từ đó.</a:t>
            </a:r>
          </a:p>
        </p:txBody>
      </p:sp>
      <p:sp>
        <p:nvSpPr>
          <p:cNvPr id="28" name="Text Box 16"/>
          <p:cNvSpPr txBox="1">
            <a:spLocks noChangeArrowheads="1"/>
          </p:cNvSpPr>
          <p:nvPr/>
        </p:nvSpPr>
        <p:spPr bwMode="auto">
          <a:xfrm>
            <a:off x="1449977" y="2966902"/>
            <a:ext cx="9392195" cy="584775"/>
          </a:xfrm>
          <a:prstGeom prst="rect">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2. Tìm 3 </a:t>
            </a:r>
            <a:r>
              <a:rPr lang="en-US" altLang="en-US" sz="3200" b="1" smtClean="0">
                <a:latin typeface="Times New Roman" panose="02020603050405020304" pitchFamily="18" charset="0"/>
              </a:rPr>
              <a:t>danh từ riêng, </a:t>
            </a:r>
            <a:r>
              <a:rPr lang="en-US" altLang="en-US" sz="3200" b="1">
                <a:latin typeface="Times New Roman" panose="02020603050405020304" pitchFamily="18" charset="0"/>
              </a:rPr>
              <a:t>đặt </a:t>
            </a:r>
            <a:r>
              <a:rPr lang="en-US" altLang="en-US" sz="3200" b="1" smtClean="0">
                <a:latin typeface="Times New Roman" panose="02020603050405020304" pitchFamily="18" charset="0"/>
              </a:rPr>
              <a:t>câu </a:t>
            </a:r>
            <a:r>
              <a:rPr lang="en-US" altLang="en-US" sz="3200" b="1">
                <a:latin typeface="Times New Roman" panose="02020603050405020304" pitchFamily="18" charset="0"/>
              </a:rPr>
              <a:t>với 1 trong 3 từ đó.</a:t>
            </a:r>
          </a:p>
        </p:txBody>
      </p:sp>
    </p:spTree>
    <p:extLst>
      <p:ext uri="{BB962C8B-B14F-4D97-AF65-F5344CB8AC3E}">
        <p14:creationId xmlns:p14="http://schemas.microsoft.com/office/powerpoint/2010/main" val="328756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3558" y="1276422"/>
            <a:ext cx="8365240"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Trung thực – Tự trọng</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68855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9973400" cy="910467"/>
            <a:chOff x="-8052" y="1747250"/>
            <a:chExt cx="8354602"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899077" y="4964467"/>
            <a:ext cx="9995347" cy="971849"/>
            <a:chOff x="-8052" y="1749159"/>
            <a:chExt cx="9469072" cy="972406"/>
          </a:xfrm>
        </p:grpSpPr>
        <p:sp>
          <p:nvSpPr>
            <p:cNvPr id="16" name="Rectangle 15">
              <a:extLst>
                <a:ext uri="{FF2B5EF4-FFF2-40B4-BE49-F238E27FC236}">
                  <a16:creationId xmlns:a16="http://schemas.microsoft.com/office/drawing/2014/main" xmlns=""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22883" y="1664677"/>
            <a:ext cx="10623974" cy="584775"/>
          </a:xfrm>
          <a:prstGeom prst="rect">
            <a:avLst/>
          </a:prstGeom>
          <a:noFill/>
          <a:ln>
            <a:noFill/>
          </a:ln>
          <a:effectLst/>
          <a:extLst/>
        </p:spPr>
        <p:txBody>
          <a:bodyPr wrap="square">
            <a:spAutoFit/>
          </a:bodyPr>
          <a:lstStyle/>
          <a:p>
            <a:pPr algn="just">
              <a:spcBef>
                <a:spcPct val="50000"/>
              </a:spcBef>
              <a:defRPr/>
            </a:pPr>
            <a:r>
              <a:rPr lang="en-US" sz="3200" b="1" dirty="0" smtClean="0">
                <a:latin typeface="Times New Roman" panose="02020603050405020304" pitchFamily="18" charset="0"/>
                <a:cs typeface="Times New Roman" panose="02020603050405020304" pitchFamily="18" charset="0"/>
              </a:rPr>
              <a:t>Con </a:t>
            </a:r>
            <a:r>
              <a:rPr lang="en-US" sz="3200" b="1" dirty="0" err="1" smtClean="0">
                <a:latin typeface="Times New Roman" panose="02020603050405020304" pitchFamily="18" charset="0"/>
                <a:cs typeface="Times New Roman" panose="02020603050405020304" pitchFamily="18" charset="0"/>
              </a:rPr>
              <a:t>hiểu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là</a:t>
            </a:r>
            <a:r>
              <a:rPr lang="en-US" sz="3200" b="1" smtClean="0">
                <a:latin typeface="Times New Roman" panose="02020603050405020304" pitchFamily="18" charset="0"/>
                <a:cs typeface="Times New Roman" panose="02020603050405020304" pitchFamily="18" charset="0"/>
              </a:rPr>
              <a:t> trung thực?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là</a:t>
            </a:r>
            <a:r>
              <a:rPr lang="en-US" sz="3200" b="1" smtClean="0">
                <a:latin typeface="Times New Roman" panose="02020603050405020304" pitchFamily="18" charset="0"/>
                <a:cs typeface="Times New Roman" panose="02020603050405020304" pitchFamily="18" charset="0"/>
              </a:rPr>
              <a:t> tự trọng?</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22883" y="2699657"/>
            <a:ext cx="9361231" cy="2308324"/>
          </a:xfrm>
          <a:prstGeom prst="rect">
            <a:avLst/>
          </a:prstGeom>
        </p:spPr>
        <p:txBody>
          <a:bodyPr wrap="square">
            <a:spAutoFit/>
          </a:bodyPr>
          <a:lstStyle/>
          <a:p>
            <a:pPr algn="just">
              <a:lnSpc>
                <a:spcPct val="150000"/>
              </a:lnSpc>
            </a:pPr>
            <a:r>
              <a:rPr lang="en-US" sz="3200" b="1" smtClean="0">
                <a:solidFill>
                  <a:srgbClr val="002060"/>
                </a:solidFill>
                <a:latin typeface="Times New Roman" pitchFamily="18" charset="0"/>
                <a:cs typeface="Times New Roman" pitchFamily="18" charset="0"/>
              </a:rPr>
              <a:t>- Trung thực: </a:t>
            </a:r>
            <a:r>
              <a:rPr lang="en-US" sz="3200" b="1">
                <a:solidFill>
                  <a:srgbClr val="7030A0"/>
                </a:solidFill>
                <a:latin typeface="Times New Roman" pitchFamily="18" charset="0"/>
                <a:cs typeface="Times New Roman" pitchFamily="18" charset="0"/>
              </a:rPr>
              <a:t>ngay thẳng, thật </a:t>
            </a:r>
            <a:r>
              <a:rPr lang="en-US" sz="3200" b="1" smtClean="0">
                <a:solidFill>
                  <a:srgbClr val="7030A0"/>
                </a:solidFill>
                <a:latin typeface="Times New Roman" pitchFamily="18" charset="0"/>
                <a:cs typeface="Times New Roman" pitchFamily="18" charset="0"/>
              </a:rPr>
              <a:t>thà.</a:t>
            </a:r>
            <a:endParaRPr lang="en-US" sz="3200" b="1">
              <a:solidFill>
                <a:srgbClr val="7030A0"/>
              </a:solidFill>
              <a:latin typeface="Times New Roman" pitchFamily="18" charset="0"/>
              <a:cs typeface="Times New Roman" pitchFamily="18" charset="0"/>
            </a:endParaRPr>
          </a:p>
          <a:p>
            <a:pPr algn="just">
              <a:lnSpc>
                <a:spcPct val="150000"/>
              </a:lnSpc>
            </a:pPr>
            <a:r>
              <a:rPr lang="en-US" sz="3200" b="1" smtClean="0">
                <a:solidFill>
                  <a:srgbClr val="002060"/>
                </a:solidFill>
                <a:latin typeface="Times New Roman" pitchFamily="18" charset="0"/>
                <a:cs typeface="Times New Roman" pitchFamily="18" charset="0"/>
              </a:rPr>
              <a:t>- Tự trọng</a:t>
            </a:r>
            <a:r>
              <a:rPr lang="en-US" sz="3200" b="1">
                <a:solidFill>
                  <a:srgbClr val="7030A0"/>
                </a:solidFill>
                <a:latin typeface="Times New Roman" pitchFamily="18" charset="0"/>
                <a:cs typeface="Times New Roman" pitchFamily="18" charset="0"/>
              </a:rPr>
              <a:t>: coi trọng và giữ gìn phẩm cách, danh dự của </a:t>
            </a:r>
            <a:r>
              <a:rPr lang="en-US" sz="3200" b="1" smtClean="0">
                <a:solidFill>
                  <a:srgbClr val="7030A0"/>
                </a:solidFill>
                <a:latin typeface="Times New Roman" pitchFamily="18" charset="0"/>
                <a:cs typeface="Times New Roman" pitchFamily="18" charset="0"/>
              </a:rPr>
              <a:t>mình.</a:t>
            </a:r>
            <a:endParaRPr lang="en-US" sz="3200" b="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483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MG_0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96389" y="496389"/>
            <a:ext cx="11168741" cy="59806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25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6,&quot;OptionCount&quot;:4,&quot;WcOptionCount&quot;:10,&quot;HasMultipleSubmission&quot;:false,&quot;HasAutoStop&quot;:false,&quot;HasMinimizeMode&quot;:false,&quot;TimerValue&quot;:&quot;1:00&quot;,&quot;HasAutoStart&quot;:false,&quot;HasCorrectAnswers&quot;:false,&quot;McqAnswers&quot;:[],&quot;ActivityId&quot;:null,&quot;IaMcqCompetition&quot;:false,&quot;IsAnonymous&quot;:false,&quot;AutoAdvance&quot;:false,&quot;IsCompetitionMode&quot;:false}"/>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1479</TotalTime>
  <Words>1577</Words>
  <Application>Microsoft Office PowerPoint</Application>
  <PresentationFormat>Widescreen</PresentationFormat>
  <Paragraphs>171</Paragraphs>
  <Slides>27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Garamond</vt:lpstr>
      <vt:lpstr>Tahoma</vt:lpstr>
      <vt:lpstr>Times New Roman</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Huyen</cp:lastModifiedBy>
  <cp:revision>107</cp:revision>
  <dcterms:created xsi:type="dcterms:W3CDTF">2021-08-04T18:52:07Z</dcterms:created>
  <dcterms:modified xsi:type="dcterms:W3CDTF">2021-10-09T04:39:50Z</dcterms:modified>
</cp:coreProperties>
</file>