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2"/>
  </p:notesMasterIdLst>
  <p:sldIdLst>
    <p:sldId id="282" r:id="rId3"/>
    <p:sldId id="280" r:id="rId4"/>
    <p:sldId id="344" r:id="rId5"/>
    <p:sldId id="283" r:id="rId6"/>
    <p:sldId id="278" r:id="rId7"/>
    <p:sldId id="288" r:id="rId8"/>
    <p:sldId id="311" r:id="rId9"/>
    <p:sldId id="333" r:id="rId10"/>
    <p:sldId id="356" r:id="rId11"/>
    <p:sldId id="357" r:id="rId12"/>
    <p:sldId id="358" r:id="rId13"/>
    <p:sldId id="359" r:id="rId14"/>
    <p:sldId id="316" r:id="rId15"/>
    <p:sldId id="317" r:id="rId16"/>
    <p:sldId id="336" r:id="rId17"/>
    <p:sldId id="310" r:id="rId18"/>
    <p:sldId id="296" r:id="rId19"/>
    <p:sldId id="340" r:id="rId20"/>
    <p:sldId id="360" r:id="rId21"/>
    <p:sldId id="297" r:id="rId22"/>
    <p:sldId id="342" r:id="rId23"/>
    <p:sldId id="361" r:id="rId24"/>
    <p:sldId id="362" r:id="rId25"/>
    <p:sldId id="363" r:id="rId26"/>
    <p:sldId id="364" r:id="rId27"/>
    <p:sldId id="365" r:id="rId28"/>
    <p:sldId id="292" r:id="rId29"/>
    <p:sldId id="293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E6"/>
    <a:srgbClr val="DDBA59"/>
    <a:srgbClr val="66FFFF"/>
    <a:srgbClr val="FFFF99"/>
    <a:srgbClr val="E0C066"/>
    <a:srgbClr val="FFCCCC"/>
    <a:srgbClr val="CC99FF"/>
    <a:srgbClr val="CCFF99"/>
    <a:srgbClr val="003FB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4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5420"/>
              </p:ext>
            </p:extLst>
          </p:nvPr>
        </p:nvGraphicFramePr>
        <p:xfrm>
          <a:off x="1404258" y="1582059"/>
          <a:ext cx="9394371" cy="366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9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Họ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đệm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lót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riêng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Nguyễn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Huệ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Hoàng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Văn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Nguyễn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Thị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Minh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Khai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anchor="ctr" horzOverflow="overflow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48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36107" y="244169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latin typeface=".VnTime" panose="020B7200000000000000" pitchFamily="34" charset="0"/>
              </a:rPr>
              <a:t> +</a:t>
            </a:r>
            <a:r>
              <a:rPr lang="vi-VN" altLang="en-US" sz="3600">
                <a:latin typeface=".VnTime" panose="020B7200000000000000" pitchFamily="34" charset="0"/>
              </a:rPr>
              <a:t> </a:t>
            </a:r>
            <a:r>
              <a:rPr lang="vi-VN" altLang="en-US" sz="3600" b="1"/>
              <a:t>Trường   Sơn</a:t>
            </a:r>
            <a:endParaRPr lang="en-US" altLang="en-US" sz="3600" b="1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362201" y="3342936"/>
            <a:ext cx="278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vi-VN" altLang="en-US" sz="3600" b="1"/>
              <a:t>Sóc   Trăng</a:t>
            </a:r>
            <a:endParaRPr lang="en-US" altLang="en-US" sz="3600" b="1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32945" y="4237831"/>
            <a:ext cx="340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vi-VN" altLang="en-US" sz="3600" b="1"/>
              <a:t>Vàm   Cỏ  Tây</a:t>
            </a:r>
            <a:endParaRPr lang="en-US" altLang="en-US" sz="3600" b="1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24000" y="6858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000"/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 flipV="1">
            <a:off x="3713164" y="3436598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 flipV="1">
            <a:off x="4437970" y="2536939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3906157" y="433943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 flipV="1">
            <a:off x="4711020" y="4318793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20883" y="2451215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2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362827" y="3334999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2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420883" y="4244181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3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412775" y="3334546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237945" y="2451215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423659" y="4223091"/>
            <a:ext cx="10779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465061" y="3334546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420258" y="2436700"/>
            <a:ext cx="10779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77658" y="4228306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715658" y="4228306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378856" y="1341119"/>
            <a:ext cx="9855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b) </a:t>
            </a:r>
            <a:r>
              <a:rPr lang="en-US" altLang="en-US" sz="3600" b="1"/>
              <a:t>Tên địa lí</a:t>
            </a:r>
            <a:r>
              <a:rPr lang="en-US" altLang="en-US" sz="3600"/>
              <a:t>:</a:t>
            </a:r>
            <a:r>
              <a:rPr lang="en-US" altLang="en-US" sz="3600" b="1">
                <a:solidFill>
                  <a:srgbClr val="0033CC"/>
                </a:solidFill>
              </a:rPr>
              <a:t> </a:t>
            </a:r>
            <a:r>
              <a:rPr lang="en-US" altLang="en-US" sz="3600"/>
              <a:t>Trường Sơn, Sóc Trăng, Vàm Cỏ Tây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524000" y="4955381"/>
            <a:ext cx="91074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400" b="1" u="sng">
                <a:solidFill>
                  <a:srgbClr val="FF0000"/>
                </a:solidFill>
              </a:rPr>
              <a:t>Nhận xét</a:t>
            </a:r>
            <a:r>
              <a:rPr lang="vi-VN" altLang="en-US" sz="3400" b="1">
                <a:solidFill>
                  <a:srgbClr val="FF0000"/>
                </a:solidFill>
              </a:rPr>
              <a:t>: </a:t>
            </a:r>
            <a:r>
              <a:rPr lang="vi-VN" altLang="en-US" sz="3400" b="1"/>
              <a:t>Khi viết tên địa lí Việt Nam cần viết hoa chữ cái đầu của mỗi tiếng tạo thành tên đó.</a:t>
            </a:r>
            <a:endParaRPr lang="en-US" altLang="en-US" sz="34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494969" y="2976150"/>
            <a:ext cx="920205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/>
              <a:t>Tên riêng thường gồm một, hai hoặc ba tiếng trở lên. Mỗi tiếng được viết hoa chữ cái đầu của tiếng.</a:t>
            </a:r>
            <a:endParaRPr lang="en-US" altLang="en-US" sz="3200">
              <a:latin typeface="VNI-Time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970" y="1349606"/>
            <a:ext cx="9202059" cy="1077218"/>
          </a:xfrm>
          <a:prstGeom prst="rect">
            <a:avLst/>
          </a:prstGeom>
          <a:solidFill>
            <a:srgbClr val="DDBA59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riêng gồm mấy tiếng? Mỗi tiếng cần được viết hoa như thế nào?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914400" y="2177143"/>
            <a:ext cx="580569" cy="1146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vi-VN" sz="3200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       </a:t>
            </a:r>
            <a:r>
              <a:rPr lang="vi-VN" sz="3200" b="1">
                <a:solidFill>
                  <a:schemeClr val="tx1"/>
                </a:solidFill>
                <a:cs typeface="Times New Roman" panose="02020603050405020304" pitchFamily="18" charset="0"/>
              </a:rPr>
              <a:t>Khi viết tên người, tên địa lí Việt Nam, cần viết hoa chữ cái đầu của mỗi tiếng tạo thành tên đó.</a:t>
            </a:r>
          </a:p>
        </p:txBody>
      </p:sp>
    </p:spTree>
    <p:extLst>
      <p:ext uri="{BB962C8B-B14F-4D97-AF65-F5344CB8AC3E}">
        <p14:creationId xmlns:p14="http://schemas.microsoft.com/office/powerpoint/2010/main" val="22104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danh từ chung và danh từ riêng!</a:t>
            </a:r>
          </a:p>
        </p:txBody>
      </p:sp>
      <p:sp>
        <p:nvSpPr>
          <p:cNvPr id="4" name="Cloud 3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viết 1 tên người và 1 tên địa lí Việt Nam!</a:t>
            </a:r>
          </a:p>
        </p:txBody>
      </p:sp>
    </p:spTree>
    <p:extLst>
      <p:ext uri="{BB962C8B-B14F-4D97-AF65-F5344CB8AC3E}">
        <p14:creationId xmlns:p14="http://schemas.microsoft.com/office/powerpoint/2010/main" val="34879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98171" y="1315197"/>
            <a:ext cx="10363200" cy="60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Bài 1. </a:t>
            </a:r>
            <a:r>
              <a:rPr lang="vi-VN" altLang="en-US" sz="3200">
                <a:latin typeface="Times New Roman" panose="02020603050405020304" pitchFamily="18" charset="0"/>
              </a:rPr>
              <a:t>Viết tên em và địa chỉ gia đình em.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8172" y="2451556"/>
            <a:ext cx="217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em: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8172" y="3162756"/>
            <a:ext cx="947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gia đình em: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4686" y="2451556"/>
            <a:ext cx="521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Quỳnh Hương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8171" y="3908282"/>
            <a:ext cx="9158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nhà 39, ngõ 298, tổ 7, phường Ngọc Lâm, quận Long Biên, thành phố Hà Nội. </a:t>
            </a:r>
          </a:p>
        </p:txBody>
      </p: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các từ “số nhà”, “ngõ”, “tổ”, “phường”, “quận”, “thành phố” không viết hoa?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tên và địa chỉ nhà, con cần lưu ý điều gì?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1027764"/>
            <a:chOff x="5660571" y="1070527"/>
            <a:chExt cx="5704115" cy="1027764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144184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từ trên không viết hoa vì nó là danh từ chung.</a:t>
              </a: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1469136"/>
            <a:chOff x="5660571" y="3393405"/>
            <a:chExt cx="5704115" cy="1469136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các danh từ riêng, còn các danh từ chung không viết hoa.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84563" y="2875725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6510" y="456128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908" y="1022348"/>
            <a:ext cx="992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3200" b="1">
                <a:cs typeface="Times New Roman" panose="02020603050405020304" pitchFamily="18" charset="0"/>
              </a:rPr>
              <a:t>Viết tên một số xã (phường, thị trấn) ở huyện (quận, thị xã, thành phố) của em.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82908" y="2389852"/>
            <a:ext cx="10283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3200" b="1">
                <a:solidFill>
                  <a:srgbClr val="FF0000"/>
                </a:solidFill>
              </a:rPr>
              <a:t>- phường Ngọc Lâm, quận Long Biên, thành phố Hà Nội.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2908" y="3264913"/>
            <a:ext cx="10028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3200" b="1">
                <a:solidFill>
                  <a:srgbClr val="FF0000"/>
                </a:solidFill>
              </a:rPr>
              <a:t>- </a:t>
            </a:r>
            <a:r>
              <a:rPr lang="en-US" altLang="en-US" sz="3200" b="1">
                <a:solidFill>
                  <a:srgbClr val="FF0000"/>
                </a:solidFill>
              </a:rPr>
              <a:t>t</a:t>
            </a:r>
            <a:r>
              <a:rPr lang="vi-VN" altLang="en-US" sz="3200" b="1">
                <a:solidFill>
                  <a:srgbClr val="FF0000"/>
                </a:solidFill>
              </a:rPr>
              <a:t>hị trấn Yên Viên, huyện Gia Lâm, thành phố Hà Nội.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2908" y="4139974"/>
            <a:ext cx="10283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altLang="en-US" sz="3200" b="1">
                <a:solidFill>
                  <a:srgbClr val="FF0000"/>
                </a:solidFill>
              </a:rPr>
              <a:t>- phường Gia Thụy, quận Long Biên, thành phố Hà Nội.</a:t>
            </a:r>
            <a:endParaRPr lang="en-US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1996" y="2627839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tên </a:t>
            </a: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xã (phường, thị trấn) ở huyện (quận, thị xã, thành phố)</a:t>
            </a:r>
            <a:r>
              <a:rPr 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viết thế nào?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40596" y="2627839"/>
            <a:ext cx="5704115" cy="1395979"/>
            <a:chOff x="5660571" y="1070527"/>
            <a:chExt cx="5704115" cy="1395979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các danh từ riêng, còn các danh từ chung không viết hoa.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0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84563" y="2875725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6510" y="456128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478" y="1399720"/>
            <a:ext cx="9927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3. Viết tên và </a:t>
            </a:r>
            <a:r>
              <a:rPr lang="vi-VN" sz="3200" b="1"/>
              <a:t>tìm trên bản đồ</a:t>
            </a:r>
            <a:r>
              <a:rPr lang="en-US" sz="3200" b="1"/>
              <a:t>.</a:t>
            </a:r>
            <a:r>
              <a:rPr lang="en-US" sz="3200" b="1">
                <a:solidFill>
                  <a:schemeClr val="accent2"/>
                </a:solidFill>
              </a:rPr>
              <a:t> </a:t>
            </a:r>
            <a:endParaRPr lang="vi-VN" sz="3200" b="1">
              <a:solidFill>
                <a:schemeClr val="accent2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a. Các quận, huyện, thị xã ở tỉnh hoặc thành phố của em.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b. Các danh lam thắng cảnh, di tích lịch sử ở tỉnh hoặc thành phố của em.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191617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7729" y="716645"/>
            <a:ext cx="5372100" cy="5172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7315200" y="5888946"/>
            <a:ext cx="487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2060"/>
                </a:solidFill>
              </a:rPr>
              <a:t>Bản đồ địa chính Hà Nội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1659" y="717549"/>
            <a:ext cx="494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3. Viết tên và </a:t>
            </a:r>
            <a:r>
              <a:rPr lang="vi-VN" sz="3200" b="1"/>
              <a:t>tìm trên bản đồ</a:t>
            </a:r>
            <a:r>
              <a:rPr lang="en-US" sz="3200" b="1"/>
              <a:t>.</a:t>
            </a:r>
            <a:r>
              <a:rPr lang="en-US" sz="3200" b="1">
                <a:solidFill>
                  <a:schemeClr val="accent2"/>
                </a:solidFill>
              </a:rPr>
              <a:t> </a:t>
            </a:r>
            <a:endParaRPr lang="vi-VN" sz="3200" b="1">
              <a:solidFill>
                <a:schemeClr val="accent2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a. Các quận, huyện, thị xã ở tỉnh hoặc thành phố của em.</a:t>
            </a:r>
          </a:p>
          <a:p>
            <a:pPr algn="just">
              <a:spcBef>
                <a:spcPct val="50000"/>
              </a:spcBef>
              <a:defRPr/>
            </a:pPr>
            <a:r>
              <a:rPr lang="vi-VN" sz="3200"/>
              <a:t>b. Các danh lam thắng cảnh, di tích lịch sử ở tỉnh hoặc thành phố của em.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719685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enbien_20_05_2006_08_57_37_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485" y="580571"/>
            <a:ext cx="4876800" cy="2859315"/>
          </a:xfrm>
          <a:noFill/>
        </p:spPr>
      </p:pic>
      <p:pic>
        <p:nvPicPr>
          <p:cNvPr id="5" name="Picture 6" descr="IMG_0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580571"/>
            <a:ext cx="4891315" cy="285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" y="3683000"/>
            <a:ext cx="4876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49713" y="3294743"/>
            <a:ext cx="2278743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Miếu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49029" y="3294743"/>
            <a:ext cx="2293257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49712" y="6070600"/>
            <a:ext cx="2278743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6" y="3688442"/>
            <a:ext cx="4891315" cy="258535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670801" y="6070600"/>
            <a:ext cx="2293257" cy="266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</a:p>
        </p:txBody>
      </p:sp>
    </p:spTree>
    <p:extLst>
      <p:ext uri="{BB962C8B-B14F-4D97-AF65-F5344CB8AC3E}">
        <p14:creationId xmlns:p14="http://schemas.microsoft.com/office/powerpoint/2010/main" val="21627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84563" y="2875725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6510" y="456128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863599" y="11607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hoa tên người, tên địa lí Việt Nam ta cần lưu ý điều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306284" y="1424390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tên người thân trong gia đình, tên các tỉnh, thành phố trên đất nước ta.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viết tên người, tên địa lí Việt Nam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879771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342742" y="1424390"/>
            <a:ext cx="4702628" cy="2501173"/>
          </a:xfrm>
          <a:prstGeom prst="wedgeRoundRectCallout">
            <a:avLst>
              <a:gd name="adj1" fmla="val 61774"/>
              <a:gd name="adj2" fmla="val 96445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chemeClr val="tx1"/>
                </a:solidFill>
                <a:cs typeface="Times New Roman" panose="02020603050405020304" pitchFamily="18" charset="0"/>
              </a:rPr>
              <a:t> Khi viết tên người, tên địa lí Việt Nam, cần viết hoa chữ cái đầu của mỗi tiếng tạo thành tên đó.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2" grpId="0" animBg="1"/>
      <p:bldP spid="2" grpId="1" animBg="1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467462" y="1522186"/>
            <a:ext cx="5370285" cy="33241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viết đầy đủ họ và tên của 3 bạn trong tổ con!</a:t>
            </a:r>
          </a:p>
        </p:txBody>
      </p:sp>
    </p:spTree>
    <p:extLst>
      <p:ext uri="{BB962C8B-B14F-4D97-AF65-F5344CB8AC3E}">
        <p14:creationId xmlns:p14="http://schemas.microsoft.com/office/powerpoint/2010/main" val="319648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5829" y="1261908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tên người, tên địa lí Việt Nam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quy tắc viết hoa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đúng tên người, tên địa lí Việt Nam khi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841829" y="1320439"/>
            <a:ext cx="10108111" cy="341158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Hãy nhận xét cách viết những tên riêng sau đây:</a:t>
            </a: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a. </a:t>
            </a:r>
            <a:r>
              <a:rPr lang="vi-VN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Tên người: </a:t>
            </a:r>
            <a:r>
              <a:rPr lang="vi-VN" alt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Nguyễn Huệ, Hoàng Văn Thụ, Nguyễn Thị Minh Khai.</a:t>
            </a: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b. </a:t>
            </a:r>
            <a:r>
              <a:rPr lang="vi-VN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Tên địa lí: </a:t>
            </a:r>
            <a:r>
              <a:rPr lang="vi-VN" alt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Trường Sơn, Sóc Trăng, Vàm Cỏ Tây</a:t>
            </a: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2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716268" y="1117745"/>
            <a:ext cx="959358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a) </a:t>
            </a:r>
            <a:r>
              <a:rPr lang="en-US" altLang="en-US" sz="3600" b="1"/>
              <a:t>Tên người</a:t>
            </a:r>
            <a:r>
              <a:rPr lang="en-US" altLang="en-US" sz="3600"/>
              <a:t>: Nguyễn Huệ, Hoàng Văn Thụ, Nguyễn Thị Minh Khai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361745" y="2443164"/>
            <a:ext cx="358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latin typeface=".VnTime" panose="020B7200000000000000" pitchFamily="34" charset="0"/>
              </a:rPr>
              <a:t> +</a:t>
            </a:r>
            <a:r>
              <a:rPr lang="vi-VN" altLang="en-US" sz="3600">
                <a:latin typeface=".VnTime" panose="020B7200000000000000" pitchFamily="34" charset="0"/>
              </a:rPr>
              <a:t> </a:t>
            </a:r>
            <a:r>
              <a:rPr lang="en-US" altLang="en-US" sz="3600" b="1"/>
              <a:t>Nguyễn   Huệ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74459" y="3281013"/>
            <a:ext cx="3954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en-US" altLang="en-US" sz="3600" b="1"/>
              <a:t>Hoàng  Văn  Thụ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474459" y="4055570"/>
            <a:ext cx="5500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.VnTime" panose="020B7200000000000000" pitchFamily="34" charset="0"/>
              </a:rPr>
              <a:t>+ </a:t>
            </a:r>
            <a:r>
              <a:rPr lang="en-US" altLang="en-US" sz="3600" b="1"/>
              <a:t>Nguyễn  Thị  Minh  Khai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524000" y="649289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000"/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 flipV="1">
            <a:off x="4325484" y="3376263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 flipV="1">
            <a:off x="5381171" y="33715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9"/>
          <p:cNvSpPr>
            <a:spLocks noChangeShapeType="1"/>
          </p:cNvSpPr>
          <p:nvPr/>
        </p:nvSpPr>
        <p:spPr bwMode="auto">
          <a:xfrm flipV="1">
            <a:off x="4589008" y="2536826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0"/>
          <p:cNvSpPr>
            <a:spLocks noChangeShapeType="1"/>
          </p:cNvSpPr>
          <p:nvPr/>
        </p:nvSpPr>
        <p:spPr bwMode="auto">
          <a:xfrm flipV="1">
            <a:off x="4542970" y="415082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1"/>
          <p:cNvSpPr>
            <a:spLocks noChangeShapeType="1"/>
          </p:cNvSpPr>
          <p:nvPr/>
        </p:nvSpPr>
        <p:spPr bwMode="auto">
          <a:xfrm flipV="1">
            <a:off x="6752770" y="415082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V="1">
            <a:off x="5457370" y="415717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590971" y="2474914"/>
            <a:ext cx="277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2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562397" y="3192113"/>
            <a:ext cx="277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3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562396" y="4061920"/>
            <a:ext cx="277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 i="1">
                <a:solidFill>
                  <a:srgbClr val="A50021"/>
                </a:solidFill>
                <a:cs typeface="Times New Roman" panose="02020603050405020304" pitchFamily="18" charset="0"/>
              </a:rPr>
              <a:t>4 tiếng</a:t>
            </a:r>
            <a:endParaRPr lang="en-US" altLang="en-US" sz="3600" b="1" i="1">
              <a:solidFill>
                <a:srgbClr val="A5002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561771" y="2438402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416198" y="2443164"/>
            <a:ext cx="1077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572884" y="3273075"/>
            <a:ext cx="107791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085772" y="3285776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111297" y="3271489"/>
            <a:ext cx="107791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7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7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561771" y="4050808"/>
            <a:ext cx="107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273096" y="4046045"/>
            <a:ext cx="1077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239883" y="4057793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513058" y="4068905"/>
            <a:ext cx="1077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664495" y="4902698"/>
            <a:ext cx="9107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600" b="1" u="sng">
                <a:solidFill>
                  <a:srgbClr val="FF0000"/>
                </a:solidFill>
              </a:rPr>
              <a:t>Nhận xét</a:t>
            </a:r>
            <a:r>
              <a:rPr lang="vi-VN" altLang="en-US" sz="3600" b="1">
                <a:solidFill>
                  <a:srgbClr val="FF0000"/>
                </a:solidFill>
              </a:rPr>
              <a:t>: </a:t>
            </a:r>
            <a:r>
              <a:rPr lang="vi-VN" altLang="en-US" sz="3600" b="1"/>
              <a:t>Khi viết tên người cần viết hoa chữ cái đầu của mỗi tiếng tạo thành tên đó.</a:t>
            </a:r>
            <a:endParaRPr lang="en-US" altLang="en-US" sz="36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951</Words>
  <Application>Microsoft Office PowerPoint</Application>
  <PresentationFormat>Widescreen</PresentationFormat>
  <Paragraphs>124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Garamond</vt:lpstr>
      <vt:lpstr>Times New Roman</vt:lpstr>
      <vt:lpstr>VNI-Times</vt:lpstr>
      <vt:lpstr>Wingdings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Trần Thị Kim Tuyến</cp:lastModifiedBy>
  <cp:revision>113</cp:revision>
  <dcterms:created xsi:type="dcterms:W3CDTF">2021-08-04T18:52:07Z</dcterms:created>
  <dcterms:modified xsi:type="dcterms:W3CDTF">2021-10-12T00:20:07Z</dcterms:modified>
</cp:coreProperties>
</file>