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8"/>
  </p:notesMasterIdLst>
  <p:sldIdLst>
    <p:sldId id="296" r:id="rId4"/>
    <p:sldId id="279" r:id="rId5"/>
    <p:sldId id="268" r:id="rId6"/>
    <p:sldId id="269" r:id="rId7"/>
    <p:sldId id="270" r:id="rId8"/>
    <p:sldId id="271" r:id="rId9"/>
    <p:sldId id="272" r:id="rId10"/>
    <p:sldId id="275" r:id="rId11"/>
    <p:sldId id="283" r:id="rId12"/>
    <p:sldId id="285" r:id="rId13"/>
    <p:sldId id="286" r:id="rId14"/>
    <p:sldId id="297" r:id="rId15"/>
    <p:sldId id="292" r:id="rId16"/>
    <p:sldId id="295" r:id="rId17"/>
    <p:sldId id="276" r:id="rId18"/>
    <p:sldId id="287" r:id="rId19"/>
    <p:sldId id="288" r:id="rId20"/>
    <p:sldId id="289" r:id="rId21"/>
    <p:sldId id="290" r:id="rId22"/>
    <p:sldId id="277" r:id="rId23"/>
    <p:sldId id="294" r:id="rId24"/>
    <p:sldId id="281" r:id="rId25"/>
    <p:sldId id="280" r:id="rId26"/>
    <p:sldId id="2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6C58-CFEA-45C0-9A55-278B7184C2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5C9B-669C-47B6-B7CF-AD00035F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5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1831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36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6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7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0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36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7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1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63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47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2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2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7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83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37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27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5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90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72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6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1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3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5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14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03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4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441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32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23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77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28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49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2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8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36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63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3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89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01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56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99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43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088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42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730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59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718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en-US" altLang="zh-CN"/>
              <a:pPr/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0730-6B65-4280-AFAB-A02D05BA9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82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72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5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3" r:id="rId2"/>
    <p:sldLayoutId id="2147483702" r:id="rId3"/>
    <p:sldLayoutId id="2147483701" r:id="rId4"/>
    <p:sldLayoutId id="214748370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5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22" r:id="rId3"/>
    <p:sldLayoutId id="2147483716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9" r:id="rId18"/>
    <p:sldLayoutId id="2147483698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720" r:id="rId25"/>
    <p:sldLayoutId id="2147483719" r:id="rId26"/>
    <p:sldLayoutId id="2147483718" r:id="rId27"/>
    <p:sldLayoutId id="2147483717" r:id="rId28"/>
    <p:sldLayoutId id="2147483715" r:id="rId29"/>
    <p:sldLayoutId id="2147483714" r:id="rId30"/>
    <p:sldLayoutId id="2147483713" r:id="rId31"/>
    <p:sldLayoutId id="2147483712" r:id="rId3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30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30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392847" y="986842"/>
            <a:ext cx="9225941" cy="6858000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1517" y="2208394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4000" b="1" noProof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 4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07468" y="3060615"/>
            <a:ext cx="70551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 CÓ CHỨA </a:t>
            </a:r>
            <a:r>
              <a:rPr lang="vi-V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CHỮ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30926" y="1295400"/>
            <a:ext cx="11460480" cy="107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latin typeface="Times New Roman" panose="02020603050405020304" pitchFamily="18" charset="0"/>
              </a:rPr>
              <a:t> Hai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… con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… con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… con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2231" name="Picture 3" descr="trang1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4256"/>
          <a:stretch>
            <a:fillRect/>
          </a:stretch>
        </p:blipFill>
        <p:spPr bwMode="auto">
          <a:xfrm>
            <a:off x="3889376" y="2586446"/>
            <a:ext cx="4418013" cy="40429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5"/>
          <p:cNvSpPr txBox="1">
            <a:spLocks noChangeArrowheads="1"/>
          </p:cNvSpPr>
          <p:nvPr/>
        </p:nvSpPr>
        <p:spPr bwMode="auto">
          <a:xfrm>
            <a:off x="1524000" y="23027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49318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65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16117"/>
              </p:ext>
            </p:extLst>
          </p:nvPr>
        </p:nvGraphicFramePr>
        <p:xfrm>
          <a:off x="1844131" y="328113"/>
          <a:ext cx="8435975" cy="27432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5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961606" y="339089"/>
            <a:ext cx="2514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 cá của anh</a:t>
            </a:r>
            <a:endParaRPr lang="en-US" alt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4506108" y="321438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 cá của em </a:t>
            </a:r>
            <a:endParaRPr lang="en-US" alt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6990806" y="304164"/>
            <a:ext cx="3429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 cá của hai anh em </a:t>
            </a:r>
            <a:endParaRPr lang="en-US" alt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418806" y="734377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  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5085806" y="701039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  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832182" y="777239"/>
            <a:ext cx="1520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 + 2  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2407694" y="1234439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 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5085806" y="1205864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  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7976644" y="1220152"/>
            <a:ext cx="1238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+ 0  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2423569" y="1691639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  </a:t>
            </a: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5071519" y="1739264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  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8038556" y="1691639"/>
            <a:ext cx="1238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 + 1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2418806" y="2134552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…  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5074694" y="2120264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…  </a:t>
            </a:r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8133806" y="2148839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…  </a:t>
            </a: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2418806" y="2606039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 </a:t>
            </a:r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5085806" y="2606039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  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8038556" y="2606039"/>
            <a:ext cx="1238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+ b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7789" y="3567696"/>
            <a:ext cx="5514702" cy="1358657"/>
          </a:xfrm>
          <a:prstGeom prst="roundRect">
            <a:avLst/>
          </a:prstGeom>
          <a:solidFill>
            <a:srgbClr val="EF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Pentagon 3"/>
          <p:cNvSpPr/>
          <p:nvPr/>
        </p:nvSpPr>
        <p:spPr>
          <a:xfrm>
            <a:off x="6180908" y="3850784"/>
            <a:ext cx="5886995" cy="79248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+ b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biểu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thức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có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chứa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chư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̃.</a:t>
            </a:r>
            <a:endParaRPr lang="en-US" altLang="en-US" sz="2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31206"/>
            <a:ext cx="11328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phép tính và 2 chữ ( khác nhau)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90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/>
      <p:bldP spid="11306" grpId="0"/>
      <p:bldP spid="11307" grpId="0"/>
      <p:bldP spid="11308" grpId="0"/>
      <p:bldP spid="11309" grpId="0"/>
      <p:bldP spid="11310" grpId="0"/>
      <p:bldP spid="11311" grpId="0"/>
      <p:bldP spid="11312" grpId="0"/>
      <p:bldP spid="11313" grpId="0"/>
      <p:bldP spid="11314" grpId="0"/>
      <p:bldP spid="11315" grpId="0"/>
      <p:bldP spid="11316" grpId="0"/>
      <p:bldP spid="11317" grpId="0"/>
      <p:bldP spid="11318" grpId="0"/>
      <p:bldP spid="11319" grpId="0"/>
      <p:bldP spid="3" grpId="0" animBg="1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56391" y="999813"/>
            <a:ext cx="7787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6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71801" y="2362200"/>
            <a:ext cx="1072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6157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53400" y="3124200"/>
            <a:ext cx="20826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56</a:t>
            </a:r>
            <a:r>
              <a:rPr lang="vi-VN" alt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 </a:t>
            </a:r>
            <a:r>
              <a:rPr lang="en-US" alt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 rot="527624">
            <a:off x="7232393" y="4340732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– </a:t>
            </a:r>
            <a:r>
              <a:rPr lang="vi-V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</a:t>
            </a:r>
          </a:p>
        </p:txBody>
      </p:sp>
      <p:sp>
        <p:nvSpPr>
          <p:cNvPr id="6159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1705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alt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 </a:t>
            </a:r>
            <a:endParaRPr lang="en-US" alt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0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98572" y="4569332"/>
            <a:ext cx="1931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+ 12</a:t>
            </a:r>
          </a:p>
        </p:txBody>
      </p:sp>
      <p:sp>
        <p:nvSpPr>
          <p:cNvPr id="6161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61677" y="2089743"/>
            <a:ext cx="2377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 – 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2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p)</a:t>
            </a:r>
          </a:p>
        </p:txBody>
      </p:sp>
      <p:pic>
        <p:nvPicPr>
          <p:cNvPr id="6165" name="Picture 21" descr="bunchof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76976"/>
            <a:ext cx="88392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0" name="WordArt 2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25111">
            <a:off x="4724401" y="3505201"/>
            <a:ext cx="2390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 - 3</a:t>
            </a:r>
          </a:p>
        </p:txBody>
      </p:sp>
      <p:sp>
        <p:nvSpPr>
          <p:cNvPr id="6171" name="AutoShap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56391" y="3232597"/>
            <a:ext cx="2248184" cy="113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8428" y="1691308"/>
            <a:ext cx="2530823" cy="1307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87837" y="2959219"/>
            <a:ext cx="2248184" cy="113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40033" y="4342523"/>
            <a:ext cx="2248184" cy="113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087" y="285334"/>
            <a:ext cx="7399114" cy="11445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thế nào?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81404" y="4280574"/>
            <a:ext cx="8734697" cy="17095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vào chữ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các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348" y="1695639"/>
            <a:ext cx="5222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3,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vi-VN" alt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a + 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762" y="2299792"/>
            <a:ext cx="62023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là một giá trị của </a:t>
            </a:r>
            <a:r>
              <a:rPr lang="en-US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thức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9419" y="1676261"/>
            <a:ext cx="16786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248959" y="3078267"/>
            <a:ext cx="7191104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giá trị của a,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thì ta chỉ tính được 1 giá trị của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iểu thức a + 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4327" y="508000"/>
            <a:ext cx="55819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ngày 19 tháng 10 năm 2021</a:t>
            </a: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thức có chứa hai chữ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982" y="1791855"/>
            <a:ext cx="6340197" cy="465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học</a:t>
            </a:r>
          </a:p>
          <a:p>
            <a:pPr marL="342900" indent="-342900">
              <a:buAutoNum type="arabicPeriod"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dạng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thức có chứa 2 chữ</a:t>
            </a:r>
          </a:p>
          <a:p>
            <a:pPr marL="342900" indent="-342900">
              <a:buAutoNum type="arabicPeriod"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1,2 làm vở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3,4 làm sách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28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1524000" y="4419601"/>
            <a:ext cx="838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2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423" name="Text Box 71"/>
          <p:cNvSpPr txBox="1">
            <a:spLocks noChangeArrowheads="1"/>
          </p:cNvSpPr>
          <p:nvPr/>
        </p:nvSpPr>
        <p:spPr bwMode="auto">
          <a:xfrm>
            <a:off x="1206500" y="304801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1</a:t>
            </a:r>
            <a:r>
              <a:rPr lang="en-US" altLang="en-US" sz="3200" b="1" dirty="0">
                <a:latin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</a:rPr>
              <a:t>  c + d </a:t>
            </a:r>
          </a:p>
        </p:txBody>
      </p:sp>
      <p:sp>
        <p:nvSpPr>
          <p:cNvPr id="100424" name="Text Box 72"/>
          <p:cNvSpPr txBox="1">
            <a:spLocks noChangeArrowheads="1"/>
          </p:cNvSpPr>
          <p:nvPr/>
        </p:nvSpPr>
        <p:spPr bwMode="auto">
          <a:xfrm>
            <a:off x="1206500" y="1341398"/>
            <a:ext cx="412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a</a:t>
            </a:r>
            <a:r>
              <a:rPr lang="vi-VN" altLang="en-US" sz="3200" b="1" dirty="0">
                <a:latin typeface="Times New Roman" panose="02020603050405020304" pitchFamily="18" charset="0"/>
              </a:rPr>
              <a:t>)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c = 10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d = 25  </a:t>
            </a:r>
          </a:p>
        </p:txBody>
      </p:sp>
      <p:sp>
        <p:nvSpPr>
          <p:cNvPr id="100425" name="Text Box 73"/>
          <p:cNvSpPr txBox="1">
            <a:spLocks noChangeArrowheads="1"/>
          </p:cNvSpPr>
          <p:nvPr/>
        </p:nvSpPr>
        <p:spPr bwMode="auto">
          <a:xfrm>
            <a:off x="1206500" y="3047121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b.  c = 15cm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d = 45cm</a:t>
            </a:r>
          </a:p>
        </p:txBody>
      </p:sp>
      <p:sp>
        <p:nvSpPr>
          <p:cNvPr id="100426" name="Text Box 74"/>
          <p:cNvSpPr txBox="1">
            <a:spLocks noChangeArrowheads="1"/>
          </p:cNvSpPr>
          <p:nvPr/>
        </p:nvSpPr>
        <p:spPr bwMode="auto">
          <a:xfrm>
            <a:off x="1206500" y="2168088"/>
            <a:ext cx="610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 = 10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 = 25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 + d = </a:t>
            </a:r>
          </a:p>
        </p:txBody>
      </p:sp>
      <p:sp>
        <p:nvSpPr>
          <p:cNvPr id="100427" name="Text Box 75"/>
          <p:cNvSpPr txBox="1">
            <a:spLocks noChangeArrowheads="1"/>
          </p:cNvSpPr>
          <p:nvPr/>
        </p:nvSpPr>
        <p:spPr bwMode="auto">
          <a:xfrm>
            <a:off x="1206500" y="3850257"/>
            <a:ext cx="906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6719455" y="2154957"/>
            <a:ext cx="1703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+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25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7533265" y="-92363"/>
            <a:ext cx="4474008" cy="223419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8202" y="4005113"/>
            <a:ext cx="6680525" cy="20786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8058727" y="2807991"/>
            <a:ext cx="3694545" cy="102248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 sau khi học zoom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4552" y="1926173"/>
            <a:ext cx="8293994" cy="813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8030484" y="2151210"/>
            <a:ext cx="1703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= 35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23" grpId="0"/>
      <p:bldP spid="100424" grpId="0"/>
      <p:bldP spid="100425" grpId="0"/>
      <p:bldP spid="100426" grpId="0"/>
      <p:bldP spid="11" grpId="0"/>
      <p:bldP spid="2" grpId="0" animBg="1"/>
      <p:bldP spid="3" grpId="0" animBg="1"/>
      <p:bldP spid="4" grpId="0" animBg="1"/>
      <p:bldP spid="5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890588" y="1193038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a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latin typeface="Times New Roman" panose="02020603050405020304" pitchFamily="18" charset="0"/>
              </a:rPr>
              <a:t>a = 32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b = 20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890588" y="2905565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)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latin typeface="Times New Roman" panose="02020603050405020304" pitchFamily="18" charset="0"/>
              </a:rPr>
              <a:t>a = 45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b = 36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775856" y="197307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= 32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 = 20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- b = 32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12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90588" y="458466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200" b="1" dirty="0" smtClean="0">
                <a:latin typeface="Times New Roman" panose="02020603050405020304" pitchFamily="18" charset="0"/>
              </a:rPr>
              <a:t>c) a = 18m và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= 10m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0" y="413000"/>
            <a:ext cx="12062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</a:rPr>
              <a:t>B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2</a:t>
            </a:r>
            <a:r>
              <a:rPr lang="en-US" altLang="en-US" sz="3200" b="1" dirty="0">
                <a:latin typeface="Times New Roman" panose="02020603050405020304" pitchFamily="18" charset="0"/>
              </a:rPr>
              <a:t>: a - 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</a:rPr>
              <a:t> a – 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739585" y="4756493"/>
            <a:ext cx="3877734" cy="10668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 sau khi học zoom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577942" y="1091100"/>
            <a:ext cx="3614057" cy="1964267"/>
          </a:xfrm>
          <a:prstGeom prst="cloud">
            <a:avLst/>
          </a:prstGeom>
          <a:solidFill>
            <a:srgbClr val="EF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giá trị của a và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ý c?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437307" y="2557851"/>
            <a:ext cx="5180012" cy="20489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 trị của a và 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đơn vị là mét. Do đó khi tính được giá trị của 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iểu thức phải thêm đơn vị vào sau kết quả.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0" grpId="0"/>
      <p:bldP spid="105485" grpId="0"/>
      <p:bldP spid="105486" grpId="0"/>
      <p:bldP spid="20486" grpId="0"/>
      <p:bldP spid="2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1447800" y="2974976"/>
            <a:ext cx="838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38101" y="68266"/>
            <a:ext cx="11096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B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3200" b="1" dirty="0">
                <a:latin typeface="Times New Roman" panose="02020603050405020304" pitchFamily="18" charset="0"/>
              </a:rPr>
              <a:t>: a x 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a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</a:rPr>
              <a:t>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1104900" y="634425"/>
            <a:ext cx="982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mẫu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). 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140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27377"/>
              </p:ext>
            </p:extLst>
          </p:nvPr>
        </p:nvGraphicFramePr>
        <p:xfrm>
          <a:off x="1447800" y="1450975"/>
          <a:ext cx="9144000" cy="34290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1429" name="Text Box 53"/>
          <p:cNvSpPr txBox="1">
            <a:spLocks noChangeArrowheads="1"/>
          </p:cNvSpPr>
          <p:nvPr/>
        </p:nvSpPr>
        <p:spPr bwMode="auto">
          <a:xfrm>
            <a:off x="4656138" y="1609955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01430" name="Text Box 54"/>
          <p:cNvSpPr txBox="1">
            <a:spLocks noChangeArrowheads="1"/>
          </p:cNvSpPr>
          <p:nvPr/>
        </p:nvSpPr>
        <p:spPr bwMode="auto">
          <a:xfrm>
            <a:off x="4708525" y="2513013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1431" name="Text Box 55"/>
          <p:cNvSpPr txBox="1">
            <a:spLocks noChangeArrowheads="1"/>
          </p:cNvSpPr>
          <p:nvPr/>
        </p:nvSpPr>
        <p:spPr bwMode="auto">
          <a:xfrm>
            <a:off x="4525964" y="3309938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36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432" name="Text Box 56"/>
          <p:cNvSpPr txBox="1">
            <a:spLocks noChangeArrowheads="1"/>
          </p:cNvSpPr>
          <p:nvPr/>
        </p:nvSpPr>
        <p:spPr bwMode="auto">
          <a:xfrm>
            <a:off x="4525964" y="4105277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433" name="Text Box 57"/>
          <p:cNvSpPr txBox="1">
            <a:spLocks noChangeArrowheads="1"/>
          </p:cNvSpPr>
          <p:nvPr/>
        </p:nvSpPr>
        <p:spPr bwMode="auto">
          <a:xfrm>
            <a:off x="6792914" y="1640466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01434" name="Text Box 58"/>
          <p:cNvSpPr txBox="1">
            <a:spLocks noChangeArrowheads="1"/>
          </p:cNvSpPr>
          <p:nvPr/>
        </p:nvSpPr>
        <p:spPr bwMode="auto">
          <a:xfrm>
            <a:off x="8305800" y="1527176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01435" name="Text Box 59"/>
          <p:cNvSpPr txBox="1">
            <a:spLocks noChangeArrowheads="1"/>
          </p:cNvSpPr>
          <p:nvPr/>
        </p:nvSpPr>
        <p:spPr bwMode="auto">
          <a:xfrm>
            <a:off x="6765926" y="2428877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4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1436" name="Text Box 60"/>
          <p:cNvSpPr txBox="1">
            <a:spLocks noChangeArrowheads="1"/>
          </p:cNvSpPr>
          <p:nvPr/>
        </p:nvSpPr>
        <p:spPr bwMode="auto">
          <a:xfrm>
            <a:off x="6659564" y="3190876"/>
            <a:ext cx="160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112</a:t>
            </a:r>
          </a:p>
        </p:txBody>
      </p:sp>
      <p:sp>
        <p:nvSpPr>
          <p:cNvPr id="101437" name="Text Box 61"/>
          <p:cNvSpPr txBox="1">
            <a:spLocks noChangeArrowheads="1"/>
          </p:cNvSpPr>
          <p:nvPr/>
        </p:nvSpPr>
        <p:spPr bwMode="auto">
          <a:xfrm>
            <a:off x="6659564" y="4117976"/>
            <a:ext cx="143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1438" name="Text Box 62"/>
          <p:cNvSpPr txBox="1">
            <a:spLocks noChangeArrowheads="1"/>
          </p:cNvSpPr>
          <p:nvPr/>
        </p:nvSpPr>
        <p:spPr bwMode="auto">
          <a:xfrm>
            <a:off x="8382000" y="4117976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1439" name="Text Box 63"/>
          <p:cNvSpPr txBox="1">
            <a:spLocks noChangeArrowheads="1"/>
          </p:cNvSpPr>
          <p:nvPr/>
        </p:nvSpPr>
        <p:spPr bwMode="auto">
          <a:xfrm>
            <a:off x="8412163" y="2370137"/>
            <a:ext cx="217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1440" name="Text Box 64"/>
          <p:cNvSpPr txBox="1">
            <a:spLocks noChangeArrowheads="1"/>
          </p:cNvSpPr>
          <p:nvPr/>
        </p:nvSpPr>
        <p:spPr bwMode="auto">
          <a:xfrm>
            <a:off x="8382000" y="3203576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2592" y="5015170"/>
            <a:ext cx="601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a = 12,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thì a x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 x 3 = 36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592" y="5497019"/>
            <a:ext cx="5065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 : 3 = 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010775" y="211136"/>
            <a:ext cx="2047875" cy="866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sách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105650" y="4908808"/>
            <a:ext cx="4937760" cy="178752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67814" y="5506396"/>
            <a:ext cx="3108960" cy="109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hiểu như thế nào về mẫu?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0" grpId="0"/>
      <p:bldP spid="101401" grpId="0"/>
      <p:bldP spid="101429" grpId="0"/>
      <p:bldP spid="101430" grpId="0"/>
      <p:bldP spid="101431" grpId="0"/>
      <p:bldP spid="101432" grpId="0"/>
      <p:bldP spid="101433" grpId="0"/>
      <p:bldP spid="101434" grpId="0"/>
      <p:bldP spid="101435" grpId="0"/>
      <p:bldP spid="101436" grpId="0"/>
      <p:bldP spid="101437" grpId="0"/>
      <p:bldP spid="101438" grpId="0"/>
      <p:bldP spid="101439" grpId="0"/>
      <p:bldP spid="101440" grpId="0"/>
      <p:bldP spid="2" grpId="0"/>
      <p:bldP spid="3" grpId="0"/>
      <p:bldP spid="4" grpId="0" animBg="1"/>
      <p:bldP spid="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467" y="272534"/>
            <a:ext cx="798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dirty="0" err="1">
                <a:latin typeface="Times New Roman" panose="02020603050405020304" pitchFamily="18" charset="0"/>
              </a:rPr>
              <a:t>B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3200" b="1" u="sng" dirty="0" smtClean="0">
                <a:latin typeface="Times New Roman" panose="02020603050405020304" pitchFamily="18" charset="0"/>
              </a:rPr>
              <a:t>4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: Viết giá trị của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iểu thức vào ô trống: </a:t>
            </a:r>
            <a:endParaRPr lang="en-US" sz="3200" dirty="0"/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72600"/>
              </p:ext>
            </p:extLst>
          </p:nvPr>
        </p:nvGraphicFramePr>
        <p:xfrm>
          <a:off x="1447799" y="1450975"/>
          <a:ext cx="9591675" cy="3429000"/>
        </p:xfrm>
        <a:graphic>
          <a:graphicData uri="http://schemas.openxmlformats.org/drawingml/2006/table">
            <a:tbl>
              <a:tblPr/>
              <a:tblGrid>
                <a:gridCol w="1918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xmlns="" val="1113844923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24 687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54 036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63 805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31 894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06400" y="3396438"/>
            <a:ext cx="123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627" y="33964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5622" y="339643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88 492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9692" y="3367626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85 930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67564" y="5006975"/>
            <a:ext cx="7914125" cy="1191618"/>
          </a:xfrm>
          <a:prstGeom prst="roundRect">
            <a:avLst/>
          </a:prstGeom>
          <a:solidFill>
            <a:srgbClr val="EFA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thể tìm được giá trị của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dựa vào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không?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75002" y="0"/>
            <a:ext cx="3174123" cy="13239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sách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8562" y="4138206"/>
            <a:ext cx="123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626" y="40992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5622" y="4129285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88 492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59692" y="4118945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85 930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52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93" y="200121"/>
            <a:ext cx="8844757" cy="51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4165795" y="1809423"/>
            <a:ext cx="559117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VẬN DỤNG-TRẢI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68946" y="854577"/>
            <a:ext cx="8137236" cy="2503054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tiết học hôm nay, con học được gì?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97604" y="1025665"/>
            <a:ext cx="4206240" cy="402336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Lập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Comic Sans MS" pitchFamily="66" charset="0"/>
              </a:rPr>
              <a:t>chữ nhật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Comic Sans MS" pitchFamily="66" charset="0"/>
              </a:rPr>
              <a:t>chữ nhật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ấy</a:t>
            </a:r>
            <a:r>
              <a:rPr lang="vi-VN" sz="3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428485" y="74419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588347" y="33986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17666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vi-VN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vi-V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sau.</a:t>
            </a:r>
            <a:endParaRPr lang="en-US" alt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508000" y="609600"/>
            <a:ext cx="2438400" cy="17526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2873828" y="952081"/>
            <a:ext cx="7785013" cy="1791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 Ai nhanh hơn”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xmlns="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504308" y="1157976"/>
            <a:ext cx="751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1: 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a = 2 thì 20 : a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5B22383-3A66-4DB0-8CC9-D1C9947C24CA}"/>
              </a:ext>
            </a:extLst>
          </p:cNvPr>
          <p:cNvSpPr txBox="1"/>
          <p:nvPr/>
        </p:nvSpPr>
        <p:spPr>
          <a:xfrm>
            <a:off x="3439006" y="1254345"/>
            <a:ext cx="74257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vi-VN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= 5 thì 4 x 9 – c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31804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78890" y="1681577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B71E666-97F7-4299-A4B8-3B882AE75497}"/>
              </a:ext>
            </a:extLst>
          </p:cNvPr>
          <p:cNvSpPr txBox="1"/>
          <p:nvPr/>
        </p:nvSpPr>
        <p:spPr>
          <a:xfrm>
            <a:off x="3285993" y="1271024"/>
            <a:ext cx="7698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vi-VN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10 thì 72 : 8 + a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chữ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4756574" y="3467328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haroni" panose="02010803020104030203" pitchFamily="2" charset="-79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5519570" y="325848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855F38F-A063-4791-A85E-93DFDFE8BFD3}"/>
              </a:ext>
            </a:extLst>
          </p:cNvPr>
          <p:cNvSpPr txBox="1"/>
          <p:nvPr/>
        </p:nvSpPr>
        <p:spPr>
          <a:xfrm>
            <a:off x="4124529" y="999292"/>
            <a:ext cx="6271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thức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+ 2 – </a:t>
            </a:r>
            <a:r>
              <a:rPr lang="vi-VN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altLang="zh-CN" sz="3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 chứa mấy chữ ?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  <p:bldP spid="52" grpId="1" animBg="1"/>
      <p:bldP spid="54" grpId="0" animBg="1"/>
      <p:bldP spid="55" grpId="0" animBg="1"/>
      <p:bldP spid="56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293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8" name="组合 142"/>
          <p:cNvGrpSpPr>
            <a:grpSpLocks/>
          </p:cNvGrpSpPr>
          <p:nvPr/>
        </p:nvGrpSpPr>
        <p:grpSpPr bwMode="auto">
          <a:xfrm>
            <a:off x="5253038" y="1008063"/>
            <a:ext cx="6006641" cy="1341208"/>
            <a:chOff x="4441088" y="670090"/>
            <a:chExt cx="6833725" cy="1512476"/>
          </a:xfrm>
        </p:grpSpPr>
        <p:grpSp>
          <p:nvGrpSpPr>
            <p:cNvPr id="9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2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981026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Ôn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về</a:t>
              </a:r>
              <a:r>
                <a:rPr lang="vi-VN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biểu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thức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chứa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1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vi-VN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r>
                <a:rPr lang="vi-VN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48"/>
          <p:cNvGrpSpPr>
            <a:grpSpLocks/>
          </p:cNvGrpSpPr>
          <p:nvPr/>
        </p:nvGrpSpPr>
        <p:grpSpPr bwMode="auto">
          <a:xfrm>
            <a:off x="5616575" y="2403009"/>
            <a:ext cx="6229681" cy="2350105"/>
            <a:chOff x="4441088" y="302494"/>
            <a:chExt cx="6230441" cy="2350588"/>
          </a:xfrm>
        </p:grpSpPr>
        <p:grpSp>
          <p:nvGrpSpPr>
            <p:cNvPr id="15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8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1605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Lấy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ví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dụ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về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biểu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thức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chứa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vi-VN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2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giá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trị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khác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nhau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của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biểu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thức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vi-VN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2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2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2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60"/>
          <p:cNvGrpSpPr>
            <a:grpSpLocks/>
          </p:cNvGrpSpPr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1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4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8" descr="200712419435657_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53993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1176</Words>
  <Application>Microsoft Office PowerPoint</Application>
  <PresentationFormat>Widescreen</PresentationFormat>
  <Paragraphs>243</Paragraphs>
  <Slides>24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微软雅黑</vt:lpstr>
      <vt:lpstr>宋体</vt:lpstr>
      <vt:lpstr>宋体</vt:lpstr>
      <vt:lpstr>Aharoni</vt:lpstr>
      <vt:lpstr>Arial</vt:lpstr>
      <vt:lpstr>Calibri</vt:lpstr>
      <vt:lpstr>Calibri Light</vt:lpstr>
      <vt:lpstr>Comic Sans MS</vt:lpstr>
      <vt:lpstr>Corbel</vt:lpstr>
      <vt:lpstr>Gadugi</vt:lpstr>
      <vt:lpstr>Kids</vt:lpstr>
      <vt:lpstr>Monotype Sorts</vt:lpstr>
      <vt:lpstr>Times New Roman</vt:lpstr>
      <vt:lpstr>Wingdings</vt:lpstr>
      <vt:lpstr>方正卡通简体</vt:lpstr>
      <vt:lpstr>等线</vt:lpstr>
      <vt:lpstr>Default Design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Lập biểu thức 2 chữ để tính chu vi hình chữ nhật. Đo các cạnh của các vật hình chữ nhật và tính chu vi của các hình ấy.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ismail - [2010]</cp:lastModifiedBy>
  <cp:revision>60</cp:revision>
  <dcterms:created xsi:type="dcterms:W3CDTF">2021-08-18T18:36:44Z</dcterms:created>
  <dcterms:modified xsi:type="dcterms:W3CDTF">2021-10-14T04:11:38Z</dcterms:modified>
</cp:coreProperties>
</file>