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7"/>
  </p:notesMasterIdLst>
  <p:sldIdLst>
    <p:sldId id="274" r:id="rId3"/>
    <p:sldId id="279" r:id="rId4"/>
    <p:sldId id="268" r:id="rId5"/>
    <p:sldId id="269" r:id="rId6"/>
    <p:sldId id="270" r:id="rId7"/>
    <p:sldId id="271" r:id="rId8"/>
    <p:sldId id="283" r:id="rId9"/>
    <p:sldId id="298" r:id="rId10"/>
    <p:sldId id="282" r:id="rId11"/>
    <p:sldId id="275" r:id="rId12"/>
    <p:sldId id="285" r:id="rId13"/>
    <p:sldId id="296" r:id="rId14"/>
    <p:sldId id="297" r:id="rId15"/>
    <p:sldId id="284" r:id="rId16"/>
    <p:sldId id="299" r:id="rId17"/>
    <p:sldId id="276" r:id="rId18"/>
    <p:sldId id="286" r:id="rId19"/>
    <p:sldId id="287" r:id="rId20"/>
    <p:sldId id="288" r:id="rId21"/>
    <p:sldId id="290" r:id="rId22"/>
    <p:sldId id="289" r:id="rId23"/>
    <p:sldId id="291" r:id="rId24"/>
    <p:sldId id="292" r:id="rId25"/>
    <p:sldId id="29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27354FBC-025E-4AFA-B9E6-A978C35BFB00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785E606-0205-4EA2-8200-1992A1DD0CDF}" type="presOf" srcId="{5BE2D0CB-5BBD-4A03-A3CB-F48B34989FA3}" destId="{3059196D-AF0C-4463-A93E-812664631BA3}" srcOrd="0" destOrd="0" presId="urn:microsoft.com/office/officeart/2008/layout/VerticalCurvedList"/>
    <dgm:cxn modelId="{18AF987C-5424-43D1-B843-44289E2B2FC7}" type="presOf" srcId="{2539990F-C84A-42AC-88CF-45ED9AC1F08B}" destId="{DB69836F-FE00-4372-B69A-DF0D28029991}" srcOrd="0" destOrd="0" presId="urn:microsoft.com/office/officeart/2008/layout/VerticalCurvedList"/>
    <dgm:cxn modelId="{D0FF6C71-706C-45EB-93DE-AE6063356BAC}" type="presOf" srcId="{C9CE7A57-E5A3-450C-8737-C72D44C4E0F3}" destId="{D0EDBA11-CE96-4FCC-BFE8-4DE9D160E032}" srcOrd="0" destOrd="0" presId="urn:microsoft.com/office/officeart/2008/layout/VerticalCurvedList"/>
    <dgm:cxn modelId="{0DB375D4-74F5-41F1-9319-DEBE5F21A837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5A222AB5-59A1-4102-9328-78C5B7CFB8B4}" type="presParOf" srcId="{3059196D-AF0C-4463-A93E-812664631BA3}" destId="{558D9870-05E2-484E-9241-818D42D9FADA}" srcOrd="0" destOrd="0" presId="urn:microsoft.com/office/officeart/2008/layout/VerticalCurvedList"/>
    <dgm:cxn modelId="{A445BB36-B115-46D5-96D7-220411D22EE0}" type="presParOf" srcId="{558D9870-05E2-484E-9241-818D42D9FADA}" destId="{39FD721C-A262-4C4E-B494-AC1732E6F3A0}" srcOrd="0" destOrd="0" presId="urn:microsoft.com/office/officeart/2008/layout/VerticalCurvedList"/>
    <dgm:cxn modelId="{1E181E10-4E11-4236-907A-D2ED7181883A}" type="presParOf" srcId="{39FD721C-A262-4C4E-B494-AC1732E6F3A0}" destId="{849B6A22-FC21-4DC5-A1AF-CBADFA6E7F70}" srcOrd="0" destOrd="0" presId="urn:microsoft.com/office/officeart/2008/layout/VerticalCurvedList"/>
    <dgm:cxn modelId="{ADE0B389-496F-4C4B-B62C-5C30BA219461}" type="presParOf" srcId="{39FD721C-A262-4C4E-B494-AC1732E6F3A0}" destId="{D0EDBA11-CE96-4FCC-BFE8-4DE9D160E032}" srcOrd="1" destOrd="0" presId="urn:microsoft.com/office/officeart/2008/layout/VerticalCurvedList"/>
    <dgm:cxn modelId="{363D11C2-127B-4E9A-BDD8-BE52146B2A0D}" type="presParOf" srcId="{39FD721C-A262-4C4E-B494-AC1732E6F3A0}" destId="{AF90F929-E81A-499C-8856-3125BD5771DB}" srcOrd="2" destOrd="0" presId="urn:microsoft.com/office/officeart/2008/layout/VerticalCurvedList"/>
    <dgm:cxn modelId="{C57C9AE9-CACD-4DE4-84FA-D3123A224318}" type="presParOf" srcId="{39FD721C-A262-4C4E-B494-AC1732E6F3A0}" destId="{AC2B4F2C-FF8C-404D-92B0-C7C0A29210D1}" srcOrd="3" destOrd="0" presId="urn:microsoft.com/office/officeart/2008/layout/VerticalCurvedList"/>
    <dgm:cxn modelId="{6A6FE4BF-0829-494F-8FBC-0A74779CAA30}" type="presParOf" srcId="{558D9870-05E2-484E-9241-818D42D9FADA}" destId="{16095D2C-57B4-48CA-953C-267BD9DD484B}" srcOrd="1" destOrd="0" presId="urn:microsoft.com/office/officeart/2008/layout/VerticalCurvedList"/>
    <dgm:cxn modelId="{FCD43239-C693-4ACB-AD47-5F3BCFBA526B}" type="presParOf" srcId="{558D9870-05E2-484E-9241-818D42D9FADA}" destId="{57F98E08-EB63-4773-8250-9B6C8F0D79DB}" srcOrd="2" destOrd="0" presId="urn:microsoft.com/office/officeart/2008/layout/VerticalCurvedList"/>
    <dgm:cxn modelId="{BF85E81C-AB5B-4CF3-BC81-9588DCA1A44F}" type="presParOf" srcId="{57F98E08-EB63-4773-8250-9B6C8F0D79DB}" destId="{73F439AE-4020-45C5-B27A-2DB6095092F8}" srcOrd="0" destOrd="0" presId="urn:microsoft.com/office/officeart/2008/layout/VerticalCurvedList"/>
    <dgm:cxn modelId="{854AB1EA-907B-42EB-BFDD-4CB47064A461}" type="presParOf" srcId="{558D9870-05E2-484E-9241-818D42D9FADA}" destId="{DB69836F-FE00-4372-B69A-DF0D28029991}" srcOrd="3" destOrd="0" presId="urn:microsoft.com/office/officeart/2008/layout/VerticalCurvedList"/>
    <dgm:cxn modelId="{5ABAA5D9-158D-4D1B-8B6C-780D7DE4D422}" type="presParOf" srcId="{558D9870-05E2-484E-9241-818D42D9FADA}" destId="{A23500C6-60B1-485B-9CAE-0E2BED65C988}" srcOrd="4" destOrd="0" presId="urn:microsoft.com/office/officeart/2008/layout/VerticalCurvedList"/>
    <dgm:cxn modelId="{9F9B157C-75A1-41B5-958A-C6CAE5C411DD}" type="presParOf" srcId="{A23500C6-60B1-485B-9CAE-0E2BED65C988}" destId="{425517B2-2BDC-437A-9C2F-A102F25D4FDA}" srcOrd="0" destOrd="0" presId="urn:microsoft.com/office/officeart/2008/layout/VerticalCurvedList"/>
    <dgm:cxn modelId="{E59E1456-0B60-427A-BE01-0402A2C90F9C}" type="presParOf" srcId="{558D9870-05E2-484E-9241-818D42D9FADA}" destId="{7A289A2F-41D2-4310-A18C-8347F89AA6B9}" srcOrd="5" destOrd="0" presId="urn:microsoft.com/office/officeart/2008/layout/VerticalCurvedList"/>
    <dgm:cxn modelId="{D28A59C4-A375-4A85-80FE-5FA6C7AFF91B}" type="presParOf" srcId="{558D9870-05E2-484E-9241-818D42D9FADA}" destId="{9E66E6D6-CB41-453D-81E8-440C0CD6FAC5}" srcOrd="6" destOrd="0" presId="urn:microsoft.com/office/officeart/2008/layout/VerticalCurvedList"/>
    <dgm:cxn modelId="{5C3B65EE-0478-4083-9733-3C688FD356BE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47327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110553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11055342" cy="1090246"/>
      </dsp:txXfrm>
    </dsp:sp>
    <dsp:sp modelId="{73F439AE-4020-45C5-B27A-2DB6095092F8}">
      <dsp:nvSpPr>
        <dsp:cNvPr id="0" name=""/>
        <dsp:cNvSpPr/>
      </dsp:nvSpPr>
      <dsp:spPr>
        <a:xfrm>
          <a:off x="-10147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77154" y="2129370"/>
          <a:ext cx="10988295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154" y="2129370"/>
        <a:ext cx="10988295" cy="1090246"/>
      </dsp:txXfrm>
    </dsp:sp>
    <dsp:sp modelId="{425517B2-2BDC-437A-9C2F-A102F25D4FDA}">
      <dsp:nvSpPr>
        <dsp:cNvPr id="0" name=""/>
        <dsp:cNvSpPr/>
      </dsp:nvSpPr>
      <dsp:spPr>
        <a:xfrm>
          <a:off x="38615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70053" y="3764739"/>
          <a:ext cx="11396841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053" y="3764739"/>
        <a:ext cx="11396841" cy="1090246"/>
      </dsp:txXfrm>
    </dsp:sp>
    <dsp:sp modelId="{EF00C9D1-86B1-44BB-AAE8-BD1D1EE09133}">
      <dsp:nvSpPr>
        <dsp:cNvPr id="0" name=""/>
        <dsp:cNvSpPr/>
      </dsp:nvSpPr>
      <dsp:spPr>
        <a:xfrm>
          <a:off x="-10147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58-CFEA-45C0-9A55-278B7184C2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5C9B-669C-47B6-B7CF-AD00035F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1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5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6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4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2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3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27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9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2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23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77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2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49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2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9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2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1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0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2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14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6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2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4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8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7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7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7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2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5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9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1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3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4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0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3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7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11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72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89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5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8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1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9" r:id="rId2"/>
    <p:sldLayoutId id="2147483718" r:id="rId3"/>
    <p:sldLayoutId id="2147483717" r:id="rId4"/>
    <p:sldLayoutId id="2147483702" r:id="rId5"/>
    <p:sldLayoutId id="2147483701" r:id="rId6"/>
    <p:sldLayoutId id="2147483700" r:id="rId7"/>
    <p:sldLayoutId id="2147483699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6" r:id="rId16"/>
    <p:sldLayoutId id="2147483715" r:id="rId17"/>
    <p:sldLayoutId id="2147483714" r:id="rId18"/>
    <p:sldLayoutId id="2147483713" r:id="rId19"/>
    <p:sldLayoutId id="2147483712" r:id="rId20"/>
    <p:sldLayoutId id="2147483711" r:id="rId21"/>
    <p:sldLayoutId id="2147483710" r:id="rId22"/>
    <p:sldLayoutId id="2147483709" r:id="rId23"/>
    <p:sldLayoutId id="2147483708" r:id="rId24"/>
    <p:sldLayoutId id="2147483706" r:id="rId25"/>
    <p:sldLayoutId id="2147483705" r:id="rId26"/>
    <p:sldLayoutId id="2147483704" r:id="rId27"/>
    <p:sldLayoutId id="2147483703" r:id="rId28"/>
    <p:sldLayoutId id="2147483698" r:id="rId29"/>
    <p:sldLayoutId id="2147483697" r:id="rId30"/>
    <p:sldLayoutId id="2147483693" r:id="rId31"/>
    <p:sldLayoutId id="2147483694" r:id="rId32"/>
    <p:sldLayoutId id="2147483695" r:id="rId33"/>
    <p:sldLayoutId id="2147483696" r:id="rId3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png"/><Relationship Id="rId5" Type="http://schemas.openxmlformats.org/officeDocument/2006/relationships/diagramData" Target="../diagrams/data1.xml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105838" y="147638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71017" y="56145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6913" y="2887663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8242" y="1462353"/>
            <a:ext cx="9225941" cy="2561216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3200" y="3721704"/>
            <a:ext cx="9472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CÓ CHỨA BA  CHỮ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2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93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457199" y="127794"/>
            <a:ext cx="107177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An,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 Box 252"/>
          <p:cNvSpPr txBox="1">
            <a:spLocks noChangeArrowheads="1"/>
          </p:cNvSpPr>
          <p:nvPr/>
        </p:nvSpPr>
        <p:spPr bwMode="auto">
          <a:xfrm>
            <a:off x="-1" y="2102703"/>
            <a:ext cx="6776185" cy="2389406"/>
          </a:xfrm>
          <a:prstGeom prst="cloud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1" name="Text Box 253"/>
          <p:cNvSpPr txBox="1">
            <a:spLocks noChangeArrowheads="1"/>
          </p:cNvSpPr>
          <p:nvPr/>
        </p:nvSpPr>
        <p:spPr bwMode="auto">
          <a:xfrm>
            <a:off x="7672113" y="2122583"/>
            <a:ext cx="3328396" cy="2281476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457199" y="127794"/>
            <a:ext cx="11633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An,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85"/>
          <p:cNvSpPr txBox="1">
            <a:spLocks noChangeArrowheads="1"/>
          </p:cNvSpPr>
          <p:nvPr/>
        </p:nvSpPr>
        <p:spPr bwMode="auto">
          <a:xfrm>
            <a:off x="253464" y="1175686"/>
            <a:ext cx="5562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7" y="1740352"/>
            <a:ext cx="6858000" cy="3524250"/>
          </a:xfrm>
          <a:prstGeom prst="rect">
            <a:avLst/>
          </a:prstGeom>
        </p:spPr>
      </p:pic>
      <p:sp>
        <p:nvSpPr>
          <p:cNvPr id="10" name="Text Box 225"/>
          <p:cNvSpPr txBox="1">
            <a:spLocks noChangeArrowheads="1"/>
          </p:cNvSpPr>
          <p:nvPr/>
        </p:nvSpPr>
        <p:spPr bwMode="auto">
          <a:xfrm>
            <a:off x="827373" y="25511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1" name="Text Box 226"/>
          <p:cNvSpPr txBox="1">
            <a:spLocks noChangeArrowheads="1"/>
          </p:cNvSpPr>
          <p:nvPr/>
        </p:nvSpPr>
        <p:spPr bwMode="auto">
          <a:xfrm>
            <a:off x="2473044" y="25511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 </a:t>
            </a:r>
          </a:p>
        </p:txBody>
      </p:sp>
      <p:sp>
        <p:nvSpPr>
          <p:cNvPr id="12" name="Text Box 227"/>
          <p:cNvSpPr txBox="1">
            <a:spLocks noChangeArrowheads="1"/>
          </p:cNvSpPr>
          <p:nvPr/>
        </p:nvSpPr>
        <p:spPr bwMode="auto">
          <a:xfrm>
            <a:off x="5334000" y="2551194"/>
            <a:ext cx="2030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+ 3 + 4  </a:t>
            </a:r>
          </a:p>
        </p:txBody>
      </p:sp>
      <p:sp>
        <p:nvSpPr>
          <p:cNvPr id="13" name="Text Box 228"/>
          <p:cNvSpPr txBox="1">
            <a:spLocks noChangeArrowheads="1"/>
          </p:cNvSpPr>
          <p:nvPr/>
        </p:nvSpPr>
        <p:spPr bwMode="auto">
          <a:xfrm>
            <a:off x="827373" y="30845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</a:p>
        </p:txBody>
      </p:sp>
      <p:sp>
        <p:nvSpPr>
          <p:cNvPr id="14" name="Text Box 229"/>
          <p:cNvSpPr txBox="1">
            <a:spLocks noChangeArrowheads="1"/>
          </p:cNvSpPr>
          <p:nvPr/>
        </p:nvSpPr>
        <p:spPr bwMode="auto">
          <a:xfrm>
            <a:off x="2503064" y="30845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</a:p>
        </p:txBody>
      </p:sp>
      <p:sp>
        <p:nvSpPr>
          <p:cNvPr id="15" name="Text Box 230"/>
          <p:cNvSpPr txBox="1">
            <a:spLocks noChangeArrowheads="1"/>
          </p:cNvSpPr>
          <p:nvPr/>
        </p:nvSpPr>
        <p:spPr bwMode="auto">
          <a:xfrm>
            <a:off x="5334000" y="3084594"/>
            <a:ext cx="2030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+ 1 + 0</a:t>
            </a:r>
          </a:p>
        </p:txBody>
      </p:sp>
      <p:sp>
        <p:nvSpPr>
          <p:cNvPr id="16" name="Text Box 231"/>
          <p:cNvSpPr txBox="1">
            <a:spLocks noChangeArrowheads="1"/>
          </p:cNvSpPr>
          <p:nvPr/>
        </p:nvSpPr>
        <p:spPr bwMode="auto">
          <a:xfrm>
            <a:off x="827373" y="36179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</a:p>
        </p:txBody>
      </p:sp>
      <p:sp>
        <p:nvSpPr>
          <p:cNvPr id="17" name="Text Box 232"/>
          <p:cNvSpPr txBox="1">
            <a:spLocks noChangeArrowheads="1"/>
          </p:cNvSpPr>
          <p:nvPr/>
        </p:nvSpPr>
        <p:spPr bwMode="auto">
          <a:xfrm>
            <a:off x="2522257" y="36556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</a:p>
        </p:txBody>
      </p:sp>
      <p:sp>
        <p:nvSpPr>
          <p:cNvPr id="18" name="Text Box 233"/>
          <p:cNvSpPr txBox="1">
            <a:spLocks noChangeArrowheads="1"/>
          </p:cNvSpPr>
          <p:nvPr/>
        </p:nvSpPr>
        <p:spPr bwMode="auto">
          <a:xfrm>
            <a:off x="5269348" y="3617994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+ 0 + 2</a:t>
            </a:r>
          </a:p>
        </p:txBody>
      </p:sp>
      <p:sp>
        <p:nvSpPr>
          <p:cNvPr id="19" name="Text Box 234"/>
          <p:cNvSpPr txBox="1">
            <a:spLocks noChangeArrowheads="1"/>
          </p:cNvSpPr>
          <p:nvPr/>
        </p:nvSpPr>
        <p:spPr bwMode="auto">
          <a:xfrm>
            <a:off x="930560" y="40751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 </a:t>
            </a:r>
          </a:p>
        </p:txBody>
      </p:sp>
      <p:sp>
        <p:nvSpPr>
          <p:cNvPr id="20" name="Text Box 235"/>
          <p:cNvSpPr txBox="1">
            <a:spLocks noChangeArrowheads="1"/>
          </p:cNvSpPr>
          <p:nvPr/>
        </p:nvSpPr>
        <p:spPr bwMode="auto">
          <a:xfrm>
            <a:off x="2549244" y="40751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 </a:t>
            </a:r>
          </a:p>
        </p:txBody>
      </p:sp>
      <p:sp>
        <p:nvSpPr>
          <p:cNvPr id="21" name="Text Box 236"/>
          <p:cNvSpPr txBox="1">
            <a:spLocks noChangeArrowheads="1"/>
          </p:cNvSpPr>
          <p:nvPr/>
        </p:nvSpPr>
        <p:spPr bwMode="auto">
          <a:xfrm>
            <a:off x="6019800" y="41513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 </a:t>
            </a:r>
          </a:p>
        </p:txBody>
      </p:sp>
      <p:sp>
        <p:nvSpPr>
          <p:cNvPr id="22" name="Text Box 237"/>
          <p:cNvSpPr txBox="1">
            <a:spLocks noChangeArrowheads="1"/>
          </p:cNvSpPr>
          <p:nvPr/>
        </p:nvSpPr>
        <p:spPr bwMode="auto">
          <a:xfrm>
            <a:off x="854360" y="47609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 </a:t>
            </a:r>
          </a:p>
        </p:txBody>
      </p:sp>
      <p:sp>
        <p:nvSpPr>
          <p:cNvPr id="23" name="Text Box 238"/>
          <p:cNvSpPr txBox="1">
            <a:spLocks noChangeArrowheads="1"/>
          </p:cNvSpPr>
          <p:nvPr/>
        </p:nvSpPr>
        <p:spPr bwMode="auto">
          <a:xfrm>
            <a:off x="2473044" y="47609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 </a:t>
            </a:r>
          </a:p>
        </p:txBody>
      </p:sp>
      <p:sp>
        <p:nvSpPr>
          <p:cNvPr id="24" name="Text Box 239"/>
          <p:cNvSpPr txBox="1">
            <a:spLocks noChangeArrowheads="1"/>
          </p:cNvSpPr>
          <p:nvPr/>
        </p:nvSpPr>
        <p:spPr bwMode="auto">
          <a:xfrm>
            <a:off x="5334000" y="4684794"/>
            <a:ext cx="195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+ b + c</a:t>
            </a:r>
          </a:p>
        </p:txBody>
      </p:sp>
      <p:sp>
        <p:nvSpPr>
          <p:cNvPr id="25" name="Text Box 241"/>
          <p:cNvSpPr txBox="1">
            <a:spLocks noChangeArrowheads="1"/>
          </p:cNvSpPr>
          <p:nvPr/>
        </p:nvSpPr>
        <p:spPr bwMode="auto">
          <a:xfrm>
            <a:off x="4052460" y="256548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 </a:t>
            </a: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4030086" y="3111952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 </a:t>
            </a:r>
          </a:p>
        </p:txBody>
      </p:sp>
      <p:sp>
        <p:nvSpPr>
          <p:cNvPr id="27" name="Text Box 243"/>
          <p:cNvSpPr txBox="1">
            <a:spLocks noChangeArrowheads="1"/>
          </p:cNvSpPr>
          <p:nvPr/>
        </p:nvSpPr>
        <p:spPr bwMode="auto">
          <a:xfrm>
            <a:off x="4163292" y="407519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 </a:t>
            </a:r>
          </a:p>
        </p:txBody>
      </p:sp>
      <p:sp>
        <p:nvSpPr>
          <p:cNvPr id="28" name="Text Box 244"/>
          <p:cNvSpPr txBox="1">
            <a:spLocks noChangeArrowheads="1"/>
          </p:cNvSpPr>
          <p:nvPr/>
        </p:nvSpPr>
        <p:spPr bwMode="auto">
          <a:xfrm>
            <a:off x="4052460" y="4721738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 </a:t>
            </a:r>
          </a:p>
        </p:txBody>
      </p:sp>
      <p:sp>
        <p:nvSpPr>
          <p:cNvPr id="29" name="Text Box 245"/>
          <p:cNvSpPr txBox="1">
            <a:spLocks noChangeArrowheads="1"/>
          </p:cNvSpPr>
          <p:nvPr/>
        </p:nvSpPr>
        <p:spPr bwMode="auto">
          <a:xfrm>
            <a:off x="4311068" y="361799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383715" y="5489123"/>
            <a:ext cx="8283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a + b + c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chứa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1517" y="1175686"/>
            <a:ext cx="4134119" cy="1737360"/>
          </a:xfrm>
          <a:prstGeom prst="cloudCallou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 TimeNewRoman"/>
              </a:rPr>
              <a:t>Thế nào là biểu thức có chứa 3 chữ?</a:t>
            </a:r>
            <a:endParaRPr lang="en-US" sz="2800">
              <a:latin typeface=" TimeNew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6987" y="3228821"/>
            <a:ext cx="4134119" cy="155448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 TimeNewRoman"/>
              </a:rPr>
              <a:t>B</a:t>
            </a:r>
            <a:r>
              <a:rPr lang="en-US" sz="2800" smtClean="0">
                <a:latin typeface=" TimeNewRoman"/>
              </a:rPr>
              <a:t>iểu thức có chứa 3 chữ nối với nhau bằng các dấu tính </a:t>
            </a:r>
            <a:endParaRPr lang="en-US" sz="2800">
              <a:latin typeface=" TimeNewRoman"/>
            </a:endParaRPr>
          </a:p>
        </p:txBody>
      </p:sp>
    </p:spTree>
    <p:extLst>
      <p:ext uri="{BB962C8B-B14F-4D97-AF65-F5344CB8AC3E}">
        <p14:creationId xmlns:p14="http://schemas.microsoft.com/office/powerpoint/2010/main" val="25864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2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500" y="3377081"/>
            <a:ext cx="733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</a:rPr>
              <a:t>Nếu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a = 3, b = 2, c = 4 </a:t>
            </a:r>
            <a:r>
              <a:rPr lang="en-US" sz="2400" b="1" dirty="0" err="1">
                <a:latin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</a:rPr>
              <a:t> a + b + c = 3 + 2 + 4 = </a:t>
            </a:r>
            <a:r>
              <a:rPr lang="en-US" sz="2400" b="1" dirty="0" smtClean="0">
                <a:latin typeface="Times New Roman" panose="02020603050405020304" pitchFamily="18" charset="0"/>
              </a:rPr>
              <a:t>9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</a:rPr>
              <a:t>=&gt; 9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</a:rPr>
              <a:t> a + b + c.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1318" y="4408840"/>
            <a:ext cx="729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</a:rPr>
              <a:t>Nếu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a = 4, b = 0, c = 1 </a:t>
            </a:r>
            <a:r>
              <a:rPr lang="en-US" sz="2400" b="1" dirty="0" err="1">
                <a:latin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</a:rPr>
              <a:t> a + b + c = 4 + 0 + 1 = </a:t>
            </a:r>
            <a:r>
              <a:rPr lang="en-US" sz="2400" b="1" dirty="0" smtClean="0">
                <a:latin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</a:rPr>
              <a:t>=&gt; 5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</a:rPr>
              <a:t> a + b + c.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1077" y="5395332"/>
            <a:ext cx="733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</a:rPr>
              <a:t>Nếu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a = 6, b = 1, c = 2 </a:t>
            </a:r>
            <a:r>
              <a:rPr lang="en-US" sz="2400" b="1" dirty="0" err="1">
                <a:latin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</a:rPr>
              <a:t> a + b + c = 6 + 1 + 2 = </a:t>
            </a:r>
            <a:r>
              <a:rPr lang="en-US" sz="2400" b="1" dirty="0" smtClean="0">
                <a:latin typeface="Times New Roman" panose="02020603050405020304" pitchFamily="18" charset="0"/>
              </a:rPr>
              <a:t>9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</a:rPr>
              <a:t>=&gt; 9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</a:rPr>
              <a:t>  a + b + c.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60012" y="448077"/>
            <a:ext cx="4533316" cy="338328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Khi biết giá trị của các chữ, muốn tính giá trị của biểu thức ta làm như sau:</a:t>
            </a:r>
          </a:p>
          <a:p>
            <a:pPr>
              <a:spcBef>
                <a:spcPct val="50000"/>
              </a:spcBef>
            </a:pP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Xác định giá trị các chữ</a:t>
            </a:r>
          </a:p>
          <a:p>
            <a:pPr>
              <a:spcBef>
                <a:spcPct val="50000"/>
              </a:spcBef>
            </a:pP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Thay số vào chữ</a:t>
            </a:r>
          </a:p>
          <a:p>
            <a:pPr>
              <a:spcBef>
                <a:spcPct val="50000"/>
              </a:spcBef>
            </a:pP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Thực hiện các phép tính</a:t>
            </a:r>
          </a:p>
          <a:p>
            <a:pPr algn="ctr"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7500" y="366478"/>
            <a:ext cx="7462201" cy="2922822"/>
            <a:chOff x="157500" y="366478"/>
            <a:chExt cx="7462201" cy="2922822"/>
          </a:xfrm>
        </p:grpSpPr>
        <p:pic>
          <p:nvPicPr>
            <p:cNvPr id="13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00" y="366478"/>
              <a:ext cx="7331075" cy="2865672"/>
            </a:xfrm>
            <a:prstGeom prst="rect">
              <a:avLst/>
            </a:prstGeom>
          </p:spPr>
        </p:pic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400971" y="453960"/>
              <a:ext cx="17065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cá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An</a:t>
              </a: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2326608" y="448118"/>
              <a:ext cx="14668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cá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Bình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684539" y="448118"/>
              <a:ext cx="19351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cá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ba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780383" y="951364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</a:rPr>
                <a:t>3  </a:t>
              </a: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2507583" y="951364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2  </a:t>
              </a:r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5739733" y="951364"/>
              <a:ext cx="1520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3 + 2 + 4  </a:t>
              </a: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745458" y="1451426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4  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2498058" y="1432376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0  </a:t>
              </a: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5774658" y="1440314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4 + 0  + 1</a:t>
              </a:r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745458" y="1984826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6  </a:t>
              </a:r>
            </a:p>
          </p:txBody>
        </p:sp>
        <p:sp>
          <p:nvSpPr>
            <p:cNvPr id="24" name="Text Box 60"/>
            <p:cNvSpPr txBox="1">
              <a:spLocks noChangeArrowheads="1"/>
            </p:cNvSpPr>
            <p:nvPr/>
          </p:nvSpPr>
          <p:spPr bwMode="auto">
            <a:xfrm>
              <a:off x="2498058" y="1984826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1  </a:t>
              </a:r>
            </a:p>
          </p:txBody>
        </p:sp>
        <p:sp>
          <p:nvSpPr>
            <p:cNvPr id="25" name="Text Box 61"/>
            <p:cNvSpPr txBox="1">
              <a:spLocks noChangeArrowheads="1"/>
            </p:cNvSpPr>
            <p:nvPr/>
          </p:nvSpPr>
          <p:spPr bwMode="auto">
            <a:xfrm>
              <a:off x="5774658" y="2011814"/>
              <a:ext cx="1619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6 + 1 + 2</a:t>
              </a: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757324" y="2278544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</a:rPr>
                <a:t>…  </a:t>
              </a: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2589572" y="2300104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</a:rPr>
                <a:t>…  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6054058" y="2312928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2060"/>
                  </a:solidFill>
                  <a:latin typeface="Times New Roman" pitchFamily="18" charset="0"/>
                </a:rPr>
                <a:t>…  </a:t>
              </a:r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618458" y="2763029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2060"/>
                  </a:solidFill>
                  <a:latin typeface="Times New Roman" pitchFamily="18" charset="0"/>
                </a:rPr>
                <a:t>a  </a:t>
              </a:r>
            </a:p>
          </p:txBody>
        </p:sp>
        <p:sp>
          <p:nvSpPr>
            <p:cNvPr id="30" name="Text Box 66"/>
            <p:cNvSpPr txBox="1">
              <a:spLocks noChangeArrowheads="1"/>
            </p:cNvSpPr>
            <p:nvPr/>
          </p:nvSpPr>
          <p:spPr bwMode="auto">
            <a:xfrm>
              <a:off x="2498058" y="2766080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2060"/>
                  </a:solidFill>
                  <a:latin typeface="Times New Roman" pitchFamily="18" charset="0"/>
                </a:rPr>
                <a:t>b  </a:t>
              </a:r>
            </a:p>
          </p:txBody>
        </p:sp>
        <p:sp>
          <p:nvSpPr>
            <p:cNvPr id="31" name="Text Box 67"/>
            <p:cNvSpPr txBox="1">
              <a:spLocks noChangeArrowheads="1"/>
            </p:cNvSpPr>
            <p:nvPr/>
          </p:nvSpPr>
          <p:spPr bwMode="auto">
            <a:xfrm>
              <a:off x="5882841" y="2795230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</a:rPr>
                <a:t>a + b + c</a:t>
              </a:r>
            </a:p>
          </p:txBody>
        </p:sp>
        <p:sp>
          <p:nvSpPr>
            <p:cNvPr id="32" name="Text Box 68"/>
            <p:cNvSpPr txBox="1">
              <a:spLocks noChangeArrowheads="1"/>
            </p:cNvSpPr>
            <p:nvPr/>
          </p:nvSpPr>
          <p:spPr bwMode="auto">
            <a:xfrm>
              <a:off x="3989089" y="448077"/>
              <a:ext cx="1762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cá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</a:rPr>
                <a:t>Cường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 Box 69"/>
            <p:cNvSpPr txBox="1">
              <a:spLocks noChangeArrowheads="1"/>
            </p:cNvSpPr>
            <p:nvPr/>
          </p:nvSpPr>
          <p:spPr bwMode="auto">
            <a:xfrm>
              <a:off x="4245896" y="954539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4  </a:t>
              </a:r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4236371" y="1435551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</a:rPr>
                <a:t>1  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4236371" y="1988001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4307808" y="2303914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2060"/>
                  </a:solidFill>
                  <a:latin typeface="Times New Roman" pitchFamily="18" charset="0"/>
                </a:rPr>
                <a:t>…  </a:t>
              </a:r>
            </a:p>
          </p:txBody>
        </p:sp>
        <p:sp>
          <p:nvSpPr>
            <p:cNvPr id="37" name="Text Box 73"/>
            <p:cNvSpPr txBox="1">
              <a:spLocks noChangeArrowheads="1"/>
            </p:cNvSpPr>
            <p:nvPr/>
          </p:nvSpPr>
          <p:spPr bwMode="auto">
            <a:xfrm>
              <a:off x="4250658" y="2766080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2060"/>
                  </a:solidFill>
                  <a:latin typeface="Times New Roman" pitchFamily="18" charset="0"/>
                </a:rPr>
                <a:t>c  </a:t>
              </a: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471104" y="4095510"/>
            <a:ext cx="3819524" cy="206210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+ b + 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8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46325" y="428626"/>
            <a:ext cx="7172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00325" y="1466850"/>
            <a:ext cx="2337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x5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60867" y="2593688"/>
            <a:ext cx="1345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- 56 </a:t>
            </a:r>
          </a:p>
        </p:txBody>
      </p:sp>
      <p:sp>
        <p:nvSpPr>
          <p:cNvPr id="8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527624">
            <a:off x="7301322" y="4340732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32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33341" y="3409951"/>
            <a:ext cx="2354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altLang="en-US" sz="3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+ 5 - 2</a:t>
            </a:r>
            <a:endParaRPr lang="en-US" altLang="en-US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20089927">
            <a:off x="3191006" y="4446798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b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20767528">
            <a:off x="6705600" y="1352551"/>
            <a:ext cx="261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</a:t>
            </a:r>
            <a:r>
              <a:rPr lang="en-US" altLang="en-US" sz="3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3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(53 - p)</a:t>
            </a:r>
          </a:p>
        </p:txBody>
      </p:sp>
      <p:pic>
        <p:nvPicPr>
          <p:cNvPr id="12" name="Picture 21" descr="bunchof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883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26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724400" y="2886076"/>
            <a:ext cx="2390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c + d - 3</a:t>
            </a:r>
          </a:p>
        </p:txBody>
      </p:sp>
      <p:sp>
        <p:nvSpPr>
          <p:cNvPr id="14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41704" y="1273463"/>
            <a:ext cx="3187119" cy="97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699730">
            <a:off x="2582069" y="4333875"/>
            <a:ext cx="3019425" cy="97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379062">
            <a:off x="6551555" y="4160445"/>
            <a:ext cx="3019425" cy="97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579" y="508000"/>
            <a:ext cx="53294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có chứa hai chữ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82" y="1791855"/>
            <a:ext cx="8454559" cy="465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học</a:t>
            </a:r>
          </a:p>
          <a:p>
            <a:pPr marL="342900" indent="-342900">
              <a:buAutoNum type="arabicPeriod"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+ c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dạng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có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</a:p>
          <a:p>
            <a:pPr marL="342900" indent="-342900">
              <a:buAutoNum type="arabicPeriod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2a,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sách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0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85900" y="4244181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695325" y="224631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+ b + c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828675" y="919956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 a = 5 ,  b =  7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 = 10.</a:t>
            </a: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828675" y="3297237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 a = 12, b = 15, c = 9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647700" y="1675038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= 5,  b =  7, c = 10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+ b + c  </a:t>
            </a:r>
            <a:r>
              <a:rPr lang="en-US" sz="3200" b="1" dirty="0">
                <a:solidFill>
                  <a:srgbClr val="0000FF"/>
                </a:solidFill>
              </a:rPr>
              <a:t>= 5 + 7 + 10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772929" y="41830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= 12, b = 15, c = 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+b +c  </a:t>
            </a:r>
            <a:r>
              <a:rPr lang="en-US" sz="3200" b="1" dirty="0">
                <a:solidFill>
                  <a:srgbClr val="0000FF"/>
                </a:solidFill>
              </a:rPr>
              <a:t>= 12 + 15 + 9</a:t>
            </a:r>
          </a:p>
        </p:txBody>
      </p:sp>
      <p:sp>
        <p:nvSpPr>
          <p:cNvPr id="11" name="Text Box 79"/>
          <p:cNvSpPr txBox="1">
            <a:spLocks noChangeArrowheads="1"/>
          </p:cNvSpPr>
          <p:nvPr/>
        </p:nvSpPr>
        <p:spPr bwMode="auto">
          <a:xfrm>
            <a:off x="7274293" y="2836246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= 22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7261460" y="2257368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= 12 +10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7086600" y="478448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= 27 + 9</a:t>
            </a:r>
            <a:endParaRPr lang="en-US" sz="3200"/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7115475" y="5433706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= 36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7671335" y="346509"/>
            <a:ext cx="4061861" cy="8631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 BÀI TRÊN ZOOM, LÀM VỞ SAU TIẾT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49543" y="2724405"/>
            <a:ext cx="7462348" cy="1818370"/>
          </a:xfrm>
          <a:prstGeom prst="round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xác định giá </a:t>
            </a:r>
            <a:r>
              <a:rPr lang="en-US" altLang="en-US" sz="2800" b="1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các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Bước 3: tính giá trị biểu thức.</a:t>
            </a:r>
            <a:endParaRPr lang="en-US" altLang="en-US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24539" y="166437"/>
            <a:ext cx="9711890" cy="1714750"/>
          </a:xfrm>
          <a:prstGeom prst="cloud">
            <a:avLst/>
          </a:prstGeom>
          <a:solidFill>
            <a:srgbClr val="FFFF00"/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giá trị biểu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099" y="974884"/>
            <a:ext cx="10324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x b x c = </a:t>
            </a:r>
            <a:r>
              <a:rPr lang="en-US" sz="2800" b="1" dirty="0" smtClean="0">
                <a:solidFill>
                  <a:srgbClr val="0000FF"/>
                </a:solidFill>
              </a:rPr>
              <a:t>4 x 3 x 5 = 12 x 5 = 60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7470" y="23293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x b x c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72148"/>
              </p:ext>
            </p:extLst>
          </p:nvPr>
        </p:nvGraphicFramePr>
        <p:xfrm>
          <a:off x="1569987" y="1934678"/>
          <a:ext cx="9325812" cy="2207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8973"/>
                <a:gridCol w="1838425"/>
                <a:gridCol w="1828800"/>
                <a:gridCol w="4119614"/>
              </a:tblGrid>
              <a:tr h="7358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x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x 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0904" y="3488901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x 0 x 37 =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3496" y="2751042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5 x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= 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01541" y="4535676"/>
            <a:ext cx="10039150" cy="1714750"/>
          </a:xfrm>
          <a:prstGeom prst="cloud">
            <a:avLst/>
          </a:prstGeom>
          <a:solidFill>
            <a:srgbClr val="FFFF00"/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lần thay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tính được</a:t>
            </a:r>
            <a:r>
              <a: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altLang="en-US" sz="2800" b="1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8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trị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19935" y="111718"/>
            <a:ext cx="4061861" cy="8631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BẢNG SAU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52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638475" y="38116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Cho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 = 10, n = 5, p = 2,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605025" y="1775075"/>
            <a:ext cx="2055371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n + p =…</a:t>
            </a:r>
            <a:endParaRPr lang="en-US" altLang="en-US" sz="24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1605026" y="2596000"/>
            <a:ext cx="2260555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=…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067025" y="3401750"/>
            <a:ext cx="1901483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-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=…</a:t>
            </a: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2067025" y="4268392"/>
            <a:ext cx="2098651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- (n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p)=…</a:t>
            </a:r>
            <a:endParaRPr lang="en-US" altLang="en-US" sz="24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6934200" y="260165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5"/>
          <p:cNvSpPr>
            <a:spLocks noChangeArrowheads="1"/>
          </p:cNvSpPr>
          <p:nvPr/>
        </p:nvSpPr>
        <p:spPr bwMode="auto">
          <a:xfrm>
            <a:off x="7353300" y="4786752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68"/>
          <p:cNvSpPr>
            <a:spLocks noChangeArrowheads="1"/>
          </p:cNvSpPr>
          <p:nvPr/>
        </p:nvSpPr>
        <p:spPr bwMode="auto">
          <a:xfrm>
            <a:off x="6515100" y="3798771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0"/>
          <p:cNvSpPr>
            <a:spLocks noChangeArrowheads="1"/>
          </p:cNvSpPr>
          <p:nvPr/>
        </p:nvSpPr>
        <p:spPr bwMode="auto">
          <a:xfrm>
            <a:off x="5989722" y="1671988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71"/>
          <p:cNvSpPr>
            <a:spLocks noChangeArrowheads="1"/>
          </p:cNvSpPr>
          <p:nvPr/>
        </p:nvSpPr>
        <p:spPr bwMode="auto">
          <a:xfrm>
            <a:off x="7156383" y="5855369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10600" y="870118"/>
            <a:ext cx="3497981" cy="592054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2662087" y="5083891"/>
            <a:ext cx="2029723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=…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2662087" y="5927104"/>
            <a:ext cx="2234907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 + n) x p =…</a:t>
            </a:r>
            <a:endParaRPr lang="en-US" altLang="en-US" sz="24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169668" y="2005907"/>
            <a:ext cx="2736783" cy="3314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biểu thức có phép tính cộng, trừ, nhân, chia,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thứ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00348" y="1897170"/>
            <a:ext cx="3257252" cy="846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1"/>
          </p:cNvCxnSpPr>
          <p:nvPr/>
        </p:nvCxnSpPr>
        <p:spPr>
          <a:xfrm>
            <a:off x="3865581" y="2868350"/>
            <a:ext cx="3068619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7" idx="1"/>
          </p:cNvCxnSpPr>
          <p:nvPr/>
        </p:nvCxnSpPr>
        <p:spPr>
          <a:xfrm flipV="1">
            <a:off x="3968508" y="1938688"/>
            <a:ext cx="2021214" cy="1682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99868" y="2127183"/>
            <a:ext cx="1789854" cy="2382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25246" y="4332171"/>
            <a:ext cx="1789854" cy="98798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96994" y="6157936"/>
            <a:ext cx="2259389" cy="12781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00484" y="3749759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05700" y="1227137"/>
            <a:ext cx="2133600" cy="1779588"/>
            <a:chOff x="480" y="1344"/>
            <a:chExt cx="1344" cy="1121"/>
          </a:xfrm>
        </p:grpSpPr>
        <p:sp>
          <p:nvSpPr>
            <p:cNvPr id="13" name="AutoShape 70"/>
            <p:cNvSpPr>
              <a:spLocks noChangeArrowheads="1"/>
            </p:cNvSpPr>
            <p:nvPr/>
          </p:nvSpPr>
          <p:spPr bwMode="auto">
            <a:xfrm>
              <a:off x="480" y="1344"/>
              <a:ext cx="1344" cy="81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528" y="148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1488" y="153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6" name="Text Box 73"/>
            <p:cNvSpPr txBox="1">
              <a:spLocks noChangeArrowheads="1"/>
            </p:cNvSpPr>
            <p:nvPr/>
          </p:nvSpPr>
          <p:spPr bwMode="auto">
            <a:xfrm>
              <a:off x="960" y="213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1905000" y="1770856"/>
            <a:ext cx="2286000" cy="5572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P = a + b + c</a:t>
            </a:r>
          </a:p>
        </p:txBody>
      </p:sp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685800" y="2487612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685800" y="3076316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 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a = 5 cm, b = 4 cm, c = 3 cm.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1524000" y="4252359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 = a + b + c =     </a:t>
            </a: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100484" y="3687846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= 5 cm, b = 4 cm, c = 3 cm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4326134" y="4252234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5 cm + 4 cm  + 3cm = 12 cm</a:t>
            </a: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685800" y="185738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c.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P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599974" y="4938178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* a = 10 cm, b = 10 cm, c = 5 cm.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599974" y="5457291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* a = 6 </a:t>
            </a:r>
            <a:r>
              <a:rPr lang="en-US" sz="2800" b="1" dirty="0" err="1">
                <a:solidFill>
                  <a:srgbClr val="FF0000"/>
                </a:solidFill>
              </a:rPr>
              <a:t>dm</a:t>
            </a:r>
            <a:r>
              <a:rPr lang="en-US" sz="2800" b="1" dirty="0">
                <a:solidFill>
                  <a:srgbClr val="FF0000"/>
                </a:solidFill>
              </a:rPr>
              <a:t>, b = 6 </a:t>
            </a:r>
            <a:r>
              <a:rPr lang="en-US" sz="2800" b="1" dirty="0" err="1">
                <a:solidFill>
                  <a:srgbClr val="FF0000"/>
                </a:solidFill>
              </a:rPr>
              <a:t>dm</a:t>
            </a:r>
            <a:r>
              <a:rPr lang="en-US" sz="2800" b="1" dirty="0">
                <a:solidFill>
                  <a:srgbClr val="FF0000"/>
                </a:solidFill>
              </a:rPr>
              <a:t>, c = 6 dm.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74034" y="4938178"/>
            <a:ext cx="4061861" cy="8631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VỞ SAU TIẾT ZOOM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870" y="281197"/>
            <a:ext cx="11163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889" y="1782178"/>
            <a:ext cx="1120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822" y="3190174"/>
            <a:ext cx="11209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a + b + c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 :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9811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dụng</a:t>
            </a:r>
            <a:endParaRPr lang="en-US" altLang="vi-VN" sz="6000" dirty="0">
              <a:solidFill>
                <a:srgbClr val="FF0000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97604" y="1025665"/>
            <a:ext cx="4206240" cy="4023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1766637"/>
          </a:xfrm>
          <a:prstGeom prst="rect">
            <a:avLst/>
          </a:prstGeom>
          <a:noFill/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1, 4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 algn="l"/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873828" y="952081"/>
            <a:ext cx="7785013" cy="1791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 Ai nhanh hơn”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=""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32219" y="703922"/>
            <a:ext cx="7511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a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7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84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s-C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x 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7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s-C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2 </a:t>
            </a:r>
            <a:r>
              <a:rPr lang="es-CL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4 </a:t>
            </a:r>
            <a:r>
              <a:rPr lang="es-CL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1"/>
          <p:cNvSpPr>
            <a:spLocks noChangeArrowheads="1" noChangeShapeType="1" noTextEdit="1"/>
          </p:cNvSpPr>
          <p:nvPr/>
        </p:nvSpPr>
        <p:spPr bwMode="auto">
          <a:xfrm>
            <a:off x="2336800" y="2438400"/>
            <a:ext cx="7620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Biểu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chứa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chữ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1727200" y="609601"/>
            <a:ext cx="985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none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Thứ</a:t>
            </a:r>
            <a:r>
              <a:rPr lang="en-US" altLang="en-US" sz="3600" b="1" u="none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u="none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năm</a:t>
            </a:r>
            <a:r>
              <a:rPr lang="en-US" altLang="en-US" sz="3600" b="1" u="none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u="none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ngày</a:t>
            </a:r>
            <a:r>
              <a:rPr lang="en-US" altLang="en-US" sz="3600" b="1" u="none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3600" b="1" u="none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21 </a:t>
            </a:r>
            <a:r>
              <a:rPr lang="en-US" altLang="en-US" sz="3600" b="1" u="none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tháng</a:t>
            </a:r>
            <a:r>
              <a:rPr lang="en-US" altLang="en-US" sz="3600" b="1" u="none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10 </a:t>
            </a:r>
            <a:r>
              <a:rPr lang="en-US" altLang="en-US" sz="3600" b="1" u="none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năm</a:t>
            </a:r>
            <a:r>
              <a:rPr lang="en-US" altLang="en-US" sz="3600" b="1" u="none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2021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064"/>
            <a:ext cx="12192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680634" y="1524000"/>
            <a:ext cx="888576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381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66" y="0"/>
            <a:ext cx="12289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690693" y="30040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18" y="82551"/>
            <a:ext cx="279823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60636027"/>
              </p:ext>
            </p:extLst>
          </p:nvPr>
        </p:nvGraphicFramePr>
        <p:xfrm>
          <a:off x="101600" y="949570"/>
          <a:ext cx="118872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33867" y="1238250"/>
            <a:ext cx="19304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01600" y="2876550"/>
            <a:ext cx="19304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2094260" y="2991636"/>
            <a:ext cx="1028068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khả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tư</a:t>
            </a:r>
            <a:r>
              <a:rPr lang="en-US" sz="3600" dirty="0" smtClean="0"/>
              <a:t> </a:t>
            </a:r>
            <a:r>
              <a:rPr lang="en-US" sz="3600" dirty="0" err="1" smtClean="0"/>
              <a:t>duy</a:t>
            </a:r>
            <a:r>
              <a:rPr lang="en-US" sz="3600" dirty="0" smtClean="0"/>
              <a:t>,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tiếp</a:t>
            </a:r>
            <a:r>
              <a:rPr lang="en-US" sz="3600" dirty="0" smtClean="0"/>
              <a:t>,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tác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094260" y="1518434"/>
            <a:ext cx="968816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dirty="0" err="1"/>
              <a:t>Nhận</a:t>
            </a:r>
            <a:r>
              <a:rPr lang="es-ES" sz="3600" dirty="0"/>
              <a:t> </a:t>
            </a:r>
            <a:r>
              <a:rPr lang="es-ES" sz="3600" dirty="0" err="1"/>
              <a:t>biết</a:t>
            </a:r>
            <a:r>
              <a:rPr lang="es-ES" sz="3600" dirty="0"/>
              <a:t> </a:t>
            </a:r>
            <a:r>
              <a:rPr lang="es-ES" sz="3600" dirty="0" smtClean="0"/>
              <a:t> </a:t>
            </a:r>
            <a:r>
              <a:rPr lang="es-ES" sz="3600" dirty="0" err="1" smtClean="0"/>
              <a:t>và</a:t>
            </a:r>
            <a:r>
              <a:rPr lang="es-ES" sz="3600" dirty="0" smtClean="0"/>
              <a:t> </a:t>
            </a:r>
            <a:r>
              <a:rPr lang="es-ES" sz="3600" dirty="0" err="1" smtClean="0"/>
              <a:t>tính</a:t>
            </a:r>
            <a:r>
              <a:rPr lang="es-ES" sz="3600" dirty="0" smtClean="0"/>
              <a:t> </a:t>
            </a:r>
            <a:r>
              <a:rPr lang="es-ES" sz="3600" dirty="0" err="1" smtClean="0"/>
              <a:t>được</a:t>
            </a:r>
            <a:r>
              <a:rPr lang="es-ES" sz="3600" dirty="0" smtClean="0"/>
              <a:t> </a:t>
            </a:r>
            <a:r>
              <a:rPr lang="es-ES" sz="3600" dirty="0" err="1"/>
              <a:t>biểu</a:t>
            </a:r>
            <a:r>
              <a:rPr lang="es-ES" sz="3600" dirty="0"/>
              <a:t> </a:t>
            </a:r>
            <a:r>
              <a:rPr lang="es-ES" sz="3600" dirty="0" err="1"/>
              <a:t>thức</a:t>
            </a:r>
            <a:r>
              <a:rPr lang="es-ES" sz="3600" dirty="0"/>
              <a:t> </a:t>
            </a:r>
            <a:r>
              <a:rPr lang="es-ES" sz="3600" dirty="0" err="1"/>
              <a:t>có</a:t>
            </a:r>
            <a:r>
              <a:rPr lang="es-ES" sz="3600" dirty="0"/>
              <a:t> </a:t>
            </a:r>
            <a:r>
              <a:rPr lang="es-ES" sz="3600" dirty="0" err="1"/>
              <a:t>chứa</a:t>
            </a:r>
            <a:r>
              <a:rPr lang="es-ES" sz="3600" dirty="0"/>
              <a:t> </a:t>
            </a:r>
            <a:r>
              <a:rPr lang="es-ES" sz="3600" dirty="0" err="1"/>
              <a:t>ba</a:t>
            </a:r>
            <a:r>
              <a:rPr lang="es-ES" sz="3600" dirty="0"/>
              <a:t> </a:t>
            </a:r>
            <a:r>
              <a:rPr lang="es-ES" sz="3600" dirty="0" err="1" smtClean="0"/>
              <a:t>chữ</a:t>
            </a:r>
            <a:r>
              <a:rPr lang="es-ES" sz="3600" dirty="0" smtClean="0"/>
              <a:t> </a:t>
            </a:r>
            <a:r>
              <a:rPr lang="es-ES" sz="3600" dirty="0" err="1" smtClean="0"/>
              <a:t>khi</a:t>
            </a:r>
            <a:r>
              <a:rPr lang="es-ES" sz="3600" dirty="0" smtClean="0"/>
              <a:t> </a:t>
            </a:r>
            <a:r>
              <a:rPr lang="es-ES" sz="3600" dirty="0" err="1"/>
              <a:t>thay</a:t>
            </a:r>
            <a:r>
              <a:rPr lang="es-ES" sz="3600" dirty="0"/>
              <a:t> </a:t>
            </a:r>
            <a:r>
              <a:rPr lang="es-ES" sz="3600" dirty="0" err="1"/>
              <a:t>chữ</a:t>
            </a:r>
            <a:r>
              <a:rPr lang="es-ES" sz="3600" dirty="0"/>
              <a:t> </a:t>
            </a:r>
            <a:r>
              <a:rPr lang="es-ES" sz="3600" dirty="0" err="1" smtClean="0"/>
              <a:t>bằng</a:t>
            </a:r>
            <a:r>
              <a:rPr lang="es-ES" sz="3600" dirty="0" smtClean="0"/>
              <a:t> </a:t>
            </a:r>
            <a:r>
              <a:rPr lang="es-ES" sz="3600" dirty="0" err="1"/>
              <a:t>số</a:t>
            </a:r>
            <a:r>
              <a:rPr lang="es-ES" sz="3600" dirty="0"/>
              <a:t> </a:t>
            </a:r>
            <a:r>
              <a:rPr lang="es-ES" sz="3600" dirty="0" err="1"/>
              <a:t>cụ</a:t>
            </a:r>
            <a:r>
              <a:rPr lang="es-ES" sz="3600" dirty="0"/>
              <a:t> </a:t>
            </a:r>
            <a:r>
              <a:rPr lang="es-ES" sz="3600" dirty="0" err="1"/>
              <a:t>thể</a:t>
            </a:r>
            <a:r>
              <a:rPr lang="es-ES" sz="3600" dirty="0"/>
              <a:t>.</a:t>
            </a:r>
            <a:r>
              <a:rPr lang="it-IT" sz="3600" b="1" dirty="0"/>
              <a:t>  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101600" y="4629150"/>
            <a:ext cx="18288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284758" y="4962182"/>
            <a:ext cx="98996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/>
              <a:t>Rèn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cẩn</a:t>
            </a:r>
            <a:r>
              <a:rPr lang="en-US" sz="3600" dirty="0"/>
              <a:t> </a:t>
            </a:r>
            <a:r>
              <a:rPr lang="en-US" sz="3600" dirty="0" err="1"/>
              <a:t>thận</a:t>
            </a:r>
            <a:r>
              <a:rPr lang="en-US" sz="3600" dirty="0" smtClean="0"/>
              <a:t>, </a:t>
            </a:r>
            <a:r>
              <a:rPr lang="en-US" sz="3600" dirty="0" err="1" smtClean="0"/>
              <a:t>vận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tế</a:t>
            </a:r>
            <a:r>
              <a:rPr lang="en-US" sz="3600" dirty="0" smtClean="0"/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/>
            </a:extLst>
          </p:cNvPr>
          <p:cNvSpPr/>
          <p:nvPr/>
        </p:nvSpPr>
        <p:spPr>
          <a:xfrm>
            <a:off x="2060440" y="660005"/>
            <a:ext cx="7936721" cy="9479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u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42140" y="2123668"/>
            <a:ext cx="7109859" cy="827104"/>
            <a:chOff x="-8052" y="1484784"/>
            <a:chExt cx="883153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5211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Khám</a:t>
              </a:r>
              <a:r>
                <a:rPr lang="en-US" sz="3600" u="none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</a:t>
              </a:r>
              <a:endParaRPr lang="en-US" sz="3600" u="none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none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42117" y="3319464"/>
            <a:ext cx="7109883" cy="682625"/>
            <a:chOff x="-8052" y="1747250"/>
            <a:chExt cx="9234664" cy="910989"/>
          </a:xfrm>
        </p:grpSpPr>
        <p:sp>
          <p:nvSpPr>
            <p:cNvPr id="13" name="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57898" y="1747250"/>
              <a:ext cx="8568714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u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600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50" b="1" u="none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2117" y="4579938"/>
            <a:ext cx="7109883" cy="730250"/>
            <a:chOff x="-8052" y="1749159"/>
            <a:chExt cx="10443548" cy="972406"/>
          </a:xfrm>
        </p:grpSpPr>
        <p:sp>
          <p:nvSpPr>
            <p:cNvPr id="16" name="Rectangle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8059" y="1749159"/>
              <a:ext cx="9757437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u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u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3600" u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none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sz="3600" u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none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128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20048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1488</Words>
  <Application>Microsoft Office PowerPoint</Application>
  <PresentationFormat>Widescreen</PresentationFormat>
  <Paragraphs>259</Paragraphs>
  <Slides>24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SimSun</vt:lpstr>
      <vt:lpstr> TimeNewRoman</vt:lpstr>
      <vt:lpstr>Aharoni</vt:lpstr>
      <vt:lpstr>Arial</vt:lpstr>
      <vt:lpstr>Calibri</vt:lpstr>
      <vt:lpstr>Calibri Light</vt:lpstr>
      <vt:lpstr>Kids</vt:lpstr>
      <vt:lpstr>Monotype Sorts</vt:lpstr>
      <vt:lpstr>Tahoma</vt:lpstr>
      <vt:lpstr>Times New Roman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ismail - [2010]</cp:lastModifiedBy>
  <cp:revision>42</cp:revision>
  <dcterms:created xsi:type="dcterms:W3CDTF">2021-08-18T18:36:44Z</dcterms:created>
  <dcterms:modified xsi:type="dcterms:W3CDTF">2021-10-14T04:45:12Z</dcterms:modified>
</cp:coreProperties>
</file>