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804" r:id="rId13"/>
    <p:sldMasterId id="2147483816" r:id="rId14"/>
    <p:sldMasterId id="2147483828" r:id="rId15"/>
    <p:sldMasterId id="2147483840" r:id="rId16"/>
    <p:sldMasterId id="2147483852" r:id="rId17"/>
    <p:sldMasterId id="2147483864" r:id="rId18"/>
  </p:sldMasterIdLst>
  <p:notesMasterIdLst>
    <p:notesMasterId r:id="rId43"/>
  </p:notesMasterIdLst>
  <p:sldIdLst>
    <p:sldId id="256" r:id="rId19"/>
    <p:sldId id="279" r:id="rId20"/>
    <p:sldId id="280" r:id="rId21"/>
    <p:sldId id="281" r:id="rId22"/>
    <p:sldId id="282" r:id="rId23"/>
    <p:sldId id="260" r:id="rId24"/>
    <p:sldId id="290" r:id="rId25"/>
    <p:sldId id="287" r:id="rId26"/>
    <p:sldId id="269" r:id="rId27"/>
    <p:sldId id="301" r:id="rId28"/>
    <p:sldId id="291" r:id="rId29"/>
    <p:sldId id="283" r:id="rId30"/>
    <p:sldId id="293" r:id="rId31"/>
    <p:sldId id="284" r:id="rId32"/>
    <p:sldId id="295" r:id="rId33"/>
    <p:sldId id="296" r:id="rId34"/>
    <p:sldId id="285" r:id="rId35"/>
    <p:sldId id="286" r:id="rId36"/>
    <p:sldId id="297" r:id="rId37"/>
    <p:sldId id="292" r:id="rId38"/>
    <p:sldId id="298" r:id="rId39"/>
    <p:sldId id="299" r:id="rId40"/>
    <p:sldId id="300" r:id="rId41"/>
    <p:sldId id="276"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2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C9B9B-72AF-4E11-AE0D-D0493B1CB2A1}" type="datetimeFigureOut">
              <a:rPr lang="vi-VN" smtClean="0"/>
              <a:t>04/11/2021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A41A6-FB94-4294-B1FF-7999DF107C18}" type="slidenum">
              <a:rPr lang="vi-VN" smtClean="0"/>
              <a:t>‹#›</a:t>
            </a:fld>
            <a:endParaRPr lang="vi-VN"/>
          </a:p>
        </p:txBody>
      </p:sp>
    </p:spTree>
    <p:extLst>
      <p:ext uri="{BB962C8B-B14F-4D97-AF65-F5344CB8AC3E}">
        <p14:creationId xmlns:p14="http://schemas.microsoft.com/office/powerpoint/2010/main" val="98552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B5136AA-845A-4600-ADCA-1BECDA7B86D7}" type="slidenum">
              <a:rPr lang="vi-VN">
                <a:solidFill>
                  <a:prstClr val="black"/>
                </a:solidFill>
              </a:rPr>
              <a:pPr/>
              <a:t>2</a:t>
            </a:fld>
            <a:endParaRPr lang="vi-VN">
              <a:solidFill>
                <a:prstClr val="black"/>
              </a:solidFill>
            </a:endParaRPr>
          </a:p>
        </p:txBody>
      </p:sp>
    </p:spTree>
    <p:extLst>
      <p:ext uri="{BB962C8B-B14F-4D97-AF65-F5344CB8AC3E}">
        <p14:creationId xmlns:p14="http://schemas.microsoft.com/office/powerpoint/2010/main" val="373185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01351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557397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6034381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1248027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2452045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41735807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5721851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070838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668270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094679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56688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290812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772914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111900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9611231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857372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1804208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8893610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464075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327919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0127585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146302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29007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66664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1095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37021749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5515597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2139187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899485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090848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916020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13645245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653481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183040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69171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0238284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8480366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4688500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23652397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7573543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454703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8347338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29992541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6681013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38433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12361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6517382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6222752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41708373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393053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40954998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661765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60718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769025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118465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720605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0808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984587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680706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40860871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5261800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8822527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36725485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337741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29743147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17569139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422908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74378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5295980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9322296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16995746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26617182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718283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2687906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74734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45516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0679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559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360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321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62263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05821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33849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86536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33377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70880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07261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8908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460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63850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90359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51206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10707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3345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5851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84054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64280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45399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3305576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7043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64378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95041158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19294145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7877985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41900386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19523362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111812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1808646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072827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23807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86180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67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39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787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527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627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4866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896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771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9480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79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035A1-A8BB-4613-82B6-8A66823C761C}"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0904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678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2017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064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7898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6906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4759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79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623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28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309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035A1-A8BB-4613-82B6-8A66823C761C}"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108502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970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3004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1097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4209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454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584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4648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9988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202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188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035A1-A8BB-4613-82B6-8A66823C761C}"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703306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679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609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1905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1448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396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99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971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2735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240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055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035A1-A8BB-4613-82B6-8A66823C761C}"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452815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20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2080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2507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8410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1510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8818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855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7034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7351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322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035A1-A8BB-4613-82B6-8A66823C761C}"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927489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6284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9741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1360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4930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7177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03068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3402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304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70622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62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477968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918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647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86288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4080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3505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8492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8347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87971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18752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259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04673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380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24673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25640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5284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16411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37978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55463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45026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770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049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035A1-A8BB-4613-82B6-8A66823C761C}" type="datetimeFigureOut">
              <a:rPr lang="en-US" smtClean="0"/>
              <a:pPr/>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18790-12E2-4607-A53A-3B2B61DC45B7}" type="slidenum">
              <a:rPr lang="en-US" smtClean="0"/>
              <a:pPr/>
              <a:t>‹#›</a:t>
            </a:fld>
            <a:endParaRPr lang="en-US"/>
          </a:p>
        </p:txBody>
      </p:sp>
    </p:spTree>
    <p:extLst>
      <p:ext uri="{BB962C8B-B14F-4D97-AF65-F5344CB8AC3E}">
        <p14:creationId xmlns:p14="http://schemas.microsoft.com/office/powerpoint/2010/main" val="351277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29177155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6252242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36296416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341025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5098809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342397662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345934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40945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67782748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92465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96640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81076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09366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65148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75338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499616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41387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04623" y="1317305"/>
            <a:ext cx="10782759" cy="1846659"/>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 MỪNG CÁC CON ĐẾN VỚI TIẾT</a:t>
            </a:r>
          </a:p>
          <a:p>
            <a:pPr algn="ctr"/>
            <a:r>
              <a:rPr lang="en-U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TẬP ĐỌC 4</a:t>
            </a:r>
          </a:p>
        </p:txBody>
      </p:sp>
    </p:spTree>
    <p:extLst>
      <p:ext uri="{BB962C8B-B14F-4D97-AF65-F5344CB8AC3E}">
        <p14:creationId xmlns:p14="http://schemas.microsoft.com/office/powerpoint/2010/main" val="17539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
            <a:ext cx="4419600" cy="364966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486400" y="2667000"/>
            <a:ext cx="4724400" cy="36576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567839" y="304801"/>
            <a:ext cx="5285422" cy="1323439"/>
          </a:xfrm>
          <a:prstGeom prst="rect">
            <a:avLst/>
          </a:prstGeom>
          <a:noFill/>
        </p:spPr>
        <p:txBody>
          <a:bodyPr wrap="none">
            <a:spAutoFit/>
          </a:bodyPr>
          <a:lstStyle/>
          <a:p>
            <a:pPr algn="ctr" eaLnBrk="0" fontAlgn="base" hangingPunct="0">
              <a:spcBef>
                <a:spcPct val="0"/>
              </a:spcBef>
              <a:spcAft>
                <a:spcPct val="0"/>
              </a:spcAft>
              <a:defRPr/>
            </a:pP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Triều</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đình</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tổ</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chức</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 thi để tìm người </a:t>
            </a:r>
            <a:r>
              <a:rPr lang="en-US" sz="40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tài.</a:t>
            </a:r>
            <a:endPar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Rectangle 4"/>
          <p:cNvSpPr/>
          <p:nvPr/>
        </p:nvSpPr>
        <p:spPr>
          <a:xfrm>
            <a:off x="1606308" y="4038601"/>
            <a:ext cx="3805722" cy="2123658"/>
          </a:xfrm>
          <a:prstGeom prst="rect">
            <a:avLst/>
          </a:prstGeom>
          <a:noFill/>
        </p:spPr>
        <p:txBody>
          <a:bodyPr wrap="none">
            <a:spAutoFit/>
          </a:bodyPr>
          <a:lstStyle/>
          <a:p>
            <a:pPr algn="ctr" eaLnBrk="0" fontAlgn="base" hangingPunct="0">
              <a:spcBef>
                <a:spcPct val="0"/>
              </a:spcBef>
              <a:spcAft>
                <a:spcPct val="0"/>
              </a:spcAft>
              <a:defRPr/>
            </a:pP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Người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đỗ</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đầu</a:t>
            </a:r>
            <a:endPar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gọi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là</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Trạng </a:t>
            </a:r>
            <a:r>
              <a:rPr lang="en-US" sz="44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nguyên.</a:t>
            </a:r>
            <a:endPar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12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TÌM HIỂU BÀI</a:t>
            </a:r>
            <a:endPar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32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3181350"/>
            <a:ext cx="26193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696037" y="0"/>
            <a:ext cx="113003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4000" b="1" dirty="0" smtClean="0">
                <a:solidFill>
                  <a:srgbClr val="000000"/>
                </a:solidFill>
                <a:latin typeface="Times New Roman" panose="02020603050405020304" pitchFamily="18" charset="0"/>
              </a:rPr>
              <a:t>Đọc thầm đoạn 1, đoạn 2 và trả lời câu hỏi:</a:t>
            </a:r>
          </a:p>
        </p:txBody>
      </p:sp>
      <p:sp>
        <p:nvSpPr>
          <p:cNvPr id="20488" name="Rectangle 8"/>
          <p:cNvSpPr>
            <a:spLocks noChangeArrowheads="1"/>
          </p:cNvSpPr>
          <p:nvPr/>
        </p:nvSpPr>
        <p:spPr bwMode="auto">
          <a:xfrm>
            <a:off x="95534" y="707886"/>
            <a:ext cx="1209646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80000"/>
              </a:lnSpc>
              <a:spcAft>
                <a:spcPct val="0"/>
              </a:spcAft>
              <a:buClr>
                <a:srgbClr val="009999"/>
              </a:buClr>
              <a:buSzPct val="120000"/>
              <a:buFontTx/>
              <a:buNone/>
            </a:pP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vi-VN" altLang="en-US" sz="3600" b="1" dirty="0" smtClean="0">
                <a:solidFill>
                  <a:srgbClr val="FF0066"/>
                </a:solidFill>
                <a:latin typeface="Times New Roman" panose="02020603050405020304" pitchFamily="18" charset="0"/>
                <a:cs typeface="Times New Roman" panose="02020603050405020304" pitchFamily="18" charset="0"/>
              </a:rPr>
              <a:t>Những chi tiết nào nói lên tư chất thông minh của Nguyễn Hiền ?</a:t>
            </a:r>
          </a:p>
        </p:txBody>
      </p:sp>
      <p:sp>
        <p:nvSpPr>
          <p:cNvPr id="3" name="TextBox 2"/>
          <p:cNvSpPr txBox="1"/>
          <p:nvPr/>
        </p:nvSpPr>
        <p:spPr>
          <a:xfrm>
            <a:off x="245871" y="3181350"/>
            <a:ext cx="9854732" cy="1200329"/>
          </a:xfrm>
          <a:prstGeom prst="rect">
            <a:avLst/>
          </a:prstGeom>
          <a:noFill/>
        </p:spPr>
        <p:txBody>
          <a:bodyPr wrap="square" rtlCol="0">
            <a:spAutoFit/>
          </a:bodyPr>
          <a:lstStyle/>
          <a:p>
            <a:r>
              <a:rPr lang="vi-VN" sz="3600" dirty="0" smtClean="0">
                <a:solidFill>
                  <a:srgbClr val="FF0000"/>
                </a:solidFill>
              </a:rPr>
              <a:t>Tư chất thông minh của Nguyễn Hiền khiến thầy </a:t>
            </a:r>
            <a:r>
              <a:rPr lang="en-US" sz="3600" dirty="0" err="1" smtClean="0">
                <a:solidFill>
                  <a:srgbClr val="FF0000"/>
                </a:solidFill>
              </a:rPr>
              <a:t>cảm</a:t>
            </a:r>
            <a:r>
              <a:rPr lang="en-US" sz="3600" dirty="0" smtClean="0">
                <a:solidFill>
                  <a:srgbClr val="FF0000"/>
                </a:solidFill>
              </a:rPr>
              <a:t> </a:t>
            </a:r>
            <a:r>
              <a:rPr lang="en-US" sz="3600" dirty="0" err="1" smtClean="0">
                <a:solidFill>
                  <a:srgbClr val="FF0000"/>
                </a:solidFill>
              </a:rPr>
              <a:t>thấy</a:t>
            </a:r>
            <a:r>
              <a:rPr lang="en-US" sz="3600" dirty="0" smtClean="0">
                <a:solidFill>
                  <a:srgbClr val="FF0000"/>
                </a:solidFill>
              </a:rPr>
              <a:t> </a:t>
            </a:r>
            <a:r>
              <a:rPr lang="vi-VN" sz="3600" dirty="0" smtClean="0">
                <a:solidFill>
                  <a:srgbClr val="FF0000"/>
                </a:solidFill>
              </a:rPr>
              <a:t>như </a:t>
            </a:r>
            <a:r>
              <a:rPr lang="vi-VN" sz="3600" dirty="0" smtClean="0">
                <a:solidFill>
                  <a:srgbClr val="FF0000"/>
                </a:solidFill>
              </a:rPr>
              <a:t>thế nào?</a:t>
            </a:r>
            <a:endParaRPr lang="vi-VN" sz="3600" dirty="0">
              <a:solidFill>
                <a:srgbClr val="FF0000"/>
              </a:solidFill>
            </a:endParaRPr>
          </a:p>
        </p:txBody>
      </p:sp>
      <p:sp>
        <p:nvSpPr>
          <p:cNvPr id="5" name="TextBox 4"/>
          <p:cNvSpPr txBox="1"/>
          <p:nvPr/>
        </p:nvSpPr>
        <p:spPr>
          <a:xfrm>
            <a:off x="95534" y="1282879"/>
            <a:ext cx="11900849" cy="1877437"/>
          </a:xfrm>
          <a:prstGeom prst="rect">
            <a:avLst/>
          </a:prstGeom>
          <a:noFill/>
        </p:spPr>
        <p:txBody>
          <a:bodyPr wrap="square" rtlCol="0">
            <a:spAutoFit/>
          </a:bodyPr>
          <a:lstStyle/>
          <a:p>
            <a:pPr lvl="0" algn="just" fontAlgn="base">
              <a:spcBef>
                <a:spcPct val="50000"/>
              </a:spcBef>
              <a:spcAft>
                <a:spcPct val="0"/>
              </a:spcAft>
            </a:pPr>
            <a:r>
              <a:rPr lang="en-US" altLang="vi-VN" sz="4400"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Nguyễn</a:t>
            </a:r>
            <a:r>
              <a:rPr lang="en-US" altLang="vi-VN" sz="3600" b="1" dirty="0">
                <a:solidFill>
                  <a:srgbClr val="0000FF"/>
                </a:solidFill>
                <a:latin typeface="Times New Roman" panose="02020603050405020304" pitchFamily="18" charset="0"/>
                <a:cs typeface="Times New Roman" panose="02020603050405020304" pitchFamily="18" charset="0"/>
              </a:rPr>
              <a:t> Hiền </a:t>
            </a:r>
            <a:r>
              <a:rPr lang="en-US" altLang="vi-VN" sz="3600" b="1" u="sng" dirty="0">
                <a:solidFill>
                  <a:srgbClr val="0000FF"/>
                </a:solidFill>
                <a:latin typeface="Times New Roman" panose="02020603050405020304" pitchFamily="18" charset="0"/>
                <a:cs typeface="Times New Roman" panose="02020603050405020304" pitchFamily="18" charset="0"/>
              </a:rPr>
              <a:t>đọc đến đâu hiểu ngay đến đó</a:t>
            </a:r>
            <a:r>
              <a:rPr lang="en-US" altLang="vi-VN" sz="3600" b="1" dirty="0">
                <a:solidFill>
                  <a:srgbClr val="0000FF"/>
                </a:solidFill>
                <a:latin typeface="Times New Roman" panose="02020603050405020304" pitchFamily="18" charset="0"/>
                <a:cs typeface="Times New Roman" panose="02020603050405020304" pitchFamily="18" charset="0"/>
              </a:rPr>
              <a:t> và </a:t>
            </a:r>
            <a:r>
              <a:rPr lang="en-US" altLang="vi-VN" sz="3600" b="1" u="sng" dirty="0">
                <a:solidFill>
                  <a:srgbClr val="0000FF"/>
                </a:solidFill>
                <a:latin typeface="Times New Roman" panose="02020603050405020304" pitchFamily="18" charset="0"/>
                <a:cs typeface="Times New Roman" panose="02020603050405020304" pitchFamily="18" charset="0"/>
              </a:rPr>
              <a:t>có trí nhớ lạ thường</a:t>
            </a:r>
            <a:r>
              <a:rPr lang="en-US" altLang="vi-VN" sz="3600" b="1" dirty="0">
                <a:solidFill>
                  <a:srgbClr val="0000FF"/>
                </a:solidFill>
                <a:latin typeface="Times New Roman" panose="02020603050405020304" pitchFamily="18" charset="0"/>
                <a:cs typeface="Times New Roman" panose="02020603050405020304" pitchFamily="18" charset="0"/>
              </a:rPr>
              <a:t>, cậu có thể </a:t>
            </a:r>
            <a:r>
              <a:rPr lang="en-US" altLang="vi-VN" sz="3600" b="1" u="sng" dirty="0">
                <a:solidFill>
                  <a:srgbClr val="0000FF"/>
                </a:solidFill>
                <a:latin typeface="Times New Roman" panose="02020603050405020304" pitchFamily="18" charset="0"/>
                <a:cs typeface="Times New Roman" panose="02020603050405020304" pitchFamily="18" charset="0"/>
              </a:rPr>
              <a:t>thuộc hai mươi trang sách trong ngày </a:t>
            </a:r>
            <a:r>
              <a:rPr lang="en-US" altLang="vi-VN" sz="3600" b="1" dirty="0">
                <a:solidFill>
                  <a:srgbClr val="0000FF"/>
                </a:solidFill>
                <a:latin typeface="Times New Roman" panose="02020603050405020304" pitchFamily="18" charset="0"/>
                <a:cs typeface="Times New Roman" panose="02020603050405020304" pitchFamily="18" charset="0"/>
              </a:rPr>
              <a:t>mà vẫn có thì giờ chơi diều.</a:t>
            </a:r>
            <a:endParaRPr lang="en-US" altLang="vi-VN" sz="3600"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45871" y="4373344"/>
            <a:ext cx="7519495" cy="646331"/>
          </a:xfrm>
          <a:prstGeom prst="rect">
            <a:avLst/>
          </a:prstGeom>
          <a:noFill/>
        </p:spPr>
        <p:txBody>
          <a:bodyPr wrap="square" rtlCol="0">
            <a:spAutoFit/>
          </a:bodyPr>
          <a:lstStyle/>
          <a:p>
            <a:r>
              <a:rPr lang="vi-VN" sz="3600" b="1" dirty="0" smtClean="0">
                <a:solidFill>
                  <a:srgbClr val="0000FF"/>
                </a:solidFill>
                <a:latin typeface="Times New Roman" panose="02020603050405020304" pitchFamily="18" charset="0"/>
                <a:cs typeface="Times New Roman" panose="02020603050405020304" pitchFamily="18" charset="0"/>
              </a:rPr>
              <a:t>Thầy phải kinh ngạc .</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2136" y="5019676"/>
            <a:ext cx="7929351"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Từ kinh ngạc chỉ trạng thái như thế nào?</a:t>
            </a:r>
            <a:endParaRPr lang="vi-VN"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2136" y="5573673"/>
            <a:ext cx="9416957" cy="1200329"/>
          </a:xfrm>
          <a:prstGeom prst="rect">
            <a:avLst/>
          </a:prstGeom>
          <a:noFill/>
        </p:spPr>
        <p:txBody>
          <a:bodyPr wrap="square" rtlCol="0">
            <a:spAutoFit/>
          </a:bodyPr>
          <a:lstStyle/>
          <a:p>
            <a:r>
              <a:rPr lang="vi-VN" sz="3600" dirty="0" smtClean="0">
                <a:solidFill>
                  <a:schemeClr val="accent2"/>
                </a:solidFill>
                <a:latin typeface="Times New Roman" panose="02020603050405020304" pitchFamily="18" charset="0"/>
                <a:cs typeface="Times New Roman" panose="02020603050405020304" pitchFamily="18" charset="0"/>
              </a:rPr>
              <a:t>Kinh ngạc chỉ trạng thái thấy rất lạ trước điều hoàn toàn bất ngờ.</a:t>
            </a:r>
            <a:endParaRPr lang="vi-VN" sz="36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55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from="(-#ppt_w/2)" to="(#ppt_x)" calcmode="lin" valueType="num">
                                      <p:cBhvr>
                                        <p:cTn id="7" dur="600" fill="hold">
                                          <p:stCondLst>
                                            <p:cond delay="0"/>
                                          </p:stCondLst>
                                        </p:cTn>
                                        <p:tgtEl>
                                          <p:spTgt spid="20487"/>
                                        </p:tgtEl>
                                        <p:attrNameLst>
                                          <p:attrName>ppt_x</p:attrName>
                                        </p:attrNameLst>
                                      </p:cBhvr>
                                    </p:anim>
                                    <p:anim from="0" to="-1.0" calcmode="lin" valueType="num">
                                      <p:cBhvr>
                                        <p:cTn id="8" dur="200" decel="50000" autoRev="1" fill="hold">
                                          <p:stCondLst>
                                            <p:cond delay="600"/>
                                          </p:stCondLst>
                                        </p:cTn>
                                        <p:tgtEl>
                                          <p:spTgt spid="20487"/>
                                        </p:tgtEl>
                                        <p:attrNameLst>
                                          <p:attrName>xshear</p:attrName>
                                        </p:attrNameLst>
                                      </p:cBhvr>
                                    </p:anim>
                                    <p:animScale>
                                      <p:cBhvr>
                                        <p:cTn id="9" dur="200" decel="100000" autoRev="1" fill="hold">
                                          <p:stCondLst>
                                            <p:cond delay="600"/>
                                          </p:stCondLst>
                                        </p:cTn>
                                        <p:tgtEl>
                                          <p:spTgt spid="20487"/>
                                        </p:tgtEl>
                                      </p:cBhvr>
                                      <p:from x="100000" y="100000"/>
                                      <p:to x="80000" y="100000"/>
                                    </p:animScale>
                                    <p:anim by="(#ppt_h/3+#ppt_w*0.1)" calcmode="lin" valueType="num">
                                      <p:cBhvr additive="sum">
                                        <p:cTn id="10" dur="200" decel="100000" autoRev="1" fill="hold">
                                          <p:stCondLst>
                                            <p:cond delay="600"/>
                                          </p:stCondLst>
                                        </p:cTn>
                                        <p:tgtEl>
                                          <p:spTgt spid="2048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animEffect transition="in" filter="fade">
                                      <p:cBhvr>
                                        <p:cTn id="15" dur="1000"/>
                                        <p:tgtEl>
                                          <p:spTgt spid="20488"/>
                                        </p:tgtEl>
                                      </p:cBhvr>
                                    </p:animEffect>
                                    <p:anim calcmode="lin" valueType="num">
                                      <p:cBhvr>
                                        <p:cTn id="16" dur="1000" fill="hold"/>
                                        <p:tgtEl>
                                          <p:spTgt spid="20488"/>
                                        </p:tgtEl>
                                        <p:attrNameLst>
                                          <p:attrName>ppt_x</p:attrName>
                                        </p:attrNameLst>
                                      </p:cBhvr>
                                      <p:tavLst>
                                        <p:tav tm="0">
                                          <p:val>
                                            <p:strVal val="#ppt_x"/>
                                          </p:val>
                                        </p:tav>
                                        <p:tav tm="100000">
                                          <p:val>
                                            <p:strVal val="#ppt_x"/>
                                          </p:val>
                                        </p:tav>
                                      </p:tavLst>
                                    </p:anim>
                                    <p:anim calcmode="lin" valueType="num">
                                      <p:cBhvr>
                                        <p:cTn id="17"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3"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771" y="600501"/>
            <a:ext cx="10153934" cy="1107996"/>
          </a:xfrm>
          <a:prstGeom prst="rect">
            <a:avLst/>
          </a:prstGeom>
          <a:noFill/>
        </p:spPr>
        <p:txBody>
          <a:bodyPr wrap="square" rtlCol="0">
            <a:spAutoFit/>
          </a:bodyPr>
          <a:lstStyle/>
          <a:p>
            <a:r>
              <a:rPr lang="vi-VN" sz="6600" b="1" dirty="0" smtClean="0">
                <a:solidFill>
                  <a:srgbClr val="FF0000"/>
                </a:solidFill>
              </a:rPr>
              <a:t>Đoạn 1,2 nói lên điều gì?</a:t>
            </a:r>
            <a:endParaRPr lang="vi-VN" sz="6600" b="1" dirty="0">
              <a:solidFill>
                <a:srgbClr val="FF0000"/>
              </a:solidFill>
            </a:endParaRPr>
          </a:p>
        </p:txBody>
      </p:sp>
      <p:sp>
        <p:nvSpPr>
          <p:cNvPr id="5" name="TextBox 4"/>
          <p:cNvSpPr txBox="1"/>
          <p:nvPr/>
        </p:nvSpPr>
        <p:spPr>
          <a:xfrm>
            <a:off x="1323833" y="1708497"/>
            <a:ext cx="7478973" cy="3785652"/>
          </a:xfrm>
          <a:prstGeom prst="rect">
            <a:avLst/>
          </a:prstGeom>
          <a:noFill/>
        </p:spPr>
        <p:txBody>
          <a:bodyPr wrap="square" rtlCol="0">
            <a:spAutoFit/>
          </a:bodyPr>
          <a:lstStyle/>
          <a:p>
            <a:r>
              <a:rPr lang="vi-VN" sz="8000" b="1" dirty="0" smtClean="0">
                <a:latin typeface="Times New Roman" panose="02020603050405020304" pitchFamily="18" charset="0"/>
                <a:cs typeface="Times New Roman" panose="02020603050405020304" pitchFamily="18" charset="0"/>
              </a:rPr>
              <a:t>Ý 1: Tư chất thông minh của Nguyễn Hiền.</a:t>
            </a:r>
            <a:endParaRPr lang="vi-VN" sz="8000" b="1" dirty="0">
              <a:latin typeface="Times New Roman" panose="02020603050405020304" pitchFamily="18" charset="0"/>
              <a:cs typeface="Times New Roman" panose="02020603050405020304" pitchFamily="18" charset="0"/>
            </a:endParaRPr>
          </a:p>
        </p:txBody>
      </p:sp>
      <p:pic>
        <p:nvPicPr>
          <p:cNvPr id="6"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409" y="2958348"/>
            <a:ext cx="3102592" cy="38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304800" y="352425"/>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3600" b="1" smtClean="0">
                <a:solidFill>
                  <a:srgbClr val="000000"/>
                </a:solidFill>
                <a:latin typeface="Times New Roman" panose="02020603050405020304" pitchFamily="18" charset="0"/>
              </a:rPr>
              <a:t>Đọc đoạn 3 và trả lời câu hỏi:</a:t>
            </a:r>
          </a:p>
        </p:txBody>
      </p:sp>
      <p:sp>
        <p:nvSpPr>
          <p:cNvPr id="22538" name="Rectangle 10"/>
          <p:cNvSpPr>
            <a:spLocks noChangeArrowheads="1"/>
          </p:cNvSpPr>
          <p:nvPr/>
        </p:nvSpPr>
        <p:spPr bwMode="auto">
          <a:xfrm>
            <a:off x="647700" y="1123950"/>
            <a:ext cx="10287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009999"/>
              </a:buClr>
              <a:buFontTx/>
              <a:buNone/>
            </a:pP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en-US" altLang="en-US" sz="3600" b="1" dirty="0" err="1" smtClean="0">
                <a:solidFill>
                  <a:srgbClr val="FF0066"/>
                </a:solidFill>
                <a:latin typeface="Times New Roman" panose="02020603050405020304" pitchFamily="18" charset="0"/>
                <a:cs typeface="Times New Roman" panose="02020603050405020304" pitchFamily="18" charset="0"/>
              </a:rPr>
              <a:t>Nguyễn</a:t>
            </a:r>
            <a:r>
              <a:rPr lang="en-US" altLang="en-US" sz="3600" b="1" dirty="0" smtClean="0">
                <a:solidFill>
                  <a:srgbClr val="FF0066"/>
                </a:solidFill>
                <a:latin typeface="Times New Roman" panose="02020603050405020304" pitchFamily="18" charset="0"/>
                <a:cs typeface="Times New Roman" panose="02020603050405020304" pitchFamily="18" charset="0"/>
              </a:rPr>
              <a:t> Hiền ham học và chịu khó như thế nào ?</a:t>
            </a:r>
          </a:p>
        </p:txBody>
      </p:sp>
      <p:sp>
        <p:nvSpPr>
          <p:cNvPr id="7" name="Rectangle 10"/>
          <p:cNvSpPr>
            <a:spLocks noChangeArrowheads="1"/>
          </p:cNvSpPr>
          <p:nvPr/>
        </p:nvSpPr>
        <p:spPr bwMode="auto">
          <a:xfrm>
            <a:off x="304800" y="1839912"/>
            <a:ext cx="11600597" cy="355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Nhà nghèo , Hiền phải bỏ học nhưng ban ngày đi chăn trâu, cậu đứng ngoài lớp nghe giảng nhờ. Tối đến, đợi bạn học thuộc bài rồi mượn vở của bạn. Sách của Hiền là lưng trâu, nền đất, bút là ngón tay, mảnh gạch vỡ, đèn là vỏ trứng thả đom đóm vào trong. Mỗi lần có kì thi, Hiền làm bài vào lá chuối khô nhờ bạn xin thầy chấm hộ.</a:t>
            </a:r>
          </a:p>
        </p:txBody>
      </p:sp>
    </p:spTree>
    <p:extLst>
      <p:ext uri="{BB962C8B-B14F-4D97-AF65-F5344CB8AC3E}">
        <p14:creationId xmlns:p14="http://schemas.microsoft.com/office/powerpoint/2010/main" val="67894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from="(-#ppt_w/2)" to="(#ppt_x)" calcmode="lin" valueType="num">
                                      <p:cBhvr>
                                        <p:cTn id="7" dur="600" fill="hold">
                                          <p:stCondLst>
                                            <p:cond delay="0"/>
                                          </p:stCondLst>
                                        </p:cTn>
                                        <p:tgtEl>
                                          <p:spTgt spid="22535"/>
                                        </p:tgtEl>
                                        <p:attrNameLst>
                                          <p:attrName>ppt_x</p:attrName>
                                        </p:attrNameLst>
                                      </p:cBhvr>
                                    </p:anim>
                                    <p:anim from="0" to="-1.0" calcmode="lin" valueType="num">
                                      <p:cBhvr>
                                        <p:cTn id="8" dur="200" decel="50000" autoRev="1" fill="hold">
                                          <p:stCondLst>
                                            <p:cond delay="600"/>
                                          </p:stCondLst>
                                        </p:cTn>
                                        <p:tgtEl>
                                          <p:spTgt spid="22535"/>
                                        </p:tgtEl>
                                        <p:attrNameLst>
                                          <p:attrName>xshear</p:attrName>
                                        </p:attrNameLst>
                                      </p:cBhvr>
                                    </p:anim>
                                    <p:animScale>
                                      <p:cBhvr>
                                        <p:cTn id="9" dur="200" decel="100000" autoRev="1" fill="hold">
                                          <p:stCondLst>
                                            <p:cond delay="600"/>
                                          </p:stCondLst>
                                        </p:cTn>
                                        <p:tgtEl>
                                          <p:spTgt spid="22535"/>
                                        </p:tgtEl>
                                      </p:cBhvr>
                                      <p:from x="100000" y="100000"/>
                                      <p:to x="80000" y="100000"/>
                                    </p:animScale>
                                    <p:anim by="(#ppt_h/3+#ppt_w*0.1)" calcmode="lin" valueType="num">
                                      <p:cBhvr additive="sum">
                                        <p:cTn id="10" dur="200" decel="100000" autoRev="1" fill="hold">
                                          <p:stCondLst>
                                            <p:cond delay="600"/>
                                          </p:stCondLst>
                                        </p:cTn>
                                        <p:tgtEl>
                                          <p:spTgt spid="2253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fade">
                                      <p:cBhvr>
                                        <p:cTn id="15" dur="1000"/>
                                        <p:tgtEl>
                                          <p:spTgt spid="22538"/>
                                        </p:tgtEl>
                                      </p:cBhvr>
                                    </p:animEffect>
                                    <p:anim calcmode="lin" valueType="num">
                                      <p:cBhvr>
                                        <p:cTn id="16" dur="1000" fill="hold"/>
                                        <p:tgtEl>
                                          <p:spTgt spid="22538"/>
                                        </p:tgtEl>
                                        <p:attrNameLst>
                                          <p:attrName>ppt_x</p:attrName>
                                        </p:attrNameLst>
                                      </p:cBhvr>
                                      <p:tavLst>
                                        <p:tav tm="0">
                                          <p:val>
                                            <p:strVal val="#ppt_x"/>
                                          </p:val>
                                        </p:tav>
                                        <p:tav tm="100000">
                                          <p:val>
                                            <p:strVal val="#ppt_x"/>
                                          </p:val>
                                        </p:tav>
                                      </p:tavLst>
                                    </p:anim>
                                    <p:anim calcmode="lin" valueType="num">
                                      <p:cBhvr>
                                        <p:cTn id="17"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7">
                                            <p:txEl>
                                              <p:pRg st="0" end="0"/>
                                            </p:txEl>
                                          </p:spTgt>
                                        </p:tgtEl>
                                        <p:attrNameLst>
                                          <p:attrName>ppt_x</p:attrName>
                                        </p:attrNameLst>
                                      </p:cBhvr>
                                    </p:anim>
                                    <p:anim from="0" to="-1.0" calcmode="lin" valueType="num">
                                      <p:cBhvr>
                                        <p:cTn id="23" dur="200" decel="50000" autoRev="1" fill="hold">
                                          <p:stCondLst>
                                            <p:cond delay="600"/>
                                          </p:stCondLst>
                                        </p:cTn>
                                        <p:tgtEl>
                                          <p:spTgt spid="7">
                                            <p:txEl>
                                              <p:pRg st="0" end="0"/>
                                            </p:txEl>
                                          </p:spTgt>
                                        </p:tgtEl>
                                        <p:attrNameLst>
                                          <p:attrName>xshear</p:attrName>
                                        </p:attrNameLst>
                                      </p:cBhvr>
                                    </p:anim>
                                    <p:animScale>
                                      <p:cBhvr>
                                        <p:cTn id="24" dur="200" decel="100000" autoRev="1" fill="hold">
                                          <p:stCondLst>
                                            <p:cond delay="600"/>
                                          </p:stCondLst>
                                        </p:cTn>
                                        <p:tgtEl>
                                          <p:spTgt spid="7">
                                            <p:txEl>
                                              <p:pRg st="0" end="0"/>
                                            </p:txEl>
                                          </p:spTgt>
                                        </p:tgtEl>
                                      </p:cBhvr>
                                      <p:from x="100000" y="100000"/>
                                      <p:to x="80000" y="100000"/>
                                    </p:animScale>
                                    <p:anim by="(#ppt_h/3+#ppt_w*0.1)" calcmode="lin" valueType="num">
                                      <p:cBhvr additive="sum">
                                        <p:cTn id="25" dur="200" decel="100000" autoRev="1" fill="hold">
                                          <p:stCondLst>
                                            <p:cond delay="600"/>
                                          </p:stCondLst>
                                        </p:cTn>
                                        <p:tgtEl>
                                          <p:spTgt spid="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733800" y="2514600"/>
            <a:ext cx="4724400" cy="1524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8435" name="Text Box 9"/>
          <p:cNvSpPr txBox="1">
            <a:spLocks noChangeArrowheads="1"/>
          </p:cNvSpPr>
          <p:nvPr/>
        </p:nvSpPr>
        <p:spPr bwMode="auto">
          <a:xfrm>
            <a:off x="3733800" y="2667001"/>
            <a:ext cx="472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3200" b="1">
                <a:solidFill>
                  <a:srgbClr val="006600"/>
                </a:solidFill>
                <a:latin typeface="Times New Roman" panose="02020603050405020304" pitchFamily="18" charset="0"/>
                <a:cs typeface="Times New Roman" panose="02020603050405020304" pitchFamily="18" charset="0"/>
              </a:rPr>
              <a:t> </a:t>
            </a:r>
            <a:r>
              <a:rPr lang="en-US" altLang="vi-VN" sz="3200" b="1">
                <a:solidFill>
                  <a:srgbClr val="FF0000"/>
                </a:solidFill>
                <a:latin typeface="Times New Roman" panose="02020603050405020304" pitchFamily="18" charset="0"/>
                <a:cs typeface="Times New Roman" panose="02020603050405020304" pitchFamily="18" charset="0"/>
              </a:rPr>
              <a:t>Nguyễn Hiền </a:t>
            </a:r>
          </a:p>
          <a:p>
            <a:pPr algn="ctr" fontAlgn="base">
              <a:spcBef>
                <a:spcPct val="0"/>
              </a:spcBef>
              <a:spcAft>
                <a:spcPct val="0"/>
              </a:spcAft>
            </a:pPr>
            <a:r>
              <a:rPr lang="en-US" altLang="vi-VN" sz="3200" b="1">
                <a:solidFill>
                  <a:srgbClr val="FF0000"/>
                </a:solidFill>
                <a:latin typeface="Times New Roman" panose="02020603050405020304" pitchFamily="18" charset="0"/>
                <a:cs typeface="Times New Roman" panose="02020603050405020304" pitchFamily="18" charset="0"/>
              </a:rPr>
              <a:t>ham học và chịu khó</a:t>
            </a:r>
            <a:endParaRPr lang="en-US" altLang="vi-VN" sz="320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477000" y="0"/>
            <a:ext cx="4343400" cy="198120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just" eaLnBrk="0" fontAlgn="base" hangingPunct="0">
              <a:spcBef>
                <a:spcPct val="0"/>
              </a:spcBef>
              <a:spcAft>
                <a:spcPct val="0"/>
              </a:spcAft>
              <a:defRPr/>
            </a:pPr>
            <a:r>
              <a:rPr lang="en-US" altLang="vi-VN" sz="4000" b="1" dirty="0" err="1">
                <a:solidFill>
                  <a:srgbClr val="0000FF"/>
                </a:solidFill>
                <a:latin typeface="Times New Roman" panose="02020603050405020304" pitchFamily="18" charset="0"/>
                <a:cs typeface="Times New Roman" panose="02020603050405020304" pitchFamily="18" charset="0"/>
              </a:rPr>
              <a:t>Chú</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đứng</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ngoài</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lớp</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nghe</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giảng</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nhờ</a:t>
            </a:r>
            <a:r>
              <a:rPr lang="en-US" altLang="vi-VN" sz="4000" b="1" dirty="0">
                <a:solidFill>
                  <a:srgbClr val="0000FF"/>
                </a:solidFill>
                <a:latin typeface="Times New Roman" panose="02020603050405020304" pitchFamily="18" charset="0"/>
                <a:cs typeface="Times New Roman" panose="02020603050405020304" pitchFamily="18" charset="0"/>
              </a:rPr>
              <a:t>. </a:t>
            </a:r>
            <a:endParaRPr lang="en-US" sz="4000" dirty="0">
              <a:solidFill>
                <a:prstClr val="black"/>
              </a:solidFill>
            </a:endParaRPr>
          </a:p>
        </p:txBody>
      </p:sp>
      <p:sp>
        <p:nvSpPr>
          <p:cNvPr id="15" name="Rounded Rectangle 14"/>
          <p:cNvSpPr/>
          <p:nvPr/>
        </p:nvSpPr>
        <p:spPr>
          <a:xfrm>
            <a:off x="6934200" y="4572000"/>
            <a:ext cx="3733800" cy="228600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6" name="Rounded Rectangle 15"/>
          <p:cNvSpPr/>
          <p:nvPr/>
        </p:nvSpPr>
        <p:spPr>
          <a:xfrm>
            <a:off x="1524000" y="4210050"/>
            <a:ext cx="5257800" cy="264795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endParaRPr lang="en-US" sz="3600" dirty="0">
              <a:solidFill>
                <a:prstClr val="black"/>
              </a:solidFill>
            </a:endParaRPr>
          </a:p>
        </p:txBody>
      </p:sp>
      <p:sp>
        <p:nvSpPr>
          <p:cNvPr id="17" name="Rounded Rectangle 16"/>
          <p:cNvSpPr/>
          <p:nvPr/>
        </p:nvSpPr>
        <p:spPr>
          <a:xfrm>
            <a:off x="1676400" y="1"/>
            <a:ext cx="4648200" cy="2327275"/>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3" name="Down Arrow 12"/>
          <p:cNvSpPr/>
          <p:nvPr/>
        </p:nvSpPr>
        <p:spPr>
          <a:xfrm rot="13488302">
            <a:off x="7583488" y="2089151"/>
            <a:ext cx="381000" cy="701675"/>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9" name="Down Arrow 18"/>
          <p:cNvSpPr/>
          <p:nvPr/>
        </p:nvSpPr>
        <p:spPr>
          <a:xfrm rot="8483550">
            <a:off x="4044950" y="2182813"/>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20" name="Down Arrow 19"/>
          <p:cNvSpPr/>
          <p:nvPr/>
        </p:nvSpPr>
        <p:spPr>
          <a:xfrm rot="18520627">
            <a:off x="7950994" y="3763169"/>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21" name="Down Arrow 20"/>
          <p:cNvSpPr/>
          <p:nvPr/>
        </p:nvSpPr>
        <p:spPr>
          <a:xfrm rot="1807138">
            <a:off x="3792538" y="3633788"/>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8" name="Rectangle 17"/>
          <p:cNvSpPr/>
          <p:nvPr/>
        </p:nvSpPr>
        <p:spPr>
          <a:xfrm>
            <a:off x="7086600" y="4648201"/>
            <a:ext cx="3733800" cy="2308225"/>
          </a:xfrm>
          <a:prstGeom prst="rect">
            <a:avLst/>
          </a:prstGeom>
        </p:spPr>
        <p:txBody>
          <a:bodyPr>
            <a:spAutoFit/>
          </a:bodyPr>
          <a:lstStyle/>
          <a:p>
            <a:pPr eaLnBrk="0" fontAlgn="base" hangingPunct="0">
              <a:spcBef>
                <a:spcPct val="0"/>
              </a:spcBef>
              <a:spcAft>
                <a:spcPct val="0"/>
              </a:spcAft>
              <a:defRPr/>
            </a:pP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Tối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đến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đợi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bạn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học</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thuộc</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bài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rồi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mới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mượn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vở</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của</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bạn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a:t>
            </a:r>
            <a:endParaRPr lang="en-US" sz="3600" dirty="0">
              <a:solidFill>
                <a:srgbClr val="9BBB59">
                  <a:lumMod val="50000"/>
                </a:srgbClr>
              </a:solidFill>
              <a:latin typeface="Arial" panose="020B0604020202020204" pitchFamily="34" charset="0"/>
              <a:cs typeface="Arial" panose="020B0604020202020204" pitchFamily="34" charset="0"/>
            </a:endParaRPr>
          </a:p>
        </p:txBody>
      </p:sp>
      <p:sp>
        <p:nvSpPr>
          <p:cNvPr id="22" name="Rectangle 21"/>
          <p:cNvSpPr/>
          <p:nvPr/>
        </p:nvSpPr>
        <p:spPr>
          <a:xfrm>
            <a:off x="1828800" y="1"/>
            <a:ext cx="4572000" cy="2308225"/>
          </a:xfrm>
          <a:prstGeom prst="rect">
            <a:avLst/>
          </a:prstGeom>
        </p:spPr>
        <p:txBody>
          <a:bodyPr>
            <a:spAutoFit/>
          </a:bodyPr>
          <a:lstStyle/>
          <a:p>
            <a:pPr fontAlgn="base">
              <a:spcAft>
                <a:spcPct val="0"/>
              </a:spcAft>
              <a:defRPr/>
            </a:pP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Mỗi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lần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có</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kì</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thi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Hiền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làm</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bài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vào</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lá</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chuối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khô</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nhờ</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bạn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xin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thầy</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chấm</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hộ</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a:t>
            </a:r>
            <a:endParaRPr lang="en-US" sz="3600"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676400" y="4038601"/>
            <a:ext cx="495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vi-VN" sz="3600" b="1" dirty="0">
                <a:solidFill>
                  <a:srgbClr val="0000FF"/>
                </a:solidFill>
                <a:latin typeface="Times New Roman" panose="02020603050405020304" pitchFamily="18" charset="0"/>
                <a:cs typeface="Times New Roman" panose="02020603050405020304" pitchFamily="18" charset="0"/>
              </a:rPr>
              <a:t>Sách của Hiền là lưng trâu, nền đất, bút là ngón tay, mảnh gạch vỡ, đèn là vỏ trứng thả đom đóm vào trong.</a:t>
            </a:r>
            <a:endParaRPr lang="en-US" altLang="vi-VN" sz="3600" dirty="0">
              <a:solidFill>
                <a:prstClr val="black"/>
              </a:solidFill>
            </a:endParaRPr>
          </a:p>
        </p:txBody>
      </p:sp>
    </p:spTree>
    <p:extLst>
      <p:ext uri="{BB962C8B-B14F-4D97-AF65-F5344CB8AC3E}">
        <p14:creationId xmlns:p14="http://schemas.microsoft.com/office/powerpoint/2010/main" val="135923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457" y="341194"/>
            <a:ext cx="10686197" cy="1323439"/>
          </a:xfrm>
          <a:prstGeom prst="rect">
            <a:avLst/>
          </a:prstGeom>
          <a:noFill/>
        </p:spPr>
        <p:txBody>
          <a:bodyPr wrap="square" rtlCol="0">
            <a:spAutoFit/>
          </a:bodyPr>
          <a:lstStyle/>
          <a:p>
            <a:r>
              <a:rPr lang="en-US" sz="8000" b="1" dirty="0" smtClean="0">
                <a:latin typeface="Times New Roman" panose="02020603050405020304" pitchFamily="18" charset="0"/>
                <a:cs typeface="Times New Roman" panose="02020603050405020304" pitchFamily="18" charset="0"/>
              </a:rPr>
              <a:t>Đoạn 3 nói lên điều gì?</a:t>
            </a:r>
            <a:endParaRPr lang="vi-VN" sz="8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2137" y="1897040"/>
            <a:ext cx="10945504" cy="3785652"/>
          </a:xfrm>
          <a:prstGeom prst="rect">
            <a:avLst/>
          </a:prstGeom>
          <a:noFill/>
        </p:spPr>
        <p:txBody>
          <a:bodyPr wrap="square" rtlCol="0">
            <a:spAutoFit/>
          </a:bodyPr>
          <a:lstStyle/>
          <a:p>
            <a:r>
              <a:rPr lang="en-US" sz="8000" b="1" dirty="0" smtClean="0">
                <a:solidFill>
                  <a:srgbClr val="0000FF"/>
                </a:solidFill>
                <a:latin typeface="Times New Roman" panose="02020603050405020304" pitchFamily="18" charset="0"/>
                <a:cs typeface="Times New Roman" panose="02020603050405020304" pitchFamily="18" charset="0"/>
              </a:rPr>
              <a:t>Ý 2: Đức </a:t>
            </a:r>
            <a:r>
              <a:rPr lang="en-US" sz="8000" b="1" dirty="0">
                <a:solidFill>
                  <a:srgbClr val="0000FF"/>
                </a:solidFill>
                <a:latin typeface="Times New Roman" panose="02020603050405020304" pitchFamily="18" charset="0"/>
                <a:cs typeface="Times New Roman" panose="02020603050405020304" pitchFamily="18" charset="0"/>
              </a:rPr>
              <a:t>tính ham học và chịu khó của </a:t>
            </a:r>
            <a:r>
              <a:rPr lang="en-US" sz="8000" b="1" dirty="0" err="1">
                <a:solidFill>
                  <a:srgbClr val="0000FF"/>
                </a:solidFill>
                <a:latin typeface="Times New Roman" panose="02020603050405020304" pitchFamily="18" charset="0"/>
                <a:cs typeface="Times New Roman" panose="02020603050405020304" pitchFamily="18" charset="0"/>
              </a:rPr>
              <a:t>Nguyễn</a:t>
            </a:r>
            <a:r>
              <a:rPr lang="en-US" sz="8000" b="1" dirty="0">
                <a:solidFill>
                  <a:srgbClr val="0000FF"/>
                </a:solidFill>
                <a:latin typeface="Times New Roman" panose="02020603050405020304" pitchFamily="18" charset="0"/>
                <a:cs typeface="Times New Roman" panose="02020603050405020304" pitchFamily="18" charset="0"/>
              </a:rPr>
              <a:t> Hiền.</a:t>
            </a:r>
          </a:p>
        </p:txBody>
      </p:sp>
    </p:spTree>
    <p:extLst>
      <p:ext uri="{BB962C8B-B14F-4D97-AF65-F5344CB8AC3E}">
        <p14:creationId xmlns:p14="http://schemas.microsoft.com/office/powerpoint/2010/main" val="3110441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p:cNvSpPr>
            <a:spLocks noChangeArrowheads="1"/>
          </p:cNvSpPr>
          <p:nvPr/>
        </p:nvSpPr>
        <p:spPr bwMode="auto">
          <a:xfrm>
            <a:off x="2667000" y="2178476"/>
            <a:ext cx="9220200" cy="3375025"/>
          </a:xfrm>
          <a:prstGeom prst="cloudCallout">
            <a:avLst>
              <a:gd name="adj1" fmla="val -78662"/>
              <a:gd name="adj2" fmla="val -83481"/>
            </a:avLst>
          </a:prstGeom>
          <a:solidFill>
            <a:schemeClr val="accent1">
              <a:alpha val="29019"/>
            </a:schemeClr>
          </a:solidFill>
          <a:ln w="9525">
            <a:solidFill>
              <a:schemeClr val="tx1"/>
            </a:solidFill>
            <a:round/>
            <a:headEnd/>
            <a:tailEnd/>
          </a:ln>
        </p:spPr>
        <p:txBody>
          <a:bodyPr/>
          <a:lstStyle>
            <a:lvl1pPr indent="465138">
              <a:spcBef>
                <a:spcPct val="20000"/>
              </a:spcBef>
              <a:buChar char="•"/>
              <a:defRPr sz="3200">
                <a:solidFill>
                  <a:schemeClr val="tx1"/>
                </a:solidFill>
                <a:latin typeface="Arial" panose="020B0604020202020204" pitchFamily="34" charset="0"/>
              </a:defRPr>
            </a:lvl1pPr>
            <a:lvl2pPr marL="57943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eaLnBrk="0" fontAlgn="base" hangingPunct="0">
              <a:spcBef>
                <a:spcPct val="0"/>
              </a:spcBef>
              <a:spcAft>
                <a:spcPct val="0"/>
              </a:spcAft>
              <a:buFontTx/>
              <a:buChar char="•"/>
            </a:pPr>
            <a:r>
              <a:rPr lang="en-US" altLang="en-US" sz="4000" b="1" dirty="0" smtClean="0">
                <a:solidFill>
                  <a:srgbClr val="0000FF"/>
                </a:solidFill>
                <a:latin typeface="Times New Roman" panose="02020603050405020304" pitchFamily="18" charset="0"/>
                <a:cs typeface="Times New Roman" panose="02020603050405020304" pitchFamily="18" charset="0"/>
              </a:rPr>
              <a:t>Vì cậu đỗ Trạng nguyên năm lên 13 tuổi, lúc ấy cậu vẫn thích chơi diều .</a:t>
            </a:r>
          </a:p>
          <a:p>
            <a:pPr fontAlgn="base">
              <a:spcBef>
                <a:spcPct val="0"/>
              </a:spcBef>
              <a:spcAft>
                <a:spcPct val="0"/>
              </a:spcAft>
              <a:buFontTx/>
              <a:buNone/>
            </a:pPr>
            <a:endParaRPr lang="en-US" altLang="en-US" sz="2800" b="1" dirty="0" smtClean="0">
              <a:solidFill>
                <a:srgbClr val="0000FF"/>
              </a:solidFill>
            </a:endParaRPr>
          </a:p>
        </p:txBody>
      </p:sp>
      <p:sp>
        <p:nvSpPr>
          <p:cNvPr id="24586" name="Rectangle 10"/>
          <p:cNvSpPr>
            <a:spLocks noChangeArrowheads="1"/>
          </p:cNvSpPr>
          <p:nvPr/>
        </p:nvSpPr>
        <p:spPr bwMode="auto">
          <a:xfrm>
            <a:off x="228600" y="300251"/>
            <a:ext cx="11436350" cy="167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dirty="0" smtClean="0">
                <a:solidFill>
                  <a:srgbClr val="000000"/>
                </a:solidFill>
                <a:latin typeface="Times New Roman" panose="02020603050405020304" pitchFamily="18" charset="0"/>
                <a:cs typeface="Times New Roman" panose="02020603050405020304" pitchFamily="18" charset="0"/>
              </a:rPr>
              <a:t>Đọc đoạn 4 và trả lời:</a:t>
            </a:r>
            <a:r>
              <a:rPr lang="en-US" altLang="en-US" sz="3600" dirty="0" smtClean="0">
                <a:solidFill>
                  <a:srgbClr val="FF0066"/>
                </a:solidFill>
                <a:latin typeface="Times New Roman" panose="02020603050405020304" pitchFamily="18" charset="0"/>
                <a:cs typeface="Times New Roman" panose="02020603050405020304" pitchFamily="18" charset="0"/>
              </a:rPr>
              <a:t> Vì sao chú bé Hiền được gọi là “Ông Trạng thả diều”?</a:t>
            </a:r>
          </a:p>
          <a:p>
            <a:pPr fontAlgn="base">
              <a:lnSpc>
                <a:spcPct val="90000"/>
              </a:lnSpc>
              <a:spcAft>
                <a:spcPct val="0"/>
              </a:spcAft>
              <a:buClr>
                <a:srgbClr val="009999"/>
              </a:buClr>
            </a:pPr>
            <a:endParaRPr lang="en-US" altLang="en-US" sz="2800" dirty="0" smtClean="0">
              <a:solidFill>
                <a:srgbClr val="FF0066"/>
              </a:solidFill>
              <a:latin typeface="Times New Roman" panose="02020603050405020304" pitchFamily="18" charset="0"/>
              <a:cs typeface="Times New Roman" panose="02020603050405020304" pitchFamily="18" charset="0"/>
            </a:endParaRPr>
          </a:p>
        </p:txBody>
      </p:sp>
      <p:pic>
        <p:nvPicPr>
          <p:cNvPr id="24588" name="Picture 12" descr="images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44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4586">
                                            <p:txEl>
                                              <p:pRg st="0" end="0"/>
                                            </p:txEl>
                                          </p:spTgt>
                                        </p:tgtEl>
                                        <p:attrNameLst>
                                          <p:attrName>ppt_x</p:attrName>
                                        </p:attrNameLst>
                                      </p:cBhvr>
                                    </p:anim>
                                    <p:anim from="0" to="-1.0" calcmode="lin" valueType="num">
                                      <p:cBhvr>
                                        <p:cTn id="8" dur="200" decel="50000" autoRev="1" fill="hold">
                                          <p:stCondLst>
                                            <p:cond delay="600"/>
                                          </p:stCondLst>
                                        </p:cTn>
                                        <p:tgtEl>
                                          <p:spTgt spid="24586">
                                            <p:txEl>
                                              <p:pRg st="0" end="0"/>
                                            </p:txEl>
                                          </p:spTgt>
                                        </p:tgtEl>
                                        <p:attrNameLst>
                                          <p:attrName>xshear</p:attrName>
                                        </p:attrNameLst>
                                      </p:cBhvr>
                                    </p:anim>
                                    <p:animScale>
                                      <p:cBhvr>
                                        <p:cTn id="9" dur="200" decel="100000" autoRev="1" fill="hold">
                                          <p:stCondLst>
                                            <p:cond delay="600"/>
                                          </p:stCondLst>
                                        </p:cTn>
                                        <p:tgtEl>
                                          <p:spTgt spid="24586">
                                            <p:txEl>
                                              <p:pRg st="0" end="0"/>
                                            </p:txEl>
                                          </p:spTgt>
                                        </p:tgtEl>
                                      </p:cBhvr>
                                      <p:from x="100000" y="100000"/>
                                      <p:to x="80000" y="100000"/>
                                    </p:animScale>
                                    <p:anim by="(#ppt_h/3+#ppt_w*0.1)" calcmode="lin" valueType="num">
                                      <p:cBhvr additive="sum">
                                        <p:cTn id="10" dur="200" decel="100000" autoRev="1" fill="hold">
                                          <p:stCondLst>
                                            <p:cond delay="600"/>
                                          </p:stCondLst>
                                        </p:cTn>
                                        <p:tgtEl>
                                          <p:spTgt spid="24586">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588"/>
                                        </p:tgtEl>
                                        <p:attrNameLst>
                                          <p:attrName>style.visibility</p:attrName>
                                        </p:attrNameLst>
                                      </p:cBhvr>
                                      <p:to>
                                        <p:strVal val="visible"/>
                                      </p:to>
                                    </p:set>
                                    <p:animEffect transition="in" filter="fade">
                                      <p:cBhvr>
                                        <p:cTn id="15" dur="2000"/>
                                        <p:tgtEl>
                                          <p:spTgt spid="245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84"/>
                                        </p:tgtEl>
                                        <p:attrNameLst>
                                          <p:attrName>style.visibility</p:attrName>
                                        </p:attrNameLst>
                                      </p:cBhvr>
                                      <p:to>
                                        <p:strVal val="visible"/>
                                      </p:to>
                                    </p:set>
                                    <p:animEffect transition="in" filter="fade">
                                      <p:cBhvr>
                                        <p:cTn id="18"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Oval 11"/>
          <p:cNvSpPr>
            <a:spLocks noChangeArrowheads="1"/>
          </p:cNvSpPr>
          <p:nvPr/>
        </p:nvSpPr>
        <p:spPr bwMode="auto">
          <a:xfrm>
            <a:off x="2057400" y="2667000"/>
            <a:ext cx="685800" cy="685800"/>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FFFFFF"/>
              </a:solidFill>
            </a:endParaRPr>
          </a:p>
        </p:txBody>
      </p:sp>
      <p:sp>
        <p:nvSpPr>
          <p:cNvPr id="25607" name="Rectangle 7"/>
          <p:cNvSpPr>
            <a:spLocks noChangeArrowheads="1"/>
          </p:cNvSpPr>
          <p:nvPr/>
        </p:nvSpPr>
        <p:spPr bwMode="auto">
          <a:xfrm>
            <a:off x="338138" y="92075"/>
            <a:ext cx="11277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4000" smtClean="0">
                <a:solidFill>
                  <a:srgbClr val="000000"/>
                </a:solidFill>
                <a:latin typeface="Times New Roman" panose="02020603050405020304" pitchFamily="18" charset="0"/>
                <a:cs typeface="Times New Roman" panose="02020603050405020304" pitchFamily="18" charset="0"/>
              </a:rPr>
              <a:t>Thảo luận theo nhóm đôi để tìm đáp án cho câu 4:</a:t>
            </a:r>
          </a:p>
        </p:txBody>
      </p:sp>
      <p:sp>
        <p:nvSpPr>
          <p:cNvPr id="25609" name="Text Box 9"/>
          <p:cNvSpPr txBox="1">
            <a:spLocks noChangeArrowheads="1"/>
          </p:cNvSpPr>
          <p:nvPr/>
        </p:nvSpPr>
        <p:spPr bwMode="auto">
          <a:xfrm>
            <a:off x="1143000" y="792163"/>
            <a:ext cx="9906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4) Tục ngữ hoặc thành ngữ nào dưới đây nói đúng ý nghĩa của câu chuyện trên:</a:t>
            </a:r>
          </a:p>
          <a:p>
            <a:pPr fontAlgn="base">
              <a:spcBef>
                <a:spcPct val="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        a.  Tuổi trẻ tài cao</a:t>
            </a:r>
          </a:p>
          <a:p>
            <a:pPr fontAlgn="base">
              <a:spcBef>
                <a:spcPct val="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        b.  Có chí thì nên</a:t>
            </a:r>
          </a:p>
          <a:p>
            <a:pPr fontAlgn="base">
              <a:spcBef>
                <a:spcPct val="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        c.  Công thành danh toại</a:t>
            </a:r>
          </a:p>
        </p:txBody>
      </p:sp>
      <p:sp>
        <p:nvSpPr>
          <p:cNvPr id="7" name="Rectangle 10"/>
          <p:cNvSpPr>
            <a:spLocks noChangeArrowheads="1"/>
          </p:cNvSpPr>
          <p:nvPr/>
        </p:nvSpPr>
        <p:spPr bwMode="auto">
          <a:xfrm>
            <a:off x="304800" y="3962400"/>
            <a:ext cx="11811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r>
              <a:rPr lang="en-US" altLang="en-US" sz="3600" smtClean="0">
                <a:solidFill>
                  <a:srgbClr val="0000FF"/>
                </a:solidFill>
                <a:latin typeface="Times New Roman" panose="02020603050405020304" pitchFamily="18" charset="0"/>
                <a:cs typeface="Times New Roman" panose="02020603050405020304" pitchFamily="18" charset="0"/>
              </a:rPr>
              <a:t>Cả ba câu tục ngữ, thành ngữ trên đều có nét nghĩa đúng với nội dung truyện. Nguyễn Hiền </a:t>
            </a:r>
            <a:r>
              <a:rPr lang="en-US" altLang="en-US" sz="3600" b="1" smtClean="0">
                <a:solidFill>
                  <a:srgbClr val="0000FF"/>
                </a:solidFill>
                <a:latin typeface="Times New Roman" panose="02020603050405020304" pitchFamily="18" charset="0"/>
                <a:cs typeface="Times New Roman" panose="02020603050405020304" pitchFamily="18" charset="0"/>
              </a:rPr>
              <a:t>“tuổi trẻ tài cao”</a:t>
            </a:r>
            <a:r>
              <a:rPr lang="en-US" altLang="en-US" sz="3600" smtClean="0">
                <a:solidFill>
                  <a:srgbClr val="0000FF"/>
                </a:solidFill>
                <a:latin typeface="Times New Roman" panose="02020603050405020304" pitchFamily="18" charset="0"/>
                <a:cs typeface="Times New Roman" panose="02020603050405020304" pitchFamily="18" charset="0"/>
              </a:rPr>
              <a:t>, là người </a:t>
            </a:r>
            <a:r>
              <a:rPr lang="en-US" altLang="en-US" sz="3600" b="1" smtClean="0">
                <a:solidFill>
                  <a:srgbClr val="0000FF"/>
                </a:solidFill>
                <a:latin typeface="Times New Roman" panose="02020603050405020304" pitchFamily="18" charset="0"/>
                <a:cs typeface="Times New Roman" panose="02020603050405020304" pitchFamily="18" charset="0"/>
              </a:rPr>
              <a:t>“công thành danh toại”</a:t>
            </a:r>
            <a:r>
              <a:rPr lang="en-US" altLang="en-US" sz="3600" smtClean="0">
                <a:solidFill>
                  <a:srgbClr val="0000FF"/>
                </a:solidFill>
                <a:latin typeface="Times New Roman" panose="02020603050405020304" pitchFamily="18" charset="0"/>
                <a:cs typeface="Times New Roman" panose="02020603050405020304" pitchFamily="18" charset="0"/>
              </a:rPr>
              <a:t>, nhưng điều mà câu chuyện muốn khuyên ta là </a:t>
            </a:r>
            <a:r>
              <a:rPr lang="en-US" altLang="en-US" sz="3600" b="1" smtClean="0">
                <a:solidFill>
                  <a:srgbClr val="0000FF"/>
                </a:solidFill>
                <a:latin typeface="Times New Roman" panose="02020603050405020304" pitchFamily="18" charset="0"/>
                <a:cs typeface="Times New Roman" panose="02020603050405020304" pitchFamily="18" charset="0"/>
              </a:rPr>
              <a:t>“có chí thì nên”</a:t>
            </a:r>
            <a:r>
              <a:rPr lang="en-US" altLang="en-US" sz="3600" smtClean="0">
                <a:solidFill>
                  <a:srgbClr val="0000FF"/>
                </a:solidFill>
                <a:latin typeface="Times New Roman" panose="02020603050405020304" pitchFamily="18" charset="0"/>
                <a:cs typeface="Times New Roman" panose="02020603050405020304" pitchFamily="18" charset="0"/>
              </a:rPr>
              <a:t>. Câu tục ngữ </a:t>
            </a:r>
            <a:r>
              <a:rPr lang="en-US" altLang="en-US" sz="3600" b="1" smtClean="0">
                <a:solidFill>
                  <a:srgbClr val="0000FF"/>
                </a:solidFill>
                <a:latin typeface="Times New Roman" panose="02020603050405020304" pitchFamily="18" charset="0"/>
                <a:cs typeface="Times New Roman" panose="02020603050405020304" pitchFamily="18" charset="0"/>
              </a:rPr>
              <a:t>“có chí thì nên”</a:t>
            </a:r>
            <a:r>
              <a:rPr lang="en-US" altLang="en-US" sz="3600" smtClean="0">
                <a:solidFill>
                  <a:srgbClr val="0000FF"/>
                </a:solidFill>
                <a:latin typeface="Times New Roman" panose="02020603050405020304" pitchFamily="18" charset="0"/>
                <a:cs typeface="Times New Roman" panose="02020603050405020304" pitchFamily="18" charset="0"/>
              </a:rPr>
              <a:t> nói đúng nhất ý nghĩa của truyện.</a:t>
            </a:r>
          </a:p>
          <a:p>
            <a:pPr fontAlgn="base">
              <a:lnSpc>
                <a:spcPct val="90000"/>
              </a:lnSpc>
              <a:spcAft>
                <a:spcPct val="0"/>
              </a:spcAft>
              <a:buClr>
                <a:srgbClr val="009999"/>
              </a:buClr>
            </a:pPr>
            <a:endParaRPr lang="en-US" altLang="en-US" sz="2800" smtClea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39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from="(-#ppt_w/2)" to="(#ppt_x)" calcmode="lin" valueType="num">
                                      <p:cBhvr>
                                        <p:cTn id="7" dur="600" fill="hold">
                                          <p:stCondLst>
                                            <p:cond delay="0"/>
                                          </p:stCondLst>
                                        </p:cTn>
                                        <p:tgtEl>
                                          <p:spTgt spid="25607"/>
                                        </p:tgtEl>
                                        <p:attrNameLst>
                                          <p:attrName>ppt_x</p:attrName>
                                        </p:attrNameLst>
                                      </p:cBhvr>
                                    </p:anim>
                                    <p:anim from="0" to="-1.0" calcmode="lin" valueType="num">
                                      <p:cBhvr>
                                        <p:cTn id="8" dur="200" decel="50000" autoRev="1" fill="hold">
                                          <p:stCondLst>
                                            <p:cond delay="600"/>
                                          </p:stCondLst>
                                        </p:cTn>
                                        <p:tgtEl>
                                          <p:spTgt spid="25607"/>
                                        </p:tgtEl>
                                        <p:attrNameLst>
                                          <p:attrName>xshear</p:attrName>
                                        </p:attrNameLst>
                                      </p:cBhvr>
                                    </p:anim>
                                    <p:animScale>
                                      <p:cBhvr>
                                        <p:cTn id="9" dur="200" decel="100000" autoRev="1" fill="hold">
                                          <p:stCondLst>
                                            <p:cond delay="600"/>
                                          </p:stCondLst>
                                        </p:cTn>
                                        <p:tgtEl>
                                          <p:spTgt spid="25607"/>
                                        </p:tgtEl>
                                      </p:cBhvr>
                                      <p:from x="100000" y="100000"/>
                                      <p:to x="80000" y="100000"/>
                                    </p:animScale>
                                    <p:anim by="(#ppt_h/3+#ppt_w*0.1)" calcmode="lin" valueType="num">
                                      <p:cBhvr additive="sum">
                                        <p:cTn id="10" dur="200" decel="100000" autoRev="1" fill="hold">
                                          <p:stCondLst>
                                            <p:cond delay="600"/>
                                          </p:stCondLst>
                                        </p:cTn>
                                        <p:tgtEl>
                                          <p:spTgt spid="2560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25609">
                                            <p:txEl>
                                              <p:pRg st="0" end="0"/>
                                            </p:txEl>
                                          </p:spTgt>
                                        </p:tgtEl>
                                        <p:attrNameLst>
                                          <p:attrName>style.visibility</p:attrName>
                                        </p:attrNameLst>
                                      </p:cBhvr>
                                      <p:to>
                                        <p:strVal val="visible"/>
                                      </p:to>
                                    </p:set>
                                    <p:animEffect transition="in" filter="fade">
                                      <p:cBhvr>
                                        <p:cTn id="15" dur="1000"/>
                                        <p:tgtEl>
                                          <p:spTgt spid="25609">
                                            <p:txEl>
                                              <p:pRg st="0" end="0"/>
                                            </p:txEl>
                                          </p:spTgt>
                                        </p:tgtEl>
                                      </p:cBhvr>
                                    </p:animEffect>
                                    <p:anim calcmode="lin" valueType="num">
                                      <p:cBhvr>
                                        <p:cTn id="16" dur="1000" fill="hold"/>
                                        <p:tgtEl>
                                          <p:spTgt spid="2560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5609">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5609">
                                            <p:txEl>
                                              <p:pRg st="1" end="1"/>
                                            </p:txEl>
                                          </p:spTgt>
                                        </p:tgtEl>
                                        <p:attrNameLst>
                                          <p:attrName>style.visibility</p:attrName>
                                        </p:attrNameLst>
                                      </p:cBhvr>
                                      <p:to>
                                        <p:strVal val="visible"/>
                                      </p:to>
                                    </p:set>
                                    <p:animEffect transition="in" filter="fade">
                                      <p:cBhvr>
                                        <p:cTn id="20" dur="1000"/>
                                        <p:tgtEl>
                                          <p:spTgt spid="25609">
                                            <p:txEl>
                                              <p:pRg st="1" end="1"/>
                                            </p:txEl>
                                          </p:spTgt>
                                        </p:tgtEl>
                                      </p:cBhvr>
                                    </p:animEffect>
                                    <p:anim calcmode="lin" valueType="num">
                                      <p:cBhvr>
                                        <p:cTn id="21" dur="1000" fill="hold"/>
                                        <p:tgtEl>
                                          <p:spTgt spid="25609">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5609">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5609">
                                            <p:txEl>
                                              <p:pRg st="2" end="2"/>
                                            </p:txEl>
                                          </p:spTgt>
                                        </p:tgtEl>
                                        <p:attrNameLst>
                                          <p:attrName>style.visibility</p:attrName>
                                        </p:attrNameLst>
                                      </p:cBhvr>
                                      <p:to>
                                        <p:strVal val="visible"/>
                                      </p:to>
                                    </p:set>
                                    <p:animEffect transition="in" filter="fade">
                                      <p:cBhvr>
                                        <p:cTn id="25" dur="1000"/>
                                        <p:tgtEl>
                                          <p:spTgt spid="25609">
                                            <p:txEl>
                                              <p:pRg st="2" end="2"/>
                                            </p:txEl>
                                          </p:spTgt>
                                        </p:tgtEl>
                                      </p:cBhvr>
                                    </p:animEffect>
                                    <p:anim calcmode="lin" valueType="num">
                                      <p:cBhvr>
                                        <p:cTn id="26" dur="1000" fill="hold"/>
                                        <p:tgtEl>
                                          <p:spTgt spid="2560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560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5609">
                                            <p:txEl>
                                              <p:pRg st="3" end="3"/>
                                            </p:txEl>
                                          </p:spTgt>
                                        </p:tgtEl>
                                        <p:attrNameLst>
                                          <p:attrName>style.visibility</p:attrName>
                                        </p:attrNameLst>
                                      </p:cBhvr>
                                      <p:to>
                                        <p:strVal val="visible"/>
                                      </p:to>
                                    </p:set>
                                    <p:animEffect transition="in" filter="fade">
                                      <p:cBhvr>
                                        <p:cTn id="30" dur="1000"/>
                                        <p:tgtEl>
                                          <p:spTgt spid="25609">
                                            <p:txEl>
                                              <p:pRg st="3" end="3"/>
                                            </p:txEl>
                                          </p:spTgt>
                                        </p:tgtEl>
                                      </p:cBhvr>
                                    </p:animEffect>
                                    <p:anim calcmode="lin" valueType="num">
                                      <p:cBhvr>
                                        <p:cTn id="31" dur="1000" fill="hold"/>
                                        <p:tgtEl>
                                          <p:spTgt spid="2560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56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5611"/>
                                        </p:tgtEl>
                                        <p:attrNameLst>
                                          <p:attrName>style.visibility</p:attrName>
                                        </p:attrNameLst>
                                      </p:cBhvr>
                                      <p:to>
                                        <p:strVal val="visible"/>
                                      </p:to>
                                    </p:set>
                                    <p:animEffect transition="in" filter="circle(in)">
                                      <p:cBhvr>
                                        <p:cTn id="37" dur="2000"/>
                                        <p:tgtEl>
                                          <p:spTgt spid="256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from="(-#ppt_w/2)" to="(#ppt_x)" calcmode="lin" valueType="num">
                                      <p:cBhvr>
                                        <p:cTn id="42" dur="600" fill="hold">
                                          <p:stCondLst>
                                            <p:cond delay="0"/>
                                          </p:stCondLst>
                                        </p:cTn>
                                        <p:tgtEl>
                                          <p:spTgt spid="7">
                                            <p:txEl>
                                              <p:pRg st="0" end="0"/>
                                            </p:txEl>
                                          </p:spTgt>
                                        </p:tgtEl>
                                        <p:attrNameLst>
                                          <p:attrName>ppt_x</p:attrName>
                                        </p:attrNameLst>
                                      </p:cBhvr>
                                    </p:anim>
                                    <p:anim from="0" to="-1.0" calcmode="lin" valueType="num">
                                      <p:cBhvr>
                                        <p:cTn id="43" dur="200" decel="50000" autoRev="1" fill="hold">
                                          <p:stCondLst>
                                            <p:cond delay="600"/>
                                          </p:stCondLst>
                                        </p:cTn>
                                        <p:tgtEl>
                                          <p:spTgt spid="7">
                                            <p:txEl>
                                              <p:pRg st="0" end="0"/>
                                            </p:txEl>
                                          </p:spTgt>
                                        </p:tgtEl>
                                        <p:attrNameLst>
                                          <p:attrName>xshear</p:attrName>
                                        </p:attrNameLst>
                                      </p:cBhvr>
                                    </p:anim>
                                    <p:animScale>
                                      <p:cBhvr>
                                        <p:cTn id="44" dur="200" decel="100000" autoRev="1" fill="hold">
                                          <p:stCondLst>
                                            <p:cond delay="600"/>
                                          </p:stCondLst>
                                        </p:cTn>
                                        <p:tgtEl>
                                          <p:spTgt spid="7">
                                            <p:txEl>
                                              <p:pRg st="0" end="0"/>
                                            </p:txEl>
                                          </p:spTgt>
                                        </p:tgtEl>
                                      </p:cBhvr>
                                      <p:from x="100000" y="100000"/>
                                      <p:to x="80000" y="100000"/>
                                    </p:animScale>
                                    <p:anim by="(#ppt_h/3+#ppt_w*0.1)" calcmode="lin" valueType="num">
                                      <p:cBhvr additive="sum">
                                        <p:cTn id="45" dur="200" decel="100000" autoRev="1" fill="hold">
                                          <p:stCondLst>
                                            <p:cond delay="600"/>
                                          </p:stCondLst>
                                        </p:cTn>
                                        <p:tgtEl>
                                          <p:spTgt spid="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P spid="2560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222007" y="228600"/>
            <a:ext cx="5118709" cy="769441"/>
          </a:xfrm>
          <a:prstGeom prst="rect">
            <a:avLst/>
          </a:prstGeom>
          <a:noFill/>
        </p:spPr>
        <p:txBody>
          <a:bodyPr wrap="none">
            <a:spAutoFit/>
          </a:bodyPr>
          <a:lstStyle/>
          <a:p>
            <a:pPr algn="ctr" fontAlgn="base">
              <a:spcBef>
                <a:spcPct val="0"/>
              </a:spcBef>
              <a:spcAft>
                <a:spcPct val="0"/>
              </a:spcAft>
              <a:defRPr/>
            </a:pPr>
            <a:r>
              <a:rPr lang="en-US" sz="4400"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Ý nghĩa của bài là gì?</a:t>
            </a:r>
            <a:endParaRPr lang="en-US" sz="4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5"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2696" y="228600"/>
            <a:ext cx="1855304"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614914" y="1151930"/>
            <a:ext cx="970355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Arial" panose="020B0604020202020204" pitchFamily="34" charset="0"/>
              <a:buNone/>
            </a:pPr>
            <a:r>
              <a:rPr lang="en-US" altLang="vi-VN" sz="4800" b="1" dirty="0">
                <a:solidFill>
                  <a:srgbClr val="FF0000"/>
                </a:solidFill>
                <a:latin typeface="Times New Roman" panose="02020603050405020304" pitchFamily="18" charset="0"/>
                <a:cs typeface="Times New Roman" panose="02020603050405020304" pitchFamily="18" charset="0"/>
              </a:rPr>
              <a:t> </a:t>
            </a:r>
            <a:r>
              <a:rPr lang="en-US" altLang="vi-VN" sz="4400" b="1" dirty="0" smtClean="0">
                <a:solidFill>
                  <a:srgbClr val="FF0000"/>
                </a:solidFill>
                <a:latin typeface="Times New Roman" panose="02020603050405020304" pitchFamily="18" charset="0"/>
                <a:cs typeface="Times New Roman" panose="02020603050405020304" pitchFamily="18" charset="0"/>
              </a:rPr>
              <a:t>Ý nghĩa: Ca </a:t>
            </a:r>
            <a:r>
              <a:rPr lang="en-US" altLang="vi-VN" sz="4400" b="1" dirty="0">
                <a:solidFill>
                  <a:srgbClr val="FF0000"/>
                </a:solidFill>
                <a:latin typeface="Times New Roman" panose="02020603050405020304" pitchFamily="18" charset="0"/>
                <a:cs typeface="Times New Roman" panose="02020603050405020304" pitchFamily="18" charset="0"/>
              </a:rPr>
              <a:t>ngợi </a:t>
            </a:r>
            <a:r>
              <a:rPr lang="en-US" altLang="vi-VN" sz="4400" b="1" dirty="0" err="1">
                <a:solidFill>
                  <a:srgbClr val="FF0000"/>
                </a:solidFill>
                <a:latin typeface="Times New Roman" panose="02020603050405020304" pitchFamily="18" charset="0"/>
                <a:cs typeface="Times New Roman" panose="02020603050405020304" pitchFamily="18" charset="0"/>
              </a:rPr>
              <a:t>Nguyễn</a:t>
            </a:r>
            <a:r>
              <a:rPr lang="en-US" altLang="vi-VN" sz="4400" b="1" dirty="0">
                <a:solidFill>
                  <a:srgbClr val="FF0000"/>
                </a:solidFill>
                <a:latin typeface="Times New Roman" panose="02020603050405020304" pitchFamily="18" charset="0"/>
                <a:cs typeface="Times New Roman" panose="02020603050405020304" pitchFamily="18" charset="0"/>
              </a:rPr>
              <a:t> Hiền thông minh, có ý chí vượt khó nên đã đỗ Trạng nguyên khi mới 13 tuổi.</a:t>
            </a:r>
          </a:p>
        </p:txBody>
      </p:sp>
      <p:sp>
        <p:nvSpPr>
          <p:cNvPr id="2" name="TextBox 1"/>
          <p:cNvSpPr txBox="1"/>
          <p:nvPr/>
        </p:nvSpPr>
        <p:spPr>
          <a:xfrm>
            <a:off x="614914" y="3491033"/>
            <a:ext cx="819778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Nêu giọng đọc toàn bài.</a:t>
            </a:r>
            <a:endParaRPr lang="vi-VN"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4913" y="4352808"/>
            <a:ext cx="11449707" cy="1446550"/>
          </a:xfrm>
          <a:prstGeom prst="rect">
            <a:avLst/>
          </a:prstGeom>
          <a:noFill/>
        </p:spPr>
        <p:txBody>
          <a:bodyPr wrap="square" rtlCol="0">
            <a:spAutoFit/>
          </a:bodyPr>
          <a:lstStyle/>
          <a:p>
            <a:r>
              <a:rPr lang="en-US" altLang="vi-VN" sz="4400" b="1" dirty="0">
                <a:solidFill>
                  <a:srgbClr val="0000FF"/>
                </a:solidFill>
                <a:latin typeface="Times New Roman" panose="02020603050405020304" pitchFamily="18" charset="0"/>
                <a:cs typeface="Times New Roman" panose="02020603050405020304" pitchFamily="18" charset="0"/>
              </a:rPr>
              <a:t>Toàn bài đọc với giọng kể chuyện: chậm rãi, cảm hứng ca ngợi.</a:t>
            </a:r>
            <a:endParaRPr lang="vi-VN" dirty="0">
              <a:solidFill>
                <a:srgbClr val="0000FF"/>
              </a:solidFill>
            </a:endParaRPr>
          </a:p>
        </p:txBody>
      </p:sp>
    </p:spTree>
    <p:extLst>
      <p:ext uri="{BB962C8B-B14F-4D97-AF65-F5344CB8AC3E}">
        <p14:creationId xmlns:p14="http://schemas.microsoft.com/office/powerpoint/2010/main" val="22652892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1049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3352800" y="64008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400" b="1" smtClean="0">
                <a:solidFill>
                  <a:srgbClr val="006600"/>
                </a:solidFill>
              </a:rPr>
              <a:t>Tranh minh hoạ chủ điểm vẽ những gì?</a:t>
            </a:r>
          </a:p>
        </p:txBody>
      </p:sp>
    </p:spTree>
    <p:extLst>
      <p:ext uri="{BB962C8B-B14F-4D97-AF65-F5344CB8AC3E}">
        <p14:creationId xmlns:p14="http://schemas.microsoft.com/office/powerpoint/2010/main" val="219391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a:t>
            </a: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DIỄN CẢM.</a:t>
            </a:r>
          </a:p>
        </p:txBody>
      </p:sp>
    </p:spTree>
    <p:extLst>
      <p:ext uri="{BB962C8B-B14F-4D97-AF65-F5344CB8AC3E}">
        <p14:creationId xmlns:p14="http://schemas.microsoft.com/office/powerpoint/2010/main" val="2259283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Text Box 10"/>
          <p:cNvSpPr txBox="1">
            <a:spLocks noChangeArrowheads="1"/>
          </p:cNvSpPr>
          <p:nvPr/>
        </p:nvSpPr>
        <p:spPr bwMode="auto">
          <a:xfrm>
            <a:off x="191069" y="150125"/>
            <a:ext cx="1185990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Arial" panose="020B0604020202020204" pitchFamily="34" charset="0"/>
              <a:buNone/>
            </a:pP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500" b="1" dirty="0">
                <a:solidFill>
                  <a:prstClr val="black"/>
                </a:solidFill>
                <a:latin typeface="Times New Roman" panose="02020603050405020304" pitchFamily="18" charset="0"/>
                <a:cs typeface="Times New Roman" panose="02020603050405020304" pitchFamily="18" charset="0"/>
              </a:rPr>
              <a:t>Thầy phải </a:t>
            </a:r>
            <a:r>
              <a:rPr lang="en-US" altLang="vi-VN" sz="3500" b="1" u="sng" dirty="0">
                <a:solidFill>
                  <a:prstClr val="black"/>
                </a:solidFill>
                <a:latin typeface="Times New Roman" panose="02020603050405020304" pitchFamily="18" charset="0"/>
                <a:cs typeface="Times New Roman" panose="02020603050405020304" pitchFamily="18" charset="0"/>
              </a:rPr>
              <a:t>kinh ngạc</a:t>
            </a:r>
            <a:r>
              <a:rPr lang="en-US" altLang="vi-VN" sz="3500" b="1" dirty="0">
                <a:solidFill>
                  <a:prstClr val="black"/>
                </a:solidFill>
                <a:latin typeface="Times New Roman" panose="02020603050405020304" pitchFamily="18" charset="0"/>
                <a:cs typeface="Times New Roman" panose="02020603050405020304" pitchFamily="18" charset="0"/>
              </a:rPr>
              <a:t> vì chú học đến đâu hiểu ngay đến đó / và có trí nhớ </a:t>
            </a:r>
            <a:r>
              <a:rPr lang="en-US" altLang="vi-VN" sz="3500" b="1" u="sng" dirty="0">
                <a:solidFill>
                  <a:prstClr val="black"/>
                </a:solidFill>
                <a:latin typeface="Times New Roman" panose="02020603050405020304" pitchFamily="18" charset="0"/>
                <a:cs typeface="Times New Roman" panose="02020603050405020304" pitchFamily="18" charset="0"/>
              </a:rPr>
              <a:t>lạ thường</a:t>
            </a:r>
            <a:r>
              <a:rPr lang="en-US" altLang="vi-VN" sz="3500" b="1" dirty="0">
                <a:solidFill>
                  <a:prstClr val="black"/>
                </a:solidFill>
                <a:latin typeface="Times New Roman" panose="02020603050405020304" pitchFamily="18" charset="0"/>
                <a:cs typeface="Times New Roman" panose="02020603050405020304" pitchFamily="18" charset="0"/>
              </a:rPr>
              <a:t>. Có hôm, chú thuộc cả </a:t>
            </a:r>
            <a:r>
              <a:rPr lang="en-US" altLang="vi-VN" sz="3500" b="1" u="sng" dirty="0">
                <a:solidFill>
                  <a:prstClr val="black"/>
                </a:solidFill>
                <a:latin typeface="Times New Roman" panose="02020603050405020304" pitchFamily="18" charset="0"/>
                <a:cs typeface="Times New Roman" panose="02020603050405020304" pitchFamily="18" charset="0"/>
              </a:rPr>
              <a:t>hai mươi </a:t>
            </a:r>
            <a:r>
              <a:rPr lang="en-US" altLang="vi-VN" sz="3500" b="1" dirty="0">
                <a:solidFill>
                  <a:prstClr val="black"/>
                </a:solidFill>
                <a:latin typeface="Times New Roman" panose="02020603050405020304" pitchFamily="18" charset="0"/>
                <a:cs typeface="Times New Roman" panose="02020603050405020304" pitchFamily="18" charset="0"/>
              </a:rPr>
              <a:t>trang sách mà vẫn có thời giờ chơi diều.</a:t>
            </a:r>
          </a:p>
          <a:p>
            <a:pPr eaLnBrk="0" fontAlgn="base" hangingPunct="0">
              <a:spcBef>
                <a:spcPct val="20000"/>
              </a:spcBef>
              <a:spcAft>
                <a:spcPct val="0"/>
              </a:spcAft>
              <a:buFont typeface="Arial" panose="020B0604020202020204" pitchFamily="34" charset="0"/>
              <a:buNone/>
            </a:pPr>
            <a:r>
              <a:rPr lang="en-US" altLang="vi-VN" sz="3500" b="1" dirty="0">
                <a:solidFill>
                  <a:prstClr val="black"/>
                </a:solidFill>
                <a:latin typeface="Times New Roman" panose="02020603050405020304" pitchFamily="18" charset="0"/>
                <a:cs typeface="Times New Roman" panose="02020603050405020304" pitchFamily="18" charset="0"/>
              </a:rPr>
              <a:t>  Sau vì nhà nghèo quá, chú phải bỏ học, ban ngày đi chăn trâu, dù mưa gió thế nào, chú cũng đứng ngoài lớp nghe giảng nhờ. Tối đến, chú đợi bạn học </a:t>
            </a:r>
            <a:r>
              <a:rPr lang="en-US" altLang="vi-VN" sz="3500" b="1" u="sng" dirty="0">
                <a:solidFill>
                  <a:prstClr val="black"/>
                </a:solidFill>
                <a:latin typeface="Times New Roman" panose="02020603050405020304" pitchFamily="18" charset="0"/>
                <a:cs typeface="Times New Roman" panose="02020603050405020304" pitchFamily="18" charset="0"/>
              </a:rPr>
              <a:t>thuộc bài</a:t>
            </a:r>
            <a:r>
              <a:rPr lang="en-US" altLang="vi-VN" sz="3500" b="1" dirty="0">
                <a:solidFill>
                  <a:prstClr val="black"/>
                </a:solidFill>
                <a:latin typeface="Times New Roman" panose="02020603050405020304" pitchFamily="18" charset="0"/>
                <a:cs typeface="Times New Roman" panose="02020603050405020304" pitchFamily="18" charset="0"/>
              </a:rPr>
              <a:t> mới mượn vở về học. Đã học thì cũng phải đèn sách </a:t>
            </a:r>
            <a:r>
              <a:rPr lang="en-US" altLang="vi-VN" sz="3500" b="1" u="sng" dirty="0">
                <a:solidFill>
                  <a:prstClr val="black"/>
                </a:solidFill>
                <a:latin typeface="Times New Roman" panose="02020603050405020304" pitchFamily="18" charset="0"/>
                <a:cs typeface="Times New Roman" panose="02020603050405020304" pitchFamily="18" charset="0"/>
              </a:rPr>
              <a:t>như ai</a:t>
            </a:r>
            <a:r>
              <a:rPr lang="en-US" altLang="vi-VN" sz="3500" b="1" dirty="0">
                <a:solidFill>
                  <a:prstClr val="black"/>
                </a:solidFill>
                <a:latin typeface="Times New Roman" panose="02020603050405020304" pitchFamily="18" charset="0"/>
                <a:cs typeface="Times New Roman" panose="02020603050405020304" pitchFamily="18" charset="0"/>
              </a:rPr>
              <a:t> / nhưng sách của chú / là </a:t>
            </a:r>
            <a:r>
              <a:rPr lang="en-US" altLang="vi-VN" sz="3500" b="1" u="sng" dirty="0">
                <a:solidFill>
                  <a:prstClr val="black"/>
                </a:solidFill>
                <a:latin typeface="Times New Roman" panose="02020603050405020304" pitchFamily="18" charset="0"/>
                <a:cs typeface="Times New Roman" panose="02020603050405020304" pitchFamily="18" charset="0"/>
              </a:rPr>
              <a:t>lưng trâu</a:t>
            </a:r>
            <a:r>
              <a:rPr lang="en-US" altLang="vi-VN" sz="3500" b="1" dirty="0">
                <a:solidFill>
                  <a:prstClr val="black"/>
                </a:solidFill>
                <a:latin typeface="Times New Roman" panose="02020603050405020304" pitchFamily="18" charset="0"/>
                <a:cs typeface="Times New Roman" panose="02020603050405020304" pitchFamily="18" charset="0"/>
              </a:rPr>
              <a:t>, / </a:t>
            </a:r>
            <a:r>
              <a:rPr lang="en-US" altLang="vi-VN" sz="3500" b="1" u="sng" dirty="0">
                <a:solidFill>
                  <a:prstClr val="black"/>
                </a:solidFill>
                <a:latin typeface="Times New Roman" panose="02020603050405020304" pitchFamily="18" charset="0"/>
                <a:cs typeface="Times New Roman" panose="02020603050405020304" pitchFamily="18" charset="0"/>
              </a:rPr>
              <a:t>nền cát</a:t>
            </a:r>
            <a:r>
              <a:rPr lang="en-US" altLang="vi-VN" sz="3500" b="1" dirty="0">
                <a:solidFill>
                  <a:prstClr val="black"/>
                </a:solidFill>
                <a:latin typeface="Times New Roman" panose="02020603050405020304" pitchFamily="18" charset="0"/>
                <a:cs typeface="Times New Roman" panose="02020603050405020304" pitchFamily="18" charset="0"/>
              </a:rPr>
              <a:t>, / bút là </a:t>
            </a:r>
            <a:r>
              <a:rPr lang="en-US" altLang="vi-VN" sz="3500" b="1" u="sng" dirty="0">
                <a:solidFill>
                  <a:prstClr val="black"/>
                </a:solidFill>
                <a:latin typeface="Times New Roman" panose="02020603050405020304" pitchFamily="18" charset="0"/>
                <a:cs typeface="Times New Roman" panose="02020603050405020304" pitchFamily="18" charset="0"/>
              </a:rPr>
              <a:t>ngón tay/</a:t>
            </a:r>
            <a:r>
              <a:rPr lang="en-US" altLang="vi-VN" sz="3500" b="1" dirty="0">
                <a:solidFill>
                  <a:prstClr val="black"/>
                </a:solidFill>
                <a:latin typeface="Times New Roman" panose="02020603050405020304" pitchFamily="18" charset="0"/>
                <a:cs typeface="Times New Roman" panose="02020603050405020304" pitchFamily="18" charset="0"/>
              </a:rPr>
              <a:t> hay </a:t>
            </a:r>
            <a:r>
              <a:rPr lang="en-US" altLang="vi-VN" sz="3500" b="1" u="sng" dirty="0">
                <a:solidFill>
                  <a:prstClr val="black"/>
                </a:solidFill>
                <a:latin typeface="Times New Roman" panose="02020603050405020304" pitchFamily="18" charset="0"/>
                <a:cs typeface="Times New Roman" panose="02020603050405020304" pitchFamily="18" charset="0"/>
              </a:rPr>
              <a:t>mảnh gạch vỡ/</a:t>
            </a:r>
            <a:r>
              <a:rPr lang="en-US" altLang="vi-VN" sz="3500" b="1" dirty="0">
                <a:solidFill>
                  <a:prstClr val="black"/>
                </a:solidFill>
                <a:latin typeface="Times New Roman" panose="02020603050405020304" pitchFamily="18" charset="0"/>
                <a:cs typeface="Times New Roman" panose="02020603050405020304" pitchFamily="18" charset="0"/>
              </a:rPr>
              <a:t>; còn đèn là / </a:t>
            </a:r>
            <a:r>
              <a:rPr lang="en-US" altLang="vi-VN" sz="3500" b="1" u="sng" dirty="0">
                <a:solidFill>
                  <a:prstClr val="black"/>
                </a:solidFill>
                <a:latin typeface="Times New Roman" panose="02020603050405020304" pitchFamily="18" charset="0"/>
                <a:cs typeface="Times New Roman" panose="02020603050405020304" pitchFamily="18" charset="0"/>
              </a:rPr>
              <a:t>vỏ trứng/</a:t>
            </a:r>
            <a:r>
              <a:rPr lang="en-US" altLang="vi-VN" sz="3500" b="1" dirty="0">
                <a:solidFill>
                  <a:prstClr val="black"/>
                </a:solidFill>
                <a:latin typeface="Times New Roman" panose="02020603050405020304" pitchFamily="18" charset="0"/>
                <a:cs typeface="Times New Roman" panose="02020603050405020304" pitchFamily="18" charset="0"/>
              </a:rPr>
              <a:t> thả đom đóm vào trong.</a:t>
            </a:r>
          </a:p>
        </p:txBody>
      </p:sp>
      <p:sp>
        <p:nvSpPr>
          <p:cNvPr id="2" name="TextBox 1"/>
          <p:cNvSpPr txBox="1"/>
          <p:nvPr/>
        </p:nvSpPr>
        <p:spPr>
          <a:xfrm>
            <a:off x="313899" y="5500048"/>
            <a:ext cx="6250674"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Vì sao phải nhấn vào các từ đó?</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1069" y="6171767"/>
            <a:ext cx="7424382"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Vì các từ đó là những từ gợi tả, gợ</a:t>
            </a:r>
            <a:r>
              <a:rPr lang="en-US" sz="3200" u="sng" dirty="0" smtClean="0">
                <a:solidFill>
                  <a:srgbClr val="0000FF"/>
                </a:solidFill>
                <a:latin typeface="Times New Roman" panose="02020603050405020304" pitchFamily="18" charset="0"/>
                <a:cs typeface="Times New Roman" panose="02020603050405020304" pitchFamily="18" charset="0"/>
              </a:rPr>
              <a:t>i</a:t>
            </a:r>
            <a:r>
              <a:rPr lang="en-US" sz="3200" dirty="0" smtClean="0">
                <a:solidFill>
                  <a:srgbClr val="0000FF"/>
                </a:solidFill>
                <a:latin typeface="Times New Roman" panose="02020603050405020304" pitchFamily="18" charset="0"/>
                <a:cs typeface="Times New Roman" panose="02020603050405020304" pitchFamily="18" charset="0"/>
              </a:rPr>
              <a:t> cảm.</a:t>
            </a:r>
            <a:endParaRPr lang="vi-VN"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76200"/>
            <a:ext cx="8229600" cy="914400"/>
          </a:xfrm>
        </p:spPr>
        <p:txBody>
          <a:bodyPr/>
          <a:lstStyle/>
          <a:p>
            <a:pPr algn="ctr" eaLnBrk="1" hangingPunct="1">
              <a:lnSpc>
                <a:spcPct val="80000"/>
              </a:lnSpc>
              <a:buFontTx/>
              <a:buNone/>
            </a:pPr>
            <a:r>
              <a:rPr lang="en-US" altLang="en-US" sz="3600" b="1" u="sng" dirty="0" smtClean="0">
                <a:solidFill>
                  <a:srgbClr val="006600"/>
                </a:solidFill>
                <a:latin typeface="Times New Roman" panose="02020603050405020304" pitchFamily="18" charset="0"/>
                <a:cs typeface="Times New Roman" panose="02020603050405020304" pitchFamily="18" charset="0"/>
              </a:rPr>
              <a:t>Vận dụng:</a:t>
            </a:r>
          </a:p>
          <a:p>
            <a:pPr eaLnBrk="1" hangingPunct="1">
              <a:lnSpc>
                <a:spcPct val="80000"/>
              </a:lnSpc>
              <a:buFontTx/>
              <a:buNone/>
            </a:pPr>
            <a:r>
              <a:rPr lang="en-US" altLang="en-US" sz="3600" b="1" dirty="0" smtClean="0">
                <a:solidFill>
                  <a:srgbClr val="FF0066"/>
                </a:solidFill>
                <a:latin typeface="Times New Roman" panose="02020603050405020304" pitchFamily="18" charset="0"/>
                <a:cs typeface="Times New Roman" panose="02020603050405020304" pitchFamily="18" charset="0"/>
              </a:rPr>
              <a:t>Câu chuyện giúp em hiểu được điều gì?</a:t>
            </a:r>
          </a:p>
          <a:p>
            <a:pPr eaLnBrk="1" hangingPunct="1">
              <a:lnSpc>
                <a:spcPct val="80000"/>
              </a:lnSpc>
              <a:buFontTx/>
              <a:buNone/>
            </a:pPr>
            <a:endParaRPr lang="en-US" altLang="en-US" sz="3600" b="1" dirty="0" smtClean="0">
              <a:solidFill>
                <a:srgbClr val="FF0066"/>
              </a:solidFill>
              <a:latin typeface="Times New Roman" panose="02020603050405020304" pitchFamily="18" charset="0"/>
              <a:cs typeface="Times New Roman" panose="02020603050405020304" pitchFamily="18" charset="0"/>
            </a:endParaRPr>
          </a:p>
        </p:txBody>
      </p:sp>
      <p:sp>
        <p:nvSpPr>
          <p:cNvPr id="29703" name="Rectangle 7"/>
          <p:cNvSpPr>
            <a:spLocks noChangeArrowheads="1"/>
          </p:cNvSpPr>
          <p:nvPr/>
        </p:nvSpPr>
        <p:spPr bwMode="auto">
          <a:xfrm>
            <a:off x="304800" y="1295400"/>
            <a:ext cx="11741150" cy="4495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r>
              <a:rPr lang="en-US" altLang="en-US" sz="3600" b="1" dirty="0" smtClean="0">
                <a:solidFill>
                  <a:srgbClr val="0000FF"/>
                </a:solidFill>
                <a:latin typeface="Times New Roman" panose="02020603050405020304" pitchFamily="18" charset="0"/>
              </a:rPr>
              <a:t>Làm việc gì cũng phải chăm chỉ, chịu khó mới thành công.</a:t>
            </a:r>
          </a:p>
          <a:p>
            <a:pPr fontAlgn="base">
              <a:spcAft>
                <a:spcPct val="0"/>
              </a:spcAft>
            </a:pPr>
            <a:r>
              <a:rPr lang="en-US" altLang="en-US" sz="3600" b="1" dirty="0" err="1" smtClean="0">
                <a:solidFill>
                  <a:srgbClr val="0000FF"/>
                </a:solidFill>
                <a:latin typeface="Times New Roman" panose="02020603050405020304" pitchFamily="18" charset="0"/>
              </a:rPr>
              <a:t>Nguyễn</a:t>
            </a:r>
            <a:r>
              <a:rPr lang="en-US" altLang="en-US" sz="3600" b="1" dirty="0" smtClean="0">
                <a:solidFill>
                  <a:srgbClr val="0000FF"/>
                </a:solidFill>
                <a:latin typeface="Times New Roman" panose="02020603050405020304" pitchFamily="18" charset="0"/>
              </a:rPr>
              <a:t> Hiền rất có chí. Ông không được đi học, thiếu cả bút, giấy nhưng nhờ quyết tâm vượt khó đã trở thành Trạng nguyên trẻ nhất nước ta.</a:t>
            </a:r>
          </a:p>
          <a:p>
            <a:pPr fontAlgn="base">
              <a:spcAft>
                <a:spcPct val="0"/>
              </a:spcAft>
            </a:pPr>
            <a:r>
              <a:rPr lang="en-US" altLang="en-US" sz="3600" b="1" dirty="0" smtClean="0">
                <a:solidFill>
                  <a:srgbClr val="0000FF"/>
                </a:solidFill>
                <a:latin typeface="Times New Roman" panose="02020603050405020304" pitchFamily="18" charset="0"/>
              </a:rPr>
              <a:t>Em được bố mẹ chiều chuộng, không thiếu thứ gì nhưng em học chưa giỏi vì chưa chăm chỉ bằng một phần nhỏ của ông </a:t>
            </a:r>
            <a:r>
              <a:rPr lang="en-US" altLang="en-US" sz="3600" b="1" dirty="0" err="1" smtClean="0">
                <a:solidFill>
                  <a:srgbClr val="0000FF"/>
                </a:solidFill>
                <a:latin typeface="Times New Roman" panose="02020603050405020304" pitchFamily="18" charset="0"/>
              </a:rPr>
              <a:t>Nguyễn</a:t>
            </a:r>
            <a:r>
              <a:rPr lang="en-US" altLang="en-US" sz="3600" b="1" dirty="0" smtClean="0">
                <a:solidFill>
                  <a:srgbClr val="0000FF"/>
                </a:solidFill>
                <a:latin typeface="Times New Roman" panose="02020603050405020304" pitchFamily="18" charset="0"/>
              </a:rPr>
              <a:t> Hiền.</a:t>
            </a:r>
          </a:p>
          <a:p>
            <a:pPr fontAlgn="base">
              <a:spcAft>
                <a:spcPct val="0"/>
              </a:spcAft>
            </a:pPr>
            <a:r>
              <a:rPr lang="en-US" altLang="en-US" sz="3600" b="1" dirty="0" err="1" smtClean="0">
                <a:solidFill>
                  <a:srgbClr val="0000FF"/>
                </a:solidFill>
                <a:latin typeface="Times New Roman" panose="02020603050405020304" pitchFamily="18" charset="0"/>
              </a:rPr>
              <a:t>Nguyễn</a:t>
            </a:r>
            <a:r>
              <a:rPr lang="en-US" altLang="en-US" sz="3600" b="1" dirty="0" smtClean="0">
                <a:solidFill>
                  <a:srgbClr val="0000FF"/>
                </a:solidFill>
                <a:latin typeface="Times New Roman" panose="02020603050405020304" pitchFamily="18" charset="0"/>
              </a:rPr>
              <a:t> Hiền là tấm gương sáng cho chúng em noi theo… </a:t>
            </a:r>
          </a:p>
        </p:txBody>
      </p:sp>
    </p:spTree>
    <p:extLst>
      <p:ext uri="{BB962C8B-B14F-4D97-AF65-F5344CB8AC3E}">
        <p14:creationId xmlns:p14="http://schemas.microsoft.com/office/powerpoint/2010/main" val="423286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29703">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29703">
                                            <p:txEl>
                                              <p:pRg st="0" end="0"/>
                                            </p:txEl>
                                          </p:spTgt>
                                        </p:tgtEl>
                                        <p:attrNameLst>
                                          <p:attrName>ppt_x</p:attrName>
                                        </p:attrNameLst>
                                      </p:cBhvr>
                                    </p:anim>
                                    <p:anim from="0" to="-1.0" calcmode="lin" valueType="num">
                                      <p:cBhvr>
                                        <p:cTn id="22" dur="200" decel="50000" autoRev="1" fill="hold">
                                          <p:stCondLst>
                                            <p:cond delay="600"/>
                                          </p:stCondLst>
                                        </p:cTn>
                                        <p:tgtEl>
                                          <p:spTgt spid="29703">
                                            <p:txEl>
                                              <p:pRg st="0" end="0"/>
                                            </p:txEl>
                                          </p:spTgt>
                                        </p:tgtEl>
                                        <p:attrNameLst>
                                          <p:attrName>xshear</p:attrName>
                                        </p:attrNameLst>
                                      </p:cBhvr>
                                    </p:anim>
                                    <p:animScale>
                                      <p:cBhvr>
                                        <p:cTn id="23" dur="200" decel="100000" autoRev="1" fill="hold">
                                          <p:stCondLst>
                                            <p:cond delay="600"/>
                                          </p:stCondLst>
                                        </p:cTn>
                                        <p:tgtEl>
                                          <p:spTgt spid="29703">
                                            <p:txEl>
                                              <p:pRg st="0" end="0"/>
                                            </p:txEl>
                                          </p:spTgt>
                                        </p:tgtEl>
                                      </p:cBhvr>
                                      <p:from x="100000" y="100000"/>
                                      <p:to x="80000" y="100000"/>
                                    </p:animScale>
                                    <p:anim by="(#ppt_h/3+#ppt_w*0.1)" calcmode="lin" valueType="num">
                                      <p:cBhvr additive="sum">
                                        <p:cTn id="24" dur="200" decel="100000" autoRev="1" fill="hold">
                                          <p:stCondLst>
                                            <p:cond delay="600"/>
                                          </p:stCondLst>
                                        </p:cTn>
                                        <p:tgtEl>
                                          <p:spTgt spid="29703">
                                            <p:txEl>
                                              <p:pRg st="0" end="0"/>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9703">
                                            <p:txEl>
                                              <p:pRg st="1" end="1"/>
                                            </p:txEl>
                                          </p:spTgt>
                                        </p:tgtEl>
                                        <p:attrNameLst>
                                          <p:attrName>style.visibility</p:attrName>
                                        </p:attrNameLst>
                                      </p:cBhvr>
                                      <p:to>
                                        <p:strVal val="visible"/>
                                      </p:to>
                                    </p:set>
                                    <p:anim from="(-#ppt_w/2)" to="(#ppt_x)" calcmode="lin" valueType="num">
                                      <p:cBhvr>
                                        <p:cTn id="29" dur="600" fill="hold">
                                          <p:stCondLst>
                                            <p:cond delay="0"/>
                                          </p:stCondLst>
                                        </p:cTn>
                                        <p:tgtEl>
                                          <p:spTgt spid="29703">
                                            <p:txEl>
                                              <p:pRg st="1" end="1"/>
                                            </p:txEl>
                                          </p:spTgt>
                                        </p:tgtEl>
                                        <p:attrNameLst>
                                          <p:attrName>ppt_x</p:attrName>
                                        </p:attrNameLst>
                                      </p:cBhvr>
                                    </p:anim>
                                    <p:anim from="0" to="-1.0" calcmode="lin" valueType="num">
                                      <p:cBhvr>
                                        <p:cTn id="30" dur="200" decel="50000" autoRev="1" fill="hold">
                                          <p:stCondLst>
                                            <p:cond delay="600"/>
                                          </p:stCondLst>
                                        </p:cTn>
                                        <p:tgtEl>
                                          <p:spTgt spid="29703">
                                            <p:txEl>
                                              <p:pRg st="1" end="1"/>
                                            </p:txEl>
                                          </p:spTgt>
                                        </p:tgtEl>
                                        <p:attrNameLst>
                                          <p:attrName>xshear</p:attrName>
                                        </p:attrNameLst>
                                      </p:cBhvr>
                                    </p:anim>
                                    <p:animScale>
                                      <p:cBhvr>
                                        <p:cTn id="31" dur="200" decel="100000" autoRev="1" fill="hold">
                                          <p:stCondLst>
                                            <p:cond delay="600"/>
                                          </p:stCondLst>
                                        </p:cTn>
                                        <p:tgtEl>
                                          <p:spTgt spid="29703">
                                            <p:txEl>
                                              <p:pRg st="1" end="1"/>
                                            </p:txEl>
                                          </p:spTgt>
                                        </p:tgtEl>
                                      </p:cBhvr>
                                      <p:from x="100000" y="100000"/>
                                      <p:to x="80000" y="100000"/>
                                    </p:animScale>
                                    <p:anim by="(#ppt_h/3+#ppt_w*0.1)" calcmode="lin" valueType="num">
                                      <p:cBhvr additive="sum">
                                        <p:cTn id="32" dur="200" decel="100000" autoRev="1" fill="hold">
                                          <p:stCondLst>
                                            <p:cond delay="600"/>
                                          </p:stCondLst>
                                        </p:cTn>
                                        <p:tgtEl>
                                          <p:spTgt spid="29703">
                                            <p:txEl>
                                              <p:pRg st="1" end="1"/>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29703">
                                            <p:txEl>
                                              <p:pRg st="2" end="2"/>
                                            </p:txEl>
                                          </p:spTgt>
                                        </p:tgtEl>
                                        <p:attrNameLst>
                                          <p:attrName>style.visibility</p:attrName>
                                        </p:attrNameLst>
                                      </p:cBhvr>
                                      <p:to>
                                        <p:strVal val="visible"/>
                                      </p:to>
                                    </p:set>
                                    <p:anim from="(-#ppt_w/2)" to="(#ppt_x)" calcmode="lin" valueType="num">
                                      <p:cBhvr>
                                        <p:cTn id="37" dur="600" fill="hold">
                                          <p:stCondLst>
                                            <p:cond delay="0"/>
                                          </p:stCondLst>
                                        </p:cTn>
                                        <p:tgtEl>
                                          <p:spTgt spid="29703">
                                            <p:txEl>
                                              <p:pRg st="2" end="2"/>
                                            </p:txEl>
                                          </p:spTgt>
                                        </p:tgtEl>
                                        <p:attrNameLst>
                                          <p:attrName>ppt_x</p:attrName>
                                        </p:attrNameLst>
                                      </p:cBhvr>
                                    </p:anim>
                                    <p:anim from="0" to="-1.0" calcmode="lin" valueType="num">
                                      <p:cBhvr>
                                        <p:cTn id="38" dur="200" decel="50000" autoRev="1" fill="hold">
                                          <p:stCondLst>
                                            <p:cond delay="600"/>
                                          </p:stCondLst>
                                        </p:cTn>
                                        <p:tgtEl>
                                          <p:spTgt spid="29703">
                                            <p:txEl>
                                              <p:pRg st="2" end="2"/>
                                            </p:txEl>
                                          </p:spTgt>
                                        </p:tgtEl>
                                        <p:attrNameLst>
                                          <p:attrName>xshear</p:attrName>
                                        </p:attrNameLst>
                                      </p:cBhvr>
                                    </p:anim>
                                    <p:animScale>
                                      <p:cBhvr>
                                        <p:cTn id="39" dur="200" decel="100000" autoRev="1" fill="hold">
                                          <p:stCondLst>
                                            <p:cond delay="600"/>
                                          </p:stCondLst>
                                        </p:cTn>
                                        <p:tgtEl>
                                          <p:spTgt spid="29703">
                                            <p:txEl>
                                              <p:pRg st="2" end="2"/>
                                            </p:txEl>
                                          </p:spTgt>
                                        </p:tgtEl>
                                      </p:cBhvr>
                                      <p:from x="100000" y="100000"/>
                                      <p:to x="80000" y="100000"/>
                                    </p:animScale>
                                    <p:anim by="(#ppt_h/3+#ppt_w*0.1)" calcmode="lin" valueType="num">
                                      <p:cBhvr additive="sum">
                                        <p:cTn id="40" dur="200" decel="100000" autoRev="1" fill="hold">
                                          <p:stCondLst>
                                            <p:cond delay="600"/>
                                          </p:stCondLst>
                                        </p:cTn>
                                        <p:tgtEl>
                                          <p:spTgt spid="29703">
                                            <p:txEl>
                                              <p:pRg st="2" end="2"/>
                                            </p:txEl>
                                          </p:spTgt>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nodeType="clickEffect">
                                  <p:stCondLst>
                                    <p:cond delay="0"/>
                                  </p:stCondLst>
                                  <p:childTnLst>
                                    <p:set>
                                      <p:cBhvr>
                                        <p:cTn id="44" dur="1" fill="hold">
                                          <p:stCondLst>
                                            <p:cond delay="0"/>
                                          </p:stCondLst>
                                        </p:cTn>
                                        <p:tgtEl>
                                          <p:spTgt spid="29703">
                                            <p:txEl>
                                              <p:pRg st="3" end="3"/>
                                            </p:txEl>
                                          </p:spTgt>
                                        </p:tgtEl>
                                        <p:attrNameLst>
                                          <p:attrName>style.visibility</p:attrName>
                                        </p:attrNameLst>
                                      </p:cBhvr>
                                      <p:to>
                                        <p:strVal val="visible"/>
                                      </p:to>
                                    </p:set>
                                    <p:anim from="(-#ppt_w/2)" to="(#ppt_x)" calcmode="lin" valueType="num">
                                      <p:cBhvr>
                                        <p:cTn id="45" dur="600" fill="hold">
                                          <p:stCondLst>
                                            <p:cond delay="0"/>
                                          </p:stCondLst>
                                        </p:cTn>
                                        <p:tgtEl>
                                          <p:spTgt spid="29703">
                                            <p:txEl>
                                              <p:pRg st="3" end="3"/>
                                            </p:txEl>
                                          </p:spTgt>
                                        </p:tgtEl>
                                        <p:attrNameLst>
                                          <p:attrName>ppt_x</p:attrName>
                                        </p:attrNameLst>
                                      </p:cBhvr>
                                    </p:anim>
                                    <p:anim from="0" to="-1.0" calcmode="lin" valueType="num">
                                      <p:cBhvr>
                                        <p:cTn id="46" dur="200" decel="50000" autoRev="1" fill="hold">
                                          <p:stCondLst>
                                            <p:cond delay="600"/>
                                          </p:stCondLst>
                                        </p:cTn>
                                        <p:tgtEl>
                                          <p:spTgt spid="29703">
                                            <p:txEl>
                                              <p:pRg st="3" end="3"/>
                                            </p:txEl>
                                          </p:spTgt>
                                        </p:tgtEl>
                                        <p:attrNameLst>
                                          <p:attrName>xshear</p:attrName>
                                        </p:attrNameLst>
                                      </p:cBhvr>
                                    </p:anim>
                                    <p:animScale>
                                      <p:cBhvr>
                                        <p:cTn id="47" dur="200" decel="100000" autoRev="1" fill="hold">
                                          <p:stCondLst>
                                            <p:cond delay="600"/>
                                          </p:stCondLst>
                                        </p:cTn>
                                        <p:tgtEl>
                                          <p:spTgt spid="29703">
                                            <p:txEl>
                                              <p:pRg st="3" end="3"/>
                                            </p:txEl>
                                          </p:spTgt>
                                        </p:tgtEl>
                                      </p:cBhvr>
                                      <p:from x="100000" y="100000"/>
                                      <p:to x="80000" y="100000"/>
                                    </p:animScale>
                                    <p:anim by="(#ppt_h/3+#ppt_w*0.1)" calcmode="lin" valueType="num">
                                      <p:cBhvr additive="sum">
                                        <p:cTn id="48" dur="200" decel="100000" autoRev="1" fill="hold">
                                          <p:stCondLst>
                                            <p:cond delay="600"/>
                                          </p:stCondLst>
                                        </p:cTn>
                                        <p:tgtEl>
                                          <p:spTgt spid="2970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images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709684" y="232012"/>
            <a:ext cx="10644116" cy="4644788"/>
          </a:xfrm>
        </p:spPr>
        <p:txBody>
          <a:bodyPr/>
          <a:lstStyle/>
          <a:p>
            <a:pPr eaLnBrk="1" hangingPunct="1">
              <a:buFontTx/>
              <a:buNone/>
            </a:pPr>
            <a:r>
              <a:rPr lang="en-US" altLang="en-US" sz="4000" b="1" u="sng" dirty="0" smtClean="0">
                <a:solidFill>
                  <a:srgbClr val="006600"/>
                </a:solidFill>
                <a:latin typeface="Times New Roman" panose="02020603050405020304" pitchFamily="18" charset="0"/>
                <a:cs typeface="Times New Roman" panose="02020603050405020304" pitchFamily="18" charset="0"/>
              </a:rPr>
              <a:t>Dặn dò:</a:t>
            </a:r>
          </a:p>
          <a:p>
            <a:pPr eaLnBrk="1" hangingPunct="1"/>
            <a:r>
              <a:rPr lang="en-US" altLang="en-US" sz="4000" b="1" dirty="0" smtClean="0">
                <a:latin typeface="Times New Roman" panose="02020603050405020304" pitchFamily="18" charset="0"/>
                <a:cs typeface="Times New Roman" panose="02020603050405020304" pitchFamily="18" charset="0"/>
              </a:rPr>
              <a:t>Luyện đọc bài: </a:t>
            </a:r>
            <a:r>
              <a:rPr lang="en-US" altLang="en-US" sz="4000" b="1" i="1" dirty="0" smtClean="0">
                <a:latin typeface="Times New Roman" panose="02020603050405020304" pitchFamily="18" charset="0"/>
                <a:cs typeface="Times New Roman" panose="02020603050405020304" pitchFamily="18" charset="0"/>
              </a:rPr>
              <a:t>“Ông trạng thả diều”</a:t>
            </a:r>
          </a:p>
          <a:p>
            <a:pPr eaLnBrk="1" hangingPunct="1"/>
            <a:r>
              <a:rPr lang="en-US" altLang="en-US" sz="4000" b="1" dirty="0" smtClean="0">
                <a:latin typeface="Times New Roman" panose="02020603050405020304" pitchFamily="18" charset="0"/>
                <a:cs typeface="Times New Roman" panose="02020603050405020304" pitchFamily="18" charset="0"/>
              </a:rPr>
              <a:t>Chuẩn bị bài: “</a:t>
            </a:r>
            <a:r>
              <a:rPr lang="en-US" altLang="en-US" sz="4000" b="1" i="1" dirty="0" smtClean="0">
                <a:latin typeface="Times New Roman" panose="02020603050405020304" pitchFamily="18" charset="0"/>
                <a:cs typeface="Times New Roman" panose="02020603050405020304" pitchFamily="18" charset="0"/>
              </a:rPr>
              <a:t>Có chí thì nên”</a:t>
            </a:r>
          </a:p>
        </p:txBody>
      </p:sp>
    </p:spTree>
    <p:extLst>
      <p:ext uri="{BB962C8B-B14F-4D97-AF65-F5344CB8AC3E}">
        <p14:creationId xmlns:p14="http://schemas.microsoft.com/office/powerpoint/2010/main" val="2120488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2771">
                                            <p:txEl>
                                              <p:pRg st="1" end="1"/>
                                            </p:txEl>
                                          </p:spTgt>
                                        </p:tgtEl>
                                        <p:attrNameLst>
                                          <p:attrName>ppt_x</p:attrName>
                                        </p:attrNameLst>
                                      </p:cBhvr>
                                    </p:anim>
                                    <p:anim from="0" to="-1.0" calcmode="lin" valueType="num">
                                      <p:cBhvr>
                                        <p:cTn id="15" dur="200" decel="50000" autoRev="1" fill="hold">
                                          <p:stCondLst>
                                            <p:cond delay="600"/>
                                          </p:stCondLst>
                                        </p:cTn>
                                        <p:tgtEl>
                                          <p:spTgt spid="32771">
                                            <p:txEl>
                                              <p:pRg st="1" end="1"/>
                                            </p:txEl>
                                          </p:spTgt>
                                        </p:tgtEl>
                                        <p:attrNameLst>
                                          <p:attrName>xshear</p:attrName>
                                        </p:attrNameLst>
                                      </p:cBhvr>
                                    </p:anim>
                                    <p:animScale>
                                      <p:cBhvr>
                                        <p:cTn id="16" dur="200" decel="100000" autoRev="1" fill="hold">
                                          <p:stCondLst>
                                            <p:cond delay="600"/>
                                          </p:stCondLst>
                                        </p:cTn>
                                        <p:tgtEl>
                                          <p:spTgt spid="32771">
                                            <p:txEl>
                                              <p:pRg st="1" end="1"/>
                                            </p:txEl>
                                          </p:spTgt>
                                        </p:tgtEl>
                                      </p:cBhvr>
                                      <p:from x="100000" y="100000"/>
                                      <p:to x="80000" y="100000"/>
                                    </p:animScale>
                                    <p:anim by="(#ppt_h/3+#ppt_w*0.1)" calcmode="lin" valueType="num">
                                      <p:cBhvr additive="sum">
                                        <p:cTn id="17" dur="200" decel="100000" autoRev="1" fill="hold">
                                          <p:stCondLst>
                                            <p:cond delay="600"/>
                                          </p:stCondLst>
                                        </p:cTn>
                                        <p:tgtEl>
                                          <p:spTgt spid="32771">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32771">
                                            <p:txEl>
                                              <p:pRg st="2" end="2"/>
                                            </p:txEl>
                                          </p:spTgt>
                                        </p:tgtEl>
                                        <p:attrNameLst>
                                          <p:attrName>ppt_x</p:attrName>
                                        </p:attrNameLst>
                                      </p:cBhvr>
                                    </p:anim>
                                    <p:anim from="0" to="-1.0" calcmode="lin" valueType="num">
                                      <p:cBhvr>
                                        <p:cTn id="23" dur="200" decel="50000" autoRev="1" fill="hold">
                                          <p:stCondLst>
                                            <p:cond delay="600"/>
                                          </p:stCondLst>
                                        </p:cTn>
                                        <p:tgtEl>
                                          <p:spTgt spid="32771">
                                            <p:txEl>
                                              <p:pRg st="2" end="2"/>
                                            </p:txEl>
                                          </p:spTgt>
                                        </p:tgtEl>
                                        <p:attrNameLst>
                                          <p:attrName>xshear</p:attrName>
                                        </p:attrNameLst>
                                      </p:cBhvr>
                                    </p:anim>
                                    <p:animScale>
                                      <p:cBhvr>
                                        <p:cTn id="24" dur="200" decel="100000" autoRev="1" fill="hold">
                                          <p:stCondLst>
                                            <p:cond delay="600"/>
                                          </p:stCondLst>
                                        </p:cTn>
                                        <p:tgtEl>
                                          <p:spTgt spid="32771">
                                            <p:txEl>
                                              <p:pRg st="2" end="2"/>
                                            </p:txEl>
                                          </p:spTgt>
                                        </p:tgtEl>
                                      </p:cBhvr>
                                      <p:from x="100000" y="100000"/>
                                      <p:to x="80000" y="100000"/>
                                    </p:animScale>
                                    <p:anim by="(#ppt_h/3+#ppt_w*0.1)" calcmode="lin" valueType="num">
                                      <p:cBhvr additive="sum">
                                        <p:cTn id="25" dur="200" decel="100000" autoRev="1" fill="hold">
                                          <p:stCondLst>
                                            <p:cond delay="600"/>
                                          </p:stCondLst>
                                        </p:cTn>
                                        <p:tgtEl>
                                          <p:spTgt spid="32771">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jpg"/>
          <p:cNvPicPr>
            <a:picLocks noGrp="1" noChangeAspect="1"/>
          </p:cNvPicPr>
          <p:nvPr>
            <p:ph type="pic" idx="1"/>
          </p:nvPr>
        </p:nvPicPr>
        <p:blipFill>
          <a:blip r:embed="rId2"/>
          <a:srcRect l="7822" r="7822"/>
          <a:stretch>
            <a:fillRect/>
          </a:stretch>
        </p:blipFill>
        <p:spPr>
          <a:xfrm>
            <a:off x="0" y="135743"/>
            <a:ext cx="12192000" cy="6858000"/>
          </a:xfrm>
        </p:spPr>
      </p:pic>
      <p:sp>
        <p:nvSpPr>
          <p:cNvPr id="6" name="Rectangle 5"/>
          <p:cNvSpPr/>
          <p:nvPr/>
        </p:nvSpPr>
        <p:spPr>
          <a:xfrm>
            <a:off x="37996" y="3564743"/>
            <a:ext cx="1220212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CHÚC CÁC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CHĂM NGOAN, HỌC GIỎI!</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1236011" y="2144375"/>
            <a:ext cx="984199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CHÚC CÁC THẦY CÔ MẠNH KHỎE!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12192000" cy="6858000"/>
          </a:xfrm>
          <a:prstGeom prst="rect">
            <a:avLst/>
          </a:prstGeom>
          <a:gradFill rotWithShape="1">
            <a:gsLst>
              <a:gs pos="0">
                <a:srgbClr val="FFFF00"/>
              </a:gs>
              <a:gs pos="100000">
                <a:schemeClr val="bg1"/>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smtClean="0">
              <a:solidFill>
                <a:srgbClr val="000000"/>
              </a:solidFill>
            </a:endParaRPr>
          </a:p>
        </p:txBody>
      </p:sp>
      <p:pic>
        <p:nvPicPr>
          <p:cNvPr id="4099" name="Picture 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475"/>
            <a:ext cx="60198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6096000" y="76200"/>
            <a:ext cx="5943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smtClean="0">
                <a:solidFill>
                  <a:srgbClr val="FF0066"/>
                </a:solidFill>
                <a:latin typeface="Times New Roman" panose="02020603050405020304" pitchFamily="18" charset="0"/>
                <a:cs typeface="Times New Roman" panose="02020603050405020304" pitchFamily="18" charset="0"/>
              </a:rPr>
              <a:t>Tranh minh hoạ chủ điểm vẽ:</a:t>
            </a:r>
          </a:p>
          <a:p>
            <a:pPr fontAlgn="base">
              <a:spcAft>
                <a:spcPct val="0"/>
              </a:spcAft>
              <a:buFont typeface="Wingdings" panose="05000000000000000000" pitchFamily="2" charset="2"/>
              <a:buChar char="v"/>
            </a:pPr>
            <a:r>
              <a:rPr lang="en-US" altLang="en-US" sz="3600" smtClean="0">
                <a:solidFill>
                  <a:srgbClr val="000000"/>
                </a:solidFill>
                <a:latin typeface="Times New Roman" panose="02020603050405020304" pitchFamily="18" charset="0"/>
                <a:cs typeface="Times New Roman" panose="02020603050405020304" pitchFamily="18" charset="0"/>
              </a:rPr>
              <a:t>Một chú bé chăn trâu đứng ngoài lớp nghe thầy giảng bài.</a:t>
            </a:r>
          </a:p>
          <a:p>
            <a:pPr fontAlgn="base">
              <a:spcAft>
                <a:spcPct val="0"/>
              </a:spcAft>
              <a:buFont typeface="Wingdings" panose="05000000000000000000" pitchFamily="2" charset="2"/>
              <a:buChar char="v"/>
            </a:pPr>
            <a:r>
              <a:rPr lang="en-US" altLang="en-US" sz="3600" smtClean="0">
                <a:solidFill>
                  <a:srgbClr val="000000"/>
                </a:solidFill>
                <a:latin typeface="Times New Roman" panose="02020603050405020304" pitchFamily="18" charset="0"/>
                <a:cs typeface="Times New Roman" panose="02020603050405020304" pitchFamily="18" charset="0"/>
              </a:rPr>
              <a:t>Những em bé đội mưa gió đi học.</a:t>
            </a:r>
          </a:p>
          <a:p>
            <a:pPr fontAlgn="base">
              <a:spcAft>
                <a:spcPct val="0"/>
              </a:spcAft>
              <a:buFont typeface="Wingdings" panose="05000000000000000000" pitchFamily="2" charset="2"/>
              <a:buChar char="v"/>
            </a:pPr>
            <a:r>
              <a:rPr lang="en-US" altLang="en-US" sz="3600" smtClean="0">
                <a:solidFill>
                  <a:srgbClr val="000000"/>
                </a:solidFill>
                <a:latin typeface="Times New Roman" panose="02020603050405020304" pitchFamily="18" charset="0"/>
                <a:cs typeface="Times New Roman" panose="02020603050405020304" pitchFamily="18" charset="0"/>
              </a:rPr>
              <a:t>Những em bé chăm chỉ, miệt mài học tập, nghiên cứu.</a:t>
            </a:r>
          </a:p>
        </p:txBody>
      </p:sp>
      <p:sp>
        <p:nvSpPr>
          <p:cNvPr id="7173" name="Rectangle 5"/>
          <p:cNvSpPr>
            <a:spLocks noChangeArrowheads="1"/>
          </p:cNvSpPr>
          <p:nvPr/>
        </p:nvSpPr>
        <p:spPr bwMode="auto">
          <a:xfrm>
            <a:off x="304800" y="4503738"/>
            <a:ext cx="1158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3" panose="05040102010807070707" pitchFamily="18" charset="2"/>
              <a:buChar char="e"/>
            </a:pPr>
            <a:r>
              <a:rPr lang="en-US" altLang="en-US" sz="3600" b="1" smtClean="0">
                <a:solidFill>
                  <a:srgbClr val="0000FF"/>
                </a:solidFill>
                <a:latin typeface="Times New Roman" panose="02020603050405020304" pitchFamily="18" charset="0"/>
                <a:cs typeface="Times New Roman" panose="02020603050405020304" pitchFamily="18" charset="0"/>
              </a:rPr>
              <a:t>Tên chủ điểm nói lên những con người có nghị lực, ý chí sẽ đạt được thành công. </a:t>
            </a:r>
          </a:p>
          <a:p>
            <a:pPr fontAlgn="base">
              <a:spcBef>
                <a:spcPct val="0"/>
              </a:spcBef>
              <a:spcAft>
                <a:spcPct val="0"/>
              </a:spcAft>
              <a:buFont typeface="Wingdings 3" panose="05040102010807070707" pitchFamily="18" charset="2"/>
              <a:buChar char="e"/>
            </a:pPr>
            <a:r>
              <a:rPr lang="en-US" altLang="en-US" sz="3600" b="1" smtClean="0">
                <a:solidFill>
                  <a:srgbClr val="0000FF"/>
                </a:solidFill>
                <a:latin typeface="Times New Roman" panose="02020603050405020304" pitchFamily="18" charset="0"/>
                <a:cs typeface="Times New Roman" panose="02020603050405020304" pitchFamily="18" charset="0"/>
              </a:rPr>
              <a:t>Chủ điểm Có chí thì nên sẽ giới thiệu với các em những con người có nghị lực vươn lên trong cuộc sống.</a:t>
            </a:r>
          </a:p>
        </p:txBody>
      </p:sp>
    </p:spTree>
    <p:extLst>
      <p:ext uri="{BB962C8B-B14F-4D97-AF65-F5344CB8AC3E}">
        <p14:creationId xmlns:p14="http://schemas.microsoft.com/office/powerpoint/2010/main" val="298777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blinds(horizontal)">
                                      <p:cBhvr>
                                        <p:cTn id="7" dur="500"/>
                                        <p:tgtEl>
                                          <p:spTgt spid="717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blinds(horizontal)">
                                      <p:cBhvr>
                                        <p:cTn id="12" dur="500"/>
                                        <p:tgtEl>
                                          <p:spTgt spid="71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2">
                                            <p:txEl>
                                              <p:pRg st="3" end="3"/>
                                            </p:txEl>
                                          </p:spTgt>
                                        </p:tgtEl>
                                        <p:attrNameLst>
                                          <p:attrName>style.visibility</p:attrName>
                                        </p:attrNameLst>
                                      </p:cBhvr>
                                      <p:to>
                                        <p:strVal val="visible"/>
                                      </p:to>
                                    </p:set>
                                    <p:animEffect transition="in" filter="blinds(horizontal)">
                                      <p:cBhvr>
                                        <p:cTn id="17" dur="500"/>
                                        <p:tgtEl>
                                          <p:spTgt spid="717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7173">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7173">
                                            <p:txEl>
                                              <p:pRg st="0" end="0"/>
                                            </p:txEl>
                                          </p:spTgt>
                                        </p:tgtEl>
                                        <p:attrNameLst>
                                          <p:attrName>ppt_x</p:attrName>
                                        </p:attrNameLst>
                                      </p:cBhvr>
                                    </p:anim>
                                    <p:anim from="0" to="-1.0" calcmode="lin" valueType="num">
                                      <p:cBhvr>
                                        <p:cTn id="23" dur="200" decel="50000" autoRev="1" fill="hold">
                                          <p:stCondLst>
                                            <p:cond delay="600"/>
                                          </p:stCondLst>
                                        </p:cTn>
                                        <p:tgtEl>
                                          <p:spTgt spid="7173">
                                            <p:txEl>
                                              <p:pRg st="0" end="0"/>
                                            </p:txEl>
                                          </p:spTgt>
                                        </p:tgtEl>
                                        <p:attrNameLst>
                                          <p:attrName>xshear</p:attrName>
                                        </p:attrNameLst>
                                      </p:cBhvr>
                                    </p:anim>
                                    <p:animScale>
                                      <p:cBhvr>
                                        <p:cTn id="24" dur="200" decel="100000" autoRev="1" fill="hold">
                                          <p:stCondLst>
                                            <p:cond delay="600"/>
                                          </p:stCondLst>
                                        </p:cTn>
                                        <p:tgtEl>
                                          <p:spTgt spid="7173">
                                            <p:txEl>
                                              <p:pRg st="0" end="0"/>
                                            </p:txEl>
                                          </p:spTgt>
                                        </p:tgtEl>
                                      </p:cBhvr>
                                      <p:from x="100000" y="100000"/>
                                      <p:to x="80000" y="100000"/>
                                    </p:animScale>
                                    <p:anim by="(#ppt_h/3+#ppt_w*0.1)" calcmode="lin" valueType="num">
                                      <p:cBhvr additive="sum">
                                        <p:cTn id="25" dur="200" decel="100000" autoRev="1" fill="hold">
                                          <p:stCondLst>
                                            <p:cond delay="600"/>
                                          </p:stCondLst>
                                        </p:cTn>
                                        <p:tgtEl>
                                          <p:spTgt spid="7173">
                                            <p:txEl>
                                              <p:pRg st="0" end="0"/>
                                            </p:txEl>
                                          </p:spTgt>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nodeType="clickEffect">
                                  <p:stCondLst>
                                    <p:cond delay="0"/>
                                  </p:stCondLst>
                                  <p:childTnLst>
                                    <p:set>
                                      <p:cBhvr>
                                        <p:cTn id="29" dur="1" fill="hold">
                                          <p:stCondLst>
                                            <p:cond delay="0"/>
                                          </p:stCondLst>
                                        </p:cTn>
                                        <p:tgtEl>
                                          <p:spTgt spid="7173">
                                            <p:txEl>
                                              <p:pRg st="1" end="1"/>
                                            </p:txEl>
                                          </p:spTgt>
                                        </p:tgtEl>
                                        <p:attrNameLst>
                                          <p:attrName>style.visibility</p:attrName>
                                        </p:attrNameLst>
                                      </p:cBhvr>
                                      <p:to>
                                        <p:strVal val="visible"/>
                                      </p:to>
                                    </p:set>
                                    <p:anim from="(-#ppt_w/2)" to="(#ppt_x)" calcmode="lin" valueType="num">
                                      <p:cBhvr>
                                        <p:cTn id="30" dur="600" fill="hold">
                                          <p:stCondLst>
                                            <p:cond delay="0"/>
                                          </p:stCondLst>
                                        </p:cTn>
                                        <p:tgtEl>
                                          <p:spTgt spid="7173">
                                            <p:txEl>
                                              <p:pRg st="1" end="1"/>
                                            </p:txEl>
                                          </p:spTgt>
                                        </p:tgtEl>
                                        <p:attrNameLst>
                                          <p:attrName>ppt_x</p:attrName>
                                        </p:attrNameLst>
                                      </p:cBhvr>
                                    </p:anim>
                                    <p:anim from="0" to="-1.0" calcmode="lin" valueType="num">
                                      <p:cBhvr>
                                        <p:cTn id="31" dur="200" decel="50000" autoRev="1" fill="hold">
                                          <p:stCondLst>
                                            <p:cond delay="600"/>
                                          </p:stCondLst>
                                        </p:cTn>
                                        <p:tgtEl>
                                          <p:spTgt spid="7173">
                                            <p:txEl>
                                              <p:pRg st="1" end="1"/>
                                            </p:txEl>
                                          </p:spTgt>
                                        </p:tgtEl>
                                        <p:attrNameLst>
                                          <p:attrName>xshear</p:attrName>
                                        </p:attrNameLst>
                                      </p:cBhvr>
                                    </p:anim>
                                    <p:animScale>
                                      <p:cBhvr>
                                        <p:cTn id="32" dur="200" decel="100000" autoRev="1" fill="hold">
                                          <p:stCondLst>
                                            <p:cond delay="600"/>
                                          </p:stCondLst>
                                        </p:cTn>
                                        <p:tgtEl>
                                          <p:spTgt spid="7173">
                                            <p:txEl>
                                              <p:pRg st="1" end="1"/>
                                            </p:txEl>
                                          </p:spTgt>
                                        </p:tgtEl>
                                      </p:cBhvr>
                                      <p:from x="100000" y="100000"/>
                                      <p:to x="80000" y="100000"/>
                                    </p:animScale>
                                    <p:anim by="(#ppt_h/3+#ppt_w*0.1)" calcmode="lin" valueType="num">
                                      <p:cBhvr additive="sum">
                                        <p:cTn id="33" dur="200" decel="100000" autoRev="1" fill="hold">
                                          <p:stCondLst>
                                            <p:cond delay="600"/>
                                          </p:stCondLst>
                                        </p:cTn>
                                        <p:tgtEl>
                                          <p:spTgt spid="717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Grp="1" noChangeArrowheads="1"/>
          </p:cNvSpPr>
          <p:nvPr>
            <p:ph type="ctrTitle"/>
          </p:nvPr>
        </p:nvSpPr>
        <p:spPr>
          <a:xfrm>
            <a:off x="3429000" y="6302375"/>
            <a:ext cx="5791200" cy="555625"/>
          </a:xfrm>
        </p:spPr>
        <p:txBody>
          <a:bodyPr/>
          <a:lstStyle/>
          <a:p>
            <a:pPr eaLnBrk="1" hangingPunct="1"/>
            <a:r>
              <a:rPr lang="en-US" altLang="en-US" sz="4000" b="1" smtClean="0">
                <a:solidFill>
                  <a:srgbClr val="006600"/>
                </a:solidFill>
                <a:latin typeface="Times New Roman" panose="02020603050405020304" pitchFamily="18" charset="0"/>
                <a:cs typeface="Times New Roman" panose="02020603050405020304" pitchFamily="18" charset="0"/>
              </a:rPr>
              <a:t>Bức tranh vẽ gì?</a:t>
            </a:r>
          </a:p>
        </p:txBody>
      </p:sp>
      <p:pic>
        <p:nvPicPr>
          <p:cNvPr id="9220"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76200" y="1677988"/>
            <a:ext cx="12115800" cy="4646612"/>
          </a:xfrm>
          <a:noFill/>
        </p:spPr>
      </p:pic>
      <p:sp>
        <p:nvSpPr>
          <p:cNvPr id="9223" name="Rectangle 7"/>
          <p:cNvSpPr>
            <a:spLocks noChangeArrowheads="1"/>
          </p:cNvSpPr>
          <p:nvPr/>
        </p:nvSpPr>
        <p:spPr bwMode="auto">
          <a:xfrm>
            <a:off x="3200400" y="379413"/>
            <a:ext cx="6248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4000" b="1" smtClean="0">
                <a:solidFill>
                  <a:srgbClr val="FF0000"/>
                </a:solidFill>
                <a:latin typeface="Times New Roman" panose="02020603050405020304" pitchFamily="18" charset="0"/>
                <a:cs typeface="Times New Roman" panose="02020603050405020304" pitchFamily="18" charset="0"/>
              </a:rPr>
              <a:t>Ông Trạng Thả Diều</a:t>
            </a:r>
          </a:p>
          <a:p>
            <a:pPr algn="r" fontAlgn="base">
              <a:spcAft>
                <a:spcPct val="0"/>
              </a:spcAft>
              <a:buFontTx/>
              <a:buNone/>
            </a:pPr>
            <a:r>
              <a:rPr lang="en-US" altLang="en-US" b="1" smtClean="0">
                <a:solidFill>
                  <a:srgbClr val="000000"/>
                </a:solidFill>
                <a:latin typeface="Times New Roman" panose="02020603050405020304" pitchFamily="18" charset="0"/>
                <a:cs typeface="Times New Roman" panose="02020603050405020304" pitchFamily="18" charset="0"/>
              </a:rPr>
              <a:t>Theo Trinh Đường</a:t>
            </a:r>
          </a:p>
        </p:txBody>
      </p:sp>
    </p:spTree>
    <p:extLst>
      <p:ext uri="{BB962C8B-B14F-4D97-AF65-F5344CB8AC3E}">
        <p14:creationId xmlns:p14="http://schemas.microsoft.com/office/powerpoint/2010/main" val="3099479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fade">
                                      <p:cBhvr>
                                        <p:cTn id="12" dur="1000"/>
                                        <p:tgtEl>
                                          <p:spTgt spid="9225"/>
                                        </p:tgtEl>
                                      </p:cBhvr>
                                    </p:animEffect>
                                    <p:anim calcmode="lin" valueType="num">
                                      <p:cBhvr>
                                        <p:cTn id="13" dur="1000" fill="hold"/>
                                        <p:tgtEl>
                                          <p:spTgt spid="9225"/>
                                        </p:tgtEl>
                                        <p:attrNameLst>
                                          <p:attrName>ppt_x</p:attrName>
                                        </p:attrNameLst>
                                      </p:cBhvr>
                                      <p:tavLst>
                                        <p:tav tm="0">
                                          <p:val>
                                            <p:strVal val="#ppt_x"/>
                                          </p:val>
                                        </p:tav>
                                        <p:tav tm="100000">
                                          <p:val>
                                            <p:strVal val="#ppt_x"/>
                                          </p:val>
                                        </p:tav>
                                      </p:tavLst>
                                    </p:anim>
                                    <p:anim calcmode="lin" valueType="num">
                                      <p:cBhvr>
                                        <p:cTn id="14"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9225"/>
                                        </p:tgtEl>
                                      </p:cBhvr>
                                    </p:animEffect>
                                    <p:set>
                                      <p:cBhvr>
                                        <p:cTn id="19" dur="1" fill="hold">
                                          <p:stCondLst>
                                            <p:cond delay="499"/>
                                          </p:stCondLst>
                                        </p:cTn>
                                        <p:tgtEl>
                                          <p:spTgt spid="922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9223">
                                            <p:txEl>
                                              <p:pRg st="0" end="0"/>
                                            </p:txEl>
                                          </p:spTgt>
                                        </p:tgtEl>
                                        <p:attrNameLst>
                                          <p:attrName>style.visibility</p:attrName>
                                        </p:attrNameLst>
                                      </p:cBhvr>
                                      <p:to>
                                        <p:strVal val="visible"/>
                                      </p:to>
                                    </p:set>
                                    <p:anim calcmode="discrete" valueType="clr">
                                      <p:cBhvr override="childStyle">
                                        <p:cTn id="24" dur="80"/>
                                        <p:tgtEl>
                                          <p:spTgt spid="92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22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9223">
                                            <p:txEl>
                                              <p:pRg st="0" end="0"/>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9223">
                                            <p:txEl>
                                              <p:pRg st="1" end="1"/>
                                            </p:txEl>
                                          </p:spTgt>
                                        </p:tgtEl>
                                        <p:attrNameLst>
                                          <p:attrName>style.visibility</p:attrName>
                                        </p:attrNameLst>
                                      </p:cBhvr>
                                      <p:to>
                                        <p:strVal val="visible"/>
                                      </p:to>
                                    </p:set>
                                    <p:animEffect transition="in" filter="blinds(horizontal)">
                                      <p:cBhvr>
                                        <p:cTn id="31" dur="500"/>
                                        <p:tgtEl>
                                          <p:spTgt spid="92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12192000" cy="6858000"/>
          </a:xfrm>
          <a:prstGeom prst="rect">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smtClean="0">
              <a:solidFill>
                <a:srgbClr val="000000"/>
              </a:solidFill>
            </a:endParaRPr>
          </a:p>
        </p:txBody>
      </p:sp>
      <p:pic>
        <p:nvPicPr>
          <p:cNvPr id="6147"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81000" y="1089025"/>
            <a:ext cx="11277600" cy="3910013"/>
          </a:xfrm>
          <a:noFill/>
        </p:spPr>
      </p:pic>
      <p:sp>
        <p:nvSpPr>
          <p:cNvPr id="12296" name="Rectangle 8"/>
          <p:cNvSpPr>
            <a:spLocks noChangeArrowheads="1"/>
          </p:cNvSpPr>
          <p:nvPr/>
        </p:nvSpPr>
        <p:spPr bwMode="auto">
          <a:xfrm>
            <a:off x="228600" y="4999038"/>
            <a:ext cx="117348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smtClean="0">
                <a:solidFill>
                  <a:srgbClr val="0000FF"/>
                </a:solidFill>
                <a:latin typeface="Times New Roman" panose="02020603050405020304" pitchFamily="18" charset="0"/>
                <a:cs typeface="Times New Roman" panose="02020603050405020304" pitchFamily="18" charset="0"/>
              </a:rPr>
              <a:t>Ông Trạng thả diều -  Là câu chuyện về một chú bé thần đồng Nguyễn Hiền thích chơi diều mà ham học, đã đỗ Trạng nguyên khi mới 13 tuổi, là vị Trạng nguyên trẻ nhất của nước ta.</a:t>
            </a:r>
          </a:p>
        </p:txBody>
      </p:sp>
      <p:sp>
        <p:nvSpPr>
          <p:cNvPr id="6149" name="Rectangle 11"/>
          <p:cNvSpPr>
            <a:spLocks noChangeArrowheads="1"/>
          </p:cNvSpPr>
          <p:nvPr/>
        </p:nvSpPr>
        <p:spPr bwMode="auto">
          <a:xfrm>
            <a:off x="3124200" y="0"/>
            <a:ext cx="6248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3600" b="1" smtClean="0">
                <a:solidFill>
                  <a:srgbClr val="FF0000"/>
                </a:solidFill>
              </a:rPr>
              <a:t>Ông Trạng Thả Diều</a:t>
            </a:r>
          </a:p>
          <a:p>
            <a:pPr algn="r" fontAlgn="base">
              <a:spcAft>
                <a:spcPct val="0"/>
              </a:spcAft>
              <a:buFontTx/>
              <a:buNone/>
            </a:pPr>
            <a:r>
              <a:rPr lang="en-US" altLang="en-US" sz="2400" b="1" smtClean="0">
                <a:solidFill>
                  <a:srgbClr val="000000"/>
                </a:solidFill>
              </a:rPr>
              <a:t>Theo Trinh Đường</a:t>
            </a:r>
          </a:p>
        </p:txBody>
      </p:sp>
    </p:spTree>
    <p:extLst>
      <p:ext uri="{BB962C8B-B14F-4D97-AF65-F5344CB8AC3E}">
        <p14:creationId xmlns:p14="http://schemas.microsoft.com/office/powerpoint/2010/main" val="2428108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1000"/>
                                        <p:tgtEl>
                                          <p:spTgt spid="12296"/>
                                        </p:tgtEl>
                                      </p:cBhvr>
                                    </p:animEffect>
                                    <p:anim calcmode="lin" valueType="num">
                                      <p:cBhvr>
                                        <p:cTn id="8" dur="1000" fill="hold"/>
                                        <p:tgtEl>
                                          <p:spTgt spid="12296"/>
                                        </p:tgtEl>
                                        <p:attrNameLst>
                                          <p:attrName>ppt_x</p:attrName>
                                        </p:attrNameLst>
                                      </p:cBhvr>
                                      <p:tavLst>
                                        <p:tav tm="0">
                                          <p:val>
                                            <p:strVal val="#ppt_x"/>
                                          </p:val>
                                        </p:tav>
                                        <p:tav tm="100000">
                                          <p:val>
                                            <p:strVal val="#ppt_x"/>
                                          </p:val>
                                        </p:tav>
                                      </p:tavLst>
                                    </p:anim>
                                    <p:anim calcmode="lin" valueType="num">
                                      <p:cBhvr>
                                        <p:cTn id="9"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smtClean="0">
                <a:solidFill>
                  <a:srgbClr val="333333"/>
                </a:solidFill>
                <a:latin typeface="Verdana" panose="020B0604030504040204" pitchFamily="34" charset="0"/>
              </a:rPr>
              <a:t>	</a:t>
            </a:r>
            <a:r>
              <a:rPr lang="vi-VN" sz="2500" b="1" dirty="0" smtClean="0">
                <a:solidFill>
                  <a:srgbClr val="002060"/>
                </a:solidFill>
                <a:latin typeface="Cambria Math" panose="02040503050406030204" pitchFamily="18" charset="0"/>
                <a:ea typeface="Cambria Math" panose="02040503050406030204" pitchFamily="18" charset="0"/>
              </a:rPr>
              <a:t>Vào </a:t>
            </a:r>
            <a:r>
              <a:rPr lang="vi-VN" sz="2500" b="1" dirty="0">
                <a:solidFill>
                  <a:srgbClr val="002060"/>
                </a:solidFill>
                <a:latin typeface="Cambria Math" panose="02040503050406030204" pitchFamily="18" charset="0"/>
                <a:ea typeface="Cambria Math" panose="02040503050406030204" pitchFamily="18" charset="0"/>
              </a:rPr>
              <a:t>đời vua Trần Thái Tông, có một gia đình nghèo sinh được cậu con trai đặt tên là Nguyễn Hiền. Chú bé rất ham thả diều. Lúc còn bé, chú đã biết làm lấy diều để </a:t>
            </a:r>
            <a:r>
              <a:rPr lang="vi-VN" sz="2500" b="1" dirty="0" smtClean="0">
                <a:solidFill>
                  <a:srgbClr val="002060"/>
                </a:solidFill>
                <a:latin typeface="Cambria Math" panose="02040503050406030204" pitchFamily="18" charset="0"/>
                <a:ea typeface="Cambria Math" panose="02040503050406030204" pitchFamily="18" charset="0"/>
              </a:rPr>
              <a:t>chơi.</a:t>
            </a:r>
            <a:endParaRPr lang="en-US" sz="2500" b="1" dirty="0" smtClean="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Lên </a:t>
            </a:r>
            <a:r>
              <a:rPr lang="vi-VN" sz="2500" b="1" dirty="0">
                <a:solidFill>
                  <a:srgbClr val="002060"/>
                </a:solidFill>
                <a:latin typeface="Cambria Math" panose="02040503050406030204" pitchFamily="18" charset="0"/>
                <a:ea typeface="Cambria Math" panose="02040503050406030204" pitchFamily="18" charset="0"/>
              </a:rPr>
              <a:t>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Sau </a:t>
            </a:r>
            <a:r>
              <a:rPr lang="vi-VN" sz="2500" b="1" dirty="0">
                <a:solidFill>
                  <a:srgbClr val="002060"/>
                </a:solidFill>
                <a:latin typeface="Cambria Math" panose="02040503050406030204" pitchFamily="18" charset="0"/>
                <a:ea typeface="Cambria Math" panose="02040503050406030204" pitchFamily="18" charset="0"/>
              </a:rPr>
              <a:t>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Thế </a:t>
            </a:r>
            <a:r>
              <a:rPr lang="vi-VN" sz="2500" b="1" dirty="0">
                <a:solidFill>
                  <a:srgbClr val="002060"/>
                </a:solidFill>
                <a:latin typeface="Cambria Math" panose="02040503050406030204" pitchFamily="18" charset="0"/>
                <a:ea typeface="Cambria Math" panose="02040503050406030204" pitchFamily="18" charset="0"/>
              </a:rPr>
              <a:t>rồi vua mở khoa thi. Chú bé thả diều đỗ Trạng nguyên. Ông Trạng khi ấy mới có mười ba tuổi. Đó là Trạng nguyên trẻ nhất của nước Nam ta.</a:t>
            </a:r>
            <a:r>
              <a:rPr lang="vi-VN" sz="2500" b="1" dirty="0">
                <a:solidFill>
                  <a:srgbClr val="002060"/>
                </a:solidFill>
                <a:latin typeface="+mj-lt"/>
              </a:rPr>
              <a:t/>
            </a:r>
            <a:br>
              <a:rPr lang="vi-VN" sz="2500" b="1" dirty="0">
                <a:solidFill>
                  <a:srgbClr val="002060"/>
                </a:solidFill>
                <a:latin typeface="+mj-lt"/>
              </a:rPr>
            </a:br>
            <a:endParaRPr lang="en-US" sz="2500" b="1" dirty="0">
              <a:solidFill>
                <a:srgbClr val="002060"/>
              </a:solidFill>
              <a:latin typeface="+mj-l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ÔNG TRẠNG THẢ DIỀU</a:t>
            </a:r>
            <a:endPar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smtClean="0">
                <a:solidFill>
                  <a:schemeClr val="accent2">
                    <a:lumMod val="75000"/>
                  </a:schemeClr>
                </a:solidFill>
                <a:latin typeface="Cambria Math" panose="02040503050406030204" pitchFamily="18" charset="0"/>
                <a:ea typeface="Cambria Math" panose="02040503050406030204" pitchFamily="18" charset="0"/>
              </a:rPr>
              <a:t>Theo Trinh </a:t>
            </a:r>
            <a:r>
              <a:rPr lang="en-US" sz="3200" b="1" i="1" dirty="0" err="1" smtClean="0">
                <a:solidFill>
                  <a:schemeClr val="accent2">
                    <a:lumMod val="75000"/>
                  </a:schemeClr>
                </a:solidFill>
                <a:latin typeface="Cambria Math" panose="02040503050406030204" pitchFamily="18" charset="0"/>
                <a:ea typeface="Cambria Math" panose="02040503050406030204" pitchFamily="18" charset="0"/>
              </a:rPr>
              <a:t>Đường</a:t>
            </a:r>
            <a:endParaRPr lang="en-US" sz="3200" b="1" i="1" dirty="0">
              <a:solidFill>
                <a:schemeClr val="accent2">
                  <a:lumMod val="75000"/>
                </a:scheme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69240" y="818866"/>
            <a:ext cx="5145207" cy="584775"/>
          </a:xfrm>
          <a:prstGeom prst="rect">
            <a:avLst/>
          </a:prstGeom>
          <a:noFill/>
        </p:spPr>
        <p:txBody>
          <a:bodyPr wrap="square" rtlCol="0">
            <a:spAutoFit/>
          </a:bodyPr>
          <a:lstStyle/>
          <a:p>
            <a:r>
              <a:rPr lang="vi-VN" sz="3200" dirty="0" smtClean="0">
                <a:solidFill>
                  <a:srgbClr val="FFC000"/>
                </a:solidFill>
                <a:latin typeface="+mj-lt"/>
              </a:rPr>
              <a:t>Bài được chia làm mấy đoạn?</a:t>
            </a:r>
            <a:endParaRPr lang="vi-VN" sz="3200" dirty="0">
              <a:solidFill>
                <a:srgbClr val="FFC000"/>
              </a:solidFill>
              <a:latin typeface="+mj-lt"/>
            </a:endParaRPr>
          </a:p>
        </p:txBody>
      </p:sp>
    </p:spTree>
    <p:extLst>
      <p:ext uri="{BB962C8B-B14F-4D97-AF65-F5344CB8AC3E}">
        <p14:creationId xmlns:p14="http://schemas.microsoft.com/office/powerpoint/2010/main" val="4020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939955" y="-131929"/>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ĐỌC</a:t>
            </a:r>
            <a:endPar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44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smtClean="0">
                <a:solidFill>
                  <a:srgbClr val="333333"/>
                </a:solidFill>
                <a:latin typeface="Verdana" panose="020B0604030504040204" pitchFamily="34" charset="0"/>
              </a:rPr>
              <a:t>	</a:t>
            </a:r>
            <a:r>
              <a:rPr lang="vi-VN" sz="2500" b="1" dirty="0" smtClean="0">
                <a:solidFill>
                  <a:srgbClr val="002060"/>
                </a:solidFill>
                <a:latin typeface="Cambria Math" panose="02040503050406030204" pitchFamily="18" charset="0"/>
                <a:ea typeface="Cambria Math" panose="02040503050406030204" pitchFamily="18" charset="0"/>
              </a:rPr>
              <a:t>Vào </a:t>
            </a:r>
            <a:r>
              <a:rPr lang="vi-VN" sz="2500" b="1" dirty="0">
                <a:solidFill>
                  <a:srgbClr val="002060"/>
                </a:solidFill>
                <a:latin typeface="Cambria Math" panose="02040503050406030204" pitchFamily="18" charset="0"/>
                <a:ea typeface="Cambria Math" panose="02040503050406030204" pitchFamily="18" charset="0"/>
              </a:rPr>
              <a:t>đời vua Trần Thái Tông, có một gia đình nghèo sinh được cậu con trai đặt tên là Nguyễn Hiền. Chú bé rất ham thả diều. Lúc còn bé, chú đã biết làm lấy diều để </a:t>
            </a:r>
            <a:r>
              <a:rPr lang="vi-VN" sz="2500" b="1" dirty="0" smtClean="0">
                <a:solidFill>
                  <a:srgbClr val="002060"/>
                </a:solidFill>
                <a:latin typeface="Cambria Math" panose="02040503050406030204" pitchFamily="18" charset="0"/>
                <a:ea typeface="Cambria Math" panose="02040503050406030204" pitchFamily="18" charset="0"/>
              </a:rPr>
              <a:t>chơi.</a:t>
            </a:r>
            <a:endParaRPr lang="en-US" sz="2500" b="1" dirty="0" smtClean="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Lên </a:t>
            </a:r>
            <a:r>
              <a:rPr lang="vi-VN" sz="2500" b="1" dirty="0">
                <a:solidFill>
                  <a:srgbClr val="002060"/>
                </a:solidFill>
                <a:latin typeface="Cambria Math" panose="02040503050406030204" pitchFamily="18" charset="0"/>
                <a:ea typeface="Cambria Math" panose="02040503050406030204" pitchFamily="18" charset="0"/>
              </a:rPr>
              <a:t>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Sau </a:t>
            </a:r>
            <a:r>
              <a:rPr lang="vi-VN" sz="2500" b="1" dirty="0">
                <a:solidFill>
                  <a:srgbClr val="002060"/>
                </a:solidFill>
                <a:latin typeface="Cambria Math" panose="02040503050406030204" pitchFamily="18" charset="0"/>
                <a:ea typeface="Cambria Math" panose="02040503050406030204" pitchFamily="18" charset="0"/>
              </a:rPr>
              <a:t>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a:t>
            </a:r>
            <a:r>
              <a:rPr lang="vi-VN" sz="2500" b="1" dirty="0" smtClean="0">
                <a:solidFill>
                  <a:srgbClr val="FF0000"/>
                </a:solidFill>
                <a:latin typeface="Cambria Math" panose="02040503050406030204" pitchFamily="18" charset="0"/>
                <a:ea typeface="Cambria Math" panose="02040503050406030204" pitchFamily="18" charset="0"/>
              </a:rPr>
              <a:t>/</a:t>
            </a:r>
            <a:r>
              <a:rPr lang="vi-VN" sz="2500" b="1" dirty="0" smtClean="0">
                <a:solidFill>
                  <a:srgbClr val="002060"/>
                </a:solidFill>
                <a:latin typeface="Cambria Math" panose="02040503050406030204" pitchFamily="18" charset="0"/>
                <a:ea typeface="Cambria Math" panose="02040503050406030204" pitchFamily="18" charset="0"/>
              </a:rPr>
              <a:t>sách </a:t>
            </a:r>
            <a:r>
              <a:rPr lang="vi-VN" sz="2500" b="1" dirty="0">
                <a:solidFill>
                  <a:srgbClr val="002060"/>
                </a:solidFill>
                <a:latin typeface="Cambria Math" panose="02040503050406030204" pitchFamily="18" charset="0"/>
                <a:ea typeface="Cambria Math" panose="02040503050406030204" pitchFamily="18" charset="0"/>
              </a:rPr>
              <a:t>của chú là lưng trâu, nền cát, bút là ngón tay hay mảnh gạch vỡ; còn đèn </a:t>
            </a:r>
            <a:r>
              <a:rPr lang="vi-VN" sz="2500" b="1" dirty="0" smtClean="0">
                <a:solidFill>
                  <a:srgbClr val="FF0000"/>
                </a:solidFill>
                <a:latin typeface="Cambria Math" panose="02040503050406030204" pitchFamily="18" charset="0"/>
                <a:ea typeface="Cambria Math" panose="02040503050406030204" pitchFamily="18" charset="0"/>
              </a:rPr>
              <a:t>/</a:t>
            </a:r>
            <a:r>
              <a:rPr lang="vi-VN" sz="2500" b="1" dirty="0" smtClean="0">
                <a:solidFill>
                  <a:srgbClr val="002060"/>
                </a:solidFill>
                <a:latin typeface="Cambria Math" panose="02040503050406030204" pitchFamily="18" charset="0"/>
                <a:ea typeface="Cambria Math" panose="02040503050406030204" pitchFamily="18" charset="0"/>
              </a:rPr>
              <a:t> là </a:t>
            </a:r>
            <a:r>
              <a:rPr lang="vi-VN" sz="2500" b="1" dirty="0">
                <a:solidFill>
                  <a:srgbClr val="002060"/>
                </a:solidFill>
                <a:latin typeface="Cambria Math" panose="02040503050406030204" pitchFamily="18" charset="0"/>
                <a:ea typeface="Cambria Math" panose="02040503050406030204" pitchFamily="18" charset="0"/>
              </a:rPr>
              <a:t>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Thế </a:t>
            </a:r>
            <a:r>
              <a:rPr lang="vi-VN" sz="2500" b="1" dirty="0">
                <a:solidFill>
                  <a:srgbClr val="002060"/>
                </a:solidFill>
                <a:latin typeface="Cambria Math" panose="02040503050406030204" pitchFamily="18" charset="0"/>
                <a:ea typeface="Cambria Math" panose="02040503050406030204" pitchFamily="18" charset="0"/>
              </a:rPr>
              <a:t>rồi vua mở khoa thi. Chú bé thả diều đỗ Trạng nguyên. Ông Trạng khi ấy mới có mười ba tuổi. Đó là Trạng nguyên trẻ nhất của nước Nam ta.</a:t>
            </a:r>
            <a:r>
              <a:rPr lang="vi-VN" sz="2500" b="1" dirty="0">
                <a:solidFill>
                  <a:srgbClr val="002060"/>
                </a:solidFill>
                <a:latin typeface="Times New Roman" panose="02020603050405020304" pitchFamily="18" charset="0"/>
              </a:rPr>
              <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dirty="0" smtClean="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endParaRPr lang="en-US" sz="54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endParaRP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smtClean="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smtClean="0">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88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smtClean="0">
                <a:solidFill>
                  <a:srgbClr val="333333"/>
                </a:solidFill>
                <a:latin typeface="Verdana" panose="020B0604030504040204" pitchFamily="34" charset="0"/>
              </a:rPr>
              <a:t>	</a:t>
            </a:r>
            <a:r>
              <a:rPr lang="vi-VN" sz="2500" b="1" dirty="0" smtClean="0">
                <a:solidFill>
                  <a:srgbClr val="002060"/>
                </a:solidFill>
                <a:latin typeface="Cambria Math" panose="02040503050406030204" pitchFamily="18" charset="0"/>
                <a:ea typeface="Cambria Math" panose="02040503050406030204" pitchFamily="18" charset="0"/>
              </a:rPr>
              <a:t>Vào </a:t>
            </a:r>
            <a:r>
              <a:rPr lang="vi-VN" sz="2500" b="1" dirty="0">
                <a:solidFill>
                  <a:srgbClr val="002060"/>
                </a:solidFill>
                <a:latin typeface="Cambria Math" panose="02040503050406030204" pitchFamily="18" charset="0"/>
                <a:ea typeface="Cambria Math" panose="02040503050406030204" pitchFamily="18" charset="0"/>
              </a:rPr>
              <a:t>đời vua Trần Thái Tông, có một gia đình nghèo sinh được cậu con trai đặt tên là Nguyễn Hiền. Chú bé rất ham thả diều. Lúc còn bé, chú đã biết làm lấy diều để </a:t>
            </a:r>
            <a:r>
              <a:rPr lang="vi-VN" sz="2500" b="1" dirty="0" smtClean="0">
                <a:solidFill>
                  <a:srgbClr val="002060"/>
                </a:solidFill>
                <a:latin typeface="Cambria Math" panose="02040503050406030204" pitchFamily="18" charset="0"/>
                <a:ea typeface="Cambria Math" panose="02040503050406030204" pitchFamily="18" charset="0"/>
              </a:rPr>
              <a:t>chơi.</a:t>
            </a:r>
            <a:endParaRPr lang="en-US" sz="2500" b="1" dirty="0" smtClean="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Lên </a:t>
            </a:r>
            <a:r>
              <a:rPr lang="vi-VN" sz="2500" b="1" dirty="0">
                <a:solidFill>
                  <a:srgbClr val="002060"/>
                </a:solidFill>
                <a:latin typeface="Cambria Math" panose="02040503050406030204" pitchFamily="18" charset="0"/>
                <a:ea typeface="Cambria Math" panose="02040503050406030204" pitchFamily="18" charset="0"/>
              </a:rPr>
              <a:t>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Sau </a:t>
            </a:r>
            <a:r>
              <a:rPr lang="vi-VN" sz="2500" b="1" dirty="0">
                <a:solidFill>
                  <a:srgbClr val="002060"/>
                </a:solidFill>
                <a:latin typeface="Cambria Math" panose="02040503050406030204" pitchFamily="18" charset="0"/>
                <a:ea typeface="Cambria Math" panose="02040503050406030204" pitchFamily="18" charset="0"/>
              </a:rPr>
              <a:t>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Thế </a:t>
            </a:r>
            <a:r>
              <a:rPr lang="vi-VN" sz="2500" b="1" dirty="0">
                <a:solidFill>
                  <a:srgbClr val="002060"/>
                </a:solidFill>
                <a:latin typeface="Cambria Math" panose="02040503050406030204" pitchFamily="18" charset="0"/>
                <a:ea typeface="Cambria Math" panose="02040503050406030204" pitchFamily="18" charset="0"/>
              </a:rPr>
              <a:t>rồi vua mở khoa thi. Chú bé thả diều đỗ Trạng nguyên. Ông Trạng khi ấy mới có mười ba tuổi. Đó là Trạng nguyên trẻ nhất của nước Nam ta.</a:t>
            </a:r>
            <a:r>
              <a:rPr lang="vi-VN" sz="2500" b="1" dirty="0">
                <a:solidFill>
                  <a:srgbClr val="002060"/>
                </a:solidFill>
                <a:latin typeface="Times New Roman" panose="02020603050405020304" pitchFamily="18" charset="0"/>
              </a:rPr>
              <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panose="020F0302020204030204"/>
            </a:endParaRPr>
          </a:p>
        </p:txBody>
      </p:sp>
      <p:sp>
        <p:nvSpPr>
          <p:cNvPr id="7" name="Rectangle 6"/>
          <p:cNvSpPr/>
          <p:nvPr/>
        </p:nvSpPr>
        <p:spPr>
          <a:xfrm>
            <a:off x="3599162" y="0"/>
            <a:ext cx="4993675" cy="707886"/>
          </a:xfrm>
          <a:prstGeom prst="rect">
            <a:avLst/>
          </a:prstGeom>
          <a:noFill/>
        </p:spPr>
        <p:txBody>
          <a:bodyPr wrap="none" lIns="91440" tIns="45720" rIns="91440" bIns="45720">
            <a:spAutoFit/>
          </a:bodyPr>
          <a:lstStyle/>
          <a:p>
            <a:pPr algn="ctr"/>
            <a:r>
              <a:rPr lang="en-US" sz="4000" b="1" dirty="0" smtClean="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endParaRPr lang="en-US" sz="40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endParaRP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smtClean="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smtClean="0">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TextBox 1"/>
          <p:cNvSpPr txBox="1"/>
          <p:nvPr/>
        </p:nvSpPr>
        <p:spPr>
          <a:xfrm>
            <a:off x="0" y="533601"/>
            <a:ext cx="6095999" cy="830997"/>
          </a:xfrm>
          <a:prstGeom prst="rect">
            <a:avLst/>
          </a:prstGeom>
          <a:noFill/>
        </p:spPr>
        <p:txBody>
          <a:bodyPr wrap="square" rtlCol="0">
            <a:spAutoFit/>
          </a:bodyPr>
          <a:lstStyle/>
          <a:p>
            <a:r>
              <a:rPr lang="vi-VN" sz="2400" dirty="0" smtClean="0">
                <a:solidFill>
                  <a:schemeClr val="accent5"/>
                </a:solidFill>
              </a:rPr>
              <a:t>Người đỗ đầu trong kì thi cao nhất thời xưa được gọi là gì?</a:t>
            </a:r>
            <a:endParaRPr lang="vi-VN" sz="2400" dirty="0">
              <a:solidFill>
                <a:schemeClr val="accent5"/>
              </a:solidFill>
            </a:endParaRPr>
          </a:p>
        </p:txBody>
      </p:sp>
      <p:sp>
        <p:nvSpPr>
          <p:cNvPr id="3" name="TextBox 2"/>
          <p:cNvSpPr txBox="1"/>
          <p:nvPr/>
        </p:nvSpPr>
        <p:spPr>
          <a:xfrm>
            <a:off x="6209733" y="533601"/>
            <a:ext cx="2634016" cy="830997"/>
          </a:xfrm>
          <a:prstGeom prst="rect">
            <a:avLst/>
          </a:prstGeom>
          <a:noFill/>
        </p:spPr>
        <p:txBody>
          <a:bodyPr wrap="square" rtlCol="0">
            <a:spAutoFit/>
          </a:bodyPr>
          <a:lstStyle/>
          <a:p>
            <a:r>
              <a:rPr lang="vi-VN" sz="2400" dirty="0" smtClean="0">
                <a:solidFill>
                  <a:srgbClr val="FF0000"/>
                </a:solidFill>
              </a:rPr>
              <a:t>Trạng,</a:t>
            </a:r>
          </a:p>
          <a:p>
            <a:r>
              <a:rPr lang="vi-VN" sz="2400" dirty="0" smtClean="0">
                <a:solidFill>
                  <a:srgbClr val="FF0000"/>
                </a:solidFill>
              </a:rPr>
              <a:t> Trạng nguyên</a:t>
            </a:r>
            <a:endParaRPr lang="vi-VN" sz="2400" dirty="0">
              <a:solidFill>
                <a:srgbClr val="FF0000"/>
              </a:solidFill>
            </a:endParaRPr>
          </a:p>
        </p:txBody>
      </p:sp>
    </p:spTree>
    <p:extLst>
      <p:ext uri="{BB962C8B-B14F-4D97-AF65-F5344CB8AC3E}">
        <p14:creationId xmlns:p14="http://schemas.microsoft.com/office/powerpoint/2010/main" val="16109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6&quot;/&gt;&lt;property id=&quot;20307&quot; value=&quot;260&quot;/&gt;&lt;/object&gt;&lt;object type=&quot;3&quot; unique_id=&quot;10012&quot;&gt;&lt;property id=&quot;20148&quot; value=&quot;5&quot;/&gt;&lt;property id=&quot;20300&quot; value=&quot;Slide 9&quot;/&gt;&lt;property id=&quot;20307&quot; value=&quot;269&quot;/&gt;&lt;/object&gt;&lt;object type=&quot;3&quot; unique_id=&quot;10022&quot;&gt;&lt;property id=&quot;20148&quot; value=&quot;5&quot;/&gt;&lt;property id=&quot;20300&quot; value=&quot;Slide 24&quot;/&gt;&lt;property id=&quot;20307&quot; value=&quot;276&quot;/&gt;&lt;/object&gt;&lt;object type=&quot;3&quot; unique_id=&quot;10194&quot;&gt;&lt;property id=&quot;20148&quot; value=&quot;5&quot;/&gt;&lt;property id=&quot;20300&quot; value=&quot;Slide 2&quot;/&gt;&lt;property id=&quot;20307&quot; value=&quot;279&quot;/&gt;&lt;/object&gt;&lt;object type=&quot;3&quot; unique_id=&quot;10195&quot;&gt;&lt;property id=&quot;20148&quot; value=&quot;5&quot;/&gt;&lt;property id=&quot;20300&quot; value=&quot;Slide 3&quot;/&gt;&lt;property id=&quot;20307&quot; value=&quot;280&quot;/&gt;&lt;/object&gt;&lt;object type=&quot;3&quot; unique_id=&quot;10196&quot;&gt;&lt;property id=&quot;20148&quot; value=&quot;5&quot;/&gt;&lt;property id=&quot;20300&quot; value=&quot;Slide 4 - &amp;quot;Bức tranh vẽ gì?&amp;quot;&quot;/&gt;&lt;property id=&quot;20307&quot; value=&quot;281&quot;/&gt;&lt;/object&gt;&lt;object type=&quot;3&quot; unique_id=&quot;10197&quot;&gt;&lt;property id=&quot;20148&quot; value=&quot;5&quot;/&gt;&lt;property id=&quot;20300&quot; value=&quot;Slide 5&quot;/&gt;&lt;property id=&quot;20307&quot; value=&quot;282&quot;/&gt;&lt;/object&gt;&lt;object type=&quot;3&quot; unique_id=&quot;10980&quot;&gt;&lt;property id=&quot;20148&quot; value=&quot;5&quot;/&gt;&lt;property id=&quot;20300&quot; value=&quot;Slide 7&quot;/&gt;&lt;property id=&quot;20307&quot; value=&quot;290&quot;/&gt;&lt;/object&gt;&lt;object type=&quot;3&quot; unique_id=&quot;10981&quot;&gt;&lt;property id=&quot;20148&quot; value=&quot;5&quot;/&gt;&lt;property id=&quot;20300&quot; value=&quot;Slide 8&quot;/&gt;&lt;property id=&quot;20307&quot; value=&quot;287&quot;/&gt;&lt;/object&gt;&lt;object type=&quot;3&quot; unique_id=&quot;10982&quot;&gt;&lt;property id=&quot;20148&quot; value=&quot;5&quot;/&gt;&lt;property id=&quot;20300&quot; value=&quot;Slide 10&quot;/&gt;&lt;property id=&quot;20307&quot; value=&quot;301&quot;/&gt;&lt;/object&gt;&lt;object type=&quot;3&quot; unique_id=&quot;10983&quot;&gt;&lt;property id=&quot;20148&quot; value=&quot;5&quot;/&gt;&lt;property id=&quot;20300&quot; value=&quot;Slide 11&quot;/&gt;&lt;property id=&quot;20307&quot; value=&quot;291&quot;/&gt;&lt;/object&gt;&lt;object type=&quot;3&quot; unique_id=&quot;10984&quot;&gt;&lt;property id=&quot;20148&quot; value=&quot;5&quot;/&gt;&lt;property id=&quot;20300&quot; value=&quot;Slide 12&quot;/&gt;&lt;property id=&quot;20307&quot; value=&quot;283&quot;/&gt;&lt;/object&gt;&lt;object type=&quot;3&quot; unique_id=&quot;10985&quot;&gt;&lt;property id=&quot;20148&quot; value=&quot;5&quot;/&gt;&lt;property id=&quot;20300&quot; value=&quot;Slide 13&quot;/&gt;&lt;property id=&quot;20307&quot; value=&quot;293&quot;/&gt;&lt;/object&gt;&lt;object type=&quot;3&quot; unique_id=&quot;10986&quot;&gt;&lt;property id=&quot;20148&quot; value=&quot;5&quot;/&gt;&lt;property id=&quot;20300&quot; value=&quot;Slide 14&quot;/&gt;&lt;property id=&quot;20307&quot; value=&quot;284&quot;/&gt;&lt;/object&gt;&lt;object type=&quot;3&quot; unique_id=&quot;10987&quot;&gt;&lt;property id=&quot;20148&quot; value=&quot;5&quot;/&gt;&lt;property id=&quot;20300&quot; value=&quot;Slide 15&quot;/&gt;&lt;property id=&quot;20307&quot; value=&quot;295&quot;/&gt;&lt;/object&gt;&lt;object type=&quot;3&quot; unique_id=&quot;10988&quot;&gt;&lt;property id=&quot;20148&quot; value=&quot;5&quot;/&gt;&lt;property id=&quot;20300&quot; value=&quot;Slide 16&quot;/&gt;&lt;property id=&quot;20307&quot; value=&quot;296&quot;/&gt;&lt;/object&gt;&lt;object type=&quot;3&quot; unique_id=&quot;10989&quot;&gt;&lt;property id=&quot;20148&quot; value=&quot;5&quot;/&gt;&lt;property id=&quot;20300&quot; value=&quot;Slide 17&quot;/&gt;&lt;property id=&quot;20307&quot; value=&quot;285&quot;/&gt;&lt;/object&gt;&lt;object type=&quot;3&quot; unique_id=&quot;10990&quot;&gt;&lt;property id=&quot;20148&quot; value=&quot;5&quot;/&gt;&lt;property id=&quot;20300&quot; value=&quot;Slide 18&quot;/&gt;&lt;property id=&quot;20307&quot; value=&quot;286&quot;/&gt;&lt;/object&gt;&lt;object type=&quot;3&quot; unique_id=&quot;10991&quot;&gt;&lt;property id=&quot;20148&quot; value=&quot;5&quot;/&gt;&lt;property id=&quot;20300&quot; value=&quot;Slide 19&quot;/&gt;&lt;property id=&quot;20307&quot; value=&quot;297&quot;/&gt;&lt;/object&gt;&lt;object type=&quot;3&quot; unique_id=&quot;10992&quot;&gt;&lt;property id=&quot;20148&quot; value=&quot;5&quot;/&gt;&lt;property id=&quot;20300&quot; value=&quot;Slide 20&quot;/&gt;&lt;property id=&quot;20307&quot; value=&quot;292&quot;/&gt;&lt;/object&gt;&lt;object type=&quot;3&quot; unique_id=&quot;10993&quot;&gt;&lt;property id=&quot;20148&quot; value=&quot;5&quot;/&gt;&lt;property id=&quot;20300&quot; value=&quot;Slide 21&quot;/&gt;&lt;property id=&quot;20307&quot; value=&quot;298&quot;/&gt;&lt;/object&gt;&lt;object type=&quot;3&quot; unique_id=&quot;10994&quot;&gt;&lt;property id=&quot;20148&quot; value=&quot;5&quot;/&gt;&lt;property id=&quot;20300&quot; value=&quot;Slide 22&quot;/&gt;&lt;property id=&quot;20307&quot; value=&quot;299&quot;/&gt;&lt;/object&gt;&lt;object type=&quot;3&quot; unique_id=&quot;10995&quot;&gt;&lt;property id=&quot;20148&quot; value=&quot;5&quot;/&gt;&lt;property id=&quot;20300&quot; value=&quot;Slide 23&quot;/&gt;&lt;property id=&quot;20307&quot; value=&quot;300&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2465</TotalTime>
  <Words>966</Words>
  <Application>Microsoft Office PowerPoint</Application>
  <PresentationFormat>Widescreen</PresentationFormat>
  <Paragraphs>95</Paragraphs>
  <Slides>24</Slides>
  <Notes>1</Notes>
  <HiddenSlides>0</HiddenSlides>
  <MMClips>0</MMClips>
  <ScaleCrop>false</ScaleCrop>
  <HeadingPairs>
    <vt:vector size="6" baseType="variant">
      <vt:variant>
        <vt:lpstr>Fonts Used</vt:lpstr>
      </vt:variant>
      <vt:variant>
        <vt:i4>8</vt:i4>
      </vt:variant>
      <vt:variant>
        <vt:lpstr>Theme</vt:lpstr>
      </vt:variant>
      <vt:variant>
        <vt:i4>18</vt:i4>
      </vt:variant>
      <vt:variant>
        <vt:lpstr>Slide Titles</vt:lpstr>
      </vt:variant>
      <vt:variant>
        <vt:i4>24</vt:i4>
      </vt:variant>
    </vt:vector>
  </HeadingPairs>
  <TitlesOfParts>
    <vt:vector size="50" baseType="lpstr">
      <vt:lpstr>Arial</vt:lpstr>
      <vt:lpstr>Calibri</vt:lpstr>
      <vt:lpstr>Calibri Light</vt:lpstr>
      <vt:lpstr>Cambria Math</vt:lpstr>
      <vt:lpstr>Times New Roman</vt:lpstr>
      <vt:lpstr>Verdana</vt:lpstr>
      <vt:lpstr>Wingdings</vt:lpstr>
      <vt:lpstr>Wingdings 3</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1_Office Theme</vt:lpstr>
      <vt:lpstr>2_Office Theme</vt:lpstr>
      <vt:lpstr>3_Office Theme</vt:lpstr>
      <vt:lpstr>5_Office Theme</vt:lpstr>
      <vt:lpstr>4_Office Theme</vt:lpstr>
      <vt:lpstr>6_Office Theme</vt:lpstr>
      <vt:lpstr>8_Default Design</vt:lpstr>
      <vt:lpstr>9_Default Design</vt:lpstr>
      <vt:lpstr>7_Office Theme</vt:lpstr>
      <vt:lpstr>PowerPoint Presentation</vt:lpstr>
      <vt:lpstr>PowerPoint Presentation</vt:lpstr>
      <vt:lpstr>PowerPoint Presentation</vt:lpstr>
      <vt:lpstr>Bức tranh vẽ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dc:creator>
  <cp:lastModifiedBy>Administrator</cp:lastModifiedBy>
  <cp:revision>57</cp:revision>
  <dcterms:created xsi:type="dcterms:W3CDTF">2018-11-06T14:56:01Z</dcterms:created>
  <dcterms:modified xsi:type="dcterms:W3CDTF">2021-11-04T08:56:21Z</dcterms:modified>
</cp:coreProperties>
</file>