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35"/>
  </p:notesMasterIdLst>
  <p:sldIdLst>
    <p:sldId id="282" r:id="rId3"/>
    <p:sldId id="280" r:id="rId4"/>
    <p:sldId id="384" r:id="rId5"/>
    <p:sldId id="283" r:id="rId6"/>
    <p:sldId id="278" r:id="rId7"/>
    <p:sldId id="310" r:id="rId8"/>
    <p:sldId id="385" r:id="rId9"/>
    <p:sldId id="386" r:id="rId10"/>
    <p:sldId id="403" r:id="rId11"/>
    <p:sldId id="405" r:id="rId12"/>
    <p:sldId id="406" r:id="rId13"/>
    <p:sldId id="404" r:id="rId14"/>
    <p:sldId id="388" r:id="rId15"/>
    <p:sldId id="389" r:id="rId16"/>
    <p:sldId id="390" r:id="rId17"/>
    <p:sldId id="391" r:id="rId18"/>
    <p:sldId id="400" r:id="rId19"/>
    <p:sldId id="401" r:id="rId20"/>
    <p:sldId id="407" r:id="rId21"/>
    <p:sldId id="394" r:id="rId22"/>
    <p:sldId id="402" r:id="rId23"/>
    <p:sldId id="408" r:id="rId24"/>
    <p:sldId id="409" r:id="rId25"/>
    <p:sldId id="410" r:id="rId26"/>
    <p:sldId id="292" r:id="rId27"/>
    <p:sldId id="411" r:id="rId28"/>
    <p:sldId id="412" r:id="rId29"/>
    <p:sldId id="413" r:id="rId30"/>
    <p:sldId id="414" r:id="rId31"/>
    <p:sldId id="415" r:id="rId32"/>
    <p:sldId id="293" r:id="rId33"/>
    <p:sldId id="27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FFFF"/>
    <a:srgbClr val="FFCCCC"/>
    <a:srgbClr val="004DE6"/>
    <a:srgbClr val="DDBA59"/>
    <a:srgbClr val="E0C066"/>
    <a:srgbClr val="CC99FF"/>
    <a:srgbClr val="CCFF99"/>
    <a:srgbClr val="003FB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1" autoAdjust="0"/>
    <p:restoredTop sz="90326" autoAdjust="0"/>
  </p:normalViewPr>
  <p:slideViewPr>
    <p:cSldViewPr snapToGrid="0">
      <p:cViewPr varScale="1">
        <p:scale>
          <a:sx n="41" d="100"/>
          <a:sy n="41" d="100"/>
        </p:scale>
        <p:origin x="1206"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31</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11/9/2021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4CCB1A2-E49C-4B30-8E16-B627E9F1E136}" type="slidenum">
              <a:rPr lang="en-US" altLang="en-US"/>
              <a:pPr/>
              <a:t>‹#›</a:t>
            </a:fld>
            <a:endParaRPr lang="en-US" altLang="en-US"/>
          </a:p>
        </p:txBody>
      </p:sp>
    </p:spTree>
    <p:extLst>
      <p:ext uri="{BB962C8B-B14F-4D97-AF65-F5344CB8AC3E}">
        <p14:creationId xmlns:p14="http://schemas.microsoft.com/office/powerpoint/2010/main" val="3640425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38" name="Google Shape;38;p7"/>
          <p:cNvPicPr preferRelativeResize="0"/>
          <p:nvPr/>
        </p:nvPicPr>
        <p:blipFill rotWithShape="1">
          <a:blip r:embed="rId3">
            <a:alphaModFix/>
          </a:blip>
          <a:srcRect t="29" b="29"/>
          <a:stretch/>
        </p:blipFill>
        <p:spPr>
          <a:xfrm>
            <a:off x="339233" y="268151"/>
            <a:ext cx="11513531" cy="6321700"/>
          </a:xfrm>
          <a:prstGeom prst="rect">
            <a:avLst/>
          </a:prstGeom>
          <a:noFill/>
          <a:ln>
            <a:noFill/>
          </a:ln>
        </p:spPr>
      </p:pic>
      <p:sp>
        <p:nvSpPr>
          <p:cNvPr id="39" name="Google Shape;39;p7"/>
          <p:cNvSpPr txBox="1">
            <a:spLocks noGrp="1"/>
          </p:cNvSpPr>
          <p:nvPr>
            <p:ph type="body" idx="1"/>
          </p:nvPr>
        </p:nvSpPr>
        <p:spPr>
          <a:xfrm>
            <a:off x="1328500" y="2534033"/>
            <a:ext cx="3868800" cy="3027200"/>
          </a:xfrm>
          <a:prstGeom prst="rect">
            <a:avLst/>
          </a:prstGeom>
        </p:spPr>
        <p:txBody>
          <a:bodyPr spcFirstLastPara="1" wrap="square" lIns="91425" tIns="91425" rIns="91425" bIns="91425" anchor="t" anchorCtr="0">
            <a:noAutofit/>
          </a:bodyPr>
          <a:lstStyle>
            <a:lvl1pPr marL="609585" lvl="0" indent="-440256">
              <a:lnSpc>
                <a:spcPct val="100000"/>
              </a:lnSpc>
              <a:spcBef>
                <a:spcPts val="0"/>
              </a:spcBef>
              <a:spcAft>
                <a:spcPts val="0"/>
              </a:spcAft>
              <a:buClr>
                <a:schemeClr val="dk2"/>
              </a:buClr>
              <a:buSzPts val="1600"/>
              <a:buChar char="●"/>
              <a:defRPr sz="2133">
                <a:solidFill>
                  <a:schemeClr val="dk2"/>
                </a:solidFill>
              </a:defRPr>
            </a:lvl1pPr>
            <a:lvl2pPr marL="1219170" lvl="1" indent="-440256">
              <a:lnSpc>
                <a:spcPct val="100000"/>
              </a:lnSpc>
              <a:spcBef>
                <a:spcPts val="2133"/>
              </a:spcBef>
              <a:spcAft>
                <a:spcPts val="0"/>
              </a:spcAft>
              <a:buClr>
                <a:schemeClr val="dk2"/>
              </a:buClr>
              <a:buSzPts val="1600"/>
              <a:buChar char="○"/>
              <a:defRPr sz="2133">
                <a:solidFill>
                  <a:schemeClr val="dk2"/>
                </a:solidFill>
              </a:defRPr>
            </a:lvl2pPr>
            <a:lvl3pPr marL="1828754" lvl="2" indent="-440256">
              <a:lnSpc>
                <a:spcPct val="100000"/>
              </a:lnSpc>
              <a:spcBef>
                <a:spcPts val="2133"/>
              </a:spcBef>
              <a:spcAft>
                <a:spcPts val="0"/>
              </a:spcAft>
              <a:buClr>
                <a:schemeClr val="dk2"/>
              </a:buClr>
              <a:buSzPts val="1600"/>
              <a:buChar char="■"/>
              <a:defRPr sz="2133">
                <a:solidFill>
                  <a:schemeClr val="dk2"/>
                </a:solidFill>
              </a:defRPr>
            </a:lvl3pPr>
            <a:lvl4pPr marL="2438339" lvl="3" indent="-440256">
              <a:lnSpc>
                <a:spcPct val="100000"/>
              </a:lnSpc>
              <a:spcBef>
                <a:spcPts val="2133"/>
              </a:spcBef>
              <a:spcAft>
                <a:spcPts val="0"/>
              </a:spcAft>
              <a:buClr>
                <a:schemeClr val="dk2"/>
              </a:buClr>
              <a:buSzPts val="1600"/>
              <a:buChar char="●"/>
              <a:defRPr sz="2133">
                <a:solidFill>
                  <a:schemeClr val="dk2"/>
                </a:solidFill>
              </a:defRPr>
            </a:lvl4pPr>
            <a:lvl5pPr marL="3047924" lvl="4" indent="-440256">
              <a:lnSpc>
                <a:spcPct val="100000"/>
              </a:lnSpc>
              <a:spcBef>
                <a:spcPts val="2133"/>
              </a:spcBef>
              <a:spcAft>
                <a:spcPts val="0"/>
              </a:spcAft>
              <a:buClr>
                <a:schemeClr val="dk2"/>
              </a:buClr>
              <a:buSzPts val="1600"/>
              <a:buChar char="○"/>
              <a:defRPr sz="2133">
                <a:solidFill>
                  <a:schemeClr val="dk2"/>
                </a:solidFill>
              </a:defRPr>
            </a:lvl5pPr>
            <a:lvl6pPr marL="3657509" lvl="5" indent="-440256">
              <a:lnSpc>
                <a:spcPct val="100000"/>
              </a:lnSpc>
              <a:spcBef>
                <a:spcPts val="2133"/>
              </a:spcBef>
              <a:spcAft>
                <a:spcPts val="0"/>
              </a:spcAft>
              <a:buClr>
                <a:schemeClr val="dk2"/>
              </a:buClr>
              <a:buSzPts val="1600"/>
              <a:buChar char="■"/>
              <a:defRPr sz="2133">
                <a:solidFill>
                  <a:schemeClr val="dk2"/>
                </a:solidFill>
              </a:defRPr>
            </a:lvl6pPr>
            <a:lvl7pPr marL="4267093" lvl="6" indent="-440256">
              <a:lnSpc>
                <a:spcPct val="100000"/>
              </a:lnSpc>
              <a:spcBef>
                <a:spcPts val="2133"/>
              </a:spcBef>
              <a:spcAft>
                <a:spcPts val="0"/>
              </a:spcAft>
              <a:buClr>
                <a:schemeClr val="dk2"/>
              </a:buClr>
              <a:buSzPts val="1600"/>
              <a:buChar char="●"/>
              <a:defRPr sz="2133">
                <a:solidFill>
                  <a:schemeClr val="dk2"/>
                </a:solidFill>
              </a:defRPr>
            </a:lvl7pPr>
            <a:lvl8pPr marL="4876678" lvl="7" indent="-440256">
              <a:lnSpc>
                <a:spcPct val="100000"/>
              </a:lnSpc>
              <a:spcBef>
                <a:spcPts val="2133"/>
              </a:spcBef>
              <a:spcAft>
                <a:spcPts val="0"/>
              </a:spcAft>
              <a:buClr>
                <a:schemeClr val="dk2"/>
              </a:buClr>
              <a:buSzPts val="1600"/>
              <a:buChar char="○"/>
              <a:defRPr sz="2133">
                <a:solidFill>
                  <a:schemeClr val="dk2"/>
                </a:solidFill>
              </a:defRPr>
            </a:lvl8pPr>
            <a:lvl9pPr marL="5486263" lvl="8" indent="-440256">
              <a:lnSpc>
                <a:spcPct val="100000"/>
              </a:lnSpc>
              <a:spcBef>
                <a:spcPts val="2133"/>
              </a:spcBef>
              <a:spcAft>
                <a:spcPts val="2133"/>
              </a:spcAft>
              <a:buClr>
                <a:schemeClr val="dk2"/>
              </a:buClr>
              <a:buSzPts val="1600"/>
              <a:buChar char="■"/>
              <a:defRPr sz="2133">
                <a:solidFill>
                  <a:schemeClr val="dk2"/>
                </a:solidFill>
              </a:defRPr>
            </a:lvl9pPr>
          </a:lstStyle>
          <a:p>
            <a:endParaRPr/>
          </a:p>
        </p:txBody>
      </p:sp>
      <p:sp>
        <p:nvSpPr>
          <p:cNvPr id="40" name="Google Shape;40;p7"/>
          <p:cNvSpPr txBox="1">
            <a:spLocks noGrp="1"/>
          </p:cNvSpPr>
          <p:nvPr>
            <p:ph type="title"/>
          </p:nvPr>
        </p:nvSpPr>
        <p:spPr>
          <a:xfrm>
            <a:off x="1336433" y="948241"/>
            <a:ext cx="32052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2129191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3.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11/9/2021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gif"/><Relationship Id="rId4" Type="http://schemas.openxmlformats.org/officeDocument/2006/relationships/image" Target="../media/image14.png"/><Relationship Id="rId9" Type="http://schemas.openxmlformats.org/officeDocument/2006/relationships/image" Target="../media/image19.gif"/></Relationships>
</file>

<file path=ppt/slides/_rels/slide2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audio" Target="../media/audio2.wav"/><Relationship Id="rId1" Type="http://schemas.openxmlformats.org/officeDocument/2006/relationships/slideLayout" Target="../slideLayouts/slideLayout29.xml"/><Relationship Id="rId5" Type="http://schemas.openxmlformats.org/officeDocument/2006/relationships/image" Target="../media/image20.gif"/><Relationship Id="rId4" Type="http://schemas.openxmlformats.org/officeDocument/2006/relationships/image" Target="../media/image19.gif"/></Relationships>
</file>

<file path=ppt/slides/_rels/slide2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9.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21.gif"/></Relationships>
</file>

<file path=ppt/slides/_rels/slide2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9.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2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9.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21.gi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2">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8953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86429" y="809074"/>
            <a:ext cx="7957455" cy="1611436"/>
            <a:chOff x="976087" y="1951098"/>
            <a:chExt cx="5791200" cy="2255718"/>
          </a:xfrm>
        </p:grpSpPr>
        <p:sp>
          <p:nvSpPr>
            <p:cNvPr id="6" name="Cloud 5"/>
            <p:cNvSpPr/>
            <p:nvPr/>
          </p:nvSpPr>
          <p:spPr>
            <a:xfrm>
              <a:off x="976087" y="1951098"/>
              <a:ext cx="5791200" cy="2255718"/>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6"/>
            <p:cNvSpPr txBox="1">
              <a:spLocks noChangeArrowheads="1"/>
            </p:cNvSpPr>
            <p:nvPr/>
          </p:nvSpPr>
          <p:spPr bwMode="auto">
            <a:xfrm>
              <a:off x="1546679" y="2385539"/>
              <a:ext cx="4650015" cy="15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smtClean="0">
                  <a:latin typeface="Times New Roman" panose="02020603050405020304" pitchFamily="18" charset="0"/>
                  <a:cs typeface="Times New Roman" panose="02020603050405020304" pitchFamily="18" charset="0"/>
                </a:rPr>
                <a:t>Con hãy đặt câu có từ bổ sung ý nghĩa về mặt thời gian!</a:t>
              </a:r>
              <a:endParaRPr lang="en-US" altLang="en-US" sz="3200" b="1">
                <a:latin typeface="Times New Roman" panose="02020603050405020304" pitchFamily="18" charset="0"/>
                <a:cs typeface="Times New Roman" panose="02020603050405020304" pitchFamily="18" charset="0"/>
              </a:endParaRPr>
            </a:p>
          </p:txBody>
        </p:sp>
      </p:grpSp>
      <p:sp>
        <p:nvSpPr>
          <p:cNvPr id="10" name="Rectangle 9"/>
          <p:cNvSpPr/>
          <p:nvPr/>
        </p:nvSpPr>
        <p:spPr>
          <a:xfrm>
            <a:off x="1643211" y="2861393"/>
            <a:ext cx="9953704" cy="3046988"/>
          </a:xfrm>
          <a:prstGeom prst="rect">
            <a:avLst/>
          </a:prstGeom>
        </p:spPr>
        <p:txBody>
          <a:bodyPr wrap="square">
            <a:spAutoFit/>
          </a:bodyPr>
          <a:lstStyle/>
          <a:p>
            <a:pPr algn="just"/>
            <a:r>
              <a:rPr lang="en-US" altLang="en-US" sz="3200" smtClean="0">
                <a:latin typeface="Times New Roman" panose="02020603050405020304" pitchFamily="18" charset="0"/>
                <a:cs typeface="Times New Roman" panose="02020603050405020304" pitchFamily="18" charset="0"/>
              </a:rPr>
              <a:t>Ví dụ:</a:t>
            </a:r>
          </a:p>
          <a:p>
            <a:pPr marL="457200" indent="-457200" algn="just">
              <a:buFont typeface="Wingdings" panose="05000000000000000000" pitchFamily="2" charset="2"/>
              <a:buChar char="ü"/>
            </a:pPr>
            <a:r>
              <a:rPr lang="en-US" altLang="en-US" sz="3200" smtClean="0">
                <a:latin typeface="Times New Roman" panose="02020603050405020304" pitchFamily="18" charset="0"/>
                <a:cs typeface="Times New Roman" panose="02020603050405020304" pitchFamily="18" charset="0"/>
              </a:rPr>
              <a:t>Vậy là bố em </a:t>
            </a:r>
            <a:r>
              <a:rPr lang="en-US" altLang="en-US" sz="3200" i="1" smtClean="0">
                <a:solidFill>
                  <a:srgbClr val="FF0000"/>
                </a:solidFill>
                <a:latin typeface="Times New Roman" panose="02020603050405020304" pitchFamily="18" charset="0"/>
                <a:cs typeface="Times New Roman" panose="02020603050405020304" pitchFamily="18" charset="0"/>
              </a:rPr>
              <a:t>sắp</a:t>
            </a:r>
            <a:r>
              <a:rPr lang="en-US" altLang="en-US" sz="3200" smtClean="0">
                <a:latin typeface="Times New Roman" panose="02020603050405020304" pitchFamily="18" charset="0"/>
                <a:cs typeface="Times New Roman" panose="02020603050405020304" pitchFamily="18" charset="0"/>
              </a:rPr>
              <a:t> đi công tác về.</a:t>
            </a:r>
          </a:p>
          <a:p>
            <a:pPr marL="457200" indent="-457200" algn="just">
              <a:buFont typeface="Wingdings" panose="05000000000000000000" pitchFamily="2" charset="2"/>
              <a:buChar char="ü"/>
            </a:pPr>
            <a:r>
              <a:rPr lang="en-US" altLang="en-US" sz="3200" i="1" smtClean="0">
                <a:solidFill>
                  <a:srgbClr val="FF0000"/>
                </a:solidFill>
                <a:latin typeface="Times New Roman" panose="02020603050405020304" pitchFamily="18" charset="0"/>
                <a:cs typeface="Times New Roman" panose="02020603050405020304" pitchFamily="18" charset="0"/>
              </a:rPr>
              <a:t>Sắp</a:t>
            </a:r>
            <a:r>
              <a:rPr lang="en-US" altLang="en-US" sz="3200" smtClean="0">
                <a:latin typeface="Times New Roman" panose="02020603050405020304" pitchFamily="18" charset="0"/>
                <a:cs typeface="Times New Roman" panose="02020603050405020304" pitchFamily="18" charset="0"/>
              </a:rPr>
              <a:t> tới là sinh nhật của em.</a:t>
            </a:r>
          </a:p>
          <a:p>
            <a:pPr marL="457200" indent="-457200" algn="just">
              <a:buFont typeface="Wingdings" panose="05000000000000000000" pitchFamily="2" charset="2"/>
              <a:buChar char="ü"/>
            </a:pPr>
            <a:r>
              <a:rPr lang="en-US" altLang="en-US" sz="3200" smtClean="0">
                <a:latin typeface="Times New Roman" panose="02020603050405020304" pitchFamily="18" charset="0"/>
                <a:cs typeface="Times New Roman" panose="02020603050405020304" pitchFamily="18" charset="0"/>
              </a:rPr>
              <a:t>Em </a:t>
            </a:r>
            <a:r>
              <a:rPr lang="en-US" altLang="en-US" sz="3200" i="1" smtClean="0">
                <a:solidFill>
                  <a:srgbClr val="FF0000"/>
                </a:solidFill>
                <a:latin typeface="Times New Roman" panose="02020603050405020304" pitchFamily="18" charset="0"/>
                <a:cs typeface="Times New Roman" panose="02020603050405020304" pitchFamily="18" charset="0"/>
              </a:rPr>
              <a:t>đã</a:t>
            </a:r>
            <a:r>
              <a:rPr lang="en-US" altLang="en-US" sz="3200" smtClean="0">
                <a:latin typeface="Times New Roman" panose="02020603050405020304" pitchFamily="18" charset="0"/>
                <a:cs typeface="Times New Roman" panose="02020603050405020304" pitchFamily="18" charset="0"/>
              </a:rPr>
              <a:t> làm xong bài tập Toán.</a:t>
            </a:r>
          </a:p>
          <a:p>
            <a:pPr marL="457200" indent="-457200" algn="just">
              <a:buFont typeface="Wingdings" panose="05000000000000000000" pitchFamily="2" charset="2"/>
              <a:buChar char="ü"/>
            </a:pPr>
            <a:r>
              <a:rPr lang="en-US" altLang="en-US" sz="3200" smtClean="0">
                <a:latin typeface="Times New Roman" panose="02020603050405020304" pitchFamily="18" charset="0"/>
                <a:cs typeface="Times New Roman" panose="02020603050405020304" pitchFamily="18" charset="0"/>
              </a:rPr>
              <a:t>Mẹ em </a:t>
            </a:r>
            <a:r>
              <a:rPr lang="en-US" altLang="en-US" sz="3200" i="1" smtClean="0">
                <a:solidFill>
                  <a:srgbClr val="FF0000"/>
                </a:solidFill>
                <a:latin typeface="Times New Roman" panose="02020603050405020304" pitchFamily="18" charset="0"/>
                <a:cs typeface="Times New Roman" panose="02020603050405020304" pitchFamily="18" charset="0"/>
              </a:rPr>
              <a:t>đang</a:t>
            </a:r>
            <a:r>
              <a:rPr lang="en-US" altLang="en-US" sz="3200" smtClean="0">
                <a:latin typeface="Times New Roman" panose="02020603050405020304" pitchFamily="18" charset="0"/>
                <a:cs typeface="Times New Roman" panose="02020603050405020304" pitchFamily="18" charset="0"/>
              </a:rPr>
              <a:t> nấu cơm.</a:t>
            </a:r>
          </a:p>
          <a:p>
            <a:pPr marL="457200" indent="-457200" algn="just">
              <a:buFont typeface="Wingdings" panose="05000000000000000000" pitchFamily="2" charset="2"/>
              <a:buChar char="ü"/>
            </a:pPr>
            <a:r>
              <a:rPr lang="en-US" altLang="en-US" sz="3200" smtClean="0">
                <a:latin typeface="Times New Roman" panose="02020603050405020304" pitchFamily="18" charset="0"/>
                <a:cs typeface="Times New Roman" panose="02020603050405020304" pitchFamily="18" charset="0"/>
              </a:rPr>
              <a:t>Bé Bi </a:t>
            </a:r>
            <a:r>
              <a:rPr lang="en-US" altLang="en-US" sz="3200" i="1" smtClean="0">
                <a:solidFill>
                  <a:srgbClr val="FF0000"/>
                </a:solidFill>
                <a:latin typeface="Times New Roman" panose="02020603050405020304" pitchFamily="18" charset="0"/>
                <a:cs typeface="Times New Roman" panose="02020603050405020304" pitchFamily="18" charset="0"/>
              </a:rPr>
              <a:t>đang</a:t>
            </a:r>
            <a:r>
              <a:rPr lang="en-US" altLang="en-US" sz="3200" smtClean="0">
                <a:latin typeface="Times New Roman" panose="02020603050405020304" pitchFamily="18" charset="0"/>
                <a:cs typeface="Times New Roman" panose="02020603050405020304" pitchFamily="18" charset="0"/>
              </a:rPr>
              <a:t> ngủ ngon lành.</a:t>
            </a:r>
            <a:endParaRPr lang="en-US" alt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8937077"/>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một số từ bổ sung ý nghĩa thời gian cho động từ.</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21024" y="3588829"/>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Biết sử dụng các từ bổ sung ý nghĩa thời gian cho động từ.</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9" name="Rounded Rectangle 8">
            <a:extLst>
              <a:ext uri="{FF2B5EF4-FFF2-40B4-BE49-F238E27FC236}">
                <a16:creationId xmlns:a16="http://schemas.microsoft.com/office/drawing/2014/main"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1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569395" y="1563328"/>
            <a:ext cx="1067433"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921481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52" name="Rectangle 24"/>
          <p:cNvSpPr>
            <a:spLocks noChangeArrowheads="1"/>
          </p:cNvSpPr>
          <p:nvPr/>
        </p:nvSpPr>
        <p:spPr bwMode="auto">
          <a:xfrm>
            <a:off x="2162630" y="1365476"/>
            <a:ext cx="7518400" cy="5296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Tx/>
              <a:buAutoNum type="alphaLcParenR"/>
            </a:pPr>
            <a:r>
              <a:rPr lang="en-US" altLang="en-US" sz="2800" smtClean="0">
                <a:latin typeface="Times New Roman" panose="02020603050405020304" pitchFamily="18" charset="0"/>
                <a:cs typeface="Times New Roman" panose="02020603050405020304" pitchFamily="18" charset="0"/>
              </a:rPr>
              <a:t>Mới </a:t>
            </a:r>
            <a:r>
              <a:rPr lang="en-US" altLang="en-US" sz="2800">
                <a:latin typeface="Times New Roman" panose="02020603050405020304" pitchFamily="18" charset="0"/>
                <a:cs typeface="Times New Roman" panose="02020603050405020304" pitchFamily="18" charset="0"/>
              </a:rPr>
              <a:t>dạo nào những cây ngô còn lấm tấm như </a:t>
            </a:r>
            <a:endParaRPr lang="en-US" altLang="en-US" sz="2800" smtClean="0">
              <a:latin typeface="Times New Roman" panose="02020603050405020304" pitchFamily="18" charset="0"/>
              <a:cs typeface="Times New Roman" panose="02020603050405020304" pitchFamily="18" charset="0"/>
            </a:endParaRPr>
          </a:p>
          <a:p>
            <a:pPr algn="just"/>
            <a:r>
              <a:rPr lang="en-US" altLang="en-US" sz="2800" smtClean="0">
                <a:latin typeface="Times New Roman" panose="02020603050405020304" pitchFamily="18" charset="0"/>
                <a:cs typeface="Times New Roman" panose="02020603050405020304" pitchFamily="18" charset="0"/>
              </a:rPr>
              <a:t>mạ non. Thế mà chỉ ít lâu sau, ngô………thành cây </a:t>
            </a:r>
          </a:p>
          <a:p>
            <a:r>
              <a:rPr lang="en-US" altLang="en-US" sz="2800" smtClean="0">
                <a:latin typeface="Times New Roman" panose="02020603050405020304" pitchFamily="18" charset="0"/>
                <a:cs typeface="Times New Roman" panose="02020603050405020304" pitchFamily="18" charset="0"/>
              </a:rPr>
              <a:t>rung rung trước gió và ánh nắng.</a:t>
            </a:r>
          </a:p>
          <a:p>
            <a:r>
              <a:rPr lang="en-US" altLang="en-US" sz="2800">
                <a:latin typeface="Times New Roman" panose="02020603050405020304" pitchFamily="18" charset="0"/>
                <a:cs typeface="Times New Roman" panose="02020603050405020304" pitchFamily="18" charset="0"/>
              </a:rPr>
              <a:t>							</a:t>
            </a:r>
            <a:r>
              <a:rPr lang="en-US" altLang="en-US" sz="1600" i="1">
                <a:latin typeface="Times New Roman" panose="02020603050405020304" pitchFamily="18" charset="0"/>
                <a:cs typeface="Times New Roman" panose="02020603050405020304" pitchFamily="18" charset="0"/>
              </a:rPr>
              <a:t>Theo</a:t>
            </a:r>
            <a:r>
              <a:rPr lang="en-US" altLang="en-US" sz="1600">
                <a:latin typeface="Times New Roman" panose="02020603050405020304" pitchFamily="18" charset="0"/>
                <a:cs typeface="Times New Roman" panose="02020603050405020304" pitchFamily="18" charset="0"/>
              </a:rPr>
              <a:t> NGUYÊN HỒNG</a:t>
            </a:r>
          </a:p>
          <a:p>
            <a:r>
              <a:rPr lang="en-US" altLang="en-US" sz="2800">
                <a:latin typeface="Times New Roman" panose="02020603050405020304" pitchFamily="18" charset="0"/>
                <a:cs typeface="Times New Roman" panose="02020603050405020304" pitchFamily="18" charset="0"/>
              </a:rPr>
              <a:t>b) 		Sao cháu không về với bà</a:t>
            </a:r>
          </a:p>
          <a:p>
            <a:r>
              <a:rPr lang="en-US" altLang="en-US" sz="2800">
                <a:latin typeface="Times New Roman" panose="02020603050405020304" pitchFamily="18" charset="0"/>
                <a:cs typeface="Times New Roman" panose="02020603050405020304" pitchFamily="18" charset="0"/>
              </a:rPr>
              <a:t>	Chào mào………hót vườn na mỗi chiều.</a:t>
            </a:r>
          </a:p>
          <a:p>
            <a:r>
              <a:rPr lang="en-US" altLang="en-US" sz="2800">
                <a:latin typeface="Times New Roman" panose="02020603050405020304" pitchFamily="18" charset="0"/>
                <a:cs typeface="Times New Roman" panose="02020603050405020304" pitchFamily="18" charset="0"/>
              </a:rPr>
              <a:t>		Sốt ruột, bà nghe chim kêu</a:t>
            </a:r>
          </a:p>
          <a:p>
            <a:r>
              <a:rPr lang="en-US" altLang="en-US" sz="2800">
                <a:latin typeface="Times New Roman" panose="02020603050405020304" pitchFamily="18" charset="0"/>
                <a:cs typeface="Times New Roman" panose="02020603050405020304" pitchFamily="18" charset="0"/>
              </a:rPr>
              <a:t>	Tiếng chim rơi với rất nhiều hạt na.</a:t>
            </a:r>
          </a:p>
          <a:p>
            <a:r>
              <a:rPr lang="en-US" altLang="en-US" sz="2800">
                <a:latin typeface="Times New Roman" panose="02020603050405020304" pitchFamily="18" charset="0"/>
                <a:cs typeface="Times New Roman" panose="02020603050405020304" pitchFamily="18" charset="0"/>
              </a:rPr>
              <a:t>		Hết hè, cháu vẫn………..xa</a:t>
            </a:r>
          </a:p>
          <a:p>
            <a:r>
              <a:rPr lang="en-US" altLang="en-US" sz="2800">
                <a:latin typeface="Times New Roman" panose="02020603050405020304" pitchFamily="18" charset="0"/>
                <a:cs typeface="Times New Roman" panose="02020603050405020304" pitchFamily="18" charset="0"/>
              </a:rPr>
              <a:t>	Chào mào vẫn hót. Mùa na……….tàn.</a:t>
            </a:r>
          </a:p>
          <a:p>
            <a:r>
              <a:rPr lang="en-US" altLang="en-US" sz="2800">
                <a:latin typeface="Times New Roman" panose="02020603050405020304" pitchFamily="18" charset="0"/>
                <a:cs typeface="Times New Roman" panose="02020603050405020304" pitchFamily="18" charset="0"/>
              </a:rPr>
              <a:t>							</a:t>
            </a:r>
            <a:r>
              <a:rPr lang="en-US" altLang="en-US" sz="1600">
                <a:latin typeface="Times New Roman" panose="02020603050405020304" pitchFamily="18" charset="0"/>
                <a:cs typeface="Times New Roman" panose="02020603050405020304" pitchFamily="18" charset="0"/>
              </a:rPr>
              <a:t>LÊ THÁI SƠN</a:t>
            </a:r>
          </a:p>
        </p:txBody>
      </p:sp>
      <p:sp>
        <p:nvSpPr>
          <p:cNvPr id="2" name="Rectangle 1"/>
          <p:cNvSpPr/>
          <p:nvPr/>
        </p:nvSpPr>
        <p:spPr>
          <a:xfrm>
            <a:off x="1262743" y="606631"/>
            <a:ext cx="10072914" cy="954107"/>
          </a:xfrm>
          <a:prstGeom prst="rect">
            <a:avLst/>
          </a:prstGeom>
        </p:spPr>
        <p:txBody>
          <a:bodyPr wrap="square">
            <a:spAutoFit/>
          </a:bodyPr>
          <a:lstStyle/>
          <a:p>
            <a:r>
              <a:rPr lang="en-US" altLang="en-US" sz="2800" b="1" u="sng">
                <a:latin typeface="Times New Roman" panose="02020603050405020304" pitchFamily="18" charset="0"/>
                <a:cs typeface="Times New Roman" panose="02020603050405020304" pitchFamily="18" charset="0"/>
              </a:rPr>
              <a:t>Bài 2</a:t>
            </a:r>
            <a:r>
              <a:rPr lang="en-US" altLang="en-US" sz="2800" b="1">
                <a:latin typeface="Times New Roman" panose="02020603050405020304" pitchFamily="18" charset="0"/>
                <a:cs typeface="Times New Roman" panose="02020603050405020304" pitchFamily="18" charset="0"/>
              </a:rPr>
              <a:t>: Em chọn từ nào trong ngoặc đơn </a:t>
            </a:r>
            <a:r>
              <a:rPr lang="en-US" altLang="en-US" sz="2800" b="1">
                <a:solidFill>
                  <a:srgbClr val="FF0000"/>
                </a:solidFill>
                <a:latin typeface="Times New Roman" panose="02020603050405020304" pitchFamily="18" charset="0"/>
                <a:cs typeface="Times New Roman" panose="02020603050405020304" pitchFamily="18" charset="0"/>
              </a:rPr>
              <a:t>(đã, đang, sắp) </a:t>
            </a:r>
            <a:r>
              <a:rPr lang="en-US" altLang="en-US" sz="2800" b="1" smtClean="0">
                <a:latin typeface="Times New Roman" panose="02020603050405020304" pitchFamily="18" charset="0"/>
                <a:cs typeface="Times New Roman" panose="02020603050405020304" pitchFamily="18" charset="0"/>
              </a:rPr>
              <a:t>để </a:t>
            </a:r>
            <a:r>
              <a:rPr lang="en-US" altLang="en-US" sz="2800" b="1">
                <a:latin typeface="Times New Roman" panose="02020603050405020304" pitchFamily="18" charset="0"/>
                <a:cs typeface="Times New Roman" panose="02020603050405020304" pitchFamily="18" charset="0"/>
              </a:rPr>
              <a:t>điền vào chỗ trống?</a:t>
            </a:r>
          </a:p>
        </p:txBody>
      </p:sp>
    </p:spTree>
    <p:extLst>
      <p:ext uri="{BB962C8B-B14F-4D97-AF65-F5344CB8AC3E}">
        <p14:creationId xmlns:p14="http://schemas.microsoft.com/office/powerpoint/2010/main" val="852828824"/>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64952"/>
                                        </p:tgtEl>
                                        <p:attrNameLst>
                                          <p:attrName>style.visibility</p:attrName>
                                        </p:attrNameLst>
                                      </p:cBhvr>
                                      <p:to>
                                        <p:strVal val="visible"/>
                                      </p:to>
                                    </p:set>
                                    <p:animEffect transition="in" filter="randombar(horizontal)">
                                      <p:cBhvr>
                                        <p:cTn id="7" dur="500"/>
                                        <p:tgtEl>
                                          <p:spTgt spid="764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49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36811" y="2063108"/>
            <a:ext cx="9953704" cy="2554545"/>
          </a:xfrm>
          <a:prstGeom prst="rect">
            <a:avLst/>
          </a:prstGeom>
        </p:spPr>
        <p:txBody>
          <a:bodyPr wrap="square">
            <a:spAutoFit/>
          </a:bodyPr>
          <a:lstStyle/>
          <a:p>
            <a:pPr algn="just"/>
            <a:r>
              <a:rPr lang="en-US" altLang="en-US" sz="3200" smtClean="0">
                <a:latin typeface="Times New Roman" panose="02020603050405020304" pitchFamily="18" charset="0"/>
                <a:cs typeface="Times New Roman" panose="02020603050405020304" pitchFamily="18" charset="0"/>
              </a:rPr>
              <a:t>a</a:t>
            </a:r>
            <a:r>
              <a:rPr lang="en-US" altLang="en-US" sz="3200">
                <a:latin typeface="Times New Roman" panose="02020603050405020304" pitchFamily="18" charset="0"/>
                <a:cs typeface="Times New Roman" panose="02020603050405020304" pitchFamily="18" charset="0"/>
              </a:rPr>
              <a:t>) Mới dạo nào những cây ngô còn lấm tấm như mạ non. </a:t>
            </a:r>
            <a:r>
              <a:rPr lang="en-US" altLang="en-US" sz="3200" smtClean="0">
                <a:latin typeface="Times New Roman" panose="02020603050405020304" pitchFamily="18" charset="0"/>
                <a:cs typeface="Times New Roman" panose="02020603050405020304" pitchFamily="18" charset="0"/>
              </a:rPr>
              <a:t>Thế </a:t>
            </a:r>
            <a:r>
              <a:rPr lang="en-US" altLang="en-US" sz="3200">
                <a:latin typeface="Times New Roman" panose="02020603050405020304" pitchFamily="18" charset="0"/>
                <a:cs typeface="Times New Roman" panose="02020603050405020304" pitchFamily="18" charset="0"/>
              </a:rPr>
              <a:t>mà chỉ ít lâu sau, ngô </a:t>
            </a:r>
            <a:r>
              <a:rPr lang="en-US" altLang="en-US" sz="3200" smtClean="0">
                <a:latin typeface="Times New Roman" panose="02020603050405020304" pitchFamily="18" charset="0"/>
                <a:cs typeface="Times New Roman" panose="02020603050405020304" pitchFamily="18" charset="0"/>
              </a:rPr>
              <a:t>        thành </a:t>
            </a:r>
            <a:r>
              <a:rPr lang="en-US" altLang="en-US" sz="3200">
                <a:latin typeface="Times New Roman" panose="02020603050405020304" pitchFamily="18" charset="0"/>
                <a:cs typeface="Times New Roman" panose="02020603050405020304" pitchFamily="18" charset="0"/>
              </a:rPr>
              <a:t>cây rung rung trước gió </a:t>
            </a:r>
            <a:r>
              <a:rPr lang="en-US" altLang="en-US" sz="3200" smtClean="0">
                <a:latin typeface="Times New Roman" panose="02020603050405020304" pitchFamily="18" charset="0"/>
                <a:cs typeface="Times New Roman" panose="02020603050405020304" pitchFamily="18" charset="0"/>
              </a:rPr>
              <a:t>và </a:t>
            </a:r>
            <a:r>
              <a:rPr lang="en-US" altLang="en-US" sz="3200">
                <a:latin typeface="Times New Roman" panose="02020603050405020304" pitchFamily="18" charset="0"/>
                <a:cs typeface="Times New Roman" panose="02020603050405020304" pitchFamily="18" charset="0"/>
              </a:rPr>
              <a:t>ánh nắng.</a:t>
            </a:r>
          </a:p>
          <a:p>
            <a:r>
              <a:rPr lang="en-US" altLang="en-US" sz="3200">
                <a:latin typeface="Times New Roman" panose="02020603050405020304" pitchFamily="18" charset="0"/>
                <a:cs typeface="Times New Roman" panose="02020603050405020304" pitchFamily="18" charset="0"/>
              </a:rPr>
              <a:t>						</a:t>
            </a:r>
            <a:r>
              <a:rPr lang="en-US" altLang="en-US" sz="3200" smtClean="0">
                <a:latin typeface="Times New Roman" panose="02020603050405020304" pitchFamily="18" charset="0"/>
                <a:cs typeface="Times New Roman" panose="02020603050405020304" pitchFamily="18" charset="0"/>
              </a:rPr>
              <a:t>               </a:t>
            </a:r>
            <a:r>
              <a:rPr lang="en-US" altLang="en-US" i="1" smtClean="0">
                <a:latin typeface="Times New Roman" panose="02020603050405020304" pitchFamily="18" charset="0"/>
                <a:cs typeface="Times New Roman" panose="02020603050405020304" pitchFamily="18" charset="0"/>
              </a:rPr>
              <a:t>Theo</a:t>
            </a:r>
            <a:r>
              <a:rPr lang="en-US" altLang="en-US" smtClean="0">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NGUYÊN HỒNG</a:t>
            </a:r>
            <a:r>
              <a:rPr lang="en-US" altLang="en-US" sz="3200">
                <a:latin typeface="Times New Roman" panose="02020603050405020304" pitchFamily="18" charset="0"/>
                <a:cs typeface="Times New Roman" panose="02020603050405020304" pitchFamily="18" charset="0"/>
              </a:rPr>
              <a:t>									</a:t>
            </a:r>
          </a:p>
        </p:txBody>
      </p:sp>
      <p:sp>
        <p:nvSpPr>
          <p:cNvPr id="9" name="Rectangle 8"/>
          <p:cNvSpPr>
            <a:spLocks noChangeArrowheads="1"/>
          </p:cNvSpPr>
          <p:nvPr/>
        </p:nvSpPr>
        <p:spPr bwMode="auto">
          <a:xfrm>
            <a:off x="5679191" y="2552965"/>
            <a:ext cx="124036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latin typeface="Times New Roman" panose="02020603050405020304" pitchFamily="18" charset="0"/>
                <a:cs typeface="Times New Roman" panose="02020603050405020304" pitchFamily="18" charset="0"/>
              </a:rPr>
              <a:t>…….</a:t>
            </a:r>
          </a:p>
        </p:txBody>
      </p:sp>
      <p:sp>
        <p:nvSpPr>
          <p:cNvPr id="10" name="TextBox 9"/>
          <p:cNvSpPr txBox="1">
            <a:spLocks noChangeArrowheads="1"/>
          </p:cNvSpPr>
          <p:nvPr/>
        </p:nvSpPr>
        <p:spPr bwMode="auto">
          <a:xfrm>
            <a:off x="5860408" y="2552965"/>
            <a:ext cx="105915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0000"/>
                </a:solidFill>
                <a:latin typeface="Times New Roman" panose="02020603050405020304" pitchFamily="18" charset="0"/>
                <a:cs typeface="Times New Roman" panose="02020603050405020304" pitchFamily="18" charset="0"/>
              </a:rPr>
              <a:t>đã</a:t>
            </a:r>
          </a:p>
        </p:txBody>
      </p:sp>
    </p:spTree>
    <p:extLst>
      <p:ext uri="{BB962C8B-B14F-4D97-AF65-F5344CB8AC3E}">
        <p14:creationId xmlns:p14="http://schemas.microsoft.com/office/powerpoint/2010/main" val="904539371"/>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2" presetClass="entr" presetSubtype="4"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 calcmode="lin" valueType="num">
                                      <p:cBhvr additive="base">
                                        <p:cTn id="1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ngô n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57" y="522514"/>
            <a:ext cx="11234057"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ChangeArrowheads="1"/>
          </p:cNvSpPr>
          <p:nvPr/>
        </p:nvSpPr>
        <p:spPr bwMode="auto">
          <a:xfrm>
            <a:off x="1640115" y="566057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0000CC"/>
                </a:solidFill>
                <a:latin typeface="Times New Roman" panose="02020603050405020304" pitchFamily="18" charset="0"/>
                <a:cs typeface="Times New Roman" panose="02020603050405020304" pitchFamily="18" charset="0"/>
              </a:rPr>
              <a:t>  Mới dạo nào những cây ngô còn lấm tấm  nh</a:t>
            </a:r>
            <a:r>
              <a:rPr lang="vi-VN" altLang="en-US" sz="2800" b="1">
                <a:solidFill>
                  <a:srgbClr val="0000CC"/>
                </a:solidFill>
                <a:latin typeface="Times New Roman" panose="02020603050405020304" pitchFamily="18" charset="0"/>
                <a:cs typeface="Times New Roman" panose="02020603050405020304" pitchFamily="18" charset="0"/>
              </a:rPr>
              <a:t>ư</a:t>
            </a:r>
            <a:r>
              <a:rPr lang="en-US" altLang="en-US" sz="2800" b="1">
                <a:solidFill>
                  <a:srgbClr val="0000CC"/>
                </a:solidFill>
                <a:latin typeface="Times New Roman" panose="02020603050405020304" pitchFamily="18" charset="0"/>
                <a:cs typeface="Times New Roman" panose="02020603050405020304" pitchFamily="18" charset="0"/>
              </a:rPr>
              <a:t> mạ non</a:t>
            </a:r>
            <a:r>
              <a:rPr lang="en-US" altLang="en-US" sz="3200" b="1">
                <a:solidFill>
                  <a:srgbClr val="0000CC"/>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39221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524000" y="-17843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b="1">
              <a:solidFill>
                <a:srgbClr val="0000CC"/>
              </a:solidFill>
            </a:endParaRPr>
          </a:p>
        </p:txBody>
      </p:sp>
      <p:sp>
        <p:nvSpPr>
          <p:cNvPr id="8195" name="Rectangle 3"/>
          <p:cNvSpPr>
            <a:spLocks noChangeArrowheads="1"/>
          </p:cNvSpPr>
          <p:nvPr/>
        </p:nvSpPr>
        <p:spPr bwMode="auto">
          <a:xfrm>
            <a:off x="1524000" y="30162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b="1">
              <a:solidFill>
                <a:srgbClr val="0000CC"/>
              </a:solidFill>
            </a:endParaRPr>
          </a:p>
        </p:txBody>
      </p:sp>
      <p:sp>
        <p:nvSpPr>
          <p:cNvPr id="874500" name="AutoShape 4"/>
          <p:cNvSpPr>
            <a:spLocks noChangeArrowheads="1"/>
          </p:cNvSpPr>
          <p:nvPr/>
        </p:nvSpPr>
        <p:spPr bwMode="auto">
          <a:xfrm>
            <a:off x="4800600" y="6148388"/>
            <a:ext cx="533400" cy="228600"/>
          </a:xfrm>
          <a:prstGeom prst="curvedUpArrow">
            <a:avLst>
              <a:gd name="adj1" fmla="val 46667"/>
              <a:gd name="adj2" fmla="val 93333"/>
              <a:gd name="adj3" fmla="val 33333"/>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vi-VN" altLang="en-US" sz="3200" b="1">
              <a:solidFill>
                <a:srgbClr val="0000CC"/>
              </a:solidFill>
              <a:latin typeface="Times New Roman" panose="02020603050405020304" pitchFamily="18" charset="0"/>
            </a:endParaRPr>
          </a:p>
        </p:txBody>
      </p:sp>
      <p:grpSp>
        <p:nvGrpSpPr>
          <p:cNvPr id="2" name="Group 5"/>
          <p:cNvGrpSpPr>
            <a:grpSpLocks/>
          </p:cNvGrpSpPr>
          <p:nvPr/>
        </p:nvGrpSpPr>
        <p:grpSpPr bwMode="auto">
          <a:xfrm>
            <a:off x="1524000" y="5715000"/>
            <a:ext cx="9144000" cy="706438"/>
            <a:chOff x="0" y="3600"/>
            <a:chExt cx="5760" cy="445"/>
          </a:xfrm>
        </p:grpSpPr>
        <p:sp>
          <p:nvSpPr>
            <p:cNvPr id="8199" name="Text Box 6"/>
            <p:cNvSpPr txBox="1">
              <a:spLocks noChangeArrowheads="1"/>
            </p:cNvSpPr>
            <p:nvPr/>
          </p:nvSpPr>
          <p:spPr bwMode="auto">
            <a:xfrm>
              <a:off x="0" y="3600"/>
              <a:ext cx="576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200" b="1">
                  <a:solidFill>
                    <a:srgbClr val="0000CC"/>
                  </a:solidFill>
                  <a:latin typeface="Times New Roman" panose="02020603050405020304" pitchFamily="18" charset="0"/>
                  <a:cs typeface="Times New Roman" panose="02020603050405020304" pitchFamily="18" charset="0"/>
                </a:rPr>
                <a:t> Thế mà chỉ ít lâu sau,ngô đã </a:t>
              </a:r>
              <a:r>
                <a:rPr lang="en-US" altLang="en-US" sz="2200" b="1" u="sng">
                  <a:solidFill>
                    <a:srgbClr val="0000CC"/>
                  </a:solidFill>
                  <a:latin typeface="Times New Roman" panose="02020603050405020304" pitchFamily="18" charset="0"/>
                  <a:cs typeface="Times New Roman" panose="02020603050405020304" pitchFamily="18" charset="0"/>
                </a:rPr>
                <a:t>thành</a:t>
              </a:r>
              <a:r>
                <a:rPr lang="en-US" altLang="en-US" sz="2200" b="1">
                  <a:solidFill>
                    <a:srgbClr val="0000CC"/>
                  </a:solidFill>
                  <a:latin typeface="Times New Roman" panose="02020603050405020304" pitchFamily="18" charset="0"/>
                  <a:cs typeface="Times New Roman" panose="02020603050405020304" pitchFamily="18" charset="0"/>
                </a:rPr>
                <a:t> cây rung rung trước gió và ánh nắng</a:t>
              </a:r>
            </a:p>
          </p:txBody>
        </p:sp>
        <p:sp>
          <p:nvSpPr>
            <p:cNvPr id="8200" name="Text Box 7"/>
            <p:cNvSpPr txBox="1">
              <a:spLocks noChangeArrowheads="1"/>
            </p:cNvSpPr>
            <p:nvPr/>
          </p:nvSpPr>
          <p:spPr bwMode="auto">
            <a:xfrm>
              <a:off x="2405" y="3833"/>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solidFill>
                    <a:srgbClr val="C00000"/>
                  </a:solidFill>
                  <a:latin typeface="Times New Roman" panose="02020603050405020304" pitchFamily="18" charset="0"/>
                </a:rPr>
                <a:t>ĐT</a:t>
              </a:r>
            </a:p>
          </p:txBody>
        </p:sp>
      </p:grpSp>
      <p:pic>
        <p:nvPicPr>
          <p:cNvPr id="874504" name="Picture 8" descr="ngo l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43" y="422388"/>
            <a:ext cx="11292114" cy="518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7002830"/>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nodeType="clickEffect">
                                  <p:stCondLst>
                                    <p:cond delay="0"/>
                                  </p:stCondLst>
                                  <p:childTnLst>
                                    <p:set>
                                      <p:cBhvr>
                                        <p:cTn id="6" dur="1" fill="hold">
                                          <p:stCondLst>
                                            <p:cond delay="0"/>
                                          </p:stCondLst>
                                        </p:cTn>
                                        <p:tgtEl>
                                          <p:spTgt spid="874504"/>
                                        </p:tgtEl>
                                        <p:attrNameLst>
                                          <p:attrName>style.visibility</p:attrName>
                                        </p:attrNameLst>
                                      </p:cBhvr>
                                      <p:to>
                                        <p:strVal val="visible"/>
                                      </p:to>
                                    </p:set>
                                    <p:animEffect transition="in" filter="strips(upLeft)">
                                      <p:cBhvr>
                                        <p:cTn id="7" dur="2000"/>
                                        <p:tgtEl>
                                          <p:spTgt spid="8745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2000"/>
                                        <p:tgtEl>
                                          <p:spTgt spid="2"/>
                                        </p:tgtEl>
                                      </p:cBhvr>
                                    </p:animEffect>
                                  </p:childTnLst>
                                </p:cTn>
                              </p:par>
                            </p:childTnLst>
                          </p:cTn>
                        </p:par>
                        <p:par>
                          <p:cTn id="13" fill="hold" nodeType="afterGroup">
                            <p:stCondLst>
                              <p:cond delay="2000"/>
                            </p:stCondLst>
                            <p:childTnLst>
                              <p:par>
                                <p:cTn id="14" presetID="8" presetClass="entr" presetSubtype="16" fill="hold" grpId="0" nodeType="afterEffect">
                                  <p:stCondLst>
                                    <p:cond delay="0"/>
                                  </p:stCondLst>
                                  <p:childTnLst>
                                    <p:set>
                                      <p:cBhvr>
                                        <p:cTn id="15" dur="1" fill="hold">
                                          <p:stCondLst>
                                            <p:cond delay="0"/>
                                          </p:stCondLst>
                                        </p:cTn>
                                        <p:tgtEl>
                                          <p:spTgt spid="874500"/>
                                        </p:tgtEl>
                                        <p:attrNameLst>
                                          <p:attrName>style.visibility</p:attrName>
                                        </p:attrNameLst>
                                      </p:cBhvr>
                                      <p:to>
                                        <p:strVal val="visible"/>
                                      </p:to>
                                    </p:set>
                                    <p:animEffect transition="in" filter="diamond(in)">
                                      <p:cBhvr>
                                        <p:cTn id="16" dur="2000"/>
                                        <p:tgtEl>
                                          <p:spTgt spid="874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450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ChangeArrowheads="1"/>
          </p:cNvSpPr>
          <p:nvPr/>
        </p:nvSpPr>
        <p:spPr bwMode="auto">
          <a:xfrm>
            <a:off x="2590801" y="404029"/>
            <a:ext cx="8312150" cy="463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AutoNum type="alphaLcParenR"/>
            </a:pPr>
            <a:endParaRPr lang="en-US" altLang="en-US" sz="3200" smtClean="0">
              <a:latin typeface="Times New Roman" panose="02020603050405020304" pitchFamily="18" charset="0"/>
              <a:cs typeface="Times New Roman" panose="02020603050405020304" pitchFamily="18" charset="0"/>
            </a:endParaRPr>
          </a:p>
          <a:p>
            <a:pPr>
              <a:buFontTx/>
              <a:buAutoNum type="alphaLcParenR"/>
            </a:pPr>
            <a:endParaRPr lang="en-US" altLang="en-US" sz="3200">
              <a:latin typeface="Times New Roman" panose="02020603050405020304" pitchFamily="18" charset="0"/>
              <a:cs typeface="Times New Roman" panose="02020603050405020304" pitchFamily="18" charset="0"/>
            </a:endParaRPr>
          </a:p>
          <a:p>
            <a:endParaRPr lang="en-US" altLang="en-US" sz="3200">
              <a:latin typeface="Times New Roman" panose="02020603050405020304" pitchFamily="18" charset="0"/>
              <a:cs typeface="Times New Roman" panose="02020603050405020304" pitchFamily="18" charset="0"/>
            </a:endParaRPr>
          </a:p>
          <a:p>
            <a:r>
              <a:rPr lang="en-US" altLang="en-US" sz="3200" smtClean="0">
                <a:latin typeface="Times New Roman" panose="02020603050405020304" pitchFamily="18" charset="0"/>
                <a:cs typeface="Times New Roman" panose="02020603050405020304" pitchFamily="18" charset="0"/>
              </a:rPr>
              <a:t>b</a:t>
            </a:r>
            <a:r>
              <a:rPr lang="en-US" altLang="en-US" sz="3200">
                <a:latin typeface="Times New Roman" panose="02020603050405020304" pitchFamily="18" charset="0"/>
                <a:cs typeface="Times New Roman" panose="02020603050405020304" pitchFamily="18" charset="0"/>
              </a:rPr>
              <a:t>) 		Sao cháu không về với bà</a:t>
            </a:r>
          </a:p>
          <a:p>
            <a:r>
              <a:rPr lang="en-US" altLang="en-US" sz="3200">
                <a:latin typeface="Times New Roman" panose="02020603050405020304" pitchFamily="18" charset="0"/>
                <a:cs typeface="Times New Roman" panose="02020603050405020304" pitchFamily="18" charset="0"/>
              </a:rPr>
              <a:t>	Chào mào        </a:t>
            </a:r>
            <a:r>
              <a:rPr lang="en-US" altLang="en-US" sz="3200" smtClean="0">
                <a:latin typeface="Times New Roman" panose="02020603050405020304" pitchFamily="18" charset="0"/>
                <a:cs typeface="Times New Roman" panose="02020603050405020304" pitchFamily="18" charset="0"/>
              </a:rPr>
              <a:t>hót </a:t>
            </a:r>
            <a:r>
              <a:rPr lang="en-US" altLang="en-US" sz="3200">
                <a:latin typeface="Times New Roman" panose="02020603050405020304" pitchFamily="18" charset="0"/>
                <a:cs typeface="Times New Roman" panose="02020603050405020304" pitchFamily="18" charset="0"/>
              </a:rPr>
              <a:t>vườn na mỗi chiều.</a:t>
            </a:r>
          </a:p>
          <a:p>
            <a:r>
              <a:rPr lang="en-US" altLang="en-US" sz="3200">
                <a:latin typeface="Times New Roman" panose="02020603050405020304" pitchFamily="18" charset="0"/>
                <a:cs typeface="Times New Roman" panose="02020603050405020304" pitchFamily="18" charset="0"/>
              </a:rPr>
              <a:t>		Sốt ruột, bà nghe chim kêu</a:t>
            </a:r>
          </a:p>
          <a:p>
            <a:r>
              <a:rPr lang="en-US" altLang="en-US" sz="3200">
                <a:latin typeface="Times New Roman" panose="02020603050405020304" pitchFamily="18" charset="0"/>
                <a:cs typeface="Times New Roman" panose="02020603050405020304" pitchFamily="18" charset="0"/>
              </a:rPr>
              <a:t>	Tiếng chim rơi với rất nhiều hạt na.</a:t>
            </a:r>
          </a:p>
          <a:p>
            <a:r>
              <a:rPr lang="en-US" altLang="en-US" sz="3200">
                <a:latin typeface="Times New Roman" panose="02020603050405020304" pitchFamily="18" charset="0"/>
                <a:cs typeface="Times New Roman" panose="02020603050405020304" pitchFamily="18" charset="0"/>
              </a:rPr>
              <a:t>		Hết hè, cháu vẫn             xa</a:t>
            </a:r>
          </a:p>
          <a:p>
            <a:r>
              <a:rPr lang="en-US" altLang="en-US" sz="3200">
                <a:latin typeface="Times New Roman" panose="02020603050405020304" pitchFamily="18" charset="0"/>
                <a:cs typeface="Times New Roman" panose="02020603050405020304" pitchFamily="18" charset="0"/>
              </a:rPr>
              <a:t>	Chào mào vẫn hót. Mùa na         tàn.</a:t>
            </a:r>
          </a:p>
          <a:p>
            <a:r>
              <a:rPr lang="en-US" altLang="en-US" sz="3200">
                <a:latin typeface="Times New Roman" panose="02020603050405020304" pitchFamily="18" charset="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LÊ THÁI SƠN</a:t>
            </a:r>
          </a:p>
        </p:txBody>
      </p:sp>
      <p:sp>
        <p:nvSpPr>
          <p:cNvPr id="10" name="Rectangle 9"/>
          <p:cNvSpPr>
            <a:spLocks noChangeArrowheads="1"/>
          </p:cNvSpPr>
          <p:nvPr/>
        </p:nvSpPr>
        <p:spPr bwMode="auto">
          <a:xfrm>
            <a:off x="4743005" y="2165238"/>
            <a:ext cx="9028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smtClean="0">
                <a:latin typeface="Times New Roman" panose="02020603050405020304" pitchFamily="18" charset="0"/>
                <a:cs typeface="Times New Roman" panose="02020603050405020304" pitchFamily="18" charset="0"/>
              </a:rPr>
              <a:t>.…..</a:t>
            </a:r>
            <a:endParaRPr lang="en-US" altLang="en-US" sz="3200">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4877814" y="2165238"/>
            <a:ext cx="955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0000"/>
                </a:solidFill>
                <a:latin typeface="Times New Roman" panose="02020603050405020304" pitchFamily="18" charset="0"/>
                <a:cs typeface="Times New Roman" panose="02020603050405020304" pitchFamily="18" charset="0"/>
              </a:rPr>
              <a:t>đã</a:t>
            </a:r>
          </a:p>
        </p:txBody>
      </p:sp>
      <p:sp>
        <p:nvSpPr>
          <p:cNvPr id="12" name="Rectangle 11"/>
          <p:cNvSpPr>
            <a:spLocks noChangeArrowheads="1"/>
          </p:cNvSpPr>
          <p:nvPr/>
        </p:nvSpPr>
        <p:spPr bwMode="auto">
          <a:xfrm>
            <a:off x="6396768" y="3648185"/>
            <a:ext cx="12105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smtClean="0">
                <a:latin typeface="Times New Roman" panose="02020603050405020304" pitchFamily="18" charset="0"/>
                <a:cs typeface="Times New Roman" panose="02020603050405020304" pitchFamily="18" charset="0"/>
              </a:rPr>
              <a:t>……..</a:t>
            </a:r>
            <a:endParaRPr lang="en-US" altLang="en-US" sz="3200">
              <a:latin typeface="Times New Roman" panose="02020603050405020304" pitchFamily="18" charset="0"/>
              <a:cs typeface="Times New Roman" panose="02020603050405020304" pitchFamily="18" charset="0"/>
            </a:endParaRPr>
          </a:p>
        </p:txBody>
      </p:sp>
      <p:sp>
        <p:nvSpPr>
          <p:cNvPr id="13" name="TextBox 12"/>
          <p:cNvSpPr txBox="1">
            <a:spLocks noChangeArrowheads="1"/>
          </p:cNvSpPr>
          <p:nvPr/>
        </p:nvSpPr>
        <p:spPr bwMode="auto">
          <a:xfrm>
            <a:off x="6495196" y="3647163"/>
            <a:ext cx="11121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smtClean="0">
                <a:solidFill>
                  <a:srgbClr val="FF0000"/>
                </a:solidFill>
                <a:latin typeface="Times New Roman" panose="02020603050405020304" pitchFamily="18" charset="0"/>
                <a:cs typeface="Times New Roman" panose="02020603050405020304" pitchFamily="18" charset="0"/>
              </a:rPr>
              <a:t>đang</a:t>
            </a:r>
            <a:endParaRPr lang="en-US" altLang="en-US" sz="3200" b="1">
              <a:solidFill>
                <a:srgbClr val="FF0000"/>
              </a:solidFill>
              <a:latin typeface="Times New Roman" panose="02020603050405020304" pitchFamily="18" charset="0"/>
              <a:cs typeface="Times New Roman" panose="02020603050405020304" pitchFamily="18" charset="0"/>
            </a:endParaRPr>
          </a:p>
        </p:txBody>
      </p:sp>
      <p:sp>
        <p:nvSpPr>
          <p:cNvPr id="14" name="Rectangle 13"/>
          <p:cNvSpPr>
            <a:spLocks noChangeArrowheads="1"/>
          </p:cNvSpPr>
          <p:nvPr/>
        </p:nvSpPr>
        <p:spPr bwMode="auto">
          <a:xfrm>
            <a:off x="7424094" y="4129853"/>
            <a:ext cx="1119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latin typeface="Times New Roman" panose="02020603050405020304" pitchFamily="18" charset="0"/>
                <a:cs typeface="Times New Roman" panose="02020603050405020304" pitchFamily="18" charset="0"/>
              </a:rPr>
              <a:t>…….</a:t>
            </a:r>
          </a:p>
        </p:txBody>
      </p:sp>
      <p:sp>
        <p:nvSpPr>
          <p:cNvPr id="15" name="TextBox 14"/>
          <p:cNvSpPr txBox="1">
            <a:spLocks noChangeArrowheads="1"/>
          </p:cNvSpPr>
          <p:nvPr/>
        </p:nvSpPr>
        <p:spPr bwMode="auto">
          <a:xfrm>
            <a:off x="7607356" y="4129853"/>
            <a:ext cx="955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smtClean="0">
                <a:solidFill>
                  <a:srgbClr val="FF0000"/>
                </a:solidFill>
                <a:latin typeface="Times New Roman" panose="02020603050405020304" pitchFamily="18" charset="0"/>
                <a:cs typeface="Times New Roman" panose="02020603050405020304" pitchFamily="18" charset="0"/>
              </a:rPr>
              <a:t>sắp</a:t>
            </a:r>
            <a:endParaRPr lang="en-US" altLang="en-US"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6431139"/>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2" presetClass="entr" presetSubtype="4"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 calcmode="lin" valueType="num">
                                      <p:cBhvr additive="base">
                                        <p:cTn id="1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grpId="0" nodeType="clickEffect">
                                  <p:stCondLst>
                                    <p:cond delay="0"/>
                                  </p:stCondLst>
                                  <p:childTnLst>
                                    <p:animEffect transition="out" filter="blinds(horizontal)">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par>
                                <p:cTn id="17" presetID="2" presetClass="entr" presetSubtype="4" fill="hold" nodeType="with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0" nodeType="clickEffect">
                                  <p:stCondLst>
                                    <p:cond delay="0"/>
                                  </p:stCondLst>
                                  <p:childTnLst>
                                    <p:animEffect transition="out" filter="blinds(horizontal)">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par>
                                <p:cTn id="26" presetID="2" presetClass="entr" presetSubtype="4" fill="hold" nodeType="with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 calcmode="lin" valueType="num">
                                      <p:cBhvr additive="base">
                                        <p:cTn id="2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ChangeArrowheads="1"/>
          </p:cNvSpPr>
          <p:nvPr/>
        </p:nvSpPr>
        <p:spPr bwMode="auto">
          <a:xfrm>
            <a:off x="3127249" y="782629"/>
            <a:ext cx="8312150" cy="463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AutoNum type="alphaLcParenR"/>
            </a:pPr>
            <a:endParaRPr lang="en-US" altLang="en-US" sz="2800" smtClean="0">
              <a:latin typeface="Times New Roman" panose="02020603050405020304" pitchFamily="18" charset="0"/>
              <a:cs typeface="Times New Roman" panose="02020603050405020304" pitchFamily="18" charset="0"/>
            </a:endParaRPr>
          </a:p>
          <a:p>
            <a:pPr marL="0" indent="0"/>
            <a:endParaRPr lang="en-US" altLang="en-US" sz="2800" smtClean="0">
              <a:latin typeface="Times New Roman" panose="02020603050405020304" pitchFamily="18" charset="0"/>
              <a:cs typeface="Times New Roman" panose="02020603050405020304" pitchFamily="18" charset="0"/>
            </a:endParaRPr>
          </a:p>
          <a:p>
            <a:pPr marL="0" indent="0"/>
            <a:endParaRPr lang="en-US" altLang="en-US" sz="2800">
              <a:latin typeface="Times New Roman" panose="02020603050405020304" pitchFamily="18" charset="0"/>
              <a:cs typeface="Times New Roman" panose="02020603050405020304" pitchFamily="18" charset="0"/>
            </a:endParaRPr>
          </a:p>
          <a:p>
            <a:endParaRPr lang="en-US" altLang="en-US" sz="2800">
              <a:latin typeface="Times New Roman" panose="02020603050405020304" pitchFamily="18" charset="0"/>
              <a:cs typeface="Times New Roman" panose="02020603050405020304" pitchFamily="18" charset="0"/>
            </a:endParaRPr>
          </a:p>
          <a:p>
            <a:r>
              <a:rPr lang="en-US" altLang="en-US" sz="2800" smtClean="0">
                <a:latin typeface="Times New Roman" panose="02020603050405020304" pitchFamily="18" charset="0"/>
                <a:cs typeface="Times New Roman" panose="02020603050405020304" pitchFamily="18" charset="0"/>
              </a:rPr>
              <a:t>b</a:t>
            </a:r>
            <a:r>
              <a:rPr lang="en-US" altLang="en-US" sz="2800">
                <a:latin typeface="Times New Roman" panose="02020603050405020304" pitchFamily="18" charset="0"/>
                <a:cs typeface="Times New Roman" panose="02020603050405020304" pitchFamily="18" charset="0"/>
              </a:rPr>
              <a:t>) 		Sao cháu không về với bà</a:t>
            </a:r>
          </a:p>
          <a:p>
            <a:r>
              <a:rPr lang="en-US" altLang="en-US" sz="2800">
                <a:latin typeface="Times New Roman" panose="02020603050405020304" pitchFamily="18" charset="0"/>
                <a:cs typeface="Times New Roman" panose="02020603050405020304" pitchFamily="18" charset="0"/>
              </a:rPr>
              <a:t>	Chào </a:t>
            </a:r>
            <a:r>
              <a:rPr lang="en-US" altLang="en-US" sz="2800" smtClean="0">
                <a:latin typeface="Times New Roman" panose="02020603050405020304" pitchFamily="18" charset="0"/>
                <a:cs typeface="Times New Roman" panose="02020603050405020304" pitchFamily="18" charset="0"/>
              </a:rPr>
              <a:t>mào </a:t>
            </a:r>
            <a:r>
              <a:rPr lang="en-US" altLang="en-US" sz="2800" b="1" smtClean="0">
                <a:solidFill>
                  <a:srgbClr val="FF0000"/>
                </a:solidFill>
                <a:latin typeface="Times New Roman" panose="02020603050405020304" pitchFamily="18" charset="0"/>
                <a:cs typeface="Times New Roman" panose="02020603050405020304" pitchFamily="18" charset="0"/>
              </a:rPr>
              <a:t>đã</a:t>
            </a:r>
            <a:r>
              <a:rPr lang="en-US" altLang="en-US" sz="2800" b="1" smtClean="0">
                <a:latin typeface="Times New Roman" panose="02020603050405020304" pitchFamily="18" charset="0"/>
                <a:cs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hót </a:t>
            </a:r>
            <a:r>
              <a:rPr lang="en-US" altLang="en-US" sz="2800">
                <a:latin typeface="Times New Roman" panose="02020603050405020304" pitchFamily="18" charset="0"/>
                <a:cs typeface="Times New Roman" panose="02020603050405020304" pitchFamily="18" charset="0"/>
              </a:rPr>
              <a:t>vườn na mỗi chiều.</a:t>
            </a:r>
          </a:p>
          <a:p>
            <a:r>
              <a:rPr lang="en-US" altLang="en-US" sz="2800">
                <a:latin typeface="Times New Roman" panose="02020603050405020304" pitchFamily="18" charset="0"/>
                <a:cs typeface="Times New Roman" panose="02020603050405020304" pitchFamily="18" charset="0"/>
              </a:rPr>
              <a:t>		Sốt ruột, bà nghe chim kêu</a:t>
            </a:r>
          </a:p>
          <a:p>
            <a:r>
              <a:rPr lang="en-US" altLang="en-US" sz="2800">
                <a:latin typeface="Times New Roman" panose="02020603050405020304" pitchFamily="18" charset="0"/>
                <a:cs typeface="Times New Roman" panose="02020603050405020304" pitchFamily="18" charset="0"/>
              </a:rPr>
              <a:t>	Tiếng chim rơi với rất nhiều hạt na.</a:t>
            </a:r>
          </a:p>
          <a:p>
            <a:r>
              <a:rPr lang="en-US" altLang="en-US" sz="2800">
                <a:latin typeface="Times New Roman" panose="02020603050405020304" pitchFamily="18" charset="0"/>
                <a:cs typeface="Times New Roman" panose="02020603050405020304" pitchFamily="18" charset="0"/>
              </a:rPr>
              <a:t>		Hết hè, cháu vẫn </a:t>
            </a:r>
            <a:r>
              <a:rPr lang="en-US" altLang="en-US" sz="2800" b="1" smtClean="0">
                <a:solidFill>
                  <a:srgbClr val="FF0000"/>
                </a:solidFill>
                <a:latin typeface="Times New Roman" panose="02020603050405020304" pitchFamily="18" charset="0"/>
                <a:cs typeface="Times New Roman" panose="02020603050405020304" pitchFamily="18" charset="0"/>
              </a:rPr>
              <a:t>đang</a:t>
            </a:r>
            <a:r>
              <a:rPr lang="en-US" altLang="en-US" sz="2800" smtClean="0">
                <a:solidFill>
                  <a:srgbClr val="FF0000"/>
                </a:solidFill>
                <a:latin typeface="Times New Roman" panose="02020603050405020304" pitchFamily="18" charset="0"/>
                <a:cs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xa</a:t>
            </a:r>
            <a:endParaRPr lang="en-US" altLang="en-US" sz="2800">
              <a:latin typeface="Times New Roman" panose="02020603050405020304" pitchFamily="18" charset="0"/>
              <a:cs typeface="Times New Roman" panose="02020603050405020304" pitchFamily="18" charset="0"/>
            </a:endParaRPr>
          </a:p>
          <a:p>
            <a:r>
              <a:rPr lang="en-US" altLang="en-US" sz="2800">
                <a:latin typeface="Times New Roman" panose="02020603050405020304" pitchFamily="18" charset="0"/>
                <a:cs typeface="Times New Roman" panose="02020603050405020304" pitchFamily="18" charset="0"/>
              </a:rPr>
              <a:t>	Chào mào vẫn hót. Mùa </a:t>
            </a:r>
            <a:r>
              <a:rPr lang="en-US" altLang="en-US" sz="2800" smtClean="0">
                <a:latin typeface="Times New Roman" panose="02020603050405020304" pitchFamily="18" charset="0"/>
                <a:cs typeface="Times New Roman" panose="02020603050405020304" pitchFamily="18" charset="0"/>
              </a:rPr>
              <a:t>na</a:t>
            </a:r>
            <a:r>
              <a:rPr lang="en-US" altLang="en-US" sz="2800" smtClean="0">
                <a:solidFill>
                  <a:srgbClr val="FF0000"/>
                </a:solidFill>
                <a:latin typeface="Times New Roman" panose="02020603050405020304" pitchFamily="18" charset="0"/>
                <a:cs typeface="Times New Roman" panose="02020603050405020304" pitchFamily="18" charset="0"/>
              </a:rPr>
              <a:t> </a:t>
            </a:r>
            <a:r>
              <a:rPr lang="en-US" altLang="en-US" sz="2800" b="1" smtClean="0">
                <a:solidFill>
                  <a:srgbClr val="FF0000"/>
                </a:solidFill>
                <a:latin typeface="Times New Roman" panose="02020603050405020304" pitchFamily="18" charset="0"/>
                <a:cs typeface="Times New Roman" panose="02020603050405020304" pitchFamily="18" charset="0"/>
              </a:rPr>
              <a:t>sắp</a:t>
            </a:r>
            <a:r>
              <a:rPr lang="en-US" altLang="en-US" sz="2800" smtClean="0">
                <a:latin typeface="Times New Roman" panose="02020603050405020304" pitchFamily="18" charset="0"/>
                <a:cs typeface="Times New Roman" panose="02020603050405020304" pitchFamily="18" charset="0"/>
              </a:rPr>
              <a:t> tàn</a:t>
            </a:r>
            <a:r>
              <a:rPr lang="en-US" altLang="en-US" sz="2800">
                <a:latin typeface="Times New Roman" panose="02020603050405020304" pitchFamily="18" charset="0"/>
                <a:cs typeface="Times New Roman" panose="02020603050405020304" pitchFamily="18" charset="0"/>
              </a:rPr>
              <a:t>.</a:t>
            </a:r>
          </a:p>
          <a:p>
            <a:r>
              <a:rPr lang="en-US" altLang="en-US" sz="2800">
                <a:latin typeface="Times New Roman" panose="02020603050405020304" pitchFamily="18" charset="0"/>
                <a:cs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       </a:t>
            </a:r>
            <a:r>
              <a:rPr lang="en-US" altLang="en-US" smtClean="0">
                <a:latin typeface="Times New Roman" panose="02020603050405020304" pitchFamily="18" charset="0"/>
                <a:cs typeface="Times New Roman" panose="02020603050405020304" pitchFamily="18" charset="0"/>
              </a:rPr>
              <a:t>LÊ </a:t>
            </a:r>
            <a:r>
              <a:rPr lang="en-US" altLang="en-US">
                <a:latin typeface="Times New Roman" panose="02020603050405020304" pitchFamily="18" charset="0"/>
                <a:cs typeface="Times New Roman" panose="02020603050405020304" pitchFamily="18" charset="0"/>
              </a:rPr>
              <a:t>THÁI SƠN</a:t>
            </a:r>
          </a:p>
        </p:txBody>
      </p:sp>
      <p:sp>
        <p:nvSpPr>
          <p:cNvPr id="16" name="TextBox 15"/>
          <p:cNvSpPr txBox="1">
            <a:spLocks noChangeArrowheads="1"/>
          </p:cNvSpPr>
          <p:nvPr/>
        </p:nvSpPr>
        <p:spPr bwMode="auto">
          <a:xfrm>
            <a:off x="1154244" y="5556355"/>
            <a:ext cx="10133350" cy="495520"/>
          </a:xfrm>
          <a:prstGeom prst="rect">
            <a:avLst/>
          </a:prstGeom>
          <a:solidFill>
            <a:srgbClr val="FFFF99"/>
          </a:solidFill>
          <a:ln>
            <a:noFill/>
          </a:ln>
        </p:spPr>
        <p:txBody>
          <a:bodyPr wrap="square" lIns="64008" tIns="32004" rIns="64008" bIns="3200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đã, đang, sắp </a:t>
            </a:r>
            <a:r>
              <a:rPr lang="en-US" altLang="en-US" sz="2800" b="1">
                <a:solidFill>
                  <a:srgbClr val="002060"/>
                </a:solidFill>
                <a:latin typeface="Times New Roman" panose="02020603050405020304" pitchFamily="18" charset="0"/>
                <a:cs typeface="Times New Roman" panose="02020603050405020304" pitchFamily="18" charset="0"/>
              </a:rPr>
              <a:t>là những từ bổ sung </a:t>
            </a:r>
            <a:r>
              <a:rPr lang="en-US" altLang="en-US" sz="2800" b="1">
                <a:solidFill>
                  <a:srgbClr val="FF0000"/>
                </a:solidFill>
                <a:latin typeface="Times New Roman" panose="02020603050405020304" pitchFamily="18" charset="0"/>
                <a:cs typeface="Times New Roman" panose="02020603050405020304" pitchFamily="18" charset="0"/>
              </a:rPr>
              <a:t>ý nghĩa thời gian </a:t>
            </a:r>
            <a:r>
              <a:rPr lang="en-US" altLang="en-US" sz="2800" b="1">
                <a:solidFill>
                  <a:srgbClr val="002060"/>
                </a:solidFill>
                <a:latin typeface="Times New Roman" panose="02020603050405020304" pitchFamily="18" charset="0"/>
                <a:cs typeface="Times New Roman" panose="02020603050405020304" pitchFamily="18" charset="0"/>
              </a:rPr>
              <a:t>cho động từ.</a:t>
            </a:r>
          </a:p>
        </p:txBody>
      </p:sp>
      <p:sp>
        <p:nvSpPr>
          <p:cNvPr id="2" name="Rectangle 1"/>
          <p:cNvSpPr/>
          <p:nvPr/>
        </p:nvSpPr>
        <p:spPr>
          <a:xfrm>
            <a:off x="1019095" y="782629"/>
            <a:ext cx="10268499" cy="2246769"/>
          </a:xfrm>
          <a:prstGeom prst="rect">
            <a:avLst/>
          </a:prstGeom>
        </p:spPr>
        <p:txBody>
          <a:bodyPr wrap="square">
            <a:spAutoFit/>
          </a:bodyPr>
          <a:lstStyle/>
          <a:p>
            <a:r>
              <a:rPr lang="en-US" altLang="en-US" sz="2800">
                <a:latin typeface="Times New Roman" panose="02020603050405020304" pitchFamily="18" charset="0"/>
                <a:cs typeface="Times New Roman" panose="02020603050405020304" pitchFamily="18" charset="0"/>
              </a:rPr>
              <a:t>Bài 2. </a:t>
            </a:r>
          </a:p>
          <a:p>
            <a:pPr algn="just"/>
            <a:r>
              <a:rPr lang="en-US" altLang="en-US" sz="2800">
                <a:latin typeface="Times New Roman" panose="02020603050405020304" pitchFamily="18" charset="0"/>
                <a:cs typeface="Times New Roman" panose="02020603050405020304" pitchFamily="18" charset="0"/>
              </a:rPr>
              <a:t>a) Mới dạo nào những cây ngô còn lấm tấm như mạ non. </a:t>
            </a:r>
            <a:r>
              <a:rPr lang="en-US" altLang="en-US" sz="2800" smtClean="0">
                <a:latin typeface="Times New Roman" panose="02020603050405020304" pitchFamily="18" charset="0"/>
                <a:cs typeface="Times New Roman" panose="02020603050405020304" pitchFamily="18" charset="0"/>
              </a:rPr>
              <a:t>Thế </a:t>
            </a:r>
            <a:r>
              <a:rPr lang="en-US" altLang="en-US" sz="2800">
                <a:latin typeface="Times New Roman" panose="02020603050405020304" pitchFamily="18" charset="0"/>
                <a:cs typeface="Times New Roman" panose="02020603050405020304" pitchFamily="18" charset="0"/>
              </a:rPr>
              <a:t>mà chỉ ít lâu sau, ngô </a:t>
            </a:r>
            <a:r>
              <a:rPr lang="en-US" altLang="en-US" sz="2800" b="1">
                <a:solidFill>
                  <a:srgbClr val="FF0000"/>
                </a:solidFill>
                <a:latin typeface="Times New Roman" panose="02020603050405020304" pitchFamily="18" charset="0"/>
                <a:cs typeface="Times New Roman" panose="02020603050405020304" pitchFamily="18" charset="0"/>
              </a:rPr>
              <a:t>đã </a:t>
            </a:r>
            <a:r>
              <a:rPr lang="en-US" altLang="en-US" sz="2800">
                <a:latin typeface="Times New Roman" panose="02020603050405020304" pitchFamily="18" charset="0"/>
                <a:cs typeface="Times New Roman" panose="02020603050405020304" pitchFamily="18" charset="0"/>
              </a:rPr>
              <a:t>thành cây rung rung trước gió </a:t>
            </a:r>
            <a:r>
              <a:rPr lang="en-US" altLang="en-US" sz="2800" smtClean="0">
                <a:latin typeface="Times New Roman" panose="02020603050405020304" pitchFamily="18" charset="0"/>
                <a:cs typeface="Times New Roman" panose="02020603050405020304" pitchFamily="18" charset="0"/>
              </a:rPr>
              <a:t>và </a:t>
            </a:r>
            <a:r>
              <a:rPr lang="en-US" altLang="en-US" sz="2800">
                <a:latin typeface="Times New Roman" panose="02020603050405020304" pitchFamily="18" charset="0"/>
                <a:cs typeface="Times New Roman" panose="02020603050405020304" pitchFamily="18" charset="0"/>
              </a:rPr>
              <a:t>ánh nắng.</a:t>
            </a:r>
          </a:p>
          <a:p>
            <a:r>
              <a:rPr lang="en-US" altLang="en-US" sz="2800">
                <a:latin typeface="Times New Roman" panose="02020603050405020304" pitchFamily="18" charset="0"/>
                <a:cs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                      </a:t>
            </a:r>
            <a:r>
              <a:rPr lang="en-US" altLang="en-US" i="1" smtClean="0">
                <a:latin typeface="Times New Roman" panose="02020603050405020304" pitchFamily="18" charset="0"/>
                <a:cs typeface="Times New Roman" panose="02020603050405020304" pitchFamily="18" charset="0"/>
              </a:rPr>
              <a:t>Theo</a:t>
            </a:r>
            <a:r>
              <a:rPr lang="en-US" altLang="en-US" smtClean="0">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NGUYÊN HỒNG</a:t>
            </a:r>
            <a:r>
              <a:rPr lang="en-US" altLang="en-US" sz="28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4502461"/>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noChangeArrowheads="1"/>
          </p:cNvSpPr>
          <p:nvPr>
            <p:ph idx="4294967295"/>
          </p:nvPr>
        </p:nvSpPr>
        <p:spPr>
          <a:xfrm>
            <a:off x="1064302" y="818213"/>
            <a:ext cx="9938478" cy="4737100"/>
          </a:xfrm>
          <a:prstGeom prst="rect">
            <a:avLst/>
          </a:prstGeom>
        </p:spPr>
        <p:txBody>
          <a:bodyPr>
            <a:noAutofit/>
          </a:bodyPr>
          <a:lstStyle/>
          <a:p>
            <a:pPr marL="0" indent="0" algn="just">
              <a:buNone/>
            </a:pPr>
            <a:r>
              <a:rPr lang="en-US" altLang="en-US" sz="3200" i="1">
                <a:solidFill>
                  <a:schemeClr val="tx1"/>
                </a:solidFill>
                <a:latin typeface="Times New Roman" panose="02020603050405020304" pitchFamily="18" charset="0"/>
                <a:cs typeface="Times New Roman" panose="02020603050405020304" pitchFamily="18" charset="0"/>
              </a:rPr>
              <a:t>    </a:t>
            </a:r>
            <a:r>
              <a:rPr lang="en-US" altLang="en-US" sz="3200" b="1" smtClean="0">
                <a:solidFill>
                  <a:schemeClr val="tx1"/>
                </a:solidFill>
                <a:latin typeface="Times New Roman" panose="02020603050405020304" pitchFamily="18" charset="0"/>
                <a:cs typeface="Times New Roman" panose="02020603050405020304" pitchFamily="18" charset="0"/>
              </a:rPr>
              <a:t>Những từ bổ sung ý nghĩa thời gian cho động từ rất quan trọng. Nó cho biết sự việc được hoàn thành rồi (đã), sự việc đang diễn ra (đang) hay sự việc sẽ diễn ra trong thời gian rất gần (sắp).</a:t>
            </a:r>
          </a:p>
          <a:p>
            <a:pPr marL="0" indent="0" algn="just">
              <a:buNone/>
            </a:pPr>
            <a:r>
              <a:rPr lang="en-US" altLang="en-US" sz="3200" b="1" smtClean="0">
                <a:solidFill>
                  <a:schemeClr val="tx1"/>
                </a:solidFill>
                <a:latin typeface="Times New Roman" panose="02020603050405020304" pitchFamily="18" charset="0"/>
                <a:cs typeface="Times New Roman" panose="02020603050405020304" pitchFamily="18" charset="0"/>
              </a:rPr>
              <a:t>Các từ đó được đứng trước động từ.</a:t>
            </a:r>
          </a:p>
          <a:p>
            <a:pPr marL="0" indent="0">
              <a:buNone/>
            </a:pPr>
            <a:r>
              <a:rPr lang="en-US" altLang="en-US" sz="3200" b="1">
                <a:solidFill>
                  <a:schemeClr val="tx1"/>
                </a:solidFill>
                <a:latin typeface="Times New Roman" panose="02020603050405020304" pitchFamily="18" charset="0"/>
                <a:cs typeface="Times New Roman" panose="02020603050405020304" pitchFamily="18" charset="0"/>
              </a:rPr>
              <a:t>                     </a:t>
            </a:r>
            <a:r>
              <a:rPr lang="en-US" altLang="en-US" sz="3200" b="1" smtClean="0">
                <a:solidFill>
                  <a:schemeClr val="tx1"/>
                </a:solidFill>
                <a:latin typeface="Times New Roman" panose="02020603050405020304" pitchFamily="18" charset="0"/>
                <a:cs typeface="Times New Roman" panose="02020603050405020304" pitchFamily="18" charset="0"/>
              </a:rPr>
              <a:t>Đã                       </a:t>
            </a:r>
            <a:r>
              <a:rPr lang="en-US" altLang="en-US" sz="3200" b="1">
                <a:solidFill>
                  <a:schemeClr val="tx1"/>
                </a:solidFill>
                <a:latin typeface="Times New Roman" panose="02020603050405020304" pitchFamily="18" charset="0"/>
                <a:cs typeface="Times New Roman" panose="02020603050405020304" pitchFamily="18" charset="0"/>
              </a:rPr>
              <a:t>quá khứ</a:t>
            </a:r>
          </a:p>
          <a:p>
            <a:pPr marL="0" indent="0">
              <a:buNone/>
            </a:pPr>
            <a:r>
              <a:rPr lang="en-US" altLang="en-US" sz="3200" b="1">
                <a:solidFill>
                  <a:schemeClr val="tx1"/>
                </a:solidFill>
                <a:latin typeface="Times New Roman" panose="02020603050405020304" pitchFamily="18" charset="0"/>
                <a:cs typeface="Times New Roman" panose="02020603050405020304" pitchFamily="18" charset="0"/>
              </a:rPr>
              <a:t>                     Đang                   hiện tại</a:t>
            </a:r>
          </a:p>
          <a:p>
            <a:pPr marL="0" indent="0">
              <a:buNone/>
            </a:pPr>
            <a:r>
              <a:rPr lang="en-US" altLang="en-US" sz="3200" b="1">
                <a:solidFill>
                  <a:schemeClr val="tx1"/>
                </a:solidFill>
                <a:latin typeface="Times New Roman" panose="02020603050405020304" pitchFamily="18" charset="0"/>
                <a:cs typeface="Times New Roman" panose="02020603050405020304" pitchFamily="18" charset="0"/>
              </a:rPr>
              <a:t>                     Sắp                     </a:t>
            </a:r>
            <a:r>
              <a:rPr lang="en-US" altLang="en-US" sz="3200" b="1" smtClean="0">
                <a:solidFill>
                  <a:schemeClr val="tx1"/>
                </a:solidFill>
                <a:latin typeface="Times New Roman" panose="02020603050405020304" pitchFamily="18" charset="0"/>
                <a:cs typeface="Times New Roman" panose="02020603050405020304" pitchFamily="18" charset="0"/>
              </a:rPr>
              <a:t> tương </a:t>
            </a:r>
            <a:r>
              <a:rPr lang="en-US" altLang="en-US" sz="3200" b="1">
                <a:solidFill>
                  <a:schemeClr val="tx1"/>
                </a:solidFill>
                <a:latin typeface="Times New Roman" panose="02020603050405020304" pitchFamily="18" charset="0"/>
                <a:cs typeface="Times New Roman" panose="02020603050405020304" pitchFamily="18" charset="0"/>
              </a:rPr>
              <a:t>lai</a:t>
            </a:r>
          </a:p>
        </p:txBody>
      </p:sp>
      <p:cxnSp>
        <p:nvCxnSpPr>
          <p:cNvPr id="16" name="Straight Arrow Connector 15"/>
          <p:cNvCxnSpPr/>
          <p:nvPr/>
        </p:nvCxnSpPr>
        <p:spPr>
          <a:xfrm>
            <a:off x="4439014" y="3963103"/>
            <a:ext cx="139223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439014" y="4609215"/>
            <a:ext cx="1392239"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439014" y="5336290"/>
            <a:ext cx="139223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715509"/>
      </p:ext>
    </p:extLst>
  </p:cSld>
  <p:clrMapOvr>
    <a:masterClrMapping/>
  </p:clrMapOvr>
  <p:transition>
    <p:comb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một số từ bổ sung ý nghĩa thời gian cho động từ.</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21024" y="3588829"/>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Biết sử dụng các từ bổ sung ý nghĩa thời gian cho động từ.</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9" name="Rounded Rectangle 8">
            <a:extLst>
              <a:ext uri="{FF2B5EF4-FFF2-40B4-BE49-F238E27FC236}">
                <a16:creationId xmlns:a16="http://schemas.microsoft.com/office/drawing/2014/main"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2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569395" y="3113038"/>
            <a:ext cx="1067433"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643737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13"/>
          <p:cNvSpPr txBox="1">
            <a:spLocks noChangeArrowheads="1"/>
          </p:cNvSpPr>
          <p:nvPr/>
        </p:nvSpPr>
        <p:spPr bwMode="auto">
          <a:xfrm>
            <a:off x="1858963" y="1995488"/>
            <a:ext cx="7827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vi-VN" altLang="en-US">
              <a:latin typeface="Times New Roman" panose="02020603050405020304" pitchFamily="18" charset="0"/>
              <a:cs typeface="Times New Roman" panose="02020603050405020304" pitchFamily="18" charset="0"/>
            </a:endParaRPr>
          </a:p>
        </p:txBody>
      </p:sp>
      <p:sp>
        <p:nvSpPr>
          <p:cNvPr id="12292" name="Text Box 14"/>
          <p:cNvSpPr txBox="1">
            <a:spLocks noChangeArrowheads="1"/>
          </p:cNvSpPr>
          <p:nvPr/>
        </p:nvSpPr>
        <p:spPr bwMode="auto">
          <a:xfrm>
            <a:off x="1814514" y="1928813"/>
            <a:ext cx="8474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vi-VN" altLang="en-US">
              <a:latin typeface="Times New Roman" panose="02020603050405020304" pitchFamily="18" charset="0"/>
              <a:cs typeface="Times New Roman" panose="02020603050405020304" pitchFamily="18" charset="0"/>
            </a:endParaRPr>
          </a:p>
        </p:txBody>
      </p:sp>
      <p:sp>
        <p:nvSpPr>
          <p:cNvPr id="2" name="Rectangle 1"/>
          <p:cNvSpPr/>
          <p:nvPr/>
        </p:nvSpPr>
        <p:spPr>
          <a:xfrm>
            <a:off x="1179748" y="714921"/>
            <a:ext cx="9743606" cy="1384995"/>
          </a:xfrm>
          <a:prstGeom prst="rect">
            <a:avLst/>
          </a:prstGeom>
        </p:spPr>
        <p:txBody>
          <a:bodyPr wrap="square">
            <a:spAutoFit/>
          </a:bodyPr>
          <a:lstStyle/>
          <a:p>
            <a:pPr algn="just"/>
            <a:r>
              <a:rPr lang="en-US" altLang="en-US" sz="2800" b="1" u="sng">
                <a:latin typeface="Times New Roman" panose="02020603050405020304" pitchFamily="18" charset="0"/>
                <a:cs typeface="Times New Roman" panose="02020603050405020304" pitchFamily="18" charset="0"/>
              </a:rPr>
              <a:t>Bài 3</a:t>
            </a:r>
            <a:r>
              <a:rPr lang="en-US" altLang="en-US" sz="2800" b="1">
                <a:latin typeface="Times New Roman" panose="02020603050405020304" pitchFamily="18" charset="0"/>
                <a:cs typeface="Times New Roman" panose="02020603050405020304" pitchFamily="18" charset="0"/>
              </a:rPr>
              <a:t>:</a:t>
            </a:r>
            <a:r>
              <a:rPr lang="en-US" altLang="en-US" sz="2800">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Trong truyện vui sau có nhiều từ chỉ thời </a:t>
            </a:r>
            <a:r>
              <a:rPr lang="en-US" altLang="en-US" sz="2800" b="1" smtClean="0">
                <a:latin typeface="Times New Roman" panose="02020603050405020304" pitchFamily="18" charset="0"/>
                <a:cs typeface="Times New Roman" panose="02020603050405020304" pitchFamily="18" charset="0"/>
              </a:rPr>
              <a:t>gian </a:t>
            </a:r>
            <a:r>
              <a:rPr lang="en-US" altLang="en-US" sz="2800" b="1">
                <a:latin typeface="Times New Roman" panose="02020603050405020304" pitchFamily="18" charset="0"/>
                <a:cs typeface="Times New Roman" panose="02020603050405020304" pitchFamily="18" charset="0"/>
              </a:rPr>
              <a:t>dùng không đúng. Em hãy chữa lại cho </a:t>
            </a:r>
            <a:r>
              <a:rPr lang="en-US" altLang="en-US" sz="2800" b="1" smtClean="0">
                <a:latin typeface="Times New Roman" panose="02020603050405020304" pitchFamily="18" charset="0"/>
                <a:cs typeface="Times New Roman" panose="02020603050405020304" pitchFamily="18" charset="0"/>
              </a:rPr>
              <a:t>đúngbằng </a:t>
            </a:r>
            <a:r>
              <a:rPr lang="en-US" altLang="en-US" sz="2800" b="1">
                <a:latin typeface="Times New Roman" panose="02020603050405020304" pitchFamily="18" charset="0"/>
                <a:cs typeface="Times New Roman" panose="02020603050405020304" pitchFamily="18" charset="0"/>
              </a:rPr>
              <a:t>cách thay đổi các từ ấy hoặc bỏ bớt từ.</a:t>
            </a:r>
          </a:p>
        </p:txBody>
      </p:sp>
      <p:sp>
        <p:nvSpPr>
          <p:cNvPr id="3" name="Rectangle 2"/>
          <p:cNvSpPr/>
          <p:nvPr/>
        </p:nvSpPr>
        <p:spPr>
          <a:xfrm>
            <a:off x="1364571" y="2166591"/>
            <a:ext cx="9904023" cy="2677656"/>
          </a:xfrm>
          <a:prstGeom prst="rect">
            <a:avLst/>
          </a:prstGeom>
        </p:spPr>
        <p:txBody>
          <a:bodyPr wrap="square">
            <a:spAutoFit/>
          </a:bodyPr>
          <a:lstStyle/>
          <a:p>
            <a:pPr algn="just"/>
            <a:r>
              <a:rPr lang="en-US" altLang="en-US" sz="2800" b="1" i="1">
                <a:latin typeface="Times New Roman" panose="02020603050405020304" pitchFamily="18" charset="0"/>
                <a:cs typeface="Times New Roman" panose="02020603050405020304" pitchFamily="18" charset="0"/>
              </a:rPr>
              <a:t>				Đãng trí</a:t>
            </a:r>
          </a:p>
          <a:p>
            <a:pPr algn="just"/>
            <a:r>
              <a:rPr lang="en-US" altLang="en-US" sz="2800">
                <a:latin typeface="Times New Roman" panose="02020603050405020304" pitchFamily="18" charset="0"/>
                <a:cs typeface="Times New Roman" panose="02020603050405020304" pitchFamily="18" charset="0"/>
              </a:rPr>
              <a:t>	Một nhà bác </a:t>
            </a:r>
            <a:r>
              <a:rPr lang="en-US" altLang="en-US" sz="2800" smtClean="0">
                <a:latin typeface="Times New Roman" panose="02020603050405020304" pitchFamily="18" charset="0"/>
                <a:cs typeface="Times New Roman" panose="02020603050405020304" pitchFamily="18" charset="0"/>
              </a:rPr>
              <a:t>học đã làm việc trong phòng. Bỗng người phục vụ đang bước vào, nói nhỏ với ông:</a:t>
            </a:r>
          </a:p>
          <a:p>
            <a:pPr algn="just"/>
            <a:r>
              <a:rPr lang="en-US" altLang="en-US" sz="2800">
                <a:latin typeface="Times New Roman" panose="02020603050405020304" pitchFamily="18" charset="0"/>
                <a:cs typeface="Times New Roman" panose="02020603050405020304" pitchFamily="18" charset="0"/>
              </a:rPr>
              <a:t>	- Thưa giáo sư có trộm lẻn vào thư viện của ngài.</a:t>
            </a:r>
          </a:p>
          <a:p>
            <a:pPr algn="just"/>
            <a:r>
              <a:rPr lang="en-US" altLang="en-US" sz="2800">
                <a:latin typeface="Times New Roman" panose="02020603050405020304" pitchFamily="18" charset="0"/>
                <a:cs typeface="Times New Roman" panose="02020603050405020304" pitchFamily="18" charset="0"/>
              </a:rPr>
              <a:t>	Nhà bác học hỏi:</a:t>
            </a:r>
          </a:p>
          <a:p>
            <a:pPr algn="just"/>
            <a:r>
              <a:rPr lang="en-US" altLang="en-US" sz="2800">
                <a:latin typeface="Times New Roman" panose="02020603050405020304" pitchFamily="18" charset="0"/>
                <a:cs typeface="Times New Roman" panose="02020603050405020304" pitchFamily="18" charset="0"/>
              </a:rPr>
              <a:t>	- </a:t>
            </a:r>
            <a:r>
              <a:rPr lang="en-US" altLang="en-US" sz="2800" smtClean="0">
                <a:latin typeface="Times New Roman" panose="02020603050405020304" pitchFamily="18" charset="0"/>
                <a:cs typeface="Times New Roman" panose="02020603050405020304" pitchFamily="18" charset="0"/>
              </a:rPr>
              <a:t>Nó sẽ đọc gì thế?</a:t>
            </a:r>
            <a:endParaRPr lang="en-US" altLang="en-US" sz="2800">
              <a:latin typeface="Times New Roman" panose="02020603050405020304" pitchFamily="18" charset="0"/>
              <a:cs typeface="Times New Roman" panose="02020603050405020304" pitchFamily="18" charset="0"/>
            </a:endParaRPr>
          </a:p>
        </p:txBody>
      </p:sp>
      <p:sp>
        <p:nvSpPr>
          <p:cNvPr id="20" name="Text Box 18"/>
          <p:cNvSpPr txBox="1">
            <a:spLocks noChangeArrowheads="1"/>
          </p:cNvSpPr>
          <p:nvPr/>
        </p:nvSpPr>
        <p:spPr bwMode="auto">
          <a:xfrm>
            <a:off x="1540104" y="2911021"/>
            <a:ext cx="5915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latin typeface="Times New Roman" panose="02020603050405020304" pitchFamily="18" charset="0"/>
              <a:cs typeface="Times New Roman" panose="02020603050405020304" pitchFamily="18" charset="0"/>
            </a:endParaRPr>
          </a:p>
        </p:txBody>
      </p:sp>
      <p:cxnSp>
        <p:nvCxnSpPr>
          <p:cNvPr id="28" name="Straight Connector 27"/>
          <p:cNvCxnSpPr/>
          <p:nvPr/>
        </p:nvCxnSpPr>
        <p:spPr>
          <a:xfrm>
            <a:off x="4865915" y="3014179"/>
            <a:ext cx="471714"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9" name="Straight Connector 28"/>
          <p:cNvCxnSpPr/>
          <p:nvPr/>
        </p:nvCxnSpPr>
        <p:spPr>
          <a:xfrm>
            <a:off x="1858963" y="3435093"/>
            <a:ext cx="768123"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1" name="Straight Connector 30"/>
          <p:cNvCxnSpPr/>
          <p:nvPr/>
        </p:nvCxnSpPr>
        <p:spPr>
          <a:xfrm>
            <a:off x="3106057" y="4737854"/>
            <a:ext cx="319314"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55113581"/>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13"/>
          <p:cNvSpPr txBox="1">
            <a:spLocks noChangeArrowheads="1"/>
          </p:cNvSpPr>
          <p:nvPr/>
        </p:nvSpPr>
        <p:spPr bwMode="auto">
          <a:xfrm>
            <a:off x="1858963" y="1995488"/>
            <a:ext cx="7827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vi-VN" altLang="en-US">
              <a:latin typeface="Times New Roman" panose="02020603050405020304" pitchFamily="18" charset="0"/>
              <a:cs typeface="Times New Roman" panose="02020603050405020304" pitchFamily="18" charset="0"/>
            </a:endParaRPr>
          </a:p>
        </p:txBody>
      </p:sp>
      <p:sp>
        <p:nvSpPr>
          <p:cNvPr id="12292" name="Text Box 14"/>
          <p:cNvSpPr txBox="1">
            <a:spLocks noChangeArrowheads="1"/>
          </p:cNvSpPr>
          <p:nvPr/>
        </p:nvSpPr>
        <p:spPr bwMode="auto">
          <a:xfrm>
            <a:off x="1814514" y="1928813"/>
            <a:ext cx="8474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vi-VN" altLang="en-US">
              <a:latin typeface="Times New Roman" panose="02020603050405020304" pitchFamily="18" charset="0"/>
              <a:cs typeface="Times New Roman" panose="02020603050405020304" pitchFamily="18" charset="0"/>
            </a:endParaRPr>
          </a:p>
        </p:txBody>
      </p:sp>
      <p:sp>
        <p:nvSpPr>
          <p:cNvPr id="2" name="Rectangle 1"/>
          <p:cNvSpPr/>
          <p:nvPr/>
        </p:nvSpPr>
        <p:spPr>
          <a:xfrm>
            <a:off x="1179748" y="714921"/>
            <a:ext cx="9743606" cy="1384995"/>
          </a:xfrm>
          <a:prstGeom prst="rect">
            <a:avLst/>
          </a:prstGeom>
        </p:spPr>
        <p:txBody>
          <a:bodyPr wrap="square">
            <a:spAutoFit/>
          </a:bodyPr>
          <a:lstStyle/>
          <a:p>
            <a:pPr algn="just"/>
            <a:r>
              <a:rPr lang="en-US" altLang="en-US" sz="2800" b="1" u="sng">
                <a:latin typeface="Times New Roman" panose="02020603050405020304" pitchFamily="18" charset="0"/>
                <a:cs typeface="Times New Roman" panose="02020603050405020304" pitchFamily="18" charset="0"/>
              </a:rPr>
              <a:t>Bài 3</a:t>
            </a:r>
            <a:r>
              <a:rPr lang="en-US" altLang="en-US" sz="2800" b="1">
                <a:latin typeface="Times New Roman" panose="02020603050405020304" pitchFamily="18" charset="0"/>
                <a:cs typeface="Times New Roman" panose="02020603050405020304" pitchFamily="18" charset="0"/>
              </a:rPr>
              <a:t>:</a:t>
            </a:r>
            <a:r>
              <a:rPr lang="en-US" altLang="en-US" sz="2800">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Trong truyện vui sau có nhiều từ chỉ thời </a:t>
            </a:r>
            <a:r>
              <a:rPr lang="en-US" altLang="en-US" sz="2800" b="1" smtClean="0">
                <a:latin typeface="Times New Roman" panose="02020603050405020304" pitchFamily="18" charset="0"/>
                <a:cs typeface="Times New Roman" panose="02020603050405020304" pitchFamily="18" charset="0"/>
              </a:rPr>
              <a:t>gian </a:t>
            </a:r>
            <a:r>
              <a:rPr lang="en-US" altLang="en-US" sz="2800" b="1">
                <a:latin typeface="Times New Roman" panose="02020603050405020304" pitchFamily="18" charset="0"/>
                <a:cs typeface="Times New Roman" panose="02020603050405020304" pitchFamily="18" charset="0"/>
              </a:rPr>
              <a:t>dùng không đúng. Em hãy chữa lại cho </a:t>
            </a:r>
            <a:r>
              <a:rPr lang="en-US" altLang="en-US" sz="2800" b="1" smtClean="0">
                <a:latin typeface="Times New Roman" panose="02020603050405020304" pitchFamily="18" charset="0"/>
                <a:cs typeface="Times New Roman" panose="02020603050405020304" pitchFamily="18" charset="0"/>
              </a:rPr>
              <a:t>đúngbằng </a:t>
            </a:r>
            <a:r>
              <a:rPr lang="en-US" altLang="en-US" sz="2800" b="1">
                <a:latin typeface="Times New Roman" panose="02020603050405020304" pitchFamily="18" charset="0"/>
                <a:cs typeface="Times New Roman" panose="02020603050405020304" pitchFamily="18" charset="0"/>
              </a:rPr>
              <a:t>cách thay đổi các từ ấy hoặc bỏ bớt từ.</a:t>
            </a:r>
          </a:p>
        </p:txBody>
      </p:sp>
      <p:sp>
        <p:nvSpPr>
          <p:cNvPr id="3" name="Rectangle 2"/>
          <p:cNvSpPr/>
          <p:nvPr/>
        </p:nvSpPr>
        <p:spPr>
          <a:xfrm>
            <a:off x="1364571" y="2295525"/>
            <a:ext cx="9558783" cy="2677656"/>
          </a:xfrm>
          <a:prstGeom prst="rect">
            <a:avLst/>
          </a:prstGeom>
        </p:spPr>
        <p:txBody>
          <a:bodyPr wrap="square">
            <a:spAutoFit/>
          </a:bodyPr>
          <a:lstStyle/>
          <a:p>
            <a:pPr algn="just"/>
            <a:r>
              <a:rPr lang="en-US" altLang="en-US" sz="2800" b="1" i="1">
                <a:latin typeface="Times New Roman" panose="02020603050405020304" pitchFamily="18" charset="0"/>
                <a:cs typeface="Times New Roman" panose="02020603050405020304" pitchFamily="18" charset="0"/>
              </a:rPr>
              <a:t>				Đãng trí</a:t>
            </a:r>
          </a:p>
          <a:p>
            <a:pPr algn="just"/>
            <a:r>
              <a:rPr lang="en-US" altLang="en-US" sz="2800">
                <a:latin typeface="Times New Roman" panose="02020603050405020304" pitchFamily="18" charset="0"/>
                <a:cs typeface="Times New Roman" panose="02020603050405020304" pitchFamily="18" charset="0"/>
              </a:rPr>
              <a:t>	Một nhà bác </a:t>
            </a:r>
            <a:r>
              <a:rPr lang="en-US" altLang="en-US" sz="2800" smtClean="0">
                <a:latin typeface="Times New Roman" panose="02020603050405020304" pitchFamily="18" charset="0"/>
                <a:cs typeface="Times New Roman" panose="02020603050405020304" pitchFamily="18" charset="0"/>
              </a:rPr>
              <a:t>học </a:t>
            </a:r>
            <a:r>
              <a:rPr lang="en-US" altLang="en-US" sz="2800" b="1" smtClean="0">
                <a:solidFill>
                  <a:srgbClr val="FF0000"/>
                </a:solidFill>
                <a:latin typeface="Times New Roman" panose="02020603050405020304" pitchFamily="18" charset="0"/>
                <a:cs typeface="Times New Roman" panose="02020603050405020304" pitchFamily="18" charset="0"/>
              </a:rPr>
              <a:t>đang</a:t>
            </a:r>
            <a:r>
              <a:rPr lang="en-US" altLang="en-US" sz="2800" smtClean="0">
                <a:latin typeface="Times New Roman" panose="02020603050405020304" pitchFamily="18" charset="0"/>
                <a:cs typeface="Times New Roman" panose="02020603050405020304" pitchFamily="18" charset="0"/>
              </a:rPr>
              <a:t> làm việc trong phòng. Bỗng người phục vụ </a:t>
            </a:r>
            <a:r>
              <a:rPr lang="en-US" altLang="en-US" sz="2800" smtClean="0">
                <a:solidFill>
                  <a:srgbClr val="FF0000"/>
                </a:solidFill>
                <a:latin typeface="Times New Roman" panose="02020603050405020304" pitchFamily="18" charset="0"/>
                <a:cs typeface="Times New Roman" panose="02020603050405020304" pitchFamily="18" charset="0"/>
              </a:rPr>
              <a:t>bước </a:t>
            </a:r>
            <a:r>
              <a:rPr lang="en-US" altLang="en-US" sz="2800" smtClean="0">
                <a:latin typeface="Times New Roman" panose="02020603050405020304" pitchFamily="18" charset="0"/>
                <a:cs typeface="Times New Roman" panose="02020603050405020304" pitchFamily="18" charset="0"/>
              </a:rPr>
              <a:t>vào, nói nhỏ với ông:</a:t>
            </a:r>
          </a:p>
          <a:p>
            <a:pPr algn="just"/>
            <a:r>
              <a:rPr lang="en-US" altLang="en-US" sz="2800">
                <a:latin typeface="Times New Roman" panose="02020603050405020304" pitchFamily="18" charset="0"/>
                <a:cs typeface="Times New Roman" panose="02020603050405020304" pitchFamily="18" charset="0"/>
              </a:rPr>
              <a:t>	- Thưa giáo sư có trộm lẻn vào thư viện của ngài.</a:t>
            </a:r>
          </a:p>
          <a:p>
            <a:pPr algn="just"/>
            <a:r>
              <a:rPr lang="en-US" altLang="en-US" sz="2800">
                <a:latin typeface="Times New Roman" panose="02020603050405020304" pitchFamily="18" charset="0"/>
                <a:cs typeface="Times New Roman" panose="02020603050405020304" pitchFamily="18" charset="0"/>
              </a:rPr>
              <a:t>	Nhà bác học hỏi:</a:t>
            </a:r>
          </a:p>
          <a:p>
            <a:pPr algn="just"/>
            <a:r>
              <a:rPr lang="en-US" altLang="en-US" sz="2800">
                <a:latin typeface="Times New Roman" panose="02020603050405020304" pitchFamily="18" charset="0"/>
                <a:cs typeface="Times New Roman" panose="02020603050405020304" pitchFamily="18" charset="0"/>
              </a:rPr>
              <a:t>	- </a:t>
            </a:r>
            <a:r>
              <a:rPr lang="en-US" altLang="en-US" sz="2800" smtClean="0">
                <a:latin typeface="Times New Roman" panose="02020603050405020304" pitchFamily="18" charset="0"/>
                <a:cs typeface="Times New Roman" panose="02020603050405020304" pitchFamily="18" charset="0"/>
              </a:rPr>
              <a:t>Nó </a:t>
            </a:r>
            <a:r>
              <a:rPr lang="en-US" altLang="en-US" sz="2800" smtClean="0">
                <a:solidFill>
                  <a:srgbClr val="FF0000"/>
                </a:solidFill>
                <a:latin typeface="Times New Roman" panose="02020603050405020304" pitchFamily="18" charset="0"/>
                <a:cs typeface="Times New Roman" panose="02020603050405020304" pitchFamily="18" charset="0"/>
              </a:rPr>
              <a:t>đọc</a:t>
            </a:r>
            <a:r>
              <a:rPr lang="en-US" altLang="en-US" sz="2800" smtClean="0">
                <a:latin typeface="Times New Roman" panose="02020603050405020304" pitchFamily="18" charset="0"/>
                <a:cs typeface="Times New Roman" panose="02020603050405020304" pitchFamily="18" charset="0"/>
              </a:rPr>
              <a:t> gì thế? (Nó</a:t>
            </a:r>
            <a:r>
              <a:rPr lang="en-US" altLang="en-US" sz="2800" b="1" smtClean="0">
                <a:solidFill>
                  <a:srgbClr val="FF0000"/>
                </a:solidFill>
                <a:latin typeface="Times New Roman" panose="02020603050405020304" pitchFamily="18" charset="0"/>
                <a:cs typeface="Times New Roman" panose="02020603050405020304" pitchFamily="18" charset="0"/>
              </a:rPr>
              <a:t> đang </a:t>
            </a:r>
            <a:r>
              <a:rPr lang="en-US" altLang="en-US" sz="2800" smtClean="0">
                <a:latin typeface="Times New Roman" panose="02020603050405020304" pitchFamily="18" charset="0"/>
                <a:cs typeface="Times New Roman" panose="02020603050405020304" pitchFamily="18" charset="0"/>
              </a:rPr>
              <a:t>đọc gì thế?)</a:t>
            </a:r>
            <a:endParaRPr lang="en-US" alt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0332651"/>
      </p:ext>
    </p:extLst>
  </p:cSld>
  <p:clrMapOvr>
    <a:masterClrMapping/>
  </p:clrMapOvr>
  <p:transition>
    <p:cover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84885" y="1769175"/>
            <a:ext cx="4676813" cy="954107"/>
          </a:xfrm>
          <a:prstGeom prst="rect">
            <a:avLst/>
          </a:prstGeom>
          <a:noFill/>
        </p:spPr>
        <p:txBody>
          <a:bodyPr wrap="square" rtlCol="0">
            <a:spAutoFit/>
          </a:bodyPr>
          <a:lstStyle/>
          <a:p>
            <a:pPr marL="457200" indent="-457200" algn="just">
              <a:buFont typeface="Wingdings" panose="05000000000000000000" pitchFamily="2" charset="2"/>
              <a:buChar char="Ø"/>
            </a:pPr>
            <a:r>
              <a:rPr lang="en-US" sz="2800" b="1" smtClean="0">
                <a:solidFill>
                  <a:srgbClr val="FF0000"/>
                </a:solidFill>
                <a:latin typeface="Times New Roman" panose="02020603050405020304" pitchFamily="18" charset="0"/>
                <a:cs typeface="Times New Roman" panose="02020603050405020304" pitchFamily="18" charset="0"/>
              </a:rPr>
              <a:t>Tại sao lại thay “đã” bằng “đang”, bỏ “đã”, bỏ “sẽ”?</a:t>
            </a:r>
            <a:endParaRPr lang="en-US" sz="2800" b="1">
              <a:solidFill>
                <a:srgbClr val="FF00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5573486" y="1769175"/>
            <a:ext cx="5660572" cy="3613087"/>
            <a:chOff x="5660571" y="1070527"/>
            <a:chExt cx="6037943" cy="3613087"/>
          </a:xfrm>
        </p:grpSpPr>
        <p:sp>
          <p:nvSpPr>
            <p:cNvPr id="12" name="TextBox 11"/>
            <p:cNvSpPr txBox="1"/>
            <p:nvPr/>
          </p:nvSpPr>
          <p:spPr>
            <a:xfrm>
              <a:off x="6379225" y="1144184"/>
              <a:ext cx="5319289" cy="3539430"/>
            </a:xfrm>
            <a:prstGeom prst="rect">
              <a:avLst/>
            </a:prstGeom>
            <a:noFill/>
          </p:spPr>
          <p:txBody>
            <a:bodyPr wrap="square" rtlCol="0">
              <a:spAutoFit/>
            </a:bodyPr>
            <a:lstStyle/>
            <a:p>
              <a:pPr marL="457200" indent="-457200" algn="just">
                <a:buFont typeface="Wingdings" panose="05000000000000000000" pitchFamily="2" charset="2"/>
                <a:buChar char="ü"/>
              </a:pPr>
              <a:r>
                <a:rPr lang="en-US" sz="2800" smtClean="0">
                  <a:solidFill>
                    <a:srgbClr val="003FBC"/>
                  </a:solidFill>
                  <a:latin typeface="Times New Roman" panose="02020603050405020304" pitchFamily="18" charset="0"/>
                  <a:cs typeface="Times New Roman" panose="02020603050405020304" pitchFamily="18" charset="0"/>
                </a:rPr>
                <a:t>Thay “đã” bằng “đang” vì nhà bác học đang làm việc trong phòng làm việc.</a:t>
              </a:r>
            </a:p>
            <a:p>
              <a:pPr marL="457200" indent="-457200" algn="just">
                <a:buFont typeface="Wingdings" panose="05000000000000000000" pitchFamily="2" charset="2"/>
                <a:buChar char="ü"/>
              </a:pPr>
              <a:r>
                <a:rPr lang="en-US" sz="2800" smtClean="0">
                  <a:solidFill>
                    <a:srgbClr val="003FBC"/>
                  </a:solidFill>
                  <a:latin typeface="Times New Roman" panose="02020603050405020304" pitchFamily="18" charset="0"/>
                  <a:cs typeface="Times New Roman" panose="02020603050405020304" pitchFamily="18" charset="0"/>
                </a:rPr>
                <a:t>Bỏ “đang” vì người phục vụ đi vào phòng rồi mới nói nhỏ với giáo sư.</a:t>
              </a:r>
            </a:p>
            <a:p>
              <a:pPr marL="457200" indent="-457200" algn="just">
                <a:buFont typeface="Wingdings" panose="05000000000000000000" pitchFamily="2" charset="2"/>
                <a:buChar char="ü"/>
              </a:pPr>
              <a:r>
                <a:rPr lang="en-US" sz="2800" smtClean="0">
                  <a:solidFill>
                    <a:srgbClr val="003FBC"/>
                  </a:solidFill>
                  <a:latin typeface="Times New Roman" panose="02020603050405020304" pitchFamily="18" charset="0"/>
                  <a:cs typeface="Times New Roman" panose="02020603050405020304" pitchFamily="18" charset="0"/>
                </a:rPr>
                <a:t>Bỏ “sẽ” vì tên trộm đã lẻn vào phòng rồi.</a:t>
              </a:r>
              <a:endParaRPr lang="en-US" sz="2800">
                <a:solidFill>
                  <a:srgbClr val="003FBC"/>
                </a:solidFill>
                <a:latin typeface="Times New Roman" panose="02020603050405020304" pitchFamily="18" charset="0"/>
                <a:cs typeface="Times New Roman" panose="02020603050405020304" pitchFamily="18" charset="0"/>
              </a:endParaRPr>
            </a:p>
          </p:txBody>
        </p:sp>
        <p:sp>
          <p:nvSpPr>
            <p:cNvPr id="2" name="Curved Down Arrow 1"/>
            <p:cNvSpPr/>
            <p:nvPr/>
          </p:nvSpPr>
          <p:spPr>
            <a:xfrm>
              <a:off x="5660571" y="1070527"/>
              <a:ext cx="718654" cy="308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429930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84885" y="1145061"/>
            <a:ext cx="4676813" cy="954107"/>
          </a:xfrm>
          <a:prstGeom prst="rect">
            <a:avLst/>
          </a:prstGeom>
          <a:noFill/>
        </p:spPr>
        <p:txBody>
          <a:bodyPr wrap="square" rtlCol="0">
            <a:spAutoFit/>
          </a:bodyPr>
          <a:lstStyle/>
          <a:p>
            <a:pPr marL="457200" indent="-457200" algn="just">
              <a:buFont typeface="Wingdings" panose="05000000000000000000" pitchFamily="2" charset="2"/>
              <a:buChar char="Ø"/>
            </a:pPr>
            <a:r>
              <a:rPr lang="en-US" sz="2800" b="1" smtClean="0">
                <a:solidFill>
                  <a:srgbClr val="FF0000"/>
                </a:solidFill>
                <a:latin typeface="Times New Roman" panose="02020603050405020304" pitchFamily="18" charset="0"/>
                <a:cs typeface="Times New Roman" panose="02020603050405020304" pitchFamily="18" charset="0"/>
              </a:rPr>
              <a:t>Truyện đáng cười ở điểm nào?</a:t>
            </a:r>
            <a:endParaRPr lang="en-US" sz="2800" b="1">
              <a:solidFill>
                <a:srgbClr val="FF00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5573486" y="1145061"/>
            <a:ext cx="5660572" cy="4474862"/>
            <a:chOff x="5660571" y="1070527"/>
            <a:chExt cx="6037943" cy="4474862"/>
          </a:xfrm>
        </p:grpSpPr>
        <p:sp>
          <p:nvSpPr>
            <p:cNvPr id="12" name="TextBox 11"/>
            <p:cNvSpPr txBox="1"/>
            <p:nvPr/>
          </p:nvSpPr>
          <p:spPr>
            <a:xfrm>
              <a:off x="6379225" y="1144184"/>
              <a:ext cx="5319289" cy="4401205"/>
            </a:xfrm>
            <a:prstGeom prst="rect">
              <a:avLst/>
            </a:prstGeom>
            <a:noFill/>
          </p:spPr>
          <p:txBody>
            <a:bodyPr wrap="square" rtlCol="0">
              <a:spAutoFit/>
            </a:bodyPr>
            <a:lstStyle/>
            <a:p>
              <a:pPr marL="457200" indent="-457200" algn="just">
                <a:buFont typeface="Wingdings" panose="05000000000000000000" pitchFamily="2" charset="2"/>
                <a:buChar char="ü"/>
              </a:pPr>
              <a:r>
                <a:rPr lang="en-US" sz="2800" smtClean="0">
                  <a:solidFill>
                    <a:srgbClr val="003FBC"/>
                  </a:solidFill>
                  <a:latin typeface="Times New Roman" panose="02020603050405020304" pitchFamily="18" charset="0"/>
                  <a:cs typeface="Times New Roman" panose="02020603050405020304" pitchFamily="18" charset="0"/>
                </a:rPr>
                <a:t>Truyện đáng cười ở chỗ vị giáo sư rất đãng trí. Ông đang tập trung làm việc nên được thông báo có trộm lẻn vào thư viện thì ông chỉ hỏi tên trộm đọc sách gì? Ông nghĩ vào thư viện chỉ để đọc sách mà quên rằng tên trộm đâu cần đọc sách. Nó cần những đồ đạc quý giá của ông.</a:t>
              </a:r>
              <a:endParaRPr lang="en-US" sz="2800">
                <a:solidFill>
                  <a:srgbClr val="003FBC"/>
                </a:solidFill>
                <a:latin typeface="Times New Roman" panose="02020603050405020304" pitchFamily="18" charset="0"/>
                <a:cs typeface="Times New Roman" panose="02020603050405020304" pitchFamily="18" charset="0"/>
              </a:endParaRPr>
            </a:p>
          </p:txBody>
        </p:sp>
        <p:sp>
          <p:nvSpPr>
            <p:cNvPr id="2" name="Curved Down Arrow 1"/>
            <p:cNvSpPr/>
            <p:nvPr/>
          </p:nvSpPr>
          <p:spPr>
            <a:xfrm>
              <a:off x="5660571" y="1070527"/>
              <a:ext cx="718654" cy="308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293826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một số từ bổ sung ý nghĩa thời gian cho động từ.</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21024" y="3588829"/>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Biết sử dụng các từ bổ sung ý nghĩa thời gian cho động từ.</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9" name="Rounded Rectangle 8">
            <a:extLst>
              <a:ext uri="{FF2B5EF4-FFF2-40B4-BE49-F238E27FC236}">
                <a16:creationId xmlns:a16="http://schemas.microsoft.com/office/drawing/2014/main"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3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569395" y="3113038"/>
            <a:ext cx="1067433"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2334953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19" y="482600"/>
            <a:ext cx="1277937"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0458450" y="5144295"/>
            <a:ext cx="1279525"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461625" y="457200"/>
            <a:ext cx="1279525"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pretty_flower_purple_h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266363" y="5080000"/>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descr="pretty_flower_red_h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143956" y="718231"/>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descr="pretty_flower_orange_hb"/>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49300" y="752023"/>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WordArt 18"/>
          <p:cNvSpPr>
            <a:spLocks noChangeArrowheads="1" noChangeShapeType="1" noTextEdit="1"/>
          </p:cNvSpPr>
          <p:nvPr/>
        </p:nvSpPr>
        <p:spPr bwMode="auto">
          <a:xfrm>
            <a:off x="3073400" y="1211263"/>
            <a:ext cx="6096000" cy="1219200"/>
          </a:xfrm>
          <a:prstGeom prst="rect">
            <a:avLst/>
          </a:prstGeom>
        </p:spPr>
        <p:txBody>
          <a:bodyPr wrap="none" fromWordArt="1">
            <a:prstTxWarp prst="textCurveUp">
              <a:avLst>
                <a:gd name="adj" fmla="val 40356"/>
              </a:avLst>
            </a:prstTxWarp>
          </a:bodyPr>
          <a:lstStyle/>
          <a:p>
            <a:pPr algn="ctr"/>
            <a:r>
              <a:rPr lang="en-US" sz="3600" b="1" kern="10">
                <a:ln w="12700">
                  <a:solidFill>
                    <a:srgbClr val="000000"/>
                  </a:solidFill>
                  <a:round/>
                  <a:headEnd/>
                  <a:tailEnd/>
                </a:ln>
                <a:solidFill>
                  <a:srgbClr val="FF0066"/>
                </a:solid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 HOA TRẠNG NGUYÊN</a:t>
            </a:r>
          </a:p>
        </p:txBody>
      </p:sp>
      <p:pic>
        <p:nvPicPr>
          <p:cNvPr id="17" name="Picture 22" descr="ED00019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7712" y="1636488"/>
            <a:ext cx="114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8"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94607" y="5215052"/>
            <a:ext cx="12779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9" descr="pretty_flower_yellow_hb"/>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95451" y="5218113"/>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4" descr="__Flo2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103765" y="2698750"/>
            <a:ext cx="23955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5" descr="flower90"/>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015943" y="3258688"/>
            <a:ext cx="8572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6" descr="__Flo2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984287" y="2093006"/>
            <a:ext cx="23193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7" descr="flower90"/>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833529" y="2445431"/>
            <a:ext cx="8572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WordArt 5"/>
          <p:cNvSpPr>
            <a:spLocks noChangeArrowheads="1" noChangeShapeType="1" noTextEdit="1"/>
          </p:cNvSpPr>
          <p:nvPr/>
        </p:nvSpPr>
        <p:spPr bwMode="auto">
          <a:xfrm>
            <a:off x="4140200" y="750888"/>
            <a:ext cx="2667000" cy="685800"/>
          </a:xfrm>
          <a:prstGeom prst="rect">
            <a:avLst/>
          </a:prstGeom>
        </p:spPr>
        <p:txBody>
          <a:bodyPr wrap="none" fromWordArt="1">
            <a:prstTxWarp prst="textPlain">
              <a:avLst>
                <a:gd name="adj" fmla="val 50000"/>
              </a:avLst>
            </a:prstTxWarp>
          </a:bodyPr>
          <a:lstStyle/>
          <a:p>
            <a:pPr algn="ctr"/>
            <a:r>
              <a:rPr lang="vi-VN" sz="3600" i="1" kern="10">
                <a:ln w="9525">
                  <a:solidFill>
                    <a:srgbClr val="99CC00"/>
                  </a:solidFill>
                  <a:round/>
                  <a:headEnd/>
                  <a:tailEnd/>
                </a:ln>
                <a:solidFill>
                  <a:srgbClr val="80008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TRÒ CHƠI</a:t>
            </a:r>
            <a:endParaRPr lang="en-US" sz="3600" i="1" kern="10">
              <a:ln w="9525">
                <a:solidFill>
                  <a:srgbClr val="99CC00"/>
                </a:solidFill>
                <a:round/>
                <a:headEnd/>
                <a:tailEnd/>
              </a:ln>
              <a:solidFill>
                <a:srgbClr val="80008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endParaRPr>
          </a:p>
        </p:txBody>
      </p:sp>
      <p:pic>
        <p:nvPicPr>
          <p:cNvPr id="27" name="Picture 76" descr="__Flo2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986314" y="1908177"/>
            <a:ext cx="53975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77" descr="flower90"/>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334782" y="2540454"/>
            <a:ext cx="8572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985041"/>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8" presetClass="entr" presetSubtype="16"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amond(in)">
                                      <p:cBhvr>
                                        <p:cTn id="1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descr="Hinh dong Pha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1913" y="-1525588"/>
            <a:ext cx="177165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2"/>
          <p:cNvSpPr txBox="1">
            <a:spLocks noChangeArrowheads="1"/>
          </p:cNvSpPr>
          <p:nvPr/>
        </p:nvSpPr>
        <p:spPr bwMode="auto">
          <a:xfrm>
            <a:off x="2109789" y="684214"/>
            <a:ext cx="8047037" cy="579437"/>
          </a:xfrm>
          <a:prstGeom prst="rect">
            <a:avLst/>
          </a:prstGeom>
          <a:noFill/>
          <a:ln w="9525">
            <a:noFill/>
            <a:miter lim="800000"/>
            <a:headEnd/>
            <a:tailEnd/>
          </a:ln>
          <a:effectLst/>
        </p:spPr>
        <p:txBody>
          <a:bodyPr>
            <a:spAutoFit/>
          </a:bodyPr>
          <a:lstStyle/>
          <a:p>
            <a:pPr eaLnBrk="1" hangingPunct="1">
              <a:defRPr/>
            </a:pPr>
            <a:r>
              <a:rPr lang="en-US" sz="3200" b="1" u="sng" dirty="0" err="1">
                <a:solidFill>
                  <a:srgbClr val="006600"/>
                </a:solidFill>
                <a:effectLst>
                  <a:outerShdw blurRad="38100" dist="38100" dir="2700000" algn="tl">
                    <a:srgbClr val="C0C0C0"/>
                  </a:outerShdw>
                </a:effectLst>
                <a:latin typeface="Times New Roman" pitchFamily="18" charset="0"/>
                <a:cs typeface="Times New Roman" pitchFamily="18" charset="0"/>
              </a:rPr>
              <a:t>Câu</a:t>
            </a:r>
            <a:r>
              <a:rPr lang="en-US" sz="3200" b="1" u="sng" dirty="0">
                <a:solidFill>
                  <a:srgbClr val="006600"/>
                </a:solidFill>
                <a:effectLst>
                  <a:outerShdw blurRad="38100" dist="38100" dir="2700000" algn="tl">
                    <a:srgbClr val="C0C0C0"/>
                  </a:outerShdw>
                </a:effectLst>
                <a:latin typeface="Times New Roman" pitchFamily="18" charset="0"/>
                <a:cs typeface="Times New Roman" pitchFamily="18" charset="0"/>
              </a:rPr>
              <a:t> 1</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Em</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hãy</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chọn</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câu</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có</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nghĩa</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đúng</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a:t>
            </a:r>
          </a:p>
        </p:txBody>
      </p:sp>
      <p:sp>
        <p:nvSpPr>
          <p:cNvPr id="28" name="Rectangle 14"/>
          <p:cNvSpPr>
            <a:spLocks noChangeArrowheads="1"/>
          </p:cNvSpPr>
          <p:nvPr/>
        </p:nvSpPr>
        <p:spPr bwMode="auto">
          <a:xfrm>
            <a:off x="2459039" y="1574800"/>
            <a:ext cx="7926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A.   Ngôi nhà này đang xây xong rồi.</a:t>
            </a:r>
          </a:p>
        </p:txBody>
      </p:sp>
      <p:sp>
        <p:nvSpPr>
          <p:cNvPr id="29" name="Text Box 15"/>
          <p:cNvSpPr txBox="1">
            <a:spLocks noChangeArrowheads="1"/>
          </p:cNvSpPr>
          <p:nvPr/>
        </p:nvSpPr>
        <p:spPr bwMode="auto">
          <a:xfrm>
            <a:off x="2459039" y="2366963"/>
            <a:ext cx="7926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B.  Ngôi nhà này đã xây xong rồi.</a:t>
            </a:r>
          </a:p>
        </p:txBody>
      </p:sp>
      <p:sp>
        <p:nvSpPr>
          <p:cNvPr id="31" name="Text Box 16"/>
          <p:cNvSpPr txBox="1">
            <a:spLocks noChangeArrowheads="1"/>
          </p:cNvSpPr>
          <p:nvPr/>
        </p:nvSpPr>
        <p:spPr bwMode="auto">
          <a:xfrm>
            <a:off x="2459039" y="3403600"/>
            <a:ext cx="7697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C.  Ngôi nhà này sẽ xây xong rồi.</a:t>
            </a:r>
          </a:p>
        </p:txBody>
      </p:sp>
      <p:sp>
        <p:nvSpPr>
          <p:cNvPr id="32" name="Oval 19"/>
          <p:cNvSpPr>
            <a:spLocks noChangeArrowheads="1"/>
          </p:cNvSpPr>
          <p:nvPr/>
        </p:nvSpPr>
        <p:spPr bwMode="auto">
          <a:xfrm>
            <a:off x="2417763" y="2379663"/>
            <a:ext cx="533400" cy="533400"/>
          </a:xfrm>
          <a:prstGeom prst="ellipse">
            <a:avLst/>
          </a:prstGeom>
          <a:solidFill>
            <a:srgbClr val="FFFF99"/>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solidFill>
                  <a:srgbClr val="FF3300"/>
                </a:solidFill>
                <a:latin typeface="Times New Roman" panose="02020603050405020304" pitchFamily="18" charset="0"/>
                <a:cs typeface="Times New Roman" panose="02020603050405020304" pitchFamily="18" charset="0"/>
              </a:rPr>
              <a:t>B</a:t>
            </a:r>
          </a:p>
        </p:txBody>
      </p:sp>
      <p:pic>
        <p:nvPicPr>
          <p:cNvPr id="33" name="Picture 76" descr="__Flo2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05688" y="3862388"/>
            <a:ext cx="3084512"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7" descr="flower9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88388" y="5184776"/>
            <a:ext cx="741362"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090940"/>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0" dur="1000" fill="hold"/>
                                        <p:tgtEl>
                                          <p:spTgt spid="2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1"/>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inh dong Phao 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1913" y="-1525588"/>
            <a:ext cx="177165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
          <p:cNvSpPr txBox="1">
            <a:spLocks noChangeArrowheads="1"/>
          </p:cNvSpPr>
          <p:nvPr/>
        </p:nvSpPr>
        <p:spPr bwMode="auto">
          <a:xfrm>
            <a:off x="2459038" y="2209800"/>
            <a:ext cx="4475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A.   Chị em sắp ra đời.</a:t>
            </a:r>
          </a:p>
        </p:txBody>
      </p:sp>
      <p:sp>
        <p:nvSpPr>
          <p:cNvPr id="12" name="Text Box 4"/>
          <p:cNvSpPr txBox="1">
            <a:spLocks noChangeArrowheads="1"/>
          </p:cNvSpPr>
          <p:nvPr/>
        </p:nvSpPr>
        <p:spPr bwMode="auto">
          <a:xfrm>
            <a:off x="2459039" y="3048000"/>
            <a:ext cx="763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B.   Em sắp lại bàn ghế ngay ngắn.</a:t>
            </a:r>
          </a:p>
        </p:txBody>
      </p:sp>
      <p:sp>
        <p:nvSpPr>
          <p:cNvPr id="13" name="Text Box 5"/>
          <p:cNvSpPr txBox="1">
            <a:spLocks noChangeArrowheads="1"/>
          </p:cNvSpPr>
          <p:nvPr/>
        </p:nvSpPr>
        <p:spPr bwMode="auto">
          <a:xfrm>
            <a:off x="2459039" y="3962400"/>
            <a:ext cx="5724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C.   Em sắp lên mười tuổi. </a:t>
            </a:r>
          </a:p>
        </p:txBody>
      </p:sp>
      <p:sp>
        <p:nvSpPr>
          <p:cNvPr id="14" name="Text Box 11"/>
          <p:cNvSpPr txBox="1">
            <a:spLocks noChangeArrowheads="1"/>
          </p:cNvSpPr>
          <p:nvPr/>
        </p:nvSpPr>
        <p:spPr bwMode="auto">
          <a:xfrm>
            <a:off x="2057400" y="725488"/>
            <a:ext cx="8174038" cy="1066800"/>
          </a:xfrm>
          <a:prstGeom prst="rect">
            <a:avLst/>
          </a:prstGeom>
          <a:noFill/>
          <a:ln w="9525">
            <a:noFill/>
            <a:miter lim="800000"/>
            <a:headEnd/>
            <a:tailEnd/>
          </a:ln>
          <a:effectLst/>
        </p:spPr>
        <p:txBody>
          <a:bodyPr>
            <a:spAutoFit/>
          </a:bodyPr>
          <a:lstStyle/>
          <a:p>
            <a:pPr eaLnBrk="1" hangingPunct="1">
              <a:defRPr/>
            </a:pPr>
            <a:r>
              <a:rPr lang="en-US" sz="3200" b="1" u="sng" dirty="0" err="1">
                <a:solidFill>
                  <a:srgbClr val="006600"/>
                </a:solidFill>
                <a:effectLst>
                  <a:outerShdw blurRad="38100" dist="38100" dir="2700000" algn="tl">
                    <a:srgbClr val="C0C0C0"/>
                  </a:outerShdw>
                </a:effectLst>
                <a:latin typeface="Times New Roman" pitchFamily="18" charset="0"/>
                <a:cs typeface="Times New Roman" pitchFamily="18" charset="0"/>
              </a:rPr>
              <a:t>Câu</a:t>
            </a:r>
            <a:r>
              <a:rPr lang="en-US" sz="3200" b="1" u="sng" dirty="0">
                <a:solidFill>
                  <a:srgbClr val="006600"/>
                </a:solidFill>
                <a:effectLst>
                  <a:outerShdw blurRad="38100" dist="38100" dir="2700000" algn="tl">
                    <a:srgbClr val="C0C0C0"/>
                  </a:outerShdw>
                </a:effectLst>
                <a:latin typeface="Times New Roman" pitchFamily="18" charset="0"/>
                <a:cs typeface="Times New Roman" pitchFamily="18" charset="0"/>
              </a:rPr>
              <a:t> 2</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Em</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hãy</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chọn</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câu</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đúng</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nghĩa</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với</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từ</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bổ</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sung ý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nghĩa</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thời</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gian</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a:t>
            </a:r>
          </a:p>
        </p:txBody>
      </p:sp>
      <p:sp>
        <p:nvSpPr>
          <p:cNvPr id="15" name="Oval 12"/>
          <p:cNvSpPr>
            <a:spLocks noChangeArrowheads="1"/>
          </p:cNvSpPr>
          <p:nvPr/>
        </p:nvSpPr>
        <p:spPr bwMode="auto">
          <a:xfrm>
            <a:off x="2473325" y="3962400"/>
            <a:ext cx="533400" cy="533400"/>
          </a:xfrm>
          <a:prstGeom prst="ellipse">
            <a:avLst/>
          </a:prstGeom>
          <a:solidFill>
            <a:srgbClr val="FFFF99"/>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solidFill>
                  <a:srgbClr val="C00000"/>
                </a:solidFill>
                <a:latin typeface="Times New Roman" panose="02020603050405020304" pitchFamily="18" charset="0"/>
                <a:cs typeface="Times New Roman" panose="02020603050405020304" pitchFamily="18" charset="0"/>
              </a:rPr>
              <a:t>C</a:t>
            </a:r>
          </a:p>
        </p:txBody>
      </p:sp>
      <p:pic>
        <p:nvPicPr>
          <p:cNvPr id="16" name="Picture 76" descr="__Flo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05688" y="3862388"/>
            <a:ext cx="3084512"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7" descr="flower9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688388" y="5184776"/>
            <a:ext cx="741362"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0593669"/>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 dur="1000" fill="hold"/>
                                        <p:tgtEl>
                                          <p:spTgt spid="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5" fill="hold">
                            <p:stCondLst>
                              <p:cond delay="1000"/>
                            </p:stCondLst>
                            <p:childTnLst>
                              <p:par>
                                <p:cTn id="16" presetID="18" presetClass="entr" presetSubtype="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strips(downRight)">
                                      <p:cBhvr>
                                        <p:cTn id="18" dur="500"/>
                                        <p:tgtEl>
                                          <p:spTgt spid="11"/>
                                        </p:tgtEl>
                                      </p:cBhvr>
                                    </p:animEffect>
                                  </p:childTnLst>
                                  <p:subTnLst>
                                    <p:audio>
                                      <p:cMediaNode>
                                        <p:cTn display="0" masterRel="sameClick">
                                          <p:stCondLst>
                                            <p:cond evt="begin" delay="0">
                                              <p:tn val="16"/>
                                            </p:cond>
                                          </p:stCondLst>
                                          <p:endCondLst>
                                            <p:cond evt="onStopAudio" delay="0">
                                              <p:tgtEl>
                                                <p:sldTgt/>
                                              </p:tgtEl>
                                            </p:cond>
                                          </p:endCondLst>
                                        </p:cTn>
                                        <p:tgtEl>
                                          <p:sndTgt r:embed="rId3" name="cashreg.wav"/>
                                        </p:tgtEl>
                                      </p:cMediaNode>
                                    </p:audio>
                                  </p:subTnLst>
                                </p:cTn>
                              </p:par>
                            </p:childTnLst>
                          </p:cTn>
                        </p:par>
                        <p:par>
                          <p:cTn id="19" fill="hold">
                            <p:stCondLst>
                              <p:cond delay="1500"/>
                            </p:stCondLst>
                            <p:childTnLst>
                              <p:par>
                                <p:cTn id="20" presetID="18" presetClass="entr" presetSubtype="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downRight)">
                                      <p:cBhvr>
                                        <p:cTn id="22" dur="500"/>
                                        <p:tgtEl>
                                          <p:spTgt spid="12"/>
                                        </p:tgtEl>
                                      </p:cBhvr>
                                    </p:animEffect>
                                  </p:childTnLst>
                                  <p:subTnLst>
                                    <p:audio>
                                      <p:cMediaNode>
                                        <p:cTn display="0" masterRel="sameClick">
                                          <p:stCondLst>
                                            <p:cond evt="begin" delay="0">
                                              <p:tn val="20"/>
                                            </p:cond>
                                          </p:stCondLst>
                                          <p:endCondLst>
                                            <p:cond evt="onStopAudio" delay="0">
                                              <p:tgtEl>
                                                <p:sldTgt/>
                                              </p:tgtEl>
                                            </p:cond>
                                          </p:endCondLst>
                                        </p:cTn>
                                        <p:tgtEl>
                                          <p:sndTgt r:embed="rId3" name="cashreg.wav"/>
                                        </p:tgtEl>
                                      </p:cMediaNode>
                                    </p:audio>
                                  </p:subTnLst>
                                </p:cTn>
                              </p:par>
                            </p:childTnLst>
                          </p:cTn>
                        </p:par>
                        <p:par>
                          <p:cTn id="23" fill="hold">
                            <p:stCondLst>
                              <p:cond delay="2000"/>
                            </p:stCondLst>
                            <p:childTnLst>
                              <p:par>
                                <p:cTn id="24" presetID="18" presetClass="entr" presetSubtype="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strips(downRight)">
                                      <p:cBhvr>
                                        <p:cTn id="26" dur="500"/>
                                        <p:tgtEl>
                                          <p:spTgt spid="13"/>
                                        </p:tgtEl>
                                      </p:cBhvr>
                                    </p:animEffect>
                                  </p:childTnLst>
                                  <p:subTnLst>
                                    <p:audio>
                                      <p:cMediaNode>
                                        <p:cTn display="0" masterRel="sameClick">
                                          <p:stCondLst>
                                            <p:cond evt="begin" delay="0">
                                              <p:tn val="24"/>
                                            </p:cond>
                                          </p:stCondLst>
                                          <p:endCondLst>
                                            <p:cond evt="onStopAudio" delay="0">
                                              <p:tgtEl>
                                                <p:sldTgt/>
                                              </p:tgtEl>
                                            </p:cond>
                                          </p:endCondLst>
                                        </p:cTn>
                                        <p:tgtEl>
                                          <p:sndTgt r:embed="rId3" name="cashreg.wav"/>
                                        </p:tgtEl>
                                      </p:cMediaNode>
                                    </p:audio>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descr="Hinh dong Phao 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18658" y="-1032102"/>
            <a:ext cx="177165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8"/>
          <p:cNvSpPr txBox="1">
            <a:spLocks noChangeArrowheads="1"/>
          </p:cNvSpPr>
          <p:nvPr/>
        </p:nvSpPr>
        <p:spPr bwMode="auto">
          <a:xfrm>
            <a:off x="1305789" y="1276026"/>
            <a:ext cx="9511482" cy="2308324"/>
          </a:xfrm>
          <a:prstGeom prst="rect">
            <a:avLst/>
          </a:prstGeom>
          <a:noFill/>
          <a:ln w="9525">
            <a:noFill/>
            <a:miter lim="800000"/>
            <a:headEnd/>
            <a:tailEnd/>
          </a:ln>
          <a:effectLst/>
        </p:spPr>
        <p:txBody>
          <a:bodyPr wrap="square">
            <a:spAutoFit/>
          </a:bodyPr>
          <a:lstStyle/>
          <a:p>
            <a:pPr eaLnBrk="1" hangingPunct="1">
              <a:defRPr/>
            </a:pP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u="sng" dirty="0" err="1">
                <a:solidFill>
                  <a:srgbClr val="006600"/>
                </a:solidFill>
                <a:latin typeface="Times New Roman" pitchFamily="18" charset="0"/>
                <a:cs typeface="Times New Roman" pitchFamily="18" charset="0"/>
              </a:rPr>
              <a:t>Câu</a:t>
            </a:r>
            <a:r>
              <a:rPr lang="en-US" sz="3200" b="1" u="sng" dirty="0">
                <a:solidFill>
                  <a:srgbClr val="006600"/>
                </a:solidFill>
                <a:latin typeface="Times New Roman" pitchFamily="18" charset="0"/>
                <a:cs typeface="Times New Roman" pitchFamily="18" charset="0"/>
              </a:rPr>
              <a:t> 3</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Điền</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từ</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thích</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hợp</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còn</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thiếu</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trong</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câu</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sau</a:t>
            </a:r>
            <a:r>
              <a:rPr lang="en-US" sz="3200" b="1" dirty="0">
                <a:solidFill>
                  <a:srgbClr val="006600"/>
                </a:solidFill>
                <a:latin typeface="Times New Roman" pitchFamily="18" charset="0"/>
                <a:cs typeface="Times New Roman" pitchFamily="18" charset="0"/>
              </a:rPr>
              <a:t>:</a:t>
            </a:r>
          </a:p>
          <a:p>
            <a:pPr eaLnBrk="1" hangingPunct="1">
              <a:defRPr/>
            </a:pPr>
            <a:r>
              <a:rPr lang="en-US" sz="3200" dirty="0">
                <a:solidFill>
                  <a:schemeClr val="bg2"/>
                </a:solidFill>
                <a:latin typeface="Times New Roman" pitchFamily="18" charset="0"/>
                <a:cs typeface="Times New Roman" pitchFamily="18" charset="0"/>
              </a:rPr>
              <a:t>     </a:t>
            </a:r>
            <a:r>
              <a:rPr lang="en-US" sz="3200" dirty="0">
                <a:solidFill>
                  <a:srgbClr val="FF3300"/>
                </a:solidFill>
                <a:latin typeface="Times New Roman" pitchFamily="18" charset="0"/>
                <a:cs typeface="Times New Roman" pitchFamily="18" charset="0"/>
              </a:rPr>
              <a:t> </a:t>
            </a:r>
          </a:p>
          <a:p>
            <a:pPr eaLnBrk="1" hangingPunct="1">
              <a:defRPr/>
            </a:pPr>
            <a:r>
              <a:rPr lang="en-US" sz="3200" b="1" dirty="0">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Chúng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em</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học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tiết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Luyện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từ</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câu</a:t>
            </a:r>
            <a:r>
              <a:rPr lang="en-US" sz="3200" b="1" dirty="0">
                <a:solidFill>
                  <a:srgbClr val="002060"/>
                </a:solidFill>
                <a:latin typeface="Times New Roman" pitchFamily="18" charset="0"/>
                <a:cs typeface="Times New Roman" pitchFamily="18" charset="0"/>
              </a:rPr>
              <a:t>.</a:t>
            </a:r>
          </a:p>
          <a:p>
            <a:pPr algn="just">
              <a:spcBef>
                <a:spcPct val="50000"/>
              </a:spcBef>
              <a:defRPr/>
            </a:pPr>
            <a:endPar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endParaRPr>
          </a:p>
        </p:txBody>
      </p:sp>
      <p:sp>
        <p:nvSpPr>
          <p:cNvPr id="20" name="Text Box 3"/>
          <p:cNvSpPr txBox="1">
            <a:spLocks noChangeArrowheads="1"/>
          </p:cNvSpPr>
          <p:nvPr/>
        </p:nvSpPr>
        <p:spPr bwMode="auto">
          <a:xfrm>
            <a:off x="3462792" y="3355750"/>
            <a:ext cx="18081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A.   </a:t>
            </a:r>
            <a:r>
              <a:rPr lang="en-US" altLang="en-US" sz="3200" b="1" smtClean="0">
                <a:latin typeface="Times New Roman" panose="02020603050405020304" pitchFamily="18" charset="0"/>
                <a:cs typeface="Times New Roman" panose="02020603050405020304" pitchFamily="18" charset="0"/>
              </a:rPr>
              <a:t>sẽ</a:t>
            </a:r>
            <a:endParaRPr lang="en-US" altLang="en-US" sz="3200" b="1">
              <a:latin typeface="Times New Roman" panose="02020603050405020304" pitchFamily="18" charset="0"/>
              <a:cs typeface="Times New Roman" panose="02020603050405020304" pitchFamily="18" charset="0"/>
            </a:endParaRPr>
          </a:p>
        </p:txBody>
      </p:sp>
      <p:sp>
        <p:nvSpPr>
          <p:cNvPr id="21" name="Text Box 4"/>
          <p:cNvSpPr txBox="1">
            <a:spLocks noChangeArrowheads="1"/>
          </p:cNvSpPr>
          <p:nvPr/>
        </p:nvSpPr>
        <p:spPr bwMode="auto">
          <a:xfrm>
            <a:off x="3462793" y="4068536"/>
            <a:ext cx="25987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B.   đang</a:t>
            </a:r>
          </a:p>
          <a:p>
            <a:pPr eaLnBrk="1" hangingPunct="1"/>
            <a:endParaRPr lang="en-US" altLang="en-US" sz="2400" b="1">
              <a:solidFill>
                <a:schemeClr val="accent2"/>
              </a:solidFill>
              <a:latin typeface="Times New Roman" panose="02020603050405020304" pitchFamily="18" charset="0"/>
              <a:cs typeface="Times New Roman" panose="02020603050405020304" pitchFamily="18" charset="0"/>
            </a:endParaRPr>
          </a:p>
        </p:txBody>
      </p:sp>
      <p:sp>
        <p:nvSpPr>
          <p:cNvPr id="22" name="Text Box 5"/>
          <p:cNvSpPr txBox="1">
            <a:spLocks noChangeArrowheads="1"/>
          </p:cNvSpPr>
          <p:nvPr/>
        </p:nvSpPr>
        <p:spPr bwMode="auto">
          <a:xfrm>
            <a:off x="3419930" y="4797199"/>
            <a:ext cx="1781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C.   đã</a:t>
            </a:r>
          </a:p>
        </p:txBody>
      </p:sp>
      <p:sp>
        <p:nvSpPr>
          <p:cNvPr id="23" name="Oval 9"/>
          <p:cNvSpPr>
            <a:spLocks noChangeArrowheads="1"/>
          </p:cNvSpPr>
          <p:nvPr/>
        </p:nvSpPr>
        <p:spPr bwMode="auto">
          <a:xfrm>
            <a:off x="3419929" y="4054249"/>
            <a:ext cx="533400" cy="533400"/>
          </a:xfrm>
          <a:prstGeom prst="ellipse">
            <a:avLst/>
          </a:prstGeom>
          <a:solidFill>
            <a:srgbClr val="FFFF99"/>
          </a:solidFill>
          <a:ln w="9525">
            <a:solidFill>
              <a:schemeClr val="tx1"/>
            </a:solidFill>
            <a:round/>
            <a:headEnd/>
            <a:tailEnd/>
          </a:ln>
        </p:spPr>
        <p:txBody>
          <a:bodyPr wrap="none" anchor="ctr"/>
          <a:lstStyle/>
          <a:p>
            <a:pPr algn="ctr" eaLnBrk="1" hangingPunct="1">
              <a:defRPr/>
            </a:pPr>
            <a:r>
              <a:rPr lang="en-US" sz="3200" b="1" dirty="0">
                <a:solidFill>
                  <a:srgbClr val="FF3300"/>
                </a:solidFill>
                <a:latin typeface="+mj-lt"/>
              </a:rPr>
              <a:t>B</a:t>
            </a:r>
          </a:p>
        </p:txBody>
      </p:sp>
      <p:pic>
        <p:nvPicPr>
          <p:cNvPr id="24" name="Picture 76" descr="__Flo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07817" y="3591493"/>
            <a:ext cx="3084512"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7" descr="flower9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279392" y="4728142"/>
            <a:ext cx="741362"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3098679"/>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0" dur="1000" fill="hold"/>
                                        <p:tgtEl>
                                          <p:spTgt spid="1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5" fill="hold">
                            <p:stCondLst>
                              <p:cond delay="1000"/>
                            </p:stCondLst>
                            <p:childTnLst>
                              <p:par>
                                <p:cTn id="16" presetID="18" presetClass="entr" presetSubtype="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strips(downRight)">
                                      <p:cBhvr>
                                        <p:cTn id="18" dur="500"/>
                                        <p:tgtEl>
                                          <p:spTgt spid="20"/>
                                        </p:tgtEl>
                                      </p:cBhvr>
                                    </p:animEffect>
                                  </p:childTnLst>
                                  <p:subTnLst>
                                    <p:audio>
                                      <p:cMediaNode>
                                        <p:cTn display="0" masterRel="sameClick">
                                          <p:stCondLst>
                                            <p:cond evt="begin" delay="0">
                                              <p:tn val="16"/>
                                            </p:cond>
                                          </p:stCondLst>
                                          <p:endCondLst>
                                            <p:cond evt="onStopAudio" delay="0">
                                              <p:tgtEl>
                                                <p:sldTgt/>
                                              </p:tgtEl>
                                            </p:cond>
                                          </p:endCondLst>
                                        </p:cTn>
                                        <p:tgtEl>
                                          <p:sndTgt r:embed="rId3" name="cashreg.wav"/>
                                        </p:tgtEl>
                                      </p:cMediaNode>
                                    </p:audio>
                                  </p:subTnLst>
                                </p:cTn>
                              </p:par>
                            </p:childTnLst>
                          </p:cTn>
                        </p:par>
                        <p:par>
                          <p:cTn id="19" fill="hold">
                            <p:stCondLst>
                              <p:cond delay="1500"/>
                            </p:stCondLst>
                            <p:childTnLst>
                              <p:par>
                                <p:cTn id="20" presetID="18" presetClass="entr" presetSubtype="6"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Right)">
                                      <p:cBhvr>
                                        <p:cTn id="22" dur="500"/>
                                        <p:tgtEl>
                                          <p:spTgt spid="21"/>
                                        </p:tgtEl>
                                      </p:cBhvr>
                                    </p:animEffect>
                                  </p:childTnLst>
                                  <p:subTnLst>
                                    <p:audio>
                                      <p:cMediaNode>
                                        <p:cTn display="0" masterRel="sameClick">
                                          <p:stCondLst>
                                            <p:cond evt="begin" delay="0">
                                              <p:tn val="20"/>
                                            </p:cond>
                                          </p:stCondLst>
                                          <p:endCondLst>
                                            <p:cond evt="onStopAudio" delay="0">
                                              <p:tgtEl>
                                                <p:sldTgt/>
                                              </p:tgtEl>
                                            </p:cond>
                                          </p:endCondLst>
                                        </p:cTn>
                                        <p:tgtEl>
                                          <p:sndTgt r:embed="rId3" name="cashreg.wav"/>
                                        </p:tgtEl>
                                      </p:cMediaNode>
                                    </p:audio>
                                  </p:subTnLst>
                                </p:cTn>
                              </p:par>
                            </p:childTnLst>
                          </p:cTn>
                        </p:par>
                        <p:par>
                          <p:cTn id="23" fill="hold">
                            <p:stCondLst>
                              <p:cond delay="2000"/>
                            </p:stCondLst>
                            <p:childTnLst>
                              <p:par>
                                <p:cTn id="24" presetID="18" presetClass="entr" presetSubtype="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Right)">
                                      <p:cBhvr>
                                        <p:cTn id="26" dur="500"/>
                                        <p:tgtEl>
                                          <p:spTgt spid="22"/>
                                        </p:tgtEl>
                                      </p:cBhvr>
                                    </p:animEffect>
                                  </p:childTnLst>
                                  <p:subTnLst>
                                    <p:audio>
                                      <p:cMediaNode>
                                        <p:cTn display="0" masterRel="sameClick">
                                          <p:stCondLst>
                                            <p:cond evt="begin" delay="0">
                                              <p:tn val="24"/>
                                            </p:cond>
                                          </p:stCondLst>
                                          <p:endCondLst>
                                            <p:cond evt="onStopAudio" delay="0">
                                              <p:tgtEl>
                                                <p:sldTgt/>
                                              </p:tgtEl>
                                            </p:cond>
                                          </p:endCondLst>
                                        </p:cTn>
                                        <p:tgtEl>
                                          <p:sndTgt r:embed="rId3" name="cashreg.wav"/>
                                        </p:tgtEl>
                                      </p:cMediaNode>
                                    </p:audio>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13858" y="739879"/>
            <a:ext cx="7957455" cy="1611436"/>
            <a:chOff x="976087" y="1951098"/>
            <a:chExt cx="5791200" cy="2255718"/>
          </a:xfrm>
        </p:grpSpPr>
        <p:sp>
          <p:nvSpPr>
            <p:cNvPr id="5" name="Cloud 4"/>
            <p:cNvSpPr/>
            <p:nvPr/>
          </p:nvSpPr>
          <p:spPr>
            <a:xfrm>
              <a:off x="976087" y="1951098"/>
              <a:ext cx="5791200" cy="2255718"/>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6"/>
            <p:cNvSpPr txBox="1">
              <a:spLocks noChangeArrowheads="1"/>
            </p:cNvSpPr>
            <p:nvPr/>
          </p:nvSpPr>
          <p:spPr bwMode="auto">
            <a:xfrm>
              <a:off x="1546679" y="2385539"/>
              <a:ext cx="4650015" cy="133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cs typeface="Times New Roman" panose="02020603050405020304" pitchFamily="18" charset="0"/>
                </a:rPr>
                <a:t>Em hãy </a:t>
              </a:r>
              <a:r>
                <a:rPr lang="en-US" altLang="en-US" sz="2800" b="1" smtClean="0">
                  <a:latin typeface="Times New Roman" panose="02020603050405020304" pitchFamily="18" charset="0"/>
                  <a:cs typeface="Times New Roman" panose="02020603050405020304" pitchFamily="18" charset="0"/>
                </a:rPr>
                <a:t>gạch chân những động từ có trong đoạn văn sau:</a:t>
              </a:r>
              <a:endParaRPr lang="en-US" altLang="en-US" sz="2800" b="1">
                <a:latin typeface="Times New Roman" panose="02020603050405020304" pitchFamily="18" charset="0"/>
                <a:cs typeface="Times New Roman" panose="02020603050405020304" pitchFamily="18" charset="0"/>
              </a:endParaRPr>
            </a:p>
          </p:txBody>
        </p:sp>
      </p:grpSp>
      <p:sp>
        <p:nvSpPr>
          <p:cNvPr id="7" name="Text Box 11"/>
          <p:cNvSpPr txBox="1">
            <a:spLocks noChangeArrowheads="1"/>
          </p:cNvSpPr>
          <p:nvPr/>
        </p:nvSpPr>
        <p:spPr bwMode="auto">
          <a:xfrm>
            <a:off x="1542144" y="2795928"/>
            <a:ext cx="934357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smtClean="0">
                <a:latin typeface="Times New Roman" panose="02020603050405020304" pitchFamily="18" charset="0"/>
                <a:cs typeface="Times New Roman" panose="02020603050405020304" pitchFamily="18" charset="0"/>
              </a:rPr>
              <a:t>       Những mảnh lá mướp to bản đều cúp uốn xuống để lộ ra cánh hoa màu vàng gắt. Có tiếng vỗ cánh sè sè của vài con ong bò đen bóng, bay rập rờn trong bụi cây chanh.</a:t>
            </a:r>
            <a:endParaRPr lang="en-US" altLang="en-US" sz="320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7924800" y="3265714"/>
            <a:ext cx="126248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7924800" y="3807672"/>
            <a:ext cx="471714"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6317344" y="4247893"/>
            <a:ext cx="471714"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12" name="Group 11"/>
          <p:cNvGrpSpPr/>
          <p:nvPr/>
        </p:nvGrpSpPr>
        <p:grpSpPr>
          <a:xfrm>
            <a:off x="1984829" y="1679931"/>
            <a:ext cx="7957455" cy="1611436"/>
            <a:chOff x="976087" y="1951098"/>
            <a:chExt cx="5791200" cy="2255718"/>
          </a:xfrm>
        </p:grpSpPr>
        <p:sp>
          <p:nvSpPr>
            <p:cNvPr id="15" name="Cloud 14"/>
            <p:cNvSpPr/>
            <p:nvPr/>
          </p:nvSpPr>
          <p:spPr>
            <a:xfrm>
              <a:off x="976087" y="1951098"/>
              <a:ext cx="5791200" cy="2255718"/>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6"/>
            <p:cNvSpPr txBox="1">
              <a:spLocks noChangeArrowheads="1"/>
            </p:cNvSpPr>
            <p:nvPr/>
          </p:nvSpPr>
          <p:spPr bwMode="auto">
            <a:xfrm>
              <a:off x="1546679" y="2385539"/>
              <a:ext cx="4650015" cy="9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smtClean="0">
                  <a:latin typeface="Times New Roman" panose="02020603050405020304" pitchFamily="18" charset="0"/>
                  <a:cs typeface="Times New Roman" panose="02020603050405020304" pitchFamily="18" charset="0"/>
                </a:rPr>
                <a:t>Động từ là gì?</a:t>
              </a:r>
              <a:endParaRPr lang="en-US" altLang="en-US" sz="4000" b="1">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65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inh dong Phao 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1913" y="-1525588"/>
            <a:ext cx="177165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p:cNvSpPr txBox="1">
            <a:spLocks noChangeArrowheads="1"/>
          </p:cNvSpPr>
          <p:nvPr/>
        </p:nvSpPr>
        <p:spPr bwMode="auto">
          <a:xfrm>
            <a:off x="1438716" y="1463539"/>
            <a:ext cx="9953807" cy="1481175"/>
          </a:xfrm>
          <a:prstGeom prst="rect">
            <a:avLst/>
          </a:prstGeom>
          <a:noFill/>
          <a:ln w="9525">
            <a:noFill/>
            <a:miter lim="800000"/>
            <a:headEnd/>
            <a:tailEnd/>
          </a:ln>
          <a:effectLst/>
        </p:spPr>
        <p:txBody>
          <a:bodyPr wrap="square">
            <a:spAutoFit/>
          </a:bodyPr>
          <a:lstStyle/>
          <a:p>
            <a:pPr eaLnBrk="1" hangingPunct="1">
              <a:lnSpc>
                <a:spcPct val="150000"/>
              </a:lnSpc>
              <a:defRPr/>
            </a:pPr>
            <a:r>
              <a:rPr lang="en-US" sz="3200" b="1" dirty="0">
                <a:solidFill>
                  <a:srgbClr val="0066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u="sng" dirty="0" err="1">
                <a:solidFill>
                  <a:srgbClr val="006600"/>
                </a:solidFill>
                <a:latin typeface="Times New Roman" panose="02020603050405020304" pitchFamily="18" charset="0"/>
                <a:cs typeface="Times New Roman" panose="02020603050405020304" pitchFamily="18" charset="0"/>
              </a:rPr>
              <a:t>Câu</a:t>
            </a:r>
            <a:r>
              <a:rPr lang="en-US" sz="3200" b="1" u="sng" dirty="0">
                <a:solidFill>
                  <a:srgbClr val="006600"/>
                </a:solidFill>
                <a:latin typeface="Times New Roman" panose="02020603050405020304" pitchFamily="18" charset="0"/>
                <a:cs typeface="Times New Roman" panose="02020603050405020304" pitchFamily="18" charset="0"/>
              </a:rPr>
              <a:t> 4</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Điền</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từ</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thích</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hợp</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còn</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thiếu</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trong</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câu</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err="1">
                <a:solidFill>
                  <a:srgbClr val="006600"/>
                </a:solidFill>
                <a:latin typeface="Times New Roman" panose="02020603050405020304" pitchFamily="18" charset="0"/>
                <a:cs typeface="Times New Roman" panose="02020603050405020304" pitchFamily="18" charset="0"/>
              </a:rPr>
              <a:t>sau</a:t>
            </a:r>
            <a:r>
              <a:rPr lang="en-US" sz="3200" b="1" smtClean="0">
                <a:solidFill>
                  <a:srgbClr val="006600"/>
                </a:solidFill>
                <a:latin typeface="Times New Roman" panose="02020603050405020304" pitchFamily="18" charset="0"/>
                <a:cs typeface="Times New Roman" panose="02020603050405020304" pitchFamily="18" charset="0"/>
              </a:rPr>
              <a:t>:</a:t>
            </a:r>
            <a:endParaRPr lang="en-US" sz="3200" dirty="0">
              <a:solidFill>
                <a:schemeClr val="bg2"/>
              </a:solidFill>
              <a:latin typeface="Times New Roman" panose="02020603050405020304" pitchFamily="18" charset="0"/>
              <a:cs typeface="Times New Roman" panose="02020603050405020304" pitchFamily="18" charset="0"/>
            </a:endParaRPr>
          </a:p>
          <a:p>
            <a:pPr eaLnBrk="1" hangingPunct="1">
              <a:lnSpc>
                <a:spcPct val="150000"/>
              </a:lnSpc>
              <a:defRPr/>
            </a:pP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Lan</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đến</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đây</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vào</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ngày</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mai</a:t>
            </a:r>
            <a:r>
              <a:rPr lang="en-US" sz="3200" b="1" dirty="0">
                <a:solidFill>
                  <a:schemeClr val="accent2">
                    <a:lumMod val="75000"/>
                  </a:schemeClr>
                </a:solidFill>
                <a:latin typeface="Times New Roman" panose="02020603050405020304" pitchFamily="18" charset="0"/>
                <a:cs typeface="Times New Roman" panose="02020603050405020304" pitchFamily="18" charset="0"/>
              </a:rPr>
              <a:t>.</a:t>
            </a:r>
            <a:endParaRPr lang="en-US" sz="3200" b="1" dirty="0">
              <a:solidFill>
                <a:srgbClr val="0066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2" name="Text Box 3"/>
          <p:cNvSpPr txBox="1">
            <a:spLocks noChangeArrowheads="1"/>
          </p:cNvSpPr>
          <p:nvPr/>
        </p:nvSpPr>
        <p:spPr bwMode="auto">
          <a:xfrm>
            <a:off x="2368549" y="3097908"/>
            <a:ext cx="2560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A.   đang</a:t>
            </a:r>
          </a:p>
        </p:txBody>
      </p:sp>
      <p:sp>
        <p:nvSpPr>
          <p:cNvPr id="13" name="Text Box 4"/>
          <p:cNvSpPr txBox="1">
            <a:spLocks noChangeArrowheads="1"/>
          </p:cNvSpPr>
          <p:nvPr/>
        </p:nvSpPr>
        <p:spPr bwMode="auto">
          <a:xfrm>
            <a:off x="5249862" y="3083621"/>
            <a:ext cx="1808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B.   đã</a:t>
            </a:r>
          </a:p>
        </p:txBody>
      </p:sp>
      <p:sp>
        <p:nvSpPr>
          <p:cNvPr id="14" name="Text Box 5"/>
          <p:cNvSpPr txBox="1">
            <a:spLocks noChangeArrowheads="1"/>
          </p:cNvSpPr>
          <p:nvPr/>
        </p:nvSpPr>
        <p:spPr bwMode="auto">
          <a:xfrm>
            <a:off x="7762875" y="3083621"/>
            <a:ext cx="1851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C.</a:t>
            </a:r>
            <a:r>
              <a:rPr lang="en-US" altLang="en-US" sz="2800" b="1">
                <a:solidFill>
                  <a:schemeClr val="accent2"/>
                </a:solidFill>
                <a:latin typeface="Times New Roman" panose="02020603050405020304" pitchFamily="18" charset="0"/>
                <a:cs typeface="Times New Roman" panose="02020603050405020304" pitchFamily="18" charset="0"/>
              </a:rPr>
              <a:t>   </a:t>
            </a:r>
            <a:r>
              <a:rPr lang="en-US" altLang="en-US" sz="3200" b="1" smtClean="0">
                <a:latin typeface="Times New Roman" panose="02020603050405020304" pitchFamily="18" charset="0"/>
                <a:cs typeface="Times New Roman" panose="02020603050405020304" pitchFamily="18" charset="0"/>
              </a:rPr>
              <a:t>sẽ</a:t>
            </a:r>
            <a:endParaRPr lang="en-US" altLang="en-US" sz="3200" b="1">
              <a:latin typeface="Times New Roman" panose="02020603050405020304" pitchFamily="18" charset="0"/>
              <a:cs typeface="Times New Roman" panose="02020603050405020304" pitchFamily="18" charset="0"/>
            </a:endParaRPr>
          </a:p>
        </p:txBody>
      </p:sp>
      <p:sp>
        <p:nvSpPr>
          <p:cNvPr id="15" name="Oval 9"/>
          <p:cNvSpPr>
            <a:spLocks noChangeArrowheads="1"/>
          </p:cNvSpPr>
          <p:nvPr/>
        </p:nvSpPr>
        <p:spPr bwMode="auto">
          <a:xfrm>
            <a:off x="7762874" y="3055047"/>
            <a:ext cx="533400" cy="547687"/>
          </a:xfrm>
          <a:prstGeom prst="ellipse">
            <a:avLst/>
          </a:prstGeom>
          <a:solidFill>
            <a:srgbClr val="FFFF99"/>
          </a:solidFill>
          <a:ln w="9525">
            <a:solidFill>
              <a:schemeClr val="tx1"/>
            </a:solidFill>
            <a:round/>
            <a:headEnd/>
            <a:tailEnd/>
          </a:ln>
        </p:spPr>
        <p:txBody>
          <a:bodyPr wrap="none" anchor="ctr"/>
          <a:lstStyle/>
          <a:p>
            <a:pPr algn="ctr" eaLnBrk="1" hangingPunct="1">
              <a:defRPr/>
            </a:pPr>
            <a:r>
              <a:rPr lang="en-US" sz="3200" b="1" dirty="0">
                <a:solidFill>
                  <a:srgbClr val="FF3300"/>
                </a:solidFill>
                <a:latin typeface="Times New Roman" panose="02020603050405020304" pitchFamily="18" charset="0"/>
                <a:cs typeface="Times New Roman" panose="02020603050405020304" pitchFamily="18" charset="0"/>
              </a:rPr>
              <a:t>C</a:t>
            </a:r>
          </a:p>
        </p:txBody>
      </p:sp>
      <p:pic>
        <p:nvPicPr>
          <p:cNvPr id="16" name="Picture 76" descr="__Flo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762874" y="3390008"/>
            <a:ext cx="3084512"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7" descr="flower9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934449" y="4428234"/>
            <a:ext cx="741362"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376523"/>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5" fill="hold">
                            <p:stCondLst>
                              <p:cond delay="1000"/>
                            </p:stCondLst>
                            <p:childTnLst>
                              <p:par>
                                <p:cTn id="16" presetID="18" presetClass="entr" presetSubtype="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trips(downRight)">
                                      <p:cBhvr>
                                        <p:cTn id="18" dur="500"/>
                                        <p:tgtEl>
                                          <p:spTgt spid="12"/>
                                        </p:tgtEl>
                                      </p:cBhvr>
                                    </p:animEffect>
                                  </p:childTnLst>
                                  <p:subTnLst>
                                    <p:audio>
                                      <p:cMediaNode>
                                        <p:cTn display="0" masterRel="sameClick">
                                          <p:stCondLst>
                                            <p:cond evt="begin" delay="0">
                                              <p:tn val="16"/>
                                            </p:cond>
                                          </p:stCondLst>
                                          <p:endCondLst>
                                            <p:cond evt="onStopAudio" delay="0">
                                              <p:tgtEl>
                                                <p:sldTgt/>
                                              </p:tgtEl>
                                            </p:cond>
                                          </p:endCondLst>
                                        </p:cTn>
                                        <p:tgtEl>
                                          <p:sndTgt r:embed="rId3" name="cashreg.wav"/>
                                        </p:tgtEl>
                                      </p:cMediaNode>
                                    </p:audio>
                                  </p:subTnLst>
                                </p:cTn>
                              </p:par>
                            </p:childTnLst>
                          </p:cTn>
                        </p:par>
                        <p:par>
                          <p:cTn id="19" fill="hold">
                            <p:stCondLst>
                              <p:cond delay="1500"/>
                            </p:stCondLst>
                            <p:childTnLst>
                              <p:par>
                                <p:cTn id="20" presetID="18" presetClass="entr" presetSubtype="6"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downRight)">
                                      <p:cBhvr>
                                        <p:cTn id="22" dur="500"/>
                                        <p:tgtEl>
                                          <p:spTgt spid="13"/>
                                        </p:tgtEl>
                                      </p:cBhvr>
                                    </p:animEffect>
                                  </p:childTnLst>
                                  <p:subTnLst>
                                    <p:audio>
                                      <p:cMediaNode>
                                        <p:cTn display="0" masterRel="sameClick">
                                          <p:stCondLst>
                                            <p:cond evt="begin" delay="0">
                                              <p:tn val="20"/>
                                            </p:cond>
                                          </p:stCondLst>
                                          <p:endCondLst>
                                            <p:cond evt="onStopAudio" delay="0">
                                              <p:tgtEl>
                                                <p:sldTgt/>
                                              </p:tgtEl>
                                            </p:cond>
                                          </p:endCondLst>
                                        </p:cTn>
                                        <p:tgtEl>
                                          <p:sndTgt r:embed="rId3" name="cashreg.wav"/>
                                        </p:tgtEl>
                                      </p:cMediaNode>
                                    </p:audio>
                                  </p:subTnLst>
                                </p:cTn>
                              </p:par>
                            </p:childTnLst>
                          </p:cTn>
                        </p:par>
                        <p:par>
                          <p:cTn id="23" fill="hold">
                            <p:stCondLst>
                              <p:cond delay="2000"/>
                            </p:stCondLst>
                            <p:childTnLst>
                              <p:par>
                                <p:cTn id="24" presetID="18" presetClass="entr" presetSubtype="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trips(downRight)">
                                      <p:cBhvr>
                                        <p:cTn id="26" dur="500"/>
                                        <p:tgtEl>
                                          <p:spTgt spid="14"/>
                                        </p:tgtEl>
                                      </p:cBhvr>
                                    </p:animEffect>
                                  </p:childTnLst>
                                  <p:subTnLst>
                                    <p:audio>
                                      <p:cMediaNode>
                                        <p:cTn display="0" masterRel="sameClick">
                                          <p:stCondLst>
                                            <p:cond evt="begin" delay="0">
                                              <p:tn val="24"/>
                                            </p:cond>
                                          </p:stCondLst>
                                          <p:endCondLst>
                                            <p:cond evt="onStopAudio" delay="0">
                                              <p:tgtEl>
                                                <p:sldTgt/>
                                              </p:tgtEl>
                                            </p:cond>
                                          </p:endCondLst>
                                        </p:cTn>
                                        <p:tgtEl>
                                          <p:sndTgt r:embed="rId3" name="cashreg.wav"/>
                                        </p:tgtEl>
                                      </p:cMediaNode>
                                    </p:audio>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608289" y="1146262"/>
            <a:ext cx="6700603" cy="3028402"/>
          </a:xfrm>
          <a:prstGeom prst="cloudCallout">
            <a:avLst>
              <a:gd name="adj1" fmla="val -57577"/>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Những từ nào thường bổ sung ý nghĩa thời gian cho động từ?</a:t>
            </a:r>
            <a:endParaRPr lang="en-US" sz="3200" dirty="0">
              <a:solidFill>
                <a:schemeClr val="tx1"/>
              </a:solidFill>
            </a:endParaRPr>
          </a:p>
        </p:txBody>
      </p:sp>
      <p:sp>
        <p:nvSpPr>
          <p:cNvPr id="6" name="Double Wave 5"/>
          <p:cNvSpPr/>
          <p:nvPr/>
        </p:nvSpPr>
        <p:spPr>
          <a:xfrm>
            <a:off x="1865741" y="1359844"/>
            <a:ext cx="8505011"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smtClean="0">
              <a:solidFill>
                <a:schemeClr val="tx1"/>
              </a:solidFill>
              <a:latin typeface="Times New Roman" panose="02020603050405020304" pitchFamily="18" charset="0"/>
              <a:cs typeface="Times New Roman" panose="02020603050405020304" pitchFamily="18" charset="0"/>
            </a:endParaRPr>
          </a:p>
          <a:p>
            <a:pPr algn="ctr"/>
            <a:r>
              <a:rPr lang="en-US" sz="3200" b="1" smtClean="0">
                <a:solidFill>
                  <a:schemeClr val="tx1"/>
                </a:solidFill>
                <a:latin typeface="Times New Roman" panose="02020603050405020304" pitchFamily="18" charset="0"/>
                <a:cs typeface="Times New Roman" panose="02020603050405020304" pitchFamily="18" charset="0"/>
              </a:rPr>
              <a:t>Về nhà em cần:</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Ôn tập kiến thức bài học.</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Kể lại truyện </a:t>
            </a:r>
            <a:r>
              <a:rPr lang="en-US" sz="3200" i="1" smtClean="0">
                <a:solidFill>
                  <a:schemeClr val="tx1"/>
                </a:solidFill>
                <a:latin typeface="Times New Roman" panose="02020603050405020304" pitchFamily="18" charset="0"/>
                <a:cs typeface="Times New Roman" panose="02020603050405020304" pitchFamily="18" charset="0"/>
              </a:rPr>
              <a:t>Đãng trí </a:t>
            </a:r>
            <a:r>
              <a:rPr lang="en-US" sz="3200" smtClean="0">
                <a:solidFill>
                  <a:schemeClr val="tx1"/>
                </a:solidFill>
                <a:latin typeface="Times New Roman" panose="02020603050405020304" pitchFamily="18" charset="0"/>
                <a:cs typeface="Times New Roman" panose="02020603050405020304" pitchFamily="18" charset="0"/>
              </a:rPr>
              <a:t>bằng lời của mình.</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 </a:t>
            </a:r>
            <a:r>
              <a:rPr lang="en-US" sz="3200" b="1" smtClean="0">
                <a:solidFill>
                  <a:schemeClr val="tx1"/>
                </a:solidFill>
                <a:latin typeface="Times New Roman" panose="02020603050405020304" pitchFamily="18" charset="0"/>
                <a:cs typeface="Times New Roman" panose="02020603050405020304" pitchFamily="18" charset="0"/>
              </a:rPr>
              <a:t>Tính từ</a:t>
            </a:r>
            <a:endParaRPr lang="vi-VN" sz="3200" b="1" smtClean="0">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smtClean="0"/>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61029" y="1755394"/>
            <a:ext cx="7939314" cy="1107996"/>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 tập về động từ</a:t>
            </a:r>
            <a:endParaRPr lang="en-US" sz="6600" b="1" cap="none" spc="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một số từ bổ sung ý nghĩa thời gian cho động từ.</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21024" y="3588829"/>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Biết sử dụng các từ bổ sung ý nghĩa thời gian cho động từ.</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8" name="Text Box 8"/>
          <p:cNvSpPr txBox="1">
            <a:spLocks noChangeArrowheads="1"/>
          </p:cNvSpPr>
          <p:nvPr/>
        </p:nvSpPr>
        <p:spPr bwMode="auto">
          <a:xfrm>
            <a:off x="1435100" y="1152999"/>
            <a:ext cx="936897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600" b="1" u="sng">
                <a:latin typeface="Times New Roman" panose="02020603050405020304" pitchFamily="18" charset="0"/>
                <a:cs typeface="Times New Roman" panose="02020603050405020304" pitchFamily="18" charset="0"/>
              </a:rPr>
              <a:t>Bài 1</a:t>
            </a:r>
            <a:r>
              <a:rPr lang="en-US" altLang="en-US" sz="3600" b="1">
                <a:latin typeface="Times New Roman" panose="02020603050405020304" pitchFamily="18" charset="0"/>
                <a:cs typeface="Times New Roman" panose="02020603050405020304" pitchFamily="18" charset="0"/>
              </a:rPr>
              <a:t>: Các từ in đậm sau đây bổ sung ý nghĩa cho những động từ nào? Chúng bổ sung ý nghĩa gì?</a:t>
            </a:r>
          </a:p>
        </p:txBody>
      </p:sp>
      <p:sp>
        <p:nvSpPr>
          <p:cNvPr id="875532" name="Line 12"/>
          <p:cNvSpPr>
            <a:spLocks noChangeShapeType="1"/>
          </p:cNvSpPr>
          <p:nvPr/>
        </p:nvSpPr>
        <p:spPr bwMode="auto">
          <a:xfrm>
            <a:off x="8823553" y="3829731"/>
            <a:ext cx="762000" cy="0"/>
          </a:xfrm>
          <a:prstGeom prst="line">
            <a:avLst/>
          </a:prstGeom>
          <a:noFill/>
          <a:ln w="5715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5533" name="Text Box 13"/>
          <p:cNvSpPr txBox="1">
            <a:spLocks noChangeArrowheads="1"/>
          </p:cNvSpPr>
          <p:nvPr/>
        </p:nvSpPr>
        <p:spPr bwMode="auto">
          <a:xfrm>
            <a:off x="8882290" y="3874182"/>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FF0066"/>
                </a:solidFill>
                <a:latin typeface="Times New Roman" panose="02020603050405020304" pitchFamily="18" charset="0"/>
                <a:cs typeface="Times New Roman" panose="02020603050405020304" pitchFamily="18" charset="0"/>
              </a:rPr>
              <a:t>ĐT</a:t>
            </a:r>
          </a:p>
        </p:txBody>
      </p:sp>
      <p:sp>
        <p:nvSpPr>
          <p:cNvPr id="55300" name="AutoShape 4"/>
          <p:cNvSpPr>
            <a:spLocks noChangeArrowheads="1"/>
          </p:cNvSpPr>
          <p:nvPr/>
        </p:nvSpPr>
        <p:spPr bwMode="auto">
          <a:xfrm>
            <a:off x="8206015" y="3920218"/>
            <a:ext cx="762000" cy="304800"/>
          </a:xfrm>
          <a:prstGeom prst="curvedUp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1684110" y="3275354"/>
            <a:ext cx="88709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3600" b="1">
                <a:solidFill>
                  <a:srgbClr val="0000CC"/>
                </a:solidFill>
                <a:latin typeface="Times New Roman" panose="02020603050405020304" pitchFamily="18" charset="0"/>
                <a:cs typeface="Times New Roman" panose="02020603050405020304" pitchFamily="18" charset="0"/>
              </a:rPr>
              <a:t>-</a:t>
            </a:r>
            <a:r>
              <a:rPr lang="en-US" altLang="en-US" sz="3600" b="1">
                <a:solidFill>
                  <a:srgbClr val="0000CC"/>
                </a:solidFill>
                <a:latin typeface="Times New Roman" panose="02020603050405020304" pitchFamily="18" charset="0"/>
                <a:cs typeface="Times New Roman" panose="02020603050405020304" pitchFamily="18" charset="0"/>
              </a:rPr>
              <a:t>Trời ấm, lại pha lành lạnh. Tết </a:t>
            </a:r>
            <a:r>
              <a:rPr lang="en-US" altLang="en-US" sz="3600" b="1">
                <a:solidFill>
                  <a:srgbClr val="C00000"/>
                </a:solidFill>
                <a:latin typeface="Times New Roman" panose="02020603050405020304" pitchFamily="18" charset="0"/>
                <a:cs typeface="Times New Roman" panose="02020603050405020304" pitchFamily="18" charset="0"/>
              </a:rPr>
              <a:t>sắp</a:t>
            </a:r>
            <a:r>
              <a:rPr lang="en-US" altLang="en-US" sz="3600" b="1">
                <a:solidFill>
                  <a:srgbClr val="0000CC"/>
                </a:solidFill>
                <a:latin typeface="Times New Roman" panose="02020603050405020304" pitchFamily="18" charset="0"/>
                <a:cs typeface="Times New Roman" panose="02020603050405020304" pitchFamily="18" charset="0"/>
              </a:rPr>
              <a:t> đế</a:t>
            </a:r>
            <a:r>
              <a:rPr lang="vi-VN" altLang="en-US" sz="3600" b="1">
                <a:solidFill>
                  <a:srgbClr val="0000CC"/>
                </a:solidFill>
                <a:latin typeface="Times New Roman" panose="02020603050405020304" pitchFamily="18" charset="0"/>
                <a:cs typeface="Times New Roman" panose="02020603050405020304" pitchFamily="18" charset="0"/>
              </a:rPr>
              <a:t>n.</a:t>
            </a:r>
            <a:br>
              <a:rPr lang="vi-VN" altLang="en-US" sz="3600" b="1">
                <a:solidFill>
                  <a:srgbClr val="0000CC"/>
                </a:solidFill>
                <a:latin typeface="Times New Roman" panose="02020603050405020304" pitchFamily="18" charset="0"/>
                <a:cs typeface="Times New Roman" panose="02020603050405020304" pitchFamily="18" charset="0"/>
              </a:rPr>
            </a:br>
            <a:r>
              <a:rPr lang="vi-VN" altLang="en-US" sz="3600" b="1">
                <a:solidFill>
                  <a:srgbClr val="0000CC"/>
                </a:solidFill>
                <a:latin typeface="Times New Roman" panose="02020603050405020304" pitchFamily="18" charset="0"/>
                <a:cs typeface="Times New Roman" panose="02020603050405020304" pitchFamily="18" charset="0"/>
              </a:rPr>
              <a:t>-</a:t>
            </a:r>
            <a:r>
              <a:rPr lang="en-US" altLang="en-US" sz="3600" b="1">
                <a:solidFill>
                  <a:srgbClr val="0000CC"/>
                </a:solidFill>
                <a:latin typeface="Times New Roman" panose="02020603050405020304" pitchFamily="18" charset="0"/>
                <a:cs typeface="Times New Roman" panose="02020603050405020304" pitchFamily="18" charset="0"/>
              </a:rPr>
              <a:t>Rặng đào </a:t>
            </a:r>
            <a:r>
              <a:rPr lang="en-US" altLang="en-US" sz="3600" b="1">
                <a:solidFill>
                  <a:srgbClr val="C00000"/>
                </a:solidFill>
                <a:latin typeface="Times New Roman" panose="02020603050405020304" pitchFamily="18" charset="0"/>
                <a:cs typeface="Times New Roman" panose="02020603050405020304" pitchFamily="18" charset="0"/>
              </a:rPr>
              <a:t>đã</a:t>
            </a:r>
            <a:r>
              <a:rPr lang="en-US" altLang="en-US" sz="3600" b="1">
                <a:solidFill>
                  <a:srgbClr val="0000CC"/>
                </a:solidFill>
                <a:latin typeface="Times New Roman" panose="02020603050405020304" pitchFamily="18" charset="0"/>
                <a:cs typeface="Times New Roman" panose="02020603050405020304" pitchFamily="18" charset="0"/>
              </a:rPr>
              <a:t> trút hết lá</a:t>
            </a:r>
            <a:br>
              <a:rPr lang="en-US" altLang="en-US" sz="3600" b="1">
                <a:solidFill>
                  <a:srgbClr val="0000CC"/>
                </a:solidFill>
                <a:latin typeface="Times New Roman" panose="02020603050405020304" pitchFamily="18" charset="0"/>
                <a:cs typeface="Times New Roman" panose="02020603050405020304" pitchFamily="18" charset="0"/>
              </a:rPr>
            </a:br>
            <a:endParaRPr lang="en-US" altLang="en-US" sz="3600">
              <a:latin typeface="Times New Roman" panose="02020603050405020304" pitchFamily="18" charset="0"/>
              <a:cs typeface="Times New Roman" panose="02020603050405020304" pitchFamily="18" charset="0"/>
            </a:endParaRPr>
          </a:p>
        </p:txBody>
      </p:sp>
      <p:sp>
        <p:nvSpPr>
          <p:cNvPr id="10" name="Line 12"/>
          <p:cNvSpPr>
            <a:spLocks noChangeShapeType="1"/>
          </p:cNvSpPr>
          <p:nvPr/>
        </p:nvSpPr>
        <p:spPr bwMode="auto">
          <a:xfrm>
            <a:off x="4534582" y="4374016"/>
            <a:ext cx="762000" cy="0"/>
          </a:xfrm>
          <a:prstGeom prst="line">
            <a:avLst/>
          </a:prstGeom>
          <a:noFill/>
          <a:ln w="5715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 Box 13"/>
          <p:cNvSpPr txBox="1">
            <a:spLocks noChangeArrowheads="1"/>
          </p:cNvSpPr>
          <p:nvPr/>
        </p:nvSpPr>
        <p:spPr bwMode="auto">
          <a:xfrm>
            <a:off x="4593319" y="4389439"/>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FF0066"/>
                </a:solidFill>
                <a:latin typeface="Times New Roman" panose="02020603050405020304" pitchFamily="18" charset="0"/>
                <a:cs typeface="Times New Roman" panose="02020603050405020304" pitchFamily="18" charset="0"/>
              </a:rPr>
              <a:t>ĐT</a:t>
            </a:r>
          </a:p>
        </p:txBody>
      </p:sp>
      <p:sp>
        <p:nvSpPr>
          <p:cNvPr id="12" name="AutoShape 4"/>
          <p:cNvSpPr>
            <a:spLocks noChangeArrowheads="1"/>
          </p:cNvSpPr>
          <p:nvPr/>
        </p:nvSpPr>
        <p:spPr bwMode="auto">
          <a:xfrm>
            <a:off x="3917044" y="4435475"/>
            <a:ext cx="762000" cy="304800"/>
          </a:xfrm>
          <a:prstGeom prst="curvedUp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735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55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553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5300"/>
                                        </p:tgtEl>
                                        <p:attrNameLst>
                                          <p:attrName>style.visibility</p:attrName>
                                        </p:attrNameLst>
                                      </p:cBhvr>
                                      <p:to>
                                        <p:strVal val="visible"/>
                                      </p:to>
                                    </p:set>
                                    <p:animEffect transition="in" filter="barn(inVertical)">
                                      <p:cBhvr>
                                        <p:cTn id="13" dur="500"/>
                                        <p:tgtEl>
                                          <p:spTgt spid="5530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5533" grpId="0"/>
      <p:bldP spid="55300" grpId="0" animBg="1"/>
      <p:bldP spid="11"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vi-VN" altLang="en-US" smtClean="0"/>
          </a:p>
        </p:txBody>
      </p:sp>
      <p:pic>
        <p:nvPicPr>
          <p:cNvPr id="55301" name="Picture 5" descr="cay d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70" y="493485"/>
            <a:ext cx="11205030" cy="495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3"/>
          <p:cNvSpPr txBox="1">
            <a:spLocks noChangeArrowheads="1"/>
          </p:cNvSpPr>
          <p:nvPr/>
        </p:nvSpPr>
        <p:spPr bwMode="auto">
          <a:xfrm>
            <a:off x="2762250" y="5446714"/>
            <a:ext cx="6553200"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200">
                <a:solidFill>
                  <a:srgbClr val="0000CC"/>
                </a:solidFill>
                <a:latin typeface="Times New Roman" panose="02020603050405020304" pitchFamily="18" charset="0"/>
                <a:cs typeface="Times New Roman" panose="02020603050405020304" pitchFamily="18" charset="0"/>
              </a:rPr>
              <a:t>Rặng đào </a:t>
            </a:r>
            <a:r>
              <a:rPr lang="en-US" altLang="en-US" sz="3200" b="1">
                <a:solidFill>
                  <a:srgbClr val="0000CC"/>
                </a:solidFill>
                <a:latin typeface="Times New Roman" panose="02020603050405020304" pitchFamily="18" charset="0"/>
                <a:cs typeface="Times New Roman" panose="02020603050405020304" pitchFamily="18" charset="0"/>
              </a:rPr>
              <a:t>đã</a:t>
            </a:r>
            <a:r>
              <a:rPr lang="en-US" altLang="en-US" sz="3200">
                <a:solidFill>
                  <a:srgbClr val="0000CC"/>
                </a:solidFill>
                <a:latin typeface="Times New Roman" panose="02020603050405020304" pitchFamily="18" charset="0"/>
                <a:cs typeface="Times New Roman" panose="02020603050405020304" pitchFamily="18" charset="0"/>
              </a:rPr>
              <a:t> trút hết lá</a:t>
            </a:r>
          </a:p>
          <a:p>
            <a:pPr algn="ctr">
              <a:spcBef>
                <a:spcPct val="50000"/>
              </a:spcBef>
            </a:pPr>
            <a:r>
              <a:rPr lang="en-US" altLang="en-US" b="1">
                <a:latin typeface=".VnTimeH" panose="020B7200000000000000" pitchFamily="34" charset="0"/>
                <a:cs typeface="Times New Roman" panose="02020603050405020304" pitchFamily="18" charset="0"/>
              </a:rPr>
              <a:t>                         </a:t>
            </a:r>
            <a:endParaRPr lang="en-US" altLang="en-US" b="1">
              <a:solidFill>
                <a:srgbClr val="FF0066"/>
              </a:solidFill>
              <a:latin typeface=".VnTimeH" panose="020B7200000000000000" pitchFamily="34" charset="0"/>
              <a:cs typeface="Times New Roman" panose="02020603050405020304" pitchFamily="18" charset="0"/>
            </a:endParaRPr>
          </a:p>
        </p:txBody>
      </p:sp>
      <p:sp>
        <p:nvSpPr>
          <p:cNvPr id="876552" name="Text Box 8"/>
          <p:cNvSpPr txBox="1">
            <a:spLocks noChangeArrowheads="1"/>
          </p:cNvSpPr>
          <p:nvPr/>
        </p:nvSpPr>
        <p:spPr bwMode="auto">
          <a:xfrm>
            <a:off x="6526213" y="59817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0066"/>
                </a:solidFill>
                <a:latin typeface="Times New Roman" panose="02020603050405020304" pitchFamily="18" charset="0"/>
              </a:rPr>
              <a:t>ĐT</a:t>
            </a:r>
          </a:p>
        </p:txBody>
      </p:sp>
      <p:sp>
        <p:nvSpPr>
          <p:cNvPr id="876553" name="Line 9"/>
          <p:cNvSpPr>
            <a:spLocks noChangeShapeType="1"/>
          </p:cNvSpPr>
          <p:nvPr/>
        </p:nvSpPr>
        <p:spPr bwMode="auto">
          <a:xfrm flipH="1">
            <a:off x="6324600" y="5981700"/>
            <a:ext cx="609600"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0" name="AutoShape 4"/>
          <p:cNvSpPr>
            <a:spLocks noChangeArrowheads="1"/>
          </p:cNvSpPr>
          <p:nvPr/>
        </p:nvSpPr>
        <p:spPr bwMode="auto">
          <a:xfrm>
            <a:off x="5867401" y="5981700"/>
            <a:ext cx="658813" cy="304800"/>
          </a:xfrm>
          <a:prstGeom prst="curvedUpArrow">
            <a:avLst>
              <a:gd name="adj1" fmla="val 43229"/>
              <a:gd name="adj2" fmla="val 86458"/>
              <a:gd name="adj3" fmla="val 33333"/>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p>
        </p:txBody>
      </p:sp>
    </p:spTree>
    <p:extLst>
      <p:ext uri="{BB962C8B-B14F-4D97-AF65-F5344CB8AC3E}">
        <p14:creationId xmlns:p14="http://schemas.microsoft.com/office/powerpoint/2010/main" val="1542161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5301"/>
                                        </p:tgtEl>
                                        <p:attrNameLst>
                                          <p:attrName>style.visibility</p:attrName>
                                        </p:attrNameLst>
                                      </p:cBhvr>
                                      <p:to>
                                        <p:strVal val="visible"/>
                                      </p:to>
                                    </p:set>
                                    <p:anim calcmode="lin" valueType="num">
                                      <p:cBhvr>
                                        <p:cTn id="7" dur="2000" fill="hold"/>
                                        <p:tgtEl>
                                          <p:spTgt spid="55301"/>
                                        </p:tgtEl>
                                        <p:attrNameLst>
                                          <p:attrName>ppt_w</p:attrName>
                                        </p:attrNameLst>
                                      </p:cBhvr>
                                      <p:tavLst>
                                        <p:tav tm="0">
                                          <p:val>
                                            <p:strVal val="#ppt_w+.3"/>
                                          </p:val>
                                        </p:tav>
                                        <p:tav tm="100000">
                                          <p:val>
                                            <p:strVal val="#ppt_w"/>
                                          </p:val>
                                        </p:tav>
                                      </p:tavLst>
                                    </p:anim>
                                    <p:anim calcmode="lin" valueType="num">
                                      <p:cBhvr>
                                        <p:cTn id="8" dur="2000" fill="hold"/>
                                        <p:tgtEl>
                                          <p:spTgt spid="55301"/>
                                        </p:tgtEl>
                                        <p:attrNameLst>
                                          <p:attrName>ppt_h</p:attrName>
                                        </p:attrNameLst>
                                      </p:cBhvr>
                                      <p:tavLst>
                                        <p:tav tm="0">
                                          <p:val>
                                            <p:strVal val="#ppt_h"/>
                                          </p:val>
                                        </p:tav>
                                        <p:tav tm="100000">
                                          <p:val>
                                            <p:strVal val="#ppt_h"/>
                                          </p:val>
                                        </p:tav>
                                      </p:tavLst>
                                    </p:anim>
                                    <p:animEffect transition="in" filter="fade">
                                      <p:cBhvr>
                                        <p:cTn id="9" dur="2000"/>
                                        <p:tgtEl>
                                          <p:spTgt spid="55301"/>
                                        </p:tgtEl>
                                      </p:cBhvr>
                                    </p:animEffect>
                                  </p:childTnLst>
                                </p:cTn>
                              </p:par>
                            </p:childTnLst>
                          </p:cTn>
                        </p:par>
                        <p:par>
                          <p:cTn id="10" fill="hold" nodeType="afterGroup">
                            <p:stCondLst>
                              <p:cond delay="2000"/>
                            </p:stCondLst>
                            <p:childTnLst>
                              <p:par>
                                <p:cTn id="11" presetID="50" presetClass="entr" presetSubtype="0" decel="100000" fill="hold" grpId="0" nodeType="afterEffect">
                                  <p:stCondLst>
                                    <p:cond delay="0"/>
                                  </p:stCondLst>
                                  <p:childTnLst>
                                    <p:set>
                                      <p:cBhvr>
                                        <p:cTn id="12" dur="1" fill="hold">
                                          <p:stCondLst>
                                            <p:cond delay="0"/>
                                          </p:stCondLst>
                                        </p:cTn>
                                        <p:tgtEl>
                                          <p:spTgt spid="55299"/>
                                        </p:tgtEl>
                                        <p:attrNameLst>
                                          <p:attrName>style.visibility</p:attrName>
                                        </p:attrNameLst>
                                      </p:cBhvr>
                                      <p:to>
                                        <p:strVal val="visible"/>
                                      </p:to>
                                    </p:set>
                                    <p:anim calcmode="lin" valueType="num">
                                      <p:cBhvr>
                                        <p:cTn id="13" dur="2000" fill="hold"/>
                                        <p:tgtEl>
                                          <p:spTgt spid="55299"/>
                                        </p:tgtEl>
                                        <p:attrNameLst>
                                          <p:attrName>ppt_w</p:attrName>
                                        </p:attrNameLst>
                                      </p:cBhvr>
                                      <p:tavLst>
                                        <p:tav tm="0">
                                          <p:val>
                                            <p:strVal val="#ppt_w+.3"/>
                                          </p:val>
                                        </p:tav>
                                        <p:tav tm="100000">
                                          <p:val>
                                            <p:strVal val="#ppt_w"/>
                                          </p:val>
                                        </p:tav>
                                      </p:tavLst>
                                    </p:anim>
                                    <p:anim calcmode="lin" valueType="num">
                                      <p:cBhvr>
                                        <p:cTn id="14" dur="2000" fill="hold"/>
                                        <p:tgtEl>
                                          <p:spTgt spid="55299"/>
                                        </p:tgtEl>
                                        <p:attrNameLst>
                                          <p:attrName>ppt_h</p:attrName>
                                        </p:attrNameLst>
                                      </p:cBhvr>
                                      <p:tavLst>
                                        <p:tav tm="0">
                                          <p:val>
                                            <p:strVal val="#ppt_h"/>
                                          </p:val>
                                        </p:tav>
                                        <p:tav tm="100000">
                                          <p:val>
                                            <p:strVal val="#ppt_h"/>
                                          </p:val>
                                        </p:tav>
                                      </p:tavLst>
                                    </p:anim>
                                    <p:animEffect transition="in" filter="fade">
                                      <p:cBhvr>
                                        <p:cTn id="15" dur="2000"/>
                                        <p:tgtEl>
                                          <p:spTgt spid="55299"/>
                                        </p:tgtEl>
                                      </p:cBhvr>
                                    </p:animEffect>
                                  </p:childTnLst>
                                </p:cTn>
                              </p:par>
                            </p:childTnLst>
                          </p:cTn>
                        </p:par>
                        <p:par>
                          <p:cTn id="16" fill="hold" nodeType="afterGroup">
                            <p:stCondLst>
                              <p:cond delay="4000"/>
                            </p:stCondLst>
                            <p:childTnLst>
                              <p:par>
                                <p:cTn id="17" presetID="50" presetClass="entr" presetSubtype="0" decel="100000" fill="hold" grpId="0" nodeType="afterEffect">
                                  <p:stCondLst>
                                    <p:cond delay="0"/>
                                  </p:stCondLst>
                                  <p:childTnLst>
                                    <p:set>
                                      <p:cBhvr>
                                        <p:cTn id="18" dur="1" fill="hold">
                                          <p:stCondLst>
                                            <p:cond delay="0"/>
                                          </p:stCondLst>
                                        </p:cTn>
                                        <p:tgtEl>
                                          <p:spTgt spid="876552"/>
                                        </p:tgtEl>
                                        <p:attrNameLst>
                                          <p:attrName>style.visibility</p:attrName>
                                        </p:attrNameLst>
                                      </p:cBhvr>
                                      <p:to>
                                        <p:strVal val="visible"/>
                                      </p:to>
                                    </p:set>
                                    <p:anim calcmode="lin" valueType="num">
                                      <p:cBhvr>
                                        <p:cTn id="19" dur="2000" fill="hold"/>
                                        <p:tgtEl>
                                          <p:spTgt spid="876552"/>
                                        </p:tgtEl>
                                        <p:attrNameLst>
                                          <p:attrName>ppt_w</p:attrName>
                                        </p:attrNameLst>
                                      </p:cBhvr>
                                      <p:tavLst>
                                        <p:tav tm="0">
                                          <p:val>
                                            <p:strVal val="#ppt_w+.3"/>
                                          </p:val>
                                        </p:tav>
                                        <p:tav tm="100000">
                                          <p:val>
                                            <p:strVal val="#ppt_w"/>
                                          </p:val>
                                        </p:tav>
                                      </p:tavLst>
                                    </p:anim>
                                    <p:anim calcmode="lin" valueType="num">
                                      <p:cBhvr>
                                        <p:cTn id="20" dur="2000" fill="hold"/>
                                        <p:tgtEl>
                                          <p:spTgt spid="876552"/>
                                        </p:tgtEl>
                                        <p:attrNameLst>
                                          <p:attrName>ppt_h</p:attrName>
                                        </p:attrNameLst>
                                      </p:cBhvr>
                                      <p:tavLst>
                                        <p:tav tm="0">
                                          <p:val>
                                            <p:strVal val="#ppt_h"/>
                                          </p:val>
                                        </p:tav>
                                        <p:tav tm="100000">
                                          <p:val>
                                            <p:strVal val="#ppt_h"/>
                                          </p:val>
                                        </p:tav>
                                      </p:tavLst>
                                    </p:anim>
                                    <p:animEffect transition="in" filter="fade">
                                      <p:cBhvr>
                                        <p:cTn id="21" dur="2000"/>
                                        <p:tgtEl>
                                          <p:spTgt spid="876552"/>
                                        </p:tgtEl>
                                      </p:cBhvr>
                                    </p:animEffect>
                                  </p:childTnLst>
                                </p:cTn>
                              </p:par>
                            </p:childTnLst>
                          </p:cTn>
                        </p:par>
                        <p:par>
                          <p:cTn id="22" fill="hold" nodeType="afterGroup">
                            <p:stCondLst>
                              <p:cond delay="6000"/>
                            </p:stCondLst>
                            <p:childTnLst>
                              <p:par>
                                <p:cTn id="23" presetID="50" presetClass="entr" presetSubtype="0" decel="100000" fill="hold" nodeType="afterEffect">
                                  <p:stCondLst>
                                    <p:cond delay="0"/>
                                  </p:stCondLst>
                                  <p:childTnLst>
                                    <p:set>
                                      <p:cBhvr>
                                        <p:cTn id="24" dur="1" fill="hold">
                                          <p:stCondLst>
                                            <p:cond delay="0"/>
                                          </p:stCondLst>
                                        </p:cTn>
                                        <p:tgtEl>
                                          <p:spTgt spid="876553"/>
                                        </p:tgtEl>
                                        <p:attrNameLst>
                                          <p:attrName>style.visibility</p:attrName>
                                        </p:attrNameLst>
                                      </p:cBhvr>
                                      <p:to>
                                        <p:strVal val="visible"/>
                                      </p:to>
                                    </p:set>
                                    <p:anim calcmode="lin" valueType="num">
                                      <p:cBhvr>
                                        <p:cTn id="25" dur="2000" fill="hold"/>
                                        <p:tgtEl>
                                          <p:spTgt spid="876553"/>
                                        </p:tgtEl>
                                        <p:attrNameLst>
                                          <p:attrName>ppt_w</p:attrName>
                                        </p:attrNameLst>
                                      </p:cBhvr>
                                      <p:tavLst>
                                        <p:tav tm="0">
                                          <p:val>
                                            <p:strVal val="#ppt_w+.3"/>
                                          </p:val>
                                        </p:tav>
                                        <p:tav tm="100000">
                                          <p:val>
                                            <p:strVal val="#ppt_w"/>
                                          </p:val>
                                        </p:tav>
                                      </p:tavLst>
                                    </p:anim>
                                    <p:anim calcmode="lin" valueType="num">
                                      <p:cBhvr>
                                        <p:cTn id="26" dur="2000" fill="hold"/>
                                        <p:tgtEl>
                                          <p:spTgt spid="876553"/>
                                        </p:tgtEl>
                                        <p:attrNameLst>
                                          <p:attrName>ppt_h</p:attrName>
                                        </p:attrNameLst>
                                      </p:cBhvr>
                                      <p:tavLst>
                                        <p:tav tm="0">
                                          <p:val>
                                            <p:strVal val="#ppt_h"/>
                                          </p:val>
                                        </p:tav>
                                        <p:tav tm="100000">
                                          <p:val>
                                            <p:strVal val="#ppt_h"/>
                                          </p:val>
                                        </p:tav>
                                      </p:tavLst>
                                    </p:anim>
                                    <p:animEffect transition="in" filter="fade">
                                      <p:cBhvr>
                                        <p:cTn id="27" dur="2000"/>
                                        <p:tgtEl>
                                          <p:spTgt spid="876553"/>
                                        </p:tgtEl>
                                      </p:cBhvr>
                                    </p:animEffect>
                                  </p:childTnLst>
                                </p:cTn>
                              </p:par>
                            </p:childTnLst>
                          </p:cTn>
                        </p:par>
                        <p:par>
                          <p:cTn id="28" fill="hold" nodeType="afterGroup">
                            <p:stCondLst>
                              <p:cond delay="8000"/>
                            </p:stCondLst>
                            <p:childTnLst>
                              <p:par>
                                <p:cTn id="29" presetID="50" presetClass="entr" presetSubtype="0" decel="100000" fill="hold" grpId="0" nodeType="afterEffect">
                                  <p:stCondLst>
                                    <p:cond delay="0"/>
                                  </p:stCondLst>
                                  <p:childTnLst>
                                    <p:set>
                                      <p:cBhvr>
                                        <p:cTn id="30" dur="1" fill="hold">
                                          <p:stCondLst>
                                            <p:cond delay="0"/>
                                          </p:stCondLst>
                                        </p:cTn>
                                        <p:tgtEl>
                                          <p:spTgt spid="55300"/>
                                        </p:tgtEl>
                                        <p:attrNameLst>
                                          <p:attrName>style.visibility</p:attrName>
                                        </p:attrNameLst>
                                      </p:cBhvr>
                                      <p:to>
                                        <p:strVal val="visible"/>
                                      </p:to>
                                    </p:set>
                                    <p:anim calcmode="lin" valueType="num">
                                      <p:cBhvr>
                                        <p:cTn id="31" dur="2000" fill="hold"/>
                                        <p:tgtEl>
                                          <p:spTgt spid="55300"/>
                                        </p:tgtEl>
                                        <p:attrNameLst>
                                          <p:attrName>ppt_w</p:attrName>
                                        </p:attrNameLst>
                                      </p:cBhvr>
                                      <p:tavLst>
                                        <p:tav tm="0">
                                          <p:val>
                                            <p:strVal val="#ppt_w+.3"/>
                                          </p:val>
                                        </p:tav>
                                        <p:tav tm="100000">
                                          <p:val>
                                            <p:strVal val="#ppt_w"/>
                                          </p:val>
                                        </p:tav>
                                      </p:tavLst>
                                    </p:anim>
                                    <p:anim calcmode="lin" valueType="num">
                                      <p:cBhvr>
                                        <p:cTn id="32" dur="2000" fill="hold"/>
                                        <p:tgtEl>
                                          <p:spTgt spid="55300"/>
                                        </p:tgtEl>
                                        <p:attrNameLst>
                                          <p:attrName>ppt_h</p:attrName>
                                        </p:attrNameLst>
                                      </p:cBhvr>
                                      <p:tavLst>
                                        <p:tav tm="0">
                                          <p:val>
                                            <p:strVal val="#ppt_h"/>
                                          </p:val>
                                        </p:tav>
                                        <p:tav tm="100000">
                                          <p:val>
                                            <p:strVal val="#ppt_h"/>
                                          </p:val>
                                        </p:tav>
                                      </p:tavLst>
                                    </p:anim>
                                    <p:animEffect transition="in" filter="fade">
                                      <p:cBhvr>
                                        <p:cTn id="33" dur="20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P spid="876552" grpId="0"/>
      <p:bldP spid="5530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71971" y="1217632"/>
            <a:ext cx="4988600" cy="1384995"/>
          </a:xfrm>
          <a:prstGeom prst="rect">
            <a:avLst/>
          </a:prstGeom>
          <a:noFill/>
        </p:spPr>
        <p:txBody>
          <a:bodyPr wrap="square" rtlCol="0">
            <a:spAutoFit/>
          </a:bodyPr>
          <a:lstStyle/>
          <a:p>
            <a:pPr marL="457200" indent="-457200" algn="just">
              <a:buFont typeface="Wingdings" panose="05000000000000000000" pitchFamily="2" charset="2"/>
              <a:buChar char="Ø"/>
            </a:pPr>
            <a:r>
              <a:rPr lang="en-US" sz="2800" b="1" smtClean="0">
                <a:solidFill>
                  <a:srgbClr val="FF0000"/>
                </a:solidFill>
                <a:latin typeface="Times New Roman" panose="02020603050405020304" pitchFamily="18" charset="0"/>
                <a:cs typeface="Times New Roman" panose="02020603050405020304" pitchFamily="18" charset="0"/>
              </a:rPr>
              <a:t>Từ “sắp” bổ sung ý nghĩa gì cho động từ “đến”? Nó cho biết điều gì?</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71971" y="3477546"/>
            <a:ext cx="4988600" cy="1384995"/>
          </a:xfrm>
          <a:prstGeom prst="rect">
            <a:avLst/>
          </a:prstGeom>
          <a:noFill/>
        </p:spPr>
        <p:txBody>
          <a:bodyPr wrap="square" rtlCol="0">
            <a:spAutoFit/>
          </a:bodyPr>
          <a:lstStyle/>
          <a:p>
            <a:pPr marL="457200" indent="-457200" algn="just">
              <a:buFont typeface="Wingdings" panose="05000000000000000000" pitchFamily="2" charset="2"/>
              <a:buChar char="Ø"/>
            </a:pPr>
            <a:r>
              <a:rPr lang="en-US" sz="2800" b="1" smtClean="0">
                <a:solidFill>
                  <a:srgbClr val="FF0000"/>
                </a:solidFill>
                <a:latin typeface="Times New Roman" panose="02020603050405020304" pitchFamily="18" charset="0"/>
                <a:cs typeface="Times New Roman" panose="02020603050405020304" pitchFamily="18" charset="0"/>
              </a:rPr>
              <a:t>Từ “đã” bổ sung ý nghĩa gì cho động từ “trút”? Nó gợi cho em biết điều gì?</a:t>
            </a:r>
            <a:endParaRPr lang="en-US" sz="2800" b="1">
              <a:solidFill>
                <a:srgbClr val="FF00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5660571" y="1173213"/>
            <a:ext cx="5704115" cy="1889539"/>
            <a:chOff x="5660571" y="1070527"/>
            <a:chExt cx="6037943" cy="1889539"/>
          </a:xfrm>
        </p:grpSpPr>
        <p:sp>
          <p:nvSpPr>
            <p:cNvPr id="12" name="TextBox 11"/>
            <p:cNvSpPr txBox="1"/>
            <p:nvPr/>
          </p:nvSpPr>
          <p:spPr>
            <a:xfrm>
              <a:off x="6379225" y="1144184"/>
              <a:ext cx="5319289" cy="1815882"/>
            </a:xfrm>
            <a:prstGeom prst="rect">
              <a:avLst/>
            </a:prstGeom>
            <a:noFill/>
          </p:spPr>
          <p:txBody>
            <a:bodyPr wrap="square" rtlCol="0">
              <a:spAutoFit/>
            </a:bodyPr>
            <a:lstStyle/>
            <a:p>
              <a:pPr marL="457200" indent="-457200" algn="just">
                <a:buFont typeface="Wingdings" panose="05000000000000000000" pitchFamily="2" charset="2"/>
                <a:buChar char="ü"/>
              </a:pPr>
              <a:r>
                <a:rPr lang="en-US" sz="2800" smtClean="0">
                  <a:solidFill>
                    <a:srgbClr val="003FBC"/>
                  </a:solidFill>
                  <a:latin typeface="Times New Roman" panose="02020603050405020304" pitchFamily="18" charset="0"/>
                  <a:cs typeface="Times New Roman" panose="02020603050405020304" pitchFamily="18" charset="0"/>
                </a:rPr>
                <a:t>Từ “sắp” bổ sung ý nghĩa thời gian cho động từ đến. Nó cho biết sự việc sẽ gần tới lúc diễn ra.</a:t>
              </a:r>
              <a:endParaRPr lang="en-US" sz="2800">
                <a:solidFill>
                  <a:srgbClr val="003FBC"/>
                </a:solidFill>
                <a:latin typeface="Times New Roman" panose="02020603050405020304" pitchFamily="18" charset="0"/>
                <a:cs typeface="Times New Roman" panose="02020603050405020304" pitchFamily="18" charset="0"/>
              </a:endParaRPr>
            </a:p>
          </p:txBody>
        </p:sp>
        <p:sp>
          <p:nvSpPr>
            <p:cNvPr id="2" name="Curved Down Arrow 1"/>
            <p:cNvSpPr/>
            <p:nvPr/>
          </p:nvSpPr>
          <p:spPr>
            <a:xfrm>
              <a:off x="5660571" y="1070527"/>
              <a:ext cx="718654" cy="308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 name="Group 3"/>
          <p:cNvGrpSpPr/>
          <p:nvPr/>
        </p:nvGrpSpPr>
        <p:grpSpPr>
          <a:xfrm>
            <a:off x="5660571" y="3393405"/>
            <a:ext cx="5704115" cy="1900023"/>
            <a:chOff x="5660571" y="3393405"/>
            <a:chExt cx="5704115" cy="1900023"/>
          </a:xfrm>
        </p:grpSpPr>
        <p:sp>
          <p:nvSpPr>
            <p:cNvPr id="6" name="TextBox 5"/>
            <p:cNvSpPr txBox="1"/>
            <p:nvPr/>
          </p:nvSpPr>
          <p:spPr>
            <a:xfrm>
              <a:off x="6379225" y="3477546"/>
              <a:ext cx="4985461" cy="1815882"/>
            </a:xfrm>
            <a:prstGeom prst="rect">
              <a:avLst/>
            </a:prstGeom>
            <a:noFill/>
          </p:spPr>
          <p:txBody>
            <a:bodyPr wrap="square" rtlCol="0">
              <a:spAutoFit/>
            </a:bodyPr>
            <a:lstStyle/>
            <a:p>
              <a:pPr marL="457200" indent="-457200" algn="just">
                <a:buFont typeface="Wingdings" panose="05000000000000000000" pitchFamily="2" charset="2"/>
                <a:buChar char="ü"/>
              </a:pPr>
              <a:r>
                <a:rPr lang="en-US" sz="2800" smtClean="0">
                  <a:solidFill>
                    <a:srgbClr val="003FBC"/>
                  </a:solidFill>
                  <a:latin typeface="Times New Roman" panose="02020603050405020304" pitchFamily="18" charset="0"/>
                  <a:cs typeface="Times New Roman" panose="02020603050405020304" pitchFamily="18" charset="0"/>
                </a:rPr>
                <a:t>Từ “đã” bổ sung ý nghĩa thời gian cho động từ “trút”. Nó gợi cho em đến những sự việc được hoàn thành rồi.</a:t>
              </a:r>
              <a:endParaRPr lang="en-US" sz="2800">
                <a:solidFill>
                  <a:srgbClr val="003FBC"/>
                </a:solidFill>
                <a:latin typeface="Times New Roman" panose="02020603050405020304" pitchFamily="18" charset="0"/>
                <a:cs typeface="Times New Roman" panose="02020603050405020304" pitchFamily="18" charset="0"/>
              </a:endParaRPr>
            </a:p>
          </p:txBody>
        </p:sp>
        <p:sp>
          <p:nvSpPr>
            <p:cNvPr id="9" name="Curved Down Arrow 8"/>
            <p:cNvSpPr/>
            <p:nvPr/>
          </p:nvSpPr>
          <p:spPr>
            <a:xfrm>
              <a:off x="5660571" y="3393405"/>
              <a:ext cx="718654" cy="308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358601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1731</TotalTime>
  <Words>1124</Words>
  <Application>Microsoft Office PowerPoint</Application>
  <PresentationFormat>Widescreen</PresentationFormat>
  <Paragraphs>153</Paragraphs>
  <Slides>32</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.VnTimeH</vt:lpstr>
      <vt:lpstr>Arial</vt:lpstr>
      <vt:lpstr>Calibri</vt:lpstr>
      <vt:lpstr>Calibri Light</vt:lpstr>
      <vt:lpstr>Garamond</vt:lpstr>
      <vt:lpstr>Tahoma</vt:lpstr>
      <vt:lpstr>Times New Roman</vt:lpstr>
      <vt:lpstr>Wingdings</vt:lpstr>
      <vt:lpstr>Wingdings 2</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Minhthangpc.VN</cp:lastModifiedBy>
  <cp:revision>185</cp:revision>
  <dcterms:created xsi:type="dcterms:W3CDTF">2021-08-04T18:52:07Z</dcterms:created>
  <dcterms:modified xsi:type="dcterms:W3CDTF">2021-11-10T05:35:00Z</dcterms:modified>
</cp:coreProperties>
</file>