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6" r:id="rId2"/>
  </p:sldMasterIdLst>
  <p:notesMasterIdLst>
    <p:notesMasterId r:id="rId15"/>
  </p:notesMasterIdLst>
  <p:sldIdLst>
    <p:sldId id="373" r:id="rId3"/>
    <p:sldId id="391" r:id="rId4"/>
    <p:sldId id="392" r:id="rId5"/>
    <p:sldId id="377" r:id="rId6"/>
    <p:sldId id="341" r:id="rId7"/>
    <p:sldId id="359" r:id="rId8"/>
    <p:sldId id="362" r:id="rId9"/>
    <p:sldId id="372" r:id="rId10"/>
    <p:sldId id="264" r:id="rId11"/>
    <p:sldId id="290" r:id="rId12"/>
    <p:sldId id="375" r:id="rId13"/>
    <p:sldId id="403" r:id="rId14"/>
  </p:sldIdLst>
  <p:sldSz cx="6858000" cy="5143500"/>
  <p:notesSz cx="6858000" cy="9144000"/>
  <p:embeddedFontLst>
    <p:embeddedFont>
      <p:font typeface="Calibri" panose="020F0502020204030204" pitchFamily="34" charset="0"/>
      <p:regular r:id="rId16"/>
      <p:bold r:id="rId17"/>
      <p:italic r:id="rId18"/>
      <p:boldItalic r:id="rId19"/>
    </p:embeddedFont>
    <p:embeddedFont>
      <p:font typeface="Kalam" panose="020B0604020202020204" charset="0"/>
      <p:regular r:id="rId20"/>
      <p:bold r:id="rId21"/>
    </p:embeddedFont>
    <p:embeddedFont>
      <p:font typeface="Montserrat" panose="000005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80808"/>
    <a:srgbClr val="FFFFCC"/>
    <a:srgbClr val="99CCFF"/>
    <a:srgbClr val="FFFF99"/>
    <a:srgbClr val="CCFF99"/>
    <a:srgbClr val="EADDB3"/>
    <a:srgbClr val="9CBE82"/>
    <a:srgbClr val="B7D574"/>
    <a:srgbClr val="FB5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38" autoAdjust="0"/>
    <p:restoredTop sz="94364" autoAdjust="0"/>
  </p:normalViewPr>
  <p:slideViewPr>
    <p:cSldViewPr snapToGrid="0">
      <p:cViewPr varScale="1">
        <p:scale>
          <a:sx n="91" d="100"/>
          <a:sy n="91" d="100"/>
        </p:scale>
        <p:origin x="1386"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192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1343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pPr/>
              <a:t>11/2/2021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pPr/>
              <a:t>‹#›</a:t>
            </a:fld>
            <a:endParaRPr lang="en-US"/>
          </a:p>
        </p:txBody>
      </p:sp>
    </p:spTree>
    <p:extLst>
      <p:ext uri="{BB962C8B-B14F-4D97-AF65-F5344CB8AC3E}">
        <p14:creationId xmlns:p14="http://schemas.microsoft.com/office/powerpoint/2010/main" val="159460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372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3411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447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113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828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928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1480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917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3556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0618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77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45578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3768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01524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04424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97858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54921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65810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080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8101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37503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29875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28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8880654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hyperlink" Target="TV%20-%20THU%20NAM.pptx#-1,3,PowerPoint Presentation"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hyperlink" Target="TV%20-%20THU%20NAM.pptx#-1,3,PowerPoint Present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0.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hyperlink" Target="TV%20-%20THU%20NAM.pptx#-1,8,PowerPoint Presentation" TargetMode="External"/><Relationship Id="rId3" Type="http://schemas.openxmlformats.org/officeDocument/2006/relationships/image" Target="../media/image11.png"/><Relationship Id="rId7" Type="http://schemas.openxmlformats.org/officeDocument/2006/relationships/slide" Target="slide5.xml"/><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slide" Target="slide3.xml"/><Relationship Id="rId4" Type="http://schemas.microsoft.com/office/2007/relationships/hdphoto" Target="../media/hdphoto4.wdp"/><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0.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slide" Target="slide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hyperlink" Target="TV%20-%20THU%20NAM.pptx#-1,3,PowerPoint Presentation" TargetMode="External"/><Relationship Id="rId5" Type="http://schemas.microsoft.com/office/2007/relationships/hdphoto" Target="../media/hdphoto7.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hyperlink" Target="TV%20-%20THU%20NAM.pptx#-1,3,PowerPoint Presentation" TargetMode="Externa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3754" y="575235"/>
            <a:ext cx="5325755" cy="646331"/>
          </a:xfrm>
          <a:prstGeom prst="rect">
            <a:avLst/>
          </a:prstGeom>
          <a:noFill/>
        </p:spPr>
        <p:txBody>
          <a:bodyPr wrap="square" rtlCol="0">
            <a:spAutoFit/>
          </a:bodyPr>
          <a:lstStyle/>
          <a:p>
            <a:pPr algn="ctr"/>
            <a:r>
              <a:rPr lang="en-US" sz="3600" dirty="0">
                <a:ln>
                  <a:solidFill>
                    <a:schemeClr val="accent1">
                      <a:lumMod val="75000"/>
                    </a:schemeClr>
                  </a:solidFill>
                </a:ln>
                <a:solidFill>
                  <a:schemeClr val="accent1">
                    <a:lumMod val="60000"/>
                    <a:lumOff val="40000"/>
                  </a:schemeClr>
                </a:solidFill>
                <a:latin typeface="UTM Cookies" panose="02040603050506020204" pitchFamily="18" charset="0"/>
              </a:rPr>
              <a:t>ÔN TẬP GIỮA HỌC KÌ 1</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20246" t="27343" r="21717" b="6125"/>
          <a:stretch/>
        </p:blipFill>
        <p:spPr>
          <a:xfrm>
            <a:off x="982980" y="1547919"/>
            <a:ext cx="5100239" cy="3287263"/>
          </a:xfrm>
          <a:prstGeom prst="roundRect">
            <a:avLst/>
          </a:prstGeom>
          <a:ln>
            <a:noFill/>
          </a:ln>
          <a:effectLst>
            <a:softEdge rad="112500"/>
          </a:effectLst>
        </p:spPr>
      </p:pic>
    </p:spTree>
    <p:extLst>
      <p:ext uri="{BB962C8B-B14F-4D97-AF65-F5344CB8AC3E}">
        <p14:creationId xmlns:p14="http://schemas.microsoft.com/office/powerpoint/2010/main" val="42120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205740" y="1097412"/>
            <a:ext cx="911641" cy="1268730"/>
          </a:xfrm>
          <a:prstGeom prst="wedgeRoundRectCallout">
            <a:avLst>
              <a:gd name="adj1" fmla="val 70180"/>
              <a:gd name="adj2" fmla="val 1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Cậu</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bé</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phải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cõng</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em</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cho</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bố</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mẹ</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ra</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đồng</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a:t>
            </a:r>
          </a:p>
        </p:txBody>
      </p:sp>
      <p:pic>
        <p:nvPicPr>
          <p:cNvPr id="11" name="Picture 10">
            <a:extLst>
              <a:ext uri="{FF2B5EF4-FFF2-40B4-BE49-F238E27FC236}">
                <a16:creationId xmlns:a16="http://schemas.microsoft.com/office/drawing/2014/main" id="{363A3E62-4BE1-464B-8C83-A59C50E15950}"/>
              </a:ext>
            </a:extLst>
          </p:cNvPr>
          <p:cNvPicPr>
            <a:picLocks noChangeAspect="1"/>
          </p:cNvPicPr>
          <p:nvPr/>
        </p:nvPicPr>
        <p:blipFill>
          <a:blip r:embed="rId2"/>
          <a:stretch>
            <a:fillRect/>
          </a:stretch>
        </p:blipFill>
        <p:spPr>
          <a:xfrm>
            <a:off x="1404123" y="1062033"/>
            <a:ext cx="2153464" cy="1424793"/>
          </a:xfrm>
          <a:prstGeom prst="rect">
            <a:avLst/>
          </a:prstGeom>
        </p:spPr>
      </p:pic>
      <p:pic>
        <p:nvPicPr>
          <p:cNvPr id="12" name="Picture 11">
            <a:extLst>
              <a:ext uri="{FF2B5EF4-FFF2-40B4-BE49-F238E27FC236}">
                <a16:creationId xmlns:a16="http://schemas.microsoft.com/office/drawing/2014/main" id="{4AC88DD9-B65F-44B0-A7DE-5EFC015F1A51}"/>
              </a:ext>
            </a:extLst>
          </p:cNvPr>
          <p:cNvPicPr>
            <a:picLocks noChangeAspect="1"/>
          </p:cNvPicPr>
          <p:nvPr/>
        </p:nvPicPr>
        <p:blipFill>
          <a:blip r:embed="rId3"/>
          <a:stretch>
            <a:fillRect/>
          </a:stretch>
        </p:blipFill>
        <p:spPr>
          <a:xfrm>
            <a:off x="1462991" y="2728528"/>
            <a:ext cx="2051734" cy="1409951"/>
          </a:xfrm>
          <a:prstGeom prst="rect">
            <a:avLst/>
          </a:prstGeom>
        </p:spPr>
      </p:pic>
      <p:pic>
        <p:nvPicPr>
          <p:cNvPr id="13" name="Picture 12">
            <a:extLst>
              <a:ext uri="{FF2B5EF4-FFF2-40B4-BE49-F238E27FC236}">
                <a16:creationId xmlns:a16="http://schemas.microsoft.com/office/drawing/2014/main" id="{511996EC-E0DE-4781-AA65-011910B547FA}"/>
              </a:ext>
            </a:extLst>
          </p:cNvPr>
          <p:cNvPicPr>
            <a:picLocks noChangeAspect="1"/>
          </p:cNvPicPr>
          <p:nvPr/>
        </p:nvPicPr>
        <p:blipFill>
          <a:blip r:embed="rId4"/>
          <a:stretch>
            <a:fillRect/>
          </a:stretch>
        </p:blipFill>
        <p:spPr>
          <a:xfrm>
            <a:off x="3686176" y="1049104"/>
            <a:ext cx="2170611" cy="1454477"/>
          </a:xfrm>
          <a:prstGeom prst="rect">
            <a:avLst/>
          </a:prstGeom>
        </p:spPr>
      </p:pic>
      <p:pic>
        <p:nvPicPr>
          <p:cNvPr id="14" name="Picture 13">
            <a:extLst>
              <a:ext uri="{FF2B5EF4-FFF2-40B4-BE49-F238E27FC236}">
                <a16:creationId xmlns:a16="http://schemas.microsoft.com/office/drawing/2014/main" id="{501973A7-A187-43E3-9C86-BF576BA8CC46}"/>
              </a:ext>
            </a:extLst>
          </p:cNvPr>
          <p:cNvPicPr>
            <a:picLocks noChangeAspect="1"/>
          </p:cNvPicPr>
          <p:nvPr/>
        </p:nvPicPr>
        <p:blipFill>
          <a:blip r:embed="rId5"/>
          <a:stretch>
            <a:fillRect/>
          </a:stretch>
        </p:blipFill>
        <p:spPr>
          <a:xfrm>
            <a:off x="3692977" y="2754672"/>
            <a:ext cx="2144896" cy="1424793"/>
          </a:xfrm>
          <a:prstGeom prst="rect">
            <a:avLst/>
          </a:prstGeom>
        </p:spPr>
      </p:pic>
      <p:sp>
        <p:nvSpPr>
          <p:cNvPr id="15" name="Rounded Rectangular Callout 14"/>
          <p:cNvSpPr/>
          <p:nvPr/>
        </p:nvSpPr>
        <p:spPr>
          <a:xfrm>
            <a:off x="5966460" y="1080267"/>
            <a:ext cx="788670" cy="1268730"/>
          </a:xfrm>
          <a:prstGeom prst="wedgeRoundRectCallout">
            <a:avLst>
              <a:gd name="adj1" fmla="val -64198"/>
              <a:gd name="adj2" fmla="val 257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Cậu</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bé</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cõng</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theo</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em</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đứng</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ngoài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lớp</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học</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a:t>
            </a:r>
          </a:p>
        </p:txBody>
      </p:sp>
      <p:sp>
        <p:nvSpPr>
          <p:cNvPr id="16" name="Rounded Rectangular Callout 15"/>
          <p:cNvSpPr/>
          <p:nvPr/>
        </p:nvSpPr>
        <p:spPr>
          <a:xfrm>
            <a:off x="115285" y="2723231"/>
            <a:ext cx="1046436" cy="1436633"/>
          </a:xfrm>
          <a:prstGeom prst="wedgeRoundRectCallout">
            <a:avLst>
              <a:gd name="adj1" fmla="val 73187"/>
              <a:gd name="adj2" fmla="val 57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Thầy</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giáo</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vỗ</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vai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và</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nói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chuyện</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với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cậu</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bé</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p>
        </p:txBody>
      </p:sp>
      <p:sp>
        <p:nvSpPr>
          <p:cNvPr id="17" name="Rounded Rectangular Callout 16"/>
          <p:cNvSpPr/>
          <p:nvPr/>
        </p:nvSpPr>
        <p:spPr>
          <a:xfrm>
            <a:off x="5946359" y="2788263"/>
            <a:ext cx="911641" cy="1268730"/>
          </a:xfrm>
          <a:prstGeom prst="wedgeRoundRectCallout">
            <a:avLst>
              <a:gd name="adj1" fmla="val -65034"/>
              <a:gd name="adj2" fmla="val 131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Cậu</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bé</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được</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đi</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học</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cùng</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các</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 </a:t>
            </a:r>
            <a:r>
              <a:rPr kumimoji="0" lang="en-US" sz="1350" b="0" i="0" u="none" strike="noStrike" kern="1200" cap="none" spc="0" normalizeH="0" baseline="0" noProof="0" dirty="0" err="1">
                <a:ln>
                  <a:noFill/>
                </a:ln>
                <a:solidFill>
                  <a:prstClr val="white"/>
                </a:solidFill>
                <a:effectLst/>
                <a:uLnTx/>
                <a:uFillTx/>
                <a:latin typeface="Calibri"/>
                <a:ea typeface="+mn-ea"/>
                <a:cs typeface="+mn-cs"/>
                <a:sym typeface="Arial"/>
              </a:rPr>
              <a:t>bạn</a:t>
            </a:r>
            <a:r>
              <a:rPr kumimoji="0" lang="en-US" sz="1350" b="0" i="0" u="none" strike="noStrike" kern="1200" cap="none" spc="0" normalizeH="0" baseline="0" noProof="0" dirty="0">
                <a:ln>
                  <a:noFill/>
                </a:ln>
                <a:solidFill>
                  <a:prstClr val="white"/>
                </a:solidFill>
                <a:effectLst/>
                <a:uLnTx/>
                <a:uFillTx/>
                <a:latin typeface="Calibri"/>
                <a:ea typeface="+mn-ea"/>
                <a:cs typeface="+mn-cs"/>
                <a:sym typeface="Arial"/>
              </a:rPr>
              <a:t>.</a:t>
            </a:r>
          </a:p>
        </p:txBody>
      </p:sp>
      <p:sp>
        <p:nvSpPr>
          <p:cNvPr id="18" name="Oval 17">
            <a:hlinkClick r:id="rId6" action="ppaction://hlinkpres?slideindex=3&amp;slidetitle=PowerPoint Presentation"/>
            <a:extLst>
              <a:ext uri="{FF2B5EF4-FFF2-40B4-BE49-F238E27FC236}">
                <a16:creationId xmlns:a16="http://schemas.microsoft.com/office/drawing/2014/main" id="{86927087-DE84-4C2B-A6BE-08503A293A28}"/>
              </a:ext>
            </a:extLst>
          </p:cNvPr>
          <p:cNvSpPr/>
          <p:nvPr/>
        </p:nvSpPr>
        <p:spPr>
          <a:xfrm>
            <a:off x="5340096" y="4700016"/>
            <a:ext cx="268224"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1F5F02-E3D9-452B-B3A4-2C2EF959189A}"/>
              </a:ext>
            </a:extLst>
          </p:cNvPr>
          <p:cNvGrpSpPr/>
          <p:nvPr/>
        </p:nvGrpSpPr>
        <p:grpSpPr>
          <a:xfrm>
            <a:off x="358404" y="754010"/>
            <a:ext cx="5988761" cy="3731958"/>
            <a:chOff x="425356" y="1021464"/>
            <a:chExt cx="5988761" cy="3731958"/>
          </a:xfrm>
        </p:grpSpPr>
        <p:grpSp>
          <p:nvGrpSpPr>
            <p:cNvPr id="4" name="Group 3">
              <a:extLst>
                <a:ext uri="{FF2B5EF4-FFF2-40B4-BE49-F238E27FC236}">
                  <a16:creationId xmlns:a16="http://schemas.microsoft.com/office/drawing/2014/main" id="{448D4560-71F9-4C28-8B1D-3BBF6373AA2D}"/>
                </a:ext>
              </a:extLst>
            </p:cNvPr>
            <p:cNvGrpSpPr/>
            <p:nvPr/>
          </p:nvGrpSpPr>
          <p:grpSpPr>
            <a:xfrm>
              <a:off x="892233" y="1021464"/>
              <a:ext cx="4921105" cy="3718970"/>
              <a:chOff x="892233" y="1021464"/>
              <a:chExt cx="4921105" cy="3718970"/>
            </a:xfrm>
          </p:grpSpPr>
          <p:pic>
            <p:nvPicPr>
              <p:cNvPr id="9" name="Picture 8">
                <a:extLst>
                  <a:ext uri="{FF2B5EF4-FFF2-40B4-BE49-F238E27FC236}">
                    <a16:creationId xmlns:a16="http://schemas.microsoft.com/office/drawing/2014/main" id="{9C364FD5-0C80-426D-A8DC-7317A4BD9F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10" name="Picture 9">
                <a:extLst>
                  <a:ext uri="{FF2B5EF4-FFF2-40B4-BE49-F238E27FC236}">
                    <a16:creationId xmlns:a16="http://schemas.microsoft.com/office/drawing/2014/main" id="{F83BCB26-CD47-40F8-9B97-A32B9E3AF83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grpSp>
        <p:sp>
          <p:nvSpPr>
            <p:cNvPr id="5" name="TextBox 4">
              <a:extLst>
                <a:ext uri="{FF2B5EF4-FFF2-40B4-BE49-F238E27FC236}">
                  <a16:creationId xmlns:a16="http://schemas.microsoft.com/office/drawing/2014/main" id="{EAD53014-A28F-4721-A1E1-704D834A2089}"/>
                </a:ext>
              </a:extLst>
            </p:cNvPr>
            <p:cNvSpPr txBox="1"/>
            <p:nvPr/>
          </p:nvSpPr>
          <p:spPr>
            <a:xfrm>
              <a:off x="425356" y="2371367"/>
              <a:ext cx="2949609" cy="523220"/>
            </a:xfrm>
            <a:prstGeom prst="rect">
              <a:avLst/>
            </a:prstGeom>
            <a:solidFill>
              <a:schemeClr val="accent2"/>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Cuộc gặp gỡ của đỗ con và cô mưa xuân diễn ra thế nào?</a:t>
              </a:r>
            </a:p>
          </p:txBody>
        </p:sp>
        <p:sp>
          <p:nvSpPr>
            <p:cNvPr id="6" name="TextBox 5">
              <a:extLst>
                <a:ext uri="{FF2B5EF4-FFF2-40B4-BE49-F238E27FC236}">
                  <a16:creationId xmlns:a16="http://schemas.microsoft.com/office/drawing/2014/main" id="{D1A4DB77-09BC-43E5-8DF0-3A2A1D3F3C54}"/>
                </a:ext>
              </a:extLst>
            </p:cNvPr>
            <p:cNvSpPr txBox="1"/>
            <p:nvPr/>
          </p:nvSpPr>
          <p:spPr>
            <a:xfrm>
              <a:off x="3374965" y="2371367"/>
              <a:ext cx="2949609" cy="523220"/>
            </a:xfrm>
            <a:prstGeom prst="rect">
              <a:avLst/>
            </a:prstGeom>
            <a:solidFill>
              <a:schemeClr val="accent2"/>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Cuộc gặp gỡ của đỗ con và chị gió xuân diễn ra thế nào?</a:t>
              </a:r>
            </a:p>
          </p:txBody>
        </p:sp>
        <p:sp>
          <p:nvSpPr>
            <p:cNvPr id="7" name="TextBox 6">
              <a:extLst>
                <a:ext uri="{FF2B5EF4-FFF2-40B4-BE49-F238E27FC236}">
                  <a16:creationId xmlns:a16="http://schemas.microsoft.com/office/drawing/2014/main" id="{12FACD8B-F92A-4E24-B48C-EDB4A78DD4A5}"/>
                </a:ext>
              </a:extLst>
            </p:cNvPr>
            <p:cNvSpPr txBox="1"/>
            <p:nvPr/>
          </p:nvSpPr>
          <p:spPr>
            <a:xfrm>
              <a:off x="514899" y="4230202"/>
              <a:ext cx="2949609" cy="523220"/>
            </a:xfrm>
            <a:prstGeom prst="rect">
              <a:avLst/>
            </a:prstGeom>
            <a:solidFill>
              <a:schemeClr val="accent2"/>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Cuộc gặp gỡ của đỗ con và bác mặt trời diễn ra thế nào?</a:t>
              </a:r>
            </a:p>
          </p:txBody>
        </p:sp>
        <p:sp>
          <p:nvSpPr>
            <p:cNvPr id="8" name="TextBox 7">
              <a:extLst>
                <a:ext uri="{FF2B5EF4-FFF2-40B4-BE49-F238E27FC236}">
                  <a16:creationId xmlns:a16="http://schemas.microsoft.com/office/drawing/2014/main" id="{01336AEB-F637-4D53-BEB8-3339178BAA41}"/>
                </a:ext>
              </a:extLst>
            </p:cNvPr>
            <p:cNvSpPr txBox="1"/>
            <p:nvPr/>
          </p:nvSpPr>
          <p:spPr>
            <a:xfrm>
              <a:off x="3464508" y="4230202"/>
              <a:ext cx="2949609" cy="307777"/>
            </a:xfrm>
            <a:prstGeom prst="rect">
              <a:avLst/>
            </a:prstGeom>
            <a:solidFill>
              <a:schemeClr val="accent2"/>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Cuối cùng, đỗ con làm gì?</a:t>
              </a:r>
            </a:p>
          </p:txBody>
        </p:sp>
      </p:grpSp>
      <p:sp>
        <p:nvSpPr>
          <p:cNvPr id="12" name="TextBox 11">
            <a:extLst>
              <a:ext uri="{FF2B5EF4-FFF2-40B4-BE49-F238E27FC236}">
                <a16:creationId xmlns:a16="http://schemas.microsoft.com/office/drawing/2014/main" id="{7AA329EE-C140-4B91-ADFE-0E9F5997C14D}"/>
              </a:ext>
            </a:extLst>
          </p:cNvPr>
          <p:cNvSpPr txBox="1"/>
          <p:nvPr/>
        </p:nvSpPr>
        <p:spPr>
          <a:xfrm>
            <a:off x="358404" y="2160356"/>
            <a:ext cx="2949609" cy="523220"/>
          </a:xfrm>
          <a:prstGeom prst="rect">
            <a:avLst/>
          </a:prstGeom>
          <a:solidFill>
            <a:schemeClr val="accent2"/>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Cuộc gặp gỡ giữa hạt đỗ và cô mưa xuân</a:t>
            </a:r>
          </a:p>
        </p:txBody>
      </p:sp>
      <p:sp>
        <p:nvSpPr>
          <p:cNvPr id="13" name="TextBox 12">
            <a:extLst>
              <a:ext uri="{FF2B5EF4-FFF2-40B4-BE49-F238E27FC236}">
                <a16:creationId xmlns:a16="http://schemas.microsoft.com/office/drawing/2014/main" id="{CE23F389-C270-4A5E-86EF-0E37EE048C7D}"/>
              </a:ext>
            </a:extLst>
          </p:cNvPr>
          <p:cNvSpPr txBox="1"/>
          <p:nvPr/>
        </p:nvSpPr>
        <p:spPr>
          <a:xfrm>
            <a:off x="3282183" y="2161252"/>
            <a:ext cx="3057680" cy="523220"/>
          </a:xfrm>
          <a:prstGeom prst="rect">
            <a:avLst/>
          </a:prstGeom>
          <a:solidFill>
            <a:schemeClr val="accent2"/>
          </a:solid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Cuộc gặp gỡ giữa hạt đỗ đã nảy mầm và chị gió xuân</a:t>
            </a:r>
          </a:p>
        </p:txBody>
      </p:sp>
      <p:sp>
        <p:nvSpPr>
          <p:cNvPr id="14" name="TextBox 13">
            <a:extLst>
              <a:ext uri="{FF2B5EF4-FFF2-40B4-BE49-F238E27FC236}">
                <a16:creationId xmlns:a16="http://schemas.microsoft.com/office/drawing/2014/main" id="{BE8C1BB4-7498-4C5A-BE5B-BA56E9FC1EE7}"/>
              </a:ext>
            </a:extLst>
          </p:cNvPr>
          <p:cNvSpPr txBox="1"/>
          <p:nvPr/>
        </p:nvSpPr>
        <p:spPr>
          <a:xfrm>
            <a:off x="447947" y="3962748"/>
            <a:ext cx="3057680" cy="523220"/>
          </a:xfrm>
          <a:prstGeom prst="rect">
            <a:avLst/>
          </a:prstGeom>
          <a:solidFill>
            <a:schemeClr val="accent2"/>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Cuộc gặp gỡ giữa hạt đỗ với mầm đã lớn và bác mặt trời</a:t>
            </a:r>
          </a:p>
        </p:txBody>
      </p:sp>
      <p:sp>
        <p:nvSpPr>
          <p:cNvPr id="15" name="TextBox 14">
            <a:extLst>
              <a:ext uri="{FF2B5EF4-FFF2-40B4-BE49-F238E27FC236}">
                <a16:creationId xmlns:a16="http://schemas.microsoft.com/office/drawing/2014/main" id="{488DCA12-BE67-40D6-A25C-CA1423005B73}"/>
              </a:ext>
            </a:extLst>
          </p:cNvPr>
          <p:cNvSpPr txBox="1"/>
          <p:nvPr/>
        </p:nvSpPr>
        <p:spPr>
          <a:xfrm>
            <a:off x="3459387" y="3962748"/>
            <a:ext cx="2825945" cy="523220"/>
          </a:xfrm>
          <a:prstGeom prst="rect">
            <a:avLst/>
          </a:prstGeom>
          <a:solidFill>
            <a:schemeClr val="accent2"/>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Hạt đỗ đã lớn thành cây đỗ và mặt trời đang tỏa nắng</a:t>
            </a:r>
          </a:p>
        </p:txBody>
      </p:sp>
      <p:sp>
        <p:nvSpPr>
          <p:cNvPr id="16" name="Oval 15">
            <a:hlinkClick r:id="rId4" action="ppaction://hlinkpres?slideindex=3&amp;slidetitle=PowerPoint Presentation"/>
            <a:extLst>
              <a:ext uri="{FF2B5EF4-FFF2-40B4-BE49-F238E27FC236}">
                <a16:creationId xmlns:a16="http://schemas.microsoft.com/office/drawing/2014/main" id="{D36DED0D-9170-4D8F-A3BF-1B8D609C53BD}"/>
              </a:ext>
            </a:extLst>
          </p:cNvPr>
          <p:cNvSpPr/>
          <p:nvPr/>
        </p:nvSpPr>
        <p:spPr>
          <a:xfrm>
            <a:off x="5340096" y="4700016"/>
            <a:ext cx="268224"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67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7E5A0-850F-4852-8DAC-E972C58137E7}"/>
              </a:ext>
            </a:extLst>
          </p:cNvPr>
          <p:cNvSpPr txBox="1"/>
          <p:nvPr/>
        </p:nvSpPr>
        <p:spPr>
          <a:xfrm>
            <a:off x="438150" y="453453"/>
            <a:ext cx="5943599" cy="1477328"/>
          </a:xfrm>
          <a:prstGeom prst="rect">
            <a:avLst/>
          </a:prstGeom>
          <a:noFill/>
        </p:spPr>
        <p:txBody>
          <a:bodyPr wrap="square" rtlCol="0">
            <a:spAutoFit/>
          </a:bodyPr>
          <a:lstStyle/>
          <a:p>
            <a:r>
              <a:rPr lang="en-US" sz="1800" b="1">
                <a:latin typeface="UTM Avo" panose="02040603050506020204" pitchFamily="18" charset="0"/>
              </a:rPr>
              <a:t>12. Cùng hỏi – đáp về những câu chuyện em và bạn vừa kể.</a:t>
            </a:r>
          </a:p>
          <a:p>
            <a:endParaRPr lang="en-US" sz="1800" b="1">
              <a:latin typeface="UTM Avo" panose="02040603050506020204" pitchFamily="18" charset="0"/>
            </a:endParaRPr>
          </a:p>
          <a:p>
            <a:endParaRPr lang="en-US" sz="1800" b="1">
              <a:latin typeface="UTM Avo" panose="02040603050506020204" pitchFamily="18" charset="0"/>
            </a:endParaRPr>
          </a:p>
          <a:p>
            <a:r>
              <a:rPr lang="en-US" sz="1800" b="1">
                <a:latin typeface="UTM Avo" panose="02040603050506020204" pitchFamily="18" charset="0"/>
              </a:rPr>
              <a:t>M: - Câu chuyện có mấy nhân vật?</a:t>
            </a:r>
          </a:p>
          <a:p>
            <a:r>
              <a:rPr lang="en-US" sz="1800" b="1">
                <a:latin typeface="UTM Avo" panose="02040603050506020204" pitchFamily="18" charset="0"/>
              </a:rPr>
              <a:t>      - Bạn thích nhân vật nào?</a:t>
            </a:r>
            <a:endParaRPr lang="en-US" sz="1800" dirty="0">
              <a:latin typeface="UTM Avo" panose="02040603050506020204" pitchFamily="18" charset="0"/>
            </a:endParaRPr>
          </a:p>
        </p:txBody>
      </p:sp>
    </p:spTree>
    <p:extLst>
      <p:ext uri="{BB962C8B-B14F-4D97-AF65-F5344CB8AC3E}">
        <p14:creationId xmlns:p14="http://schemas.microsoft.com/office/powerpoint/2010/main" val="12740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95E369-22E3-47BF-A4B6-6F6C7AEDEE5A}"/>
              </a:ext>
            </a:extLst>
          </p:cNvPr>
          <p:cNvGrpSpPr/>
          <p:nvPr/>
        </p:nvGrpSpPr>
        <p:grpSpPr>
          <a:xfrm>
            <a:off x="825296" y="1401452"/>
            <a:ext cx="4405927" cy="3318271"/>
            <a:chOff x="1417547" y="1264224"/>
            <a:chExt cx="4405927" cy="3318271"/>
          </a:xfrm>
        </p:grpSpPr>
        <p:pic>
          <p:nvPicPr>
            <p:cNvPr id="3" name="Picture 2">
              <a:extLst>
                <a:ext uri="{FF2B5EF4-FFF2-40B4-BE49-F238E27FC236}">
                  <a16:creationId xmlns:a16="http://schemas.microsoft.com/office/drawing/2014/main" id="{BDC5CE40-1276-45C8-A43B-95F4B8826CB8}"/>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5" name="TextBox 4">
              <a:extLst>
                <a:ext uri="{FF2B5EF4-FFF2-40B4-BE49-F238E27FC236}">
                  <a16:creationId xmlns:a16="http://schemas.microsoft.com/office/drawing/2014/main" id="{D0BBE2AD-294A-48DF-B8A0-D8D32093CB5F}"/>
                </a:ext>
              </a:extLst>
            </p:cNvPr>
            <p:cNvSpPr txBox="1"/>
            <p:nvPr/>
          </p:nvSpPr>
          <p:spPr>
            <a:xfrm>
              <a:off x="2481072" y="2929939"/>
              <a:ext cx="3041009" cy="815480"/>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latin typeface="UTM Avo" panose="02040603050506020204" pitchFamily="18" charset="0"/>
                </a:rPr>
                <a:t>TIẾT </a:t>
              </a:r>
              <a:r>
                <a:rPr lang="en-US" sz="3600" b="1" dirty="0">
                  <a:solidFill>
                    <a:schemeClr val="accent1">
                      <a:lumMod val="50000"/>
                    </a:schemeClr>
                  </a:solidFill>
                  <a:latin typeface="UTM Avo" panose="02040603050506020204" pitchFamily="18" charset="0"/>
                </a:rPr>
                <a:t>7 - 8</a:t>
              </a:r>
            </a:p>
          </p:txBody>
        </p:sp>
      </p:grpSp>
      <p:pic>
        <p:nvPicPr>
          <p:cNvPr id="7"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43754" y="575235"/>
            <a:ext cx="5325755" cy="646331"/>
          </a:xfrm>
          <a:prstGeom prst="rect">
            <a:avLst/>
          </a:prstGeom>
          <a:noFill/>
        </p:spPr>
        <p:txBody>
          <a:bodyPr wrap="square" rtlCol="0">
            <a:spAutoFit/>
          </a:bodyPr>
          <a:lstStyle/>
          <a:p>
            <a:pPr algn="ctr"/>
            <a:r>
              <a:rPr lang="en-US" sz="3600" dirty="0">
                <a:ln>
                  <a:solidFill>
                    <a:schemeClr val="accent1">
                      <a:lumMod val="75000"/>
                    </a:schemeClr>
                  </a:solidFill>
                </a:ln>
                <a:solidFill>
                  <a:schemeClr val="accent1">
                    <a:lumMod val="60000"/>
                    <a:lumOff val="40000"/>
                  </a:schemeClr>
                </a:solidFill>
                <a:latin typeface="UTM Cookies" panose="02040603050506020204" pitchFamily="18" charset="0"/>
              </a:rPr>
              <a:t>ÔN TẬP GIỮA HỌC KÌ 1</a:t>
            </a:r>
          </a:p>
        </p:txBody>
      </p:sp>
      <p:pic>
        <p:nvPicPr>
          <p:cNvPr id="10"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8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438150" y="453453"/>
            <a:ext cx="5943599" cy="646331"/>
          </a:xfrm>
          <a:prstGeom prst="rect">
            <a:avLst/>
          </a:prstGeom>
          <a:noFill/>
        </p:spPr>
        <p:txBody>
          <a:bodyPr wrap="square" rtlCol="0">
            <a:spAutoFit/>
          </a:bodyPr>
          <a:lstStyle/>
          <a:p>
            <a:r>
              <a:rPr lang="en-US" sz="1800" b="1" dirty="0">
                <a:latin typeface="UTM Avo" panose="02040603050506020204" pitchFamily="18" charset="0"/>
              </a:rPr>
              <a:t>11.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và</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dirty="0" err="1">
                <a:latin typeface="UTM Avo" panose="02040603050506020204" pitchFamily="18" charset="0"/>
              </a:rPr>
              <a:t>Chọn</a:t>
            </a:r>
            <a:r>
              <a:rPr lang="en-US" sz="1800" dirty="0">
                <a:latin typeface="UTM Avo" panose="02040603050506020204" pitchFamily="18" charset="0"/>
              </a:rPr>
              <a:t> </a:t>
            </a:r>
            <a:r>
              <a:rPr lang="en-US" sz="1800" dirty="0" err="1">
                <a:latin typeface="UTM Avo" panose="02040603050506020204" pitchFamily="18" charset="0"/>
              </a:rPr>
              <a:t>kể</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p:txBody>
      </p:sp>
      <p:pic>
        <p:nvPicPr>
          <p:cNvPr id="3" name="Picture 2">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29447" t="14050" r="44415" b="47696"/>
          <a:stretch/>
        </p:blipFill>
        <p:spPr>
          <a:xfrm>
            <a:off x="775688" y="1433393"/>
            <a:ext cx="1883841" cy="1550047"/>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620806" y="1095560"/>
            <a:ext cx="2346193" cy="453907"/>
          </a:xfrm>
          <a:prstGeom prst="rect">
            <a:avLst/>
          </a:prstGeom>
          <a:noFill/>
        </p:spPr>
        <p:txBody>
          <a:bodyPr wrap="square" rtlCol="0">
            <a:spAutoFit/>
          </a:bodyPr>
          <a:lstStyle/>
          <a:p>
            <a:pPr algn="ctr">
              <a:lnSpc>
                <a:spcPct val="150000"/>
              </a:lnSpc>
            </a:pPr>
            <a:r>
              <a:rPr lang="en-US" sz="1800" b="1" dirty="0" err="1">
                <a:solidFill>
                  <a:schemeClr val="accent1">
                    <a:lumMod val="75000"/>
                  </a:schemeClr>
                </a:solidFill>
                <a:latin typeface="UTM Avo" panose="02040603050506020204" pitchFamily="18" charset="0"/>
              </a:rPr>
              <a:t>Chú</a:t>
            </a:r>
            <a:r>
              <a:rPr lang="en-US" sz="1800" b="1" dirty="0">
                <a:solidFill>
                  <a:schemeClr val="accent1">
                    <a:lumMod val="75000"/>
                  </a:schemeClr>
                </a:solidFill>
                <a:latin typeface="UTM Avo" panose="02040603050506020204" pitchFamily="18" charset="0"/>
              </a:rPr>
              <a:t> </a:t>
            </a:r>
            <a:r>
              <a:rPr lang="en-US" sz="1800" b="1" dirty="0" err="1">
                <a:solidFill>
                  <a:schemeClr val="accent1">
                    <a:lumMod val="75000"/>
                  </a:schemeClr>
                </a:solidFill>
                <a:latin typeface="UTM Avo" panose="02040603050506020204" pitchFamily="18" charset="0"/>
              </a:rPr>
              <a:t>đỗ</a:t>
            </a:r>
            <a:r>
              <a:rPr lang="en-US" sz="1800" b="1" dirty="0">
                <a:solidFill>
                  <a:schemeClr val="accent1">
                    <a:lumMod val="75000"/>
                  </a:schemeClr>
                </a:solidFill>
                <a:latin typeface="UTM Avo" panose="02040603050506020204" pitchFamily="18" charset="0"/>
              </a:rPr>
              <a:t> con</a:t>
            </a:r>
          </a:p>
        </p:txBody>
      </p:sp>
      <p:sp>
        <p:nvSpPr>
          <p:cNvPr id="7" name="TextBox 6">
            <a:extLst>
              <a:ext uri="{FF2B5EF4-FFF2-40B4-BE49-F238E27FC236}">
                <a16:creationId xmlns:a16="http://schemas.microsoft.com/office/drawing/2014/main" id="{83C8FAFC-C1D0-49BB-A45E-D744951A028F}"/>
              </a:ext>
            </a:extLst>
          </p:cNvPr>
          <p:cNvSpPr txBox="1"/>
          <p:nvPr/>
        </p:nvSpPr>
        <p:spPr>
          <a:xfrm>
            <a:off x="136915" y="3094445"/>
            <a:ext cx="3161385" cy="373564"/>
          </a:xfrm>
          <a:prstGeom prst="rect">
            <a:avLst/>
          </a:prstGeom>
          <a:noFill/>
        </p:spPr>
        <p:txBody>
          <a:bodyPr wrap="square" rtlCol="0">
            <a:spAutoFit/>
          </a:bodyPr>
          <a:lstStyle/>
          <a:p>
            <a:pPr algn="ctr">
              <a:lnSpc>
                <a:spcPct val="150000"/>
              </a:lnSpc>
            </a:pPr>
            <a:r>
              <a:rPr lang="en-US" b="1" dirty="0" err="1">
                <a:solidFill>
                  <a:srgbClr val="0070C0"/>
                </a:solidFill>
                <a:latin typeface="UTM Avo" panose="02040603050506020204" pitchFamily="18" charset="0"/>
              </a:rPr>
              <a:t>Niềm</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vui</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của</a:t>
            </a:r>
            <a:r>
              <a:rPr lang="en-US" b="1" dirty="0">
                <a:solidFill>
                  <a:srgbClr val="0070C0"/>
                </a:solidFill>
                <a:latin typeface="UTM Avo" panose="02040603050506020204" pitchFamily="18" charset="0"/>
              </a:rPr>
              <a:t> Bi </a:t>
            </a:r>
            <a:r>
              <a:rPr lang="en-US" b="1" dirty="0" err="1">
                <a:solidFill>
                  <a:srgbClr val="0070C0"/>
                </a:solidFill>
                <a:latin typeface="UTM Avo" panose="02040603050506020204" pitchFamily="18" charset="0"/>
              </a:rPr>
              <a:t>và</a:t>
            </a:r>
            <a:r>
              <a:rPr lang="en-US" b="1" dirty="0">
                <a:solidFill>
                  <a:srgbClr val="0070C0"/>
                </a:solidFill>
                <a:latin typeface="UTM Avo" panose="02040603050506020204" pitchFamily="18" charset="0"/>
              </a:rPr>
              <a:t> </a:t>
            </a:r>
            <a:r>
              <a:rPr lang="en-US" b="1" dirty="0" err="1">
                <a:solidFill>
                  <a:srgbClr val="0070C0"/>
                </a:solidFill>
                <a:latin typeface="UTM Avo" panose="02040603050506020204" pitchFamily="18" charset="0"/>
              </a:rPr>
              <a:t>Bống</a:t>
            </a:r>
            <a:endParaRPr lang="en-US" b="1" dirty="0">
              <a:solidFill>
                <a:srgbClr val="0070C0"/>
              </a:solidFill>
              <a:latin typeface="UTM Avo" panose="02040603050506020204" pitchFamily="18" charset="0"/>
            </a:endParaRPr>
          </a:p>
        </p:txBody>
      </p:sp>
      <p:pic>
        <p:nvPicPr>
          <p:cNvPr id="9" name="Picture 8">
            <a:hlinkClick r:id="rId5" action="ppaction://hlinksldjump"/>
            <a:extLst>
              <a:ext uri="{FF2B5EF4-FFF2-40B4-BE49-F238E27FC236}">
                <a16:creationId xmlns:a16="http://schemas.microsoft.com/office/drawing/2014/main" id="{168DB74C-6F0A-4033-B051-F65874BE96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56090" t="55596" r="17008" b="5792"/>
          <a:stretch/>
        </p:blipFill>
        <p:spPr>
          <a:xfrm>
            <a:off x="4000046" y="3378220"/>
            <a:ext cx="2000329" cy="1451290"/>
          </a:xfrm>
          <a:prstGeom prst="rect">
            <a:avLst/>
          </a:prstGeom>
        </p:spPr>
      </p:pic>
      <p:pic>
        <p:nvPicPr>
          <p:cNvPr id="10" name="Picture 9">
            <a:hlinkClick r:id="rId6" action="ppaction://hlinksldjump"/>
            <a:extLst>
              <a:ext uri="{FF2B5EF4-FFF2-40B4-BE49-F238E27FC236}">
                <a16:creationId xmlns:a16="http://schemas.microsoft.com/office/drawing/2014/main" id="{D05701CD-3423-4EAE-A785-1772F872564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29447" t="55596" r="44370" b="5792"/>
          <a:stretch/>
        </p:blipFill>
        <p:spPr>
          <a:xfrm>
            <a:off x="775688" y="3394063"/>
            <a:ext cx="1943150" cy="1442550"/>
          </a:xfrm>
          <a:prstGeom prst="rect">
            <a:avLst/>
          </a:prstGeom>
        </p:spPr>
      </p:pic>
      <p:pic>
        <p:nvPicPr>
          <p:cNvPr id="11" name="Picture 10">
            <a:hlinkClick r:id="rId7" action="ppaction://hlinksldjump"/>
            <a:extLst>
              <a:ext uri="{FF2B5EF4-FFF2-40B4-BE49-F238E27FC236}">
                <a16:creationId xmlns:a16="http://schemas.microsoft.com/office/drawing/2014/main" id="{4E0C5800-1D5E-4636-8FF7-3946F4F89FF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56090" t="14050" r="17008" b="47338"/>
          <a:stretch/>
        </p:blipFill>
        <p:spPr>
          <a:xfrm>
            <a:off x="3955360" y="1415482"/>
            <a:ext cx="1920843" cy="1550047"/>
          </a:xfrm>
          <a:prstGeom prst="rect">
            <a:avLst/>
          </a:prstGeom>
        </p:spPr>
      </p:pic>
      <p:sp>
        <p:nvSpPr>
          <p:cNvPr id="8" name="TextBox 7">
            <a:extLst>
              <a:ext uri="{FF2B5EF4-FFF2-40B4-BE49-F238E27FC236}">
                <a16:creationId xmlns:a16="http://schemas.microsoft.com/office/drawing/2014/main" id="{83C8FAFC-C1D0-49BB-A45E-D744951A028F}"/>
              </a:ext>
            </a:extLst>
          </p:cNvPr>
          <p:cNvSpPr txBox="1"/>
          <p:nvPr/>
        </p:nvSpPr>
        <p:spPr>
          <a:xfrm>
            <a:off x="4000047" y="3094445"/>
            <a:ext cx="2130239" cy="373564"/>
          </a:xfrm>
          <a:prstGeom prst="rect">
            <a:avLst/>
          </a:prstGeom>
          <a:noFill/>
        </p:spPr>
        <p:txBody>
          <a:bodyPr wrap="square" rtlCol="0">
            <a:spAutoFit/>
          </a:bodyPr>
          <a:lstStyle/>
          <a:p>
            <a:pPr>
              <a:lnSpc>
                <a:spcPct val="150000"/>
              </a:lnSpc>
            </a:pPr>
            <a:r>
              <a:rPr lang="en-US" b="1" dirty="0" err="1">
                <a:solidFill>
                  <a:srgbClr val="FF0000"/>
                </a:solidFill>
                <a:latin typeface="UTM Avo" panose="02040603050506020204" pitchFamily="18" charset="0"/>
              </a:rPr>
              <a:t>Em</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có</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xinh</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không</a:t>
            </a:r>
            <a:r>
              <a:rPr lang="en-US" b="1" dirty="0">
                <a:solidFill>
                  <a:srgbClr val="FF0000"/>
                </a:solidFill>
                <a:latin typeface="UTM Avo" panose="02040603050506020204" pitchFamily="18" charset="0"/>
              </a:rPr>
              <a:t>?</a:t>
            </a:r>
          </a:p>
        </p:txBody>
      </p:sp>
      <p:sp>
        <p:nvSpPr>
          <p:cNvPr id="5" name="TextBox 4">
            <a:extLst>
              <a:ext uri="{FF2B5EF4-FFF2-40B4-BE49-F238E27FC236}">
                <a16:creationId xmlns:a16="http://schemas.microsoft.com/office/drawing/2014/main" id="{83C8FAFC-C1D0-49BB-A45E-D744951A028F}"/>
              </a:ext>
            </a:extLst>
          </p:cNvPr>
          <p:cNvSpPr txBox="1"/>
          <p:nvPr/>
        </p:nvSpPr>
        <p:spPr>
          <a:xfrm>
            <a:off x="3497484" y="1095559"/>
            <a:ext cx="2888506" cy="453907"/>
          </a:xfrm>
          <a:prstGeom prst="rect">
            <a:avLst/>
          </a:prstGeom>
          <a:noFill/>
        </p:spPr>
        <p:txBody>
          <a:bodyPr wrap="square" rtlCol="0">
            <a:spAutoFit/>
          </a:bodyPr>
          <a:lstStyle/>
          <a:p>
            <a:pPr algn="ctr">
              <a:lnSpc>
                <a:spcPct val="150000"/>
              </a:lnSpc>
            </a:pPr>
            <a:r>
              <a:rPr lang="en-US" sz="1800" b="1" dirty="0" err="1">
                <a:solidFill>
                  <a:schemeClr val="bg1">
                    <a:lumMod val="50000"/>
                  </a:schemeClr>
                </a:solidFill>
                <a:latin typeface="UTM Avo" panose="02040603050506020204" pitchFamily="18" charset="0"/>
              </a:rPr>
              <a:t>Cậu</a:t>
            </a:r>
            <a:r>
              <a:rPr lang="en-US" sz="1800" b="1" dirty="0">
                <a:solidFill>
                  <a:schemeClr val="bg1">
                    <a:lumMod val="50000"/>
                  </a:schemeClr>
                </a:solidFill>
                <a:latin typeface="UTM Avo" panose="02040603050506020204" pitchFamily="18" charset="0"/>
              </a:rPr>
              <a:t> </a:t>
            </a:r>
            <a:r>
              <a:rPr lang="en-US" sz="1800" b="1" dirty="0" err="1">
                <a:solidFill>
                  <a:schemeClr val="bg1">
                    <a:lumMod val="50000"/>
                  </a:schemeClr>
                </a:solidFill>
                <a:latin typeface="UTM Avo" panose="02040603050506020204" pitchFamily="18" charset="0"/>
              </a:rPr>
              <a:t>bé</a:t>
            </a:r>
            <a:r>
              <a:rPr lang="en-US" sz="1800" b="1" dirty="0">
                <a:solidFill>
                  <a:schemeClr val="bg1">
                    <a:lumMod val="50000"/>
                  </a:schemeClr>
                </a:solidFill>
                <a:latin typeface="UTM Avo" panose="02040603050506020204" pitchFamily="18" charset="0"/>
              </a:rPr>
              <a:t> ham </a:t>
            </a:r>
            <a:r>
              <a:rPr lang="en-US" sz="1800" b="1" dirty="0" err="1">
                <a:solidFill>
                  <a:schemeClr val="bg1">
                    <a:lumMod val="50000"/>
                  </a:schemeClr>
                </a:solidFill>
                <a:latin typeface="UTM Avo" panose="02040603050506020204" pitchFamily="18" charset="0"/>
              </a:rPr>
              <a:t>học</a:t>
            </a:r>
            <a:endParaRPr lang="en-US" sz="1800" b="1" dirty="0">
              <a:solidFill>
                <a:schemeClr val="bg1">
                  <a:lumMod val="50000"/>
                </a:schemeClr>
              </a:solidFill>
              <a:latin typeface="UTM Avo" panose="02040603050506020204" pitchFamily="18" charset="0"/>
            </a:endParaRPr>
          </a:p>
        </p:txBody>
      </p:sp>
      <p:sp>
        <p:nvSpPr>
          <p:cNvPr id="6" name="Oval 5">
            <a:hlinkClick r:id="rId8" action="ppaction://hlinkpres?slideindex=8&amp;slidetitle=PowerPoint Presentation"/>
            <a:extLst>
              <a:ext uri="{FF2B5EF4-FFF2-40B4-BE49-F238E27FC236}">
                <a16:creationId xmlns:a16="http://schemas.microsoft.com/office/drawing/2014/main" id="{24A9BF9A-165A-4E5E-AFDB-665F232F402A}"/>
              </a:ext>
            </a:extLst>
          </p:cNvPr>
          <p:cNvSpPr/>
          <p:nvPr/>
        </p:nvSpPr>
        <p:spPr>
          <a:xfrm>
            <a:off x="3169920" y="4730496"/>
            <a:ext cx="327564" cy="106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22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7" grpId="1"/>
      <p:bldP spid="8" grpId="1"/>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B9B6FE-353A-4757-92B7-1E609EB58626}"/>
              </a:ext>
            </a:extLst>
          </p:cNvPr>
          <p:cNvGrpSpPr/>
          <p:nvPr/>
        </p:nvGrpSpPr>
        <p:grpSpPr>
          <a:xfrm>
            <a:off x="414668" y="623478"/>
            <a:ext cx="5975498" cy="4125396"/>
            <a:chOff x="414668" y="729805"/>
            <a:chExt cx="5975498" cy="4125396"/>
          </a:xfrm>
        </p:grpSpPr>
        <p:sp>
          <p:nvSpPr>
            <p:cNvPr id="3" name="TextBox 2">
              <a:extLst>
                <a:ext uri="{FF2B5EF4-FFF2-40B4-BE49-F238E27FC236}">
                  <a16:creationId xmlns:a16="http://schemas.microsoft.com/office/drawing/2014/main" id="{E03D1ACE-95C9-4466-AC6D-3F56186F1D0F}"/>
                </a:ext>
              </a:extLst>
            </p:cNvPr>
            <p:cNvSpPr txBox="1"/>
            <p:nvPr/>
          </p:nvSpPr>
          <p:spPr>
            <a:xfrm>
              <a:off x="687605" y="729805"/>
              <a:ext cx="5365827" cy="373564"/>
            </a:xfrm>
            <a:prstGeom prst="rect">
              <a:avLst/>
            </a:prstGeom>
            <a:noFill/>
          </p:spPr>
          <p:txBody>
            <a:bodyPr wrap="square" rtlCol="0">
              <a:spAutoFit/>
            </a:bodyPr>
            <a:lstStyle/>
            <a:p>
              <a:pPr algn="ctr">
                <a:lnSpc>
                  <a:spcPct val="150000"/>
                </a:lnSpc>
              </a:pPr>
              <a:r>
                <a:rPr lang="vi-VN" b="1" dirty="0">
                  <a:solidFill>
                    <a:schemeClr val="accent1">
                      <a:lumMod val="75000"/>
                    </a:schemeClr>
                  </a:solidFill>
                  <a:latin typeface="UTM Avo" panose="02040603050506020204" pitchFamily="18" charset="0"/>
                </a:rPr>
                <a:t>CHÚ ĐỖ CON</a:t>
              </a:r>
              <a:endParaRPr lang="en-US" b="1" dirty="0">
                <a:solidFill>
                  <a:schemeClr val="accent1">
                    <a:lumMod val="75000"/>
                  </a:schemeClr>
                </a:solidFill>
                <a:latin typeface="UTM Avo" panose="02040603050506020204" pitchFamily="18" charset="0"/>
              </a:endParaRPr>
            </a:p>
          </p:txBody>
        </p:sp>
        <p:sp>
          <p:nvSpPr>
            <p:cNvPr id="4" name="TextBox 3">
              <a:extLst>
                <a:ext uri="{FF2B5EF4-FFF2-40B4-BE49-F238E27FC236}">
                  <a16:creationId xmlns:a16="http://schemas.microsoft.com/office/drawing/2014/main" id="{3B350435-47A4-4613-8A15-AAFEEE68EED1}"/>
                </a:ext>
              </a:extLst>
            </p:cNvPr>
            <p:cNvSpPr txBox="1"/>
            <p:nvPr/>
          </p:nvSpPr>
          <p:spPr>
            <a:xfrm>
              <a:off x="414668" y="996324"/>
              <a:ext cx="5975498" cy="3858877"/>
            </a:xfrm>
            <a:prstGeom prst="rect">
              <a:avLst/>
            </a:prstGeom>
            <a:noFill/>
          </p:spPr>
          <p:txBody>
            <a:bodyPr wrap="square" rtlCol="0">
              <a:spAutoFit/>
            </a:bodyPr>
            <a:lstStyle/>
            <a:p>
              <a:pPr algn="just">
                <a:lnSpc>
                  <a:spcPct val="114000"/>
                </a:lnSpc>
              </a:pPr>
              <a:r>
                <a:rPr lang="vi-VN" sz="1200" dirty="0">
                  <a:latin typeface="UTM Avo" panose="02040603050506020204" pitchFamily="18" charset="0"/>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a:lnSpc>
                  <a:spcPct val="114000"/>
                </a:lnSpc>
              </a:pPr>
              <a:r>
                <a:rPr lang="vi-VN" sz="1200" dirty="0">
                  <a:latin typeface="UTM Avo" panose="02040603050506020204" pitchFamily="18" charset="0"/>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a:lnSpc>
                  <a:spcPct val="114000"/>
                </a:lnSpc>
              </a:pPr>
              <a:r>
                <a:rPr lang="vi-VN" sz="1200" dirty="0">
                  <a:latin typeface="UTM Avo" panose="02040603050506020204" pitchFamily="18" charset="0"/>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a:lnSpc>
                  <a:spcPct val="114000"/>
                </a:lnSpc>
              </a:pPr>
              <a:r>
                <a:rPr lang="vi-VN" sz="1200" dirty="0">
                  <a:latin typeface="UTM Avo" panose="02040603050506020204" pitchFamily="18" charset="0"/>
                </a:rPr>
                <a:t>(4) Đỗ con vươn vai một cái thật mạnh. Chú trồi lên khỏi mặt đất. Mặt đất sáng bừng ánh nắng xuân. Chú đỗ con xòe hai cánh tay nhỏ xíu hướng về phía mặt trời ấm áp.</a:t>
              </a:r>
            </a:p>
            <a:p>
              <a:pPr algn="r">
                <a:lnSpc>
                  <a:spcPct val="114000"/>
                </a:lnSpc>
              </a:pPr>
              <a:r>
                <a:rPr lang="vi-VN" sz="1200" dirty="0">
                  <a:latin typeface="UTM Avo" panose="02040603050506020204" pitchFamily="18" charset="0"/>
                </a:rPr>
                <a:t>(</a:t>
              </a:r>
              <a:r>
                <a:rPr lang="vi-VN" sz="1200" i="1" dirty="0">
                  <a:latin typeface="UTM Avo" panose="02040603050506020204" pitchFamily="18" charset="0"/>
                </a:rPr>
                <a:t>Theo </a:t>
              </a:r>
              <a:r>
                <a:rPr lang="vi-VN" sz="1200" dirty="0">
                  <a:latin typeface="UTM Avo" panose="02040603050506020204" pitchFamily="18" charset="0"/>
                </a:rPr>
                <a:t>Nhật Linh)</a:t>
              </a:r>
            </a:p>
          </p:txBody>
        </p:sp>
      </p:grpSp>
      <p:sp>
        <p:nvSpPr>
          <p:cNvPr id="6" name="Oval 5">
            <a:hlinkClick r:id="rId2" action="ppaction://hlinksldjump"/>
            <a:extLst>
              <a:ext uri="{FF2B5EF4-FFF2-40B4-BE49-F238E27FC236}">
                <a16:creationId xmlns:a16="http://schemas.microsoft.com/office/drawing/2014/main" id="{3CFB003A-349F-4347-8919-4AC17743A83A}"/>
              </a:ext>
            </a:extLst>
          </p:cNvPr>
          <p:cNvSpPr/>
          <p:nvPr/>
        </p:nvSpPr>
        <p:spPr>
          <a:xfrm>
            <a:off x="5580993" y="4298731"/>
            <a:ext cx="221291" cy="221291"/>
          </a:xfrm>
          <a:prstGeom prst="ellipse">
            <a:avLst/>
          </a:prstGeom>
          <a:solidFill>
            <a:schemeClr val="tx2">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043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02CBB4E6-7F1A-444E-B318-7C6FA5A558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079082"/>
            <a:ext cx="6858000" cy="418902"/>
          </a:xfrm>
          <a:prstGeom prst="rect">
            <a:avLst/>
          </a:prstGeom>
        </p:spPr>
      </p:pic>
      <p:grpSp>
        <p:nvGrpSpPr>
          <p:cNvPr id="5" name="Group 4">
            <a:extLst>
              <a:ext uri="{FF2B5EF4-FFF2-40B4-BE49-F238E27FC236}">
                <a16:creationId xmlns:a16="http://schemas.microsoft.com/office/drawing/2014/main" id="{39933A7D-DF71-482C-B096-2337E2328373}"/>
              </a:ext>
            </a:extLst>
          </p:cNvPr>
          <p:cNvGrpSpPr/>
          <p:nvPr/>
        </p:nvGrpSpPr>
        <p:grpSpPr>
          <a:xfrm>
            <a:off x="0" y="642938"/>
            <a:ext cx="6858000" cy="207169"/>
            <a:chOff x="0" y="-127508"/>
            <a:chExt cx="12192000" cy="1361811"/>
          </a:xfrm>
        </p:grpSpPr>
        <p:sp>
          <p:nvSpPr>
            <p:cNvPr id="6" name="Rectangle: Top Corners Rounded 5">
              <a:extLst>
                <a:ext uri="{FF2B5EF4-FFF2-40B4-BE49-F238E27FC236}">
                  <a16:creationId xmlns:a16="http://schemas.microsoft.com/office/drawing/2014/main" id="{83FA3211-48C1-487C-876A-D10F007E94B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pPr>
              <a:endParaRPr lang="en-US" sz="1013" kern="1200">
                <a:solidFill>
                  <a:prstClr val="white"/>
                </a:solidFill>
                <a:latin typeface="Calibri"/>
              </a:endParaRPr>
            </a:p>
          </p:txBody>
        </p:sp>
        <p:sp>
          <p:nvSpPr>
            <p:cNvPr id="7" name="Rectangle: Top Corners Rounded 6">
              <a:extLst>
                <a:ext uri="{FF2B5EF4-FFF2-40B4-BE49-F238E27FC236}">
                  <a16:creationId xmlns:a16="http://schemas.microsoft.com/office/drawing/2014/main" id="{61D77160-C41C-40C7-8261-8AB920E8BA0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pPr>
              <a:endParaRPr lang="en-US" sz="1013" kern="1200">
                <a:solidFill>
                  <a:prstClr val="white"/>
                </a:solidFill>
                <a:latin typeface="Calibri"/>
              </a:endParaRPr>
            </a:p>
          </p:txBody>
        </p:sp>
      </p:grpSp>
      <p:pic>
        <p:nvPicPr>
          <p:cNvPr id="8" name="Picture 7">
            <a:extLst>
              <a:ext uri="{FF2B5EF4-FFF2-40B4-BE49-F238E27FC236}">
                <a16:creationId xmlns:a16="http://schemas.microsoft.com/office/drawing/2014/main" id="{96955BCA-6F7A-4DDE-9B30-3A61B65CF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19" y="718713"/>
            <a:ext cx="502712" cy="743897"/>
          </a:xfrm>
          <a:prstGeom prst="rect">
            <a:avLst/>
          </a:prstGeom>
        </p:spPr>
      </p:pic>
      <p:pic>
        <p:nvPicPr>
          <p:cNvPr id="10" name="Picture 9">
            <a:extLst>
              <a:ext uri="{FF2B5EF4-FFF2-40B4-BE49-F238E27FC236}">
                <a16:creationId xmlns:a16="http://schemas.microsoft.com/office/drawing/2014/main" id="{B8BDA9EA-6944-4268-BF76-FF180AA8BCA9}"/>
              </a:ext>
            </a:extLst>
          </p:cNvPr>
          <p:cNvPicPr>
            <a:picLocks noChangeAspect="1"/>
          </p:cNvPicPr>
          <p:nvPr/>
        </p:nvPicPr>
        <p:blipFill>
          <a:blip r:embed="rId6"/>
          <a:stretch>
            <a:fillRect/>
          </a:stretch>
        </p:blipFill>
        <p:spPr>
          <a:xfrm>
            <a:off x="1139747" y="670426"/>
            <a:ext cx="1171857" cy="899986"/>
          </a:xfrm>
          <a:prstGeom prst="rect">
            <a:avLst/>
          </a:prstGeom>
        </p:spPr>
      </p:pic>
      <p:sp>
        <p:nvSpPr>
          <p:cNvPr id="11" name="TextBox 10">
            <a:extLst>
              <a:ext uri="{FF2B5EF4-FFF2-40B4-BE49-F238E27FC236}">
                <a16:creationId xmlns:a16="http://schemas.microsoft.com/office/drawing/2014/main" id="{6579B9D7-C4A5-4A24-AF13-82471288C4DB}"/>
              </a:ext>
            </a:extLst>
          </p:cNvPr>
          <p:cNvSpPr txBox="1"/>
          <p:nvPr/>
        </p:nvSpPr>
        <p:spPr>
          <a:xfrm>
            <a:off x="2363224" y="915278"/>
            <a:ext cx="4494776" cy="923330"/>
          </a:xfrm>
          <a:prstGeom prst="rect">
            <a:avLst/>
          </a:prstGeom>
          <a:noFill/>
        </p:spPr>
        <p:txBody>
          <a:bodyPr wrap="square" rtlCol="0">
            <a:spAutoFit/>
          </a:bodyPr>
          <a:lstStyle/>
          <a:p>
            <a:pPr defTabSz="514350">
              <a:buClrTx/>
            </a:pPr>
            <a:r>
              <a:rPr lang="en-US" sz="1800" b="1" kern="1200" dirty="0">
                <a:solidFill>
                  <a:srgbClr val="4472C4">
                    <a:lumMod val="50000"/>
                  </a:srgbClr>
                </a:solidFill>
                <a:latin typeface="Calibri"/>
                <a:ea typeface="Arial-Rounded" panose="020B0500000000000000" pitchFamily="34" charset="0"/>
                <a:cs typeface="Arial-Rounded" panose="020B0500000000000000" pitchFamily="34" charset="0"/>
              </a:rPr>
              <a:t>1</a:t>
            </a:r>
            <a:r>
              <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rPr>
              <a:t>. </a:t>
            </a:r>
            <a:r>
              <a:rPr lang="en-US" sz="1800" kern="1200" dirty="0" err="1">
                <a:solidFill>
                  <a:srgbClr val="4472C4">
                    <a:lumMod val="50000"/>
                  </a:srgbClr>
                </a:solidFill>
                <a:latin typeface="Calibri"/>
                <a:ea typeface="+mn-ea"/>
                <a:cs typeface="+mn-cs"/>
              </a:rPr>
              <a:t>Nhà</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cậu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bé</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vũ</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rất</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nghèo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Hàng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ngày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cậu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phải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trông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em</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cho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bố</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mẹ</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ra</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đồng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nên</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không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thể</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học</a:t>
            </a:r>
            <a:r>
              <a:rPr lang="en-US" sz="1800" kern="1200" dirty="0">
                <a:solidFill>
                  <a:srgbClr val="4472C4">
                    <a:lumMod val="50000"/>
                  </a:srgbClr>
                </a:solidFill>
                <a:latin typeface="Calibri"/>
                <a:ea typeface="+mn-ea"/>
                <a:cs typeface="+mn-cs"/>
              </a:rPr>
              <a:t>.</a:t>
            </a:r>
          </a:p>
        </p:txBody>
      </p:sp>
      <p:pic>
        <p:nvPicPr>
          <p:cNvPr id="12" name="Picture 11">
            <a:extLst>
              <a:ext uri="{FF2B5EF4-FFF2-40B4-BE49-F238E27FC236}">
                <a16:creationId xmlns:a16="http://schemas.microsoft.com/office/drawing/2014/main" id="{54772734-81BB-4128-AB6F-688555C6C739}"/>
              </a:ext>
            </a:extLst>
          </p:cNvPr>
          <p:cNvPicPr>
            <a:picLocks noChangeAspect="1"/>
          </p:cNvPicPr>
          <p:nvPr/>
        </p:nvPicPr>
        <p:blipFill>
          <a:blip r:embed="rId7"/>
          <a:stretch>
            <a:fillRect/>
          </a:stretch>
        </p:blipFill>
        <p:spPr>
          <a:xfrm>
            <a:off x="1139747" y="2506217"/>
            <a:ext cx="1171857" cy="890611"/>
          </a:xfrm>
          <a:prstGeom prst="rect">
            <a:avLst/>
          </a:prstGeom>
        </p:spPr>
      </p:pic>
      <p:pic>
        <p:nvPicPr>
          <p:cNvPr id="13" name="Picture 12">
            <a:extLst>
              <a:ext uri="{FF2B5EF4-FFF2-40B4-BE49-F238E27FC236}">
                <a16:creationId xmlns:a16="http://schemas.microsoft.com/office/drawing/2014/main" id="{33B65343-4236-4255-A2A7-76AA25F52F10}"/>
              </a:ext>
            </a:extLst>
          </p:cNvPr>
          <p:cNvPicPr>
            <a:picLocks noChangeAspect="1"/>
          </p:cNvPicPr>
          <p:nvPr/>
        </p:nvPicPr>
        <p:blipFill>
          <a:blip r:embed="rId8"/>
          <a:stretch>
            <a:fillRect/>
          </a:stretch>
        </p:blipFill>
        <p:spPr>
          <a:xfrm>
            <a:off x="51620" y="1604818"/>
            <a:ext cx="1171858" cy="918736"/>
          </a:xfrm>
          <a:prstGeom prst="rect">
            <a:avLst/>
          </a:prstGeom>
        </p:spPr>
      </p:pic>
      <p:pic>
        <p:nvPicPr>
          <p:cNvPr id="14" name="Picture 13">
            <a:extLst>
              <a:ext uri="{FF2B5EF4-FFF2-40B4-BE49-F238E27FC236}">
                <a16:creationId xmlns:a16="http://schemas.microsoft.com/office/drawing/2014/main" id="{B89CD0D9-F784-41D8-8171-F72C459C9E93}"/>
              </a:ext>
            </a:extLst>
          </p:cNvPr>
          <p:cNvPicPr>
            <a:picLocks noChangeAspect="1"/>
          </p:cNvPicPr>
          <p:nvPr/>
        </p:nvPicPr>
        <p:blipFill>
          <a:blip r:embed="rId9"/>
          <a:stretch>
            <a:fillRect/>
          </a:stretch>
        </p:blipFill>
        <p:spPr>
          <a:xfrm>
            <a:off x="80817" y="3444606"/>
            <a:ext cx="1171857" cy="899986"/>
          </a:xfrm>
          <a:prstGeom prst="rect">
            <a:avLst/>
          </a:prstGeom>
        </p:spPr>
      </p:pic>
      <p:sp>
        <p:nvSpPr>
          <p:cNvPr id="15" name="TextBox 14">
            <a:extLst>
              <a:ext uri="{FF2B5EF4-FFF2-40B4-BE49-F238E27FC236}">
                <a16:creationId xmlns:a16="http://schemas.microsoft.com/office/drawing/2014/main" id="{D6A89E4B-F140-4BF4-BBF3-42BA8E6F1A5A}"/>
              </a:ext>
            </a:extLst>
          </p:cNvPr>
          <p:cNvSpPr txBox="1"/>
          <p:nvPr/>
        </p:nvSpPr>
        <p:spPr>
          <a:xfrm>
            <a:off x="1262224" y="1793071"/>
            <a:ext cx="5553707" cy="923330"/>
          </a:xfrm>
          <a:prstGeom prst="rect">
            <a:avLst/>
          </a:prstGeom>
          <a:noFill/>
        </p:spPr>
        <p:txBody>
          <a:bodyPr wrap="square" rtlCol="0">
            <a:spAutoFit/>
          </a:bodyPr>
          <a:lstStyle/>
          <a:p>
            <a:pPr defTabSz="514350">
              <a:buClrTx/>
            </a:pPr>
            <a:r>
              <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rPr>
              <a:t>2. </a:t>
            </a:r>
            <a:r>
              <a:rPr lang="en-US" sz="1800" kern="1200" dirty="0" err="1">
                <a:solidFill>
                  <a:srgbClr val="4472C4">
                    <a:lumMod val="50000"/>
                  </a:srgbClr>
                </a:solidFill>
                <a:latin typeface="Calibri"/>
                <a:ea typeface="+mn-ea"/>
                <a:cs typeface="+mn-cs"/>
              </a:rPr>
              <a:t>Buổi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sáng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Vũ</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thường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cõng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theo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em</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đứng</a:t>
            </a:r>
            <a:r>
              <a:rPr lang="en-US" sz="1800" kern="1200" dirty="0">
                <a:solidFill>
                  <a:srgbClr val="4472C4">
                    <a:lumMod val="50000"/>
                  </a:srgbClr>
                </a:solidFill>
                <a:latin typeface="Calibri"/>
                <a:ea typeface="+mn-ea"/>
                <a:cs typeface="+mn-cs"/>
              </a:rPr>
              <a:t> ở </a:t>
            </a:r>
            <a:r>
              <a:rPr lang="en-US" sz="1800" kern="1200" dirty="0" err="1">
                <a:solidFill>
                  <a:srgbClr val="4472C4">
                    <a:lumMod val="50000"/>
                  </a:srgbClr>
                </a:solidFill>
                <a:latin typeface="Calibri"/>
                <a:ea typeface="+mn-ea"/>
                <a:cs typeface="+mn-cs"/>
              </a:rPr>
              <a:t>ngoài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lớp</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học</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để</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có</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thể</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nghe</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thầy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giáo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giảng</a:t>
            </a:r>
            <a:r>
              <a:rPr lang="en-US" sz="1800" kern="1200" dirty="0">
                <a:solidFill>
                  <a:srgbClr val="4472C4">
                    <a:lumMod val="50000"/>
                  </a:srgbClr>
                </a:solidFill>
                <a:latin typeface="Calibri"/>
                <a:ea typeface="+mn-ea"/>
                <a:cs typeface="+mn-cs"/>
              </a:rPr>
              <a:t>.</a:t>
            </a:r>
          </a:p>
          <a:p>
            <a:pPr defTabSz="514350">
              <a:buClrTx/>
            </a:pPr>
            <a:endPar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015F8E9-88BD-43F3-AFF2-3FB3822F0E92}"/>
              </a:ext>
            </a:extLst>
          </p:cNvPr>
          <p:cNvSpPr txBox="1"/>
          <p:nvPr/>
        </p:nvSpPr>
        <p:spPr>
          <a:xfrm>
            <a:off x="2363224" y="2583642"/>
            <a:ext cx="4405917" cy="1200329"/>
          </a:xfrm>
          <a:prstGeom prst="rect">
            <a:avLst/>
          </a:prstGeom>
          <a:noFill/>
        </p:spPr>
        <p:txBody>
          <a:bodyPr wrap="square" rtlCol="0">
            <a:spAutoFit/>
          </a:bodyPr>
          <a:lstStyle/>
          <a:p>
            <a:pPr defTabSz="514350">
              <a:buClrTx/>
            </a:pPr>
            <a:r>
              <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rPr>
              <a:t>3. </a:t>
            </a:r>
            <a:r>
              <a:rPr lang="en-US" sz="1800" kern="1200" dirty="0" err="1">
                <a:solidFill>
                  <a:srgbClr val="4472C4">
                    <a:lumMod val="50000"/>
                  </a:srgbClr>
                </a:solidFill>
                <a:latin typeface="Calibri"/>
                <a:ea typeface="+mn-ea"/>
                <a:cs typeface="+mn-cs"/>
              </a:rPr>
              <a:t>Một</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hôm</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thầy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giáo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hỏi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một</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câu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hỏi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khó</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không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ai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trả</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lời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được</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Vũ</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đã</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trả</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lời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trôi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chảy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nên</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được</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thầy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khen</a:t>
            </a:r>
            <a:r>
              <a:rPr lang="en-US" sz="1800" kern="1200" dirty="0">
                <a:solidFill>
                  <a:srgbClr val="4472C4">
                    <a:lumMod val="50000"/>
                  </a:srgbClr>
                </a:solidFill>
                <a:latin typeface="Calibri"/>
                <a:ea typeface="+mn-ea"/>
                <a:cs typeface="+mn-cs"/>
              </a:rPr>
              <a:t>.</a:t>
            </a:r>
          </a:p>
          <a:p>
            <a:pPr defTabSz="514350">
              <a:buClrTx/>
            </a:pPr>
            <a:endPar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8420D4C-5283-464C-988F-75E00D1613F9}"/>
              </a:ext>
            </a:extLst>
          </p:cNvPr>
          <p:cNvSpPr txBox="1"/>
          <p:nvPr/>
        </p:nvSpPr>
        <p:spPr>
          <a:xfrm>
            <a:off x="1252674" y="3616589"/>
            <a:ext cx="5553707" cy="1200329"/>
          </a:xfrm>
          <a:prstGeom prst="rect">
            <a:avLst/>
          </a:prstGeom>
          <a:noFill/>
        </p:spPr>
        <p:txBody>
          <a:bodyPr wrap="square" rtlCol="0">
            <a:spAutoFit/>
          </a:bodyPr>
          <a:lstStyle/>
          <a:p>
            <a:pPr algn="just" defTabSz="514350">
              <a:buClrTx/>
            </a:pPr>
            <a:r>
              <a:rPr lang="en-US" sz="1800" b="1" kern="1200" dirty="0">
                <a:solidFill>
                  <a:srgbClr val="4472C4">
                    <a:lumMod val="50000"/>
                  </a:srgbClr>
                </a:solidFill>
                <a:latin typeface="Calibri"/>
                <a:ea typeface="Arial-Rounded" panose="020B0500000000000000" pitchFamily="34" charset="0"/>
                <a:cs typeface="Times New Roman" panose="02020603050405020304" pitchFamily="18" charset="0"/>
              </a:rPr>
              <a:t>4. </a:t>
            </a:r>
            <a:r>
              <a:rPr lang="en-US" sz="1800" kern="1200" dirty="0" err="1">
                <a:solidFill>
                  <a:srgbClr val="4472C4">
                    <a:lumMod val="50000"/>
                  </a:srgbClr>
                </a:solidFill>
                <a:latin typeface="Calibri"/>
                <a:ea typeface="+mn-ea"/>
                <a:cs typeface="+mn-cs"/>
              </a:rPr>
              <a:t>Thầy</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giáo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đã</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đến</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nhà</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khen</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cậu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sáng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dạ</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và</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khuyên</a:t>
            </a:r>
            <a:r>
              <a:rPr lang="en-US" sz="1800" kern="1200" dirty="0">
                <a:solidFill>
                  <a:srgbClr val="4472C4">
                    <a:lumMod val="50000"/>
                  </a:srgbClr>
                </a:solidFill>
                <a:latin typeface="Calibri"/>
                <a:ea typeface="+mn-ea"/>
                <a:cs typeface="+mn-cs"/>
              </a:rPr>
              <a:t> cha </a:t>
            </a:r>
            <a:r>
              <a:rPr lang="en-US" sz="1800" kern="1200" dirty="0" err="1">
                <a:solidFill>
                  <a:srgbClr val="4472C4">
                    <a:lumMod val="50000"/>
                  </a:srgbClr>
                </a:solidFill>
                <a:latin typeface="Calibri"/>
                <a:ea typeface="+mn-ea"/>
                <a:cs typeface="+mn-cs"/>
              </a:rPr>
              <a:t>mẹ</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cho</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cậu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học</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Sau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vài</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tháng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Vũ</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Duệ</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đã</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đứng</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đầu</a:t>
            </a:r>
            <a:r>
              <a:rPr lang="en-US" sz="1800" kern="1200" dirty="0">
                <a:solidFill>
                  <a:srgbClr val="4472C4">
                    <a:lumMod val="50000"/>
                  </a:srgbClr>
                </a:solidFill>
                <a:latin typeface="Calibri"/>
                <a:ea typeface="+mn-ea"/>
                <a:cs typeface="+mn-cs"/>
              </a:rPr>
              <a:t> </a:t>
            </a:r>
            <a:r>
              <a:rPr lang="en-US" sz="1800" kern="1200" dirty="0" err="1">
                <a:solidFill>
                  <a:srgbClr val="4472C4">
                    <a:lumMod val="50000"/>
                  </a:srgbClr>
                </a:solidFill>
                <a:latin typeface="Calibri"/>
                <a:ea typeface="+mn-ea"/>
                <a:cs typeface="+mn-cs"/>
              </a:rPr>
              <a:t>lớp</a:t>
            </a:r>
            <a:r>
              <a:rPr lang="en-US" sz="1800" kern="1200" dirty="0">
                <a:solidFill>
                  <a:srgbClr val="4472C4">
                    <a:lumMod val="50000"/>
                  </a:srgbClr>
                </a:solidFill>
                <a:latin typeface="Calibri"/>
                <a:ea typeface="+mn-ea"/>
                <a:cs typeface="+mn-cs"/>
              </a:rPr>
              <a:t>. </a:t>
            </a:r>
          </a:p>
          <a:p>
            <a:pPr algn="just" defTabSz="514350">
              <a:buClrTx/>
            </a:pPr>
            <a:r>
              <a:rPr lang="en-US" sz="1800" kern="1200" dirty="0">
                <a:solidFill>
                  <a:srgbClr val="4472C4">
                    <a:lumMod val="50000"/>
                  </a:srgbClr>
                </a:solidFill>
                <a:latin typeface="Calibri"/>
                <a:ea typeface="+mn-ea"/>
                <a:cs typeface="+mn-cs"/>
              </a:rPr>
              <a:t>  </a:t>
            </a:r>
          </a:p>
        </p:txBody>
      </p:sp>
      <p:sp>
        <p:nvSpPr>
          <p:cNvPr id="18" name="Oval 17">
            <a:hlinkClick r:id="rId10" action="ppaction://hlinksldjump"/>
            <a:extLst>
              <a:ext uri="{FF2B5EF4-FFF2-40B4-BE49-F238E27FC236}">
                <a16:creationId xmlns:a16="http://schemas.microsoft.com/office/drawing/2014/main" id="{E906D2F2-8516-4C28-B358-3BADBFA3F467}"/>
              </a:ext>
            </a:extLst>
          </p:cNvPr>
          <p:cNvSpPr/>
          <p:nvPr/>
        </p:nvSpPr>
        <p:spPr>
          <a:xfrm>
            <a:off x="5605326" y="4595627"/>
            <a:ext cx="221291" cy="221291"/>
          </a:xfrm>
          <a:prstGeom prst="ellipse">
            <a:avLst/>
          </a:prstGeom>
          <a:solidFill>
            <a:schemeClr val="tx2">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3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BD02AF-8B24-4D36-8F50-BDF44D7C2D8A}"/>
              </a:ext>
            </a:extLst>
          </p:cNvPr>
          <p:cNvSpPr txBox="1"/>
          <p:nvPr/>
        </p:nvSpPr>
        <p:spPr>
          <a:xfrm>
            <a:off x="746086" y="446165"/>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Niềm vui của Bi và Bống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28E7C2F1-DDD3-4C5E-80C8-5B1CD2B28DC3}"/>
              </a:ext>
            </a:extLst>
          </p:cNvPr>
          <p:cNvSpPr txBox="1"/>
          <p:nvPr/>
        </p:nvSpPr>
        <p:spPr>
          <a:xfrm>
            <a:off x="437944" y="1034024"/>
            <a:ext cx="5961431" cy="3663311"/>
          </a:xfrm>
          <a:prstGeom prst="rect">
            <a:avLst/>
          </a:prstGeom>
          <a:noFill/>
        </p:spPr>
        <p:txBody>
          <a:bodyPr wrap="square" rtlCol="0">
            <a:spAutoFit/>
          </a:bodyPr>
          <a:lstStyle/>
          <a:p>
            <a:pPr algn="just">
              <a:lnSpc>
                <a:spcPct val="130000"/>
              </a:lnSpc>
            </a:pPr>
            <a:r>
              <a:rPr lang="vi-VN" sz="1200" dirty="0">
                <a:latin typeface="UTM Avo" panose="02040603050506020204" pitchFamily="18" charset="0"/>
              </a:rPr>
              <a:t>      Khi cơn mưa vừa dứt, hai anh em Bi và Bống chợt thấy cầu vồng:</a:t>
            </a:r>
          </a:p>
          <a:p>
            <a:pPr algn="just">
              <a:lnSpc>
                <a:spcPct val="130000"/>
              </a:lnSpc>
            </a:pPr>
            <a:r>
              <a:rPr lang="vi-VN" sz="1200" dirty="0">
                <a:latin typeface="UTM Avo" panose="02040603050506020204" pitchFamily="18" charset="0"/>
              </a:rPr>
              <a:t>      - Cầu vồng kìa! Em nhìn xem. Đẹp quá!</a:t>
            </a:r>
          </a:p>
          <a:p>
            <a:pPr algn="just">
              <a:lnSpc>
                <a:spcPct val="130000"/>
              </a:lnSpc>
            </a:pPr>
            <a:r>
              <a:rPr lang="vi-VN" sz="1200" dirty="0">
                <a:latin typeface="UTM Avo" panose="02040603050506020204" pitchFamily="18" charset="0"/>
              </a:rPr>
              <a:t>      Bi chỉ lên bầu trời và nói tiếp:</a:t>
            </a:r>
          </a:p>
          <a:p>
            <a:pPr algn="just">
              <a:lnSpc>
                <a:spcPct val="130000"/>
              </a:lnSpc>
            </a:pPr>
            <a:r>
              <a:rPr lang="vi-VN" sz="1200" dirty="0">
                <a:latin typeface="UTM Avo" panose="02040603050506020204" pitchFamily="18" charset="0"/>
              </a:rPr>
              <a:t>      - Anh nghe nói dưới chân cầu vồng có bảy hũ vàng đấy.</a:t>
            </a:r>
          </a:p>
          <a:p>
            <a:pPr algn="just">
              <a:lnSpc>
                <a:spcPct val="130000"/>
              </a:lnSpc>
            </a:pPr>
            <a:r>
              <a:rPr lang="vi-VN" sz="1200" dirty="0">
                <a:latin typeface="UTM Avo" panose="02040603050506020204" pitchFamily="18" charset="0"/>
              </a:rPr>
              <a:t>      Bống hưởng ứng:</a:t>
            </a:r>
          </a:p>
          <a:p>
            <a:pPr algn="just">
              <a:lnSpc>
                <a:spcPct val="130000"/>
              </a:lnSpc>
            </a:pPr>
            <a:r>
              <a:rPr lang="vi-VN" sz="1200" dirty="0">
                <a:latin typeface="UTM Avo" panose="02040603050506020204" pitchFamily="18" charset="0"/>
              </a:rPr>
              <a:t>      - Lát nữa, mình sẽ đi lấy về nhé! Có vàng rồi, em sẽ mua nhiều búp bê và quần áo đẹp.</a:t>
            </a:r>
          </a:p>
          <a:p>
            <a:pPr algn="just">
              <a:lnSpc>
                <a:spcPct val="130000"/>
              </a:lnSpc>
            </a:pPr>
            <a:r>
              <a:rPr lang="vi-VN" sz="1200" dirty="0">
                <a:latin typeface="UTM Avo" panose="02040603050506020204" pitchFamily="18" charset="0"/>
              </a:rPr>
              <a:t>      - Còn anh sẽ mua một con ngựa hồng và một cái ô tô.</a:t>
            </a:r>
          </a:p>
          <a:p>
            <a:pPr algn="just">
              <a:lnSpc>
                <a:spcPct val="130000"/>
              </a:lnSpc>
            </a:pPr>
            <a:r>
              <a:rPr lang="vi-VN" sz="1200" dirty="0">
                <a:latin typeface="UTM Avo" panose="02040603050506020204" pitchFamily="18" charset="0"/>
              </a:rPr>
              <a:t>      Bỗng nhiên, cầu vồng biến mất. Bi cười:</a:t>
            </a:r>
          </a:p>
          <a:p>
            <a:pPr algn="just">
              <a:lnSpc>
                <a:spcPct val="130000"/>
              </a:lnSpc>
            </a:pPr>
            <a:r>
              <a:rPr lang="vi-VN" sz="1200" dirty="0">
                <a:latin typeface="UTM Avo" panose="02040603050506020204" pitchFamily="18" charset="0"/>
              </a:rPr>
              <a:t>      - Em ơi! Anh đùa đấy! Ở đó không có vàng đâu.</a:t>
            </a:r>
          </a:p>
          <a:p>
            <a:pPr algn="just">
              <a:lnSpc>
                <a:spcPct val="130000"/>
              </a:lnSpc>
            </a:pPr>
            <a:r>
              <a:rPr lang="vi-VN" sz="1200" dirty="0">
                <a:latin typeface="UTM Avo" panose="02040603050506020204" pitchFamily="18" charset="0"/>
              </a:rPr>
              <a:t>      Bống vui vẻ:</a:t>
            </a:r>
          </a:p>
          <a:p>
            <a:pPr algn="just">
              <a:lnSpc>
                <a:spcPct val="130000"/>
              </a:lnSpc>
            </a:pPr>
            <a:r>
              <a:rPr lang="vi-VN" sz="1200" dirty="0">
                <a:latin typeface="UTM Avo" panose="02040603050506020204" pitchFamily="18" charset="0"/>
              </a:rPr>
              <a:t>      - Thế ạ? Nếu vậy, em sẽ lấy bút màu để vẽ tặng anh ngựa hồng và ô tô.</a:t>
            </a:r>
          </a:p>
          <a:p>
            <a:pPr algn="just">
              <a:lnSpc>
                <a:spcPct val="130000"/>
              </a:lnSpc>
            </a:pPr>
            <a:r>
              <a:rPr lang="vi-VN" sz="1200" dirty="0">
                <a:latin typeface="UTM Avo" panose="02040603050506020204" pitchFamily="18" charset="0"/>
              </a:rPr>
              <a:t>      - Còn anh sẽ vẽ tặng em nhiều búp bê và quần áo đủ các màu sắc.</a:t>
            </a:r>
          </a:p>
          <a:p>
            <a:pPr algn="just">
              <a:lnSpc>
                <a:spcPct val="130000"/>
              </a:lnSpc>
            </a:pPr>
            <a:r>
              <a:rPr lang="vi-VN" sz="1200" dirty="0">
                <a:latin typeface="UTM Avo" panose="02040603050506020204" pitchFamily="18" charset="0"/>
              </a:rPr>
              <a:t>      Không có bảy hũ vàng dưới chân cầu vồng, hai anh em vẫn cười vui vẻ.</a:t>
            </a:r>
          </a:p>
          <a:p>
            <a:pPr algn="r">
              <a:lnSpc>
                <a:spcPct val="130000"/>
              </a:lnSpc>
            </a:pPr>
            <a:r>
              <a:rPr lang="vi-VN" sz="1200" dirty="0">
                <a:latin typeface="UTM Avo" panose="02040603050506020204" pitchFamily="18" charset="0"/>
              </a:rPr>
              <a:t>(Theo </a:t>
            </a:r>
            <a:r>
              <a:rPr lang="vi-VN" sz="1200" i="1" dirty="0">
                <a:latin typeface="UTM Avo" panose="02040603050506020204" pitchFamily="18" charset="0"/>
              </a:rPr>
              <a:t>108 truyện mẹ kể con nghe</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A4F33373-DA16-4749-9D75-D4B88F0BB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74" y="1045755"/>
            <a:ext cx="304770" cy="288000"/>
          </a:xfrm>
          <a:prstGeom prst="rect">
            <a:avLst/>
          </a:prstGeom>
        </p:spPr>
      </p:pic>
      <p:pic>
        <p:nvPicPr>
          <p:cNvPr id="7" name="Picture 6">
            <a:extLst>
              <a:ext uri="{FF2B5EF4-FFF2-40B4-BE49-F238E27FC236}">
                <a16:creationId xmlns:a16="http://schemas.microsoft.com/office/drawing/2014/main" id="{07072E2E-5D10-4DC6-841C-61B1F882A3D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62391" y="2743184"/>
            <a:ext cx="288000" cy="288000"/>
          </a:xfrm>
          <a:prstGeom prst="rect">
            <a:avLst/>
          </a:prstGeom>
        </p:spPr>
      </p:pic>
      <p:pic>
        <p:nvPicPr>
          <p:cNvPr id="8" name="Picture 7">
            <a:extLst>
              <a:ext uri="{FF2B5EF4-FFF2-40B4-BE49-F238E27FC236}">
                <a16:creationId xmlns:a16="http://schemas.microsoft.com/office/drawing/2014/main" id="{0D9DD203-3F47-4E76-AAE9-452CD4BBB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44" y="3896129"/>
            <a:ext cx="288000" cy="288000"/>
          </a:xfrm>
          <a:prstGeom prst="rect">
            <a:avLst/>
          </a:prstGeom>
        </p:spPr>
      </p:pic>
      <p:sp>
        <p:nvSpPr>
          <p:cNvPr id="9" name="Oval 8">
            <a:hlinkClick r:id="rId6" action="ppaction://hlinksldjump"/>
            <a:extLst>
              <a:ext uri="{FF2B5EF4-FFF2-40B4-BE49-F238E27FC236}">
                <a16:creationId xmlns:a16="http://schemas.microsoft.com/office/drawing/2014/main" id="{059E3709-9880-44E9-83A0-F1CE4F13726E}"/>
              </a:ext>
            </a:extLst>
          </p:cNvPr>
          <p:cNvSpPr/>
          <p:nvPr/>
        </p:nvSpPr>
        <p:spPr>
          <a:xfrm>
            <a:off x="5580993" y="4372301"/>
            <a:ext cx="221291" cy="221291"/>
          </a:xfrm>
          <a:prstGeom prst="ellipse">
            <a:avLst/>
          </a:prstGeom>
          <a:solidFill>
            <a:schemeClr val="tx2">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40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287A80-E0E2-4B55-8CBB-C0976D12BD6F}"/>
              </a:ext>
            </a:extLst>
          </p:cNvPr>
          <p:cNvSpPr txBox="1"/>
          <p:nvPr/>
        </p:nvSpPr>
        <p:spPr>
          <a:xfrm>
            <a:off x="746080" y="350605"/>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id="{D52DCC97-D4B8-405F-A923-762DDA896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id="{05493CB5-C032-4FD2-BD04-8712C2F9DC29}"/>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
        <p:nvSpPr>
          <p:cNvPr id="8" name="Oval 7">
            <a:hlinkClick r:id="rId5" action="ppaction://hlinksldjump"/>
            <a:extLst>
              <a:ext uri="{FF2B5EF4-FFF2-40B4-BE49-F238E27FC236}">
                <a16:creationId xmlns:a16="http://schemas.microsoft.com/office/drawing/2014/main" id="{5B301A79-FF28-4BFA-8E3C-096FEA418404}"/>
              </a:ext>
            </a:extLst>
          </p:cNvPr>
          <p:cNvSpPr/>
          <p:nvPr/>
        </p:nvSpPr>
        <p:spPr>
          <a:xfrm>
            <a:off x="5549461" y="4592624"/>
            <a:ext cx="221291" cy="221291"/>
          </a:xfrm>
          <a:prstGeom prst="ellipse">
            <a:avLst/>
          </a:prstGeom>
          <a:solidFill>
            <a:schemeClr val="tx2">
              <a:lumMod val="20000"/>
              <a:lumOff val="80000"/>
            </a:scheme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7362B-5DBE-48F6-88DE-E84AF9C6A5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8744"/>
          <a:stretch/>
        </p:blipFill>
        <p:spPr>
          <a:xfrm>
            <a:off x="751102" y="652986"/>
            <a:ext cx="2051858" cy="1821686"/>
          </a:xfrm>
          <a:prstGeom prst="rect">
            <a:avLst/>
          </a:prstGeom>
        </p:spPr>
      </p:pic>
      <p:pic>
        <p:nvPicPr>
          <p:cNvPr id="4" name="Picture 3">
            <a:extLst>
              <a:ext uri="{FF2B5EF4-FFF2-40B4-BE49-F238E27FC236}">
                <a16:creationId xmlns:a16="http://schemas.microsoft.com/office/drawing/2014/main" id="{E7122625-8661-436B-8200-709432881A0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46365"/>
          <a:stretch/>
        </p:blipFill>
        <p:spPr>
          <a:xfrm>
            <a:off x="815168" y="2655308"/>
            <a:ext cx="2147107" cy="1917133"/>
          </a:xfrm>
          <a:prstGeom prst="rect">
            <a:avLst/>
          </a:prstGeom>
        </p:spPr>
      </p:pic>
      <p:pic>
        <p:nvPicPr>
          <p:cNvPr id="5" name="Picture 4">
            <a:extLst>
              <a:ext uri="{FF2B5EF4-FFF2-40B4-BE49-F238E27FC236}">
                <a16:creationId xmlns:a16="http://schemas.microsoft.com/office/drawing/2014/main" id="{7156639F-9B40-48BF-B728-62729966B59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1901" r="-1"/>
          <a:stretch/>
        </p:blipFill>
        <p:spPr>
          <a:xfrm>
            <a:off x="3771237" y="603838"/>
            <a:ext cx="1925493" cy="1821686"/>
          </a:xfrm>
          <a:prstGeom prst="rect">
            <a:avLst/>
          </a:prstGeom>
        </p:spPr>
      </p:pic>
      <p:pic>
        <p:nvPicPr>
          <p:cNvPr id="6" name="Picture 5">
            <a:extLst>
              <a:ext uri="{FF2B5EF4-FFF2-40B4-BE49-F238E27FC236}">
                <a16:creationId xmlns:a16="http://schemas.microsoft.com/office/drawing/2014/main" id="{D09CB8A8-F660-4D46-B383-762AB21F062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4042"/>
          <a:stretch/>
        </p:blipFill>
        <p:spPr>
          <a:xfrm>
            <a:off x="3848906" y="2655308"/>
            <a:ext cx="1839769" cy="1917133"/>
          </a:xfrm>
          <a:prstGeom prst="rect">
            <a:avLst/>
          </a:prstGeom>
        </p:spPr>
      </p:pic>
      <p:sp>
        <p:nvSpPr>
          <p:cNvPr id="7" name="TextBox 6">
            <a:extLst>
              <a:ext uri="{FF2B5EF4-FFF2-40B4-BE49-F238E27FC236}">
                <a16:creationId xmlns:a16="http://schemas.microsoft.com/office/drawing/2014/main" id="{32DB00A3-9F7C-46D3-9363-C7DDCE9F604C}"/>
              </a:ext>
            </a:extLst>
          </p:cNvPr>
          <p:cNvSpPr txBox="1"/>
          <p:nvPr/>
        </p:nvSpPr>
        <p:spPr>
          <a:xfrm>
            <a:off x="363435" y="2110085"/>
            <a:ext cx="2672546" cy="461665"/>
          </a:xfrm>
          <a:prstGeom prst="rect">
            <a:avLst/>
          </a:prstGeom>
          <a:solidFill>
            <a:schemeClr val="accent2"/>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Khi cầu vồng hiện ra, Bi nói </a:t>
            </a:r>
            <a:r>
              <a:rPr kumimoji="0" lang="vi-VN" sz="12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dưới chân cầu vồng có bảy hũ vàng.</a:t>
            </a:r>
            <a:endPar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8" name="TextBox 7">
            <a:extLst>
              <a:ext uri="{FF2B5EF4-FFF2-40B4-BE49-F238E27FC236}">
                <a16:creationId xmlns:a16="http://schemas.microsoft.com/office/drawing/2014/main" id="{10D911B5-527A-40EA-B711-0CDAB037D9B4}"/>
              </a:ext>
            </a:extLst>
          </p:cNvPr>
          <p:cNvSpPr txBox="1"/>
          <p:nvPr/>
        </p:nvSpPr>
        <p:spPr>
          <a:xfrm>
            <a:off x="3095721" y="2078751"/>
            <a:ext cx="3446571" cy="461665"/>
          </a:xfrm>
          <a:prstGeom prst="rect">
            <a:avLst/>
          </a:prstGeom>
          <a:solidFill>
            <a:schemeClr val="accent2"/>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Có bảy hũ vàng, Bống sẽ </a:t>
            </a:r>
            <a:r>
              <a:rPr kumimoji="0" lang="vi-VN" sz="12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mua búp bê và quần áo đẹp; </a:t>
            </a:r>
            <a:r>
              <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Bi sẽ mua </a:t>
            </a:r>
            <a:r>
              <a:rPr kumimoji="0" lang="vi-VN" sz="12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ngựa hồng và ô tô.</a:t>
            </a:r>
            <a:endPar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9" name="TextBox 8">
            <a:extLst>
              <a:ext uri="{FF2B5EF4-FFF2-40B4-BE49-F238E27FC236}">
                <a16:creationId xmlns:a16="http://schemas.microsoft.com/office/drawing/2014/main" id="{9DEFD6BE-D2EF-4883-A72C-1BFC76257CCE}"/>
              </a:ext>
            </a:extLst>
          </p:cNvPr>
          <p:cNvSpPr txBox="1"/>
          <p:nvPr/>
        </p:nvSpPr>
        <p:spPr>
          <a:xfrm>
            <a:off x="435970" y="4117888"/>
            <a:ext cx="3043326" cy="646331"/>
          </a:xfrm>
          <a:prstGeom prst="rect">
            <a:avLst/>
          </a:prstGeom>
          <a:solidFill>
            <a:schemeClr val="accent2"/>
          </a:solidFill>
          <a:effectLst>
            <a:softEdge rad="63500"/>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Khi cầu vồng biến mất, </a:t>
            </a:r>
            <a:r>
              <a:rPr kumimoji="0" lang="vi-VN" sz="12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Bống nói sẽ vẽ tặng Bi ngựa hồng và ô tô; Bi nói sẽ vẽ tặng Bống búp bê và quần áo đẹp.</a:t>
            </a:r>
            <a:endPar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10" name="TextBox 9">
            <a:extLst>
              <a:ext uri="{FF2B5EF4-FFF2-40B4-BE49-F238E27FC236}">
                <a16:creationId xmlns:a16="http://schemas.microsoft.com/office/drawing/2014/main" id="{355B6287-ED61-4E93-90C1-6E0FBD3C73A4}"/>
              </a:ext>
            </a:extLst>
          </p:cNvPr>
          <p:cNvSpPr txBox="1"/>
          <p:nvPr/>
        </p:nvSpPr>
        <p:spPr>
          <a:xfrm>
            <a:off x="3771237" y="4117888"/>
            <a:ext cx="2131091" cy="646331"/>
          </a:xfrm>
          <a:prstGeom prst="rect">
            <a:avLst/>
          </a:prstGeom>
          <a:solidFill>
            <a:schemeClr val="accent2"/>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Không có bảy hũ vàng, hai anh em vẫn </a:t>
            </a:r>
            <a:r>
              <a:rPr kumimoji="0" lang="vi-VN" sz="12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cảm thấy vui vẻ, hạnh phúc.</a:t>
            </a:r>
            <a:endParaRPr kumimoji="0" lang="vi-VN" sz="1200" b="0"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11" name="Oval 10">
            <a:hlinkClick r:id="rId6" action="ppaction://hlinkpres?slideindex=3&amp;slidetitle=PowerPoint Presentation"/>
            <a:extLst>
              <a:ext uri="{FF2B5EF4-FFF2-40B4-BE49-F238E27FC236}">
                <a16:creationId xmlns:a16="http://schemas.microsoft.com/office/drawing/2014/main" id="{226BCC6D-E2CA-4F29-8281-8C2420BA417E}"/>
              </a:ext>
            </a:extLst>
          </p:cNvPr>
          <p:cNvSpPr/>
          <p:nvPr/>
        </p:nvSpPr>
        <p:spPr>
          <a:xfrm>
            <a:off x="5340096" y="4700016"/>
            <a:ext cx="268224"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821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15"/>
          <a:stretch/>
        </p:blipFill>
        <p:spPr>
          <a:xfrm>
            <a:off x="473644" y="465936"/>
            <a:ext cx="2732581" cy="1718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73644" y="2184325"/>
            <a:ext cx="2756037" cy="261610"/>
          </a:xfrm>
          <a:prstGeom prst="rect">
            <a:avLst/>
          </a:prstGeom>
          <a:solidFill>
            <a:srgbClr val="FECE00"/>
          </a:solidFill>
        </p:spPr>
        <p:txBody>
          <a:bodyPr wrap="square">
            <a:spAutoFit/>
          </a:bodyPr>
          <a:lstStyle/>
          <a:p>
            <a:pPr algn="ctr" defTabSz="514350">
              <a:buClrTx/>
            </a:pPr>
            <a:r>
              <a:rPr lang="en-US" sz="1100" b="1" kern="1200" dirty="0" err="1">
                <a:solidFill>
                  <a:prstClr val="black"/>
                </a:solidFill>
                <a:latin typeface="Times New Roman" pitchFamily="18" charset="0"/>
                <a:ea typeface="+mn-ea"/>
                <a:cs typeface="Times New Roman" pitchFamily="18" charset="0"/>
              </a:rPr>
              <a:t>Voi</a:t>
            </a:r>
            <a:r>
              <a:rPr lang="en-US" sz="1100" b="1" kern="1200" dirty="0">
                <a:solidFill>
                  <a:prstClr val="black"/>
                </a:solidFill>
                <a:latin typeface="Times New Roman" pitchFamily="18" charset="0"/>
                <a:ea typeface="+mn-ea"/>
                <a:cs typeface="Times New Roman" pitchFamily="18" charset="0"/>
              </a:rPr>
              <a:t> </a:t>
            </a:r>
            <a:r>
              <a:rPr lang="en-US" sz="1100" b="1" kern="1200" dirty="0" err="1">
                <a:solidFill>
                  <a:prstClr val="black"/>
                </a:solidFill>
                <a:latin typeface="Times New Roman" pitchFamily="18" charset="0"/>
                <a:ea typeface="+mn-ea"/>
                <a:cs typeface="Times New Roman" pitchFamily="18" charset="0"/>
              </a:rPr>
              <a:t>em</a:t>
            </a:r>
            <a:r>
              <a:rPr lang="en-US" sz="1100" b="1" kern="1200" dirty="0">
                <a:solidFill>
                  <a:prstClr val="black"/>
                </a:solidFill>
                <a:latin typeface="Times New Roman" pitchFamily="18" charset="0"/>
                <a:ea typeface="+mn-ea"/>
                <a:cs typeface="Times New Roman" pitchFamily="18" charset="0"/>
              </a:rPr>
              <a:t> </a:t>
            </a:r>
            <a:r>
              <a:rPr lang="en-US" sz="1100" b="1" kern="1200" dirty="0" err="1">
                <a:solidFill>
                  <a:prstClr val="black"/>
                </a:solidFill>
                <a:latin typeface="Times New Roman" pitchFamily="18" charset="0"/>
                <a:ea typeface="+mn-ea"/>
                <a:cs typeface="Times New Roman" pitchFamily="18" charset="0"/>
              </a:rPr>
              <a:t>hỏi</a:t>
            </a:r>
            <a:r>
              <a:rPr lang="en-US" sz="1100" b="1" kern="1200" dirty="0">
                <a:solidFill>
                  <a:prstClr val="black"/>
                </a:solidFill>
                <a:latin typeface="Times New Roman" pitchFamily="18" charset="0"/>
                <a:ea typeface="+mn-ea"/>
                <a:cs typeface="Times New Roman" pitchFamily="18" charset="0"/>
              </a:rPr>
              <a:t> </a:t>
            </a:r>
            <a:r>
              <a:rPr lang="en-US" sz="1100" b="1" kern="1200" dirty="0" err="1">
                <a:solidFill>
                  <a:prstClr val="black"/>
                </a:solidFill>
                <a:latin typeface="Times New Roman" pitchFamily="18" charset="0"/>
                <a:ea typeface="+mn-ea"/>
                <a:cs typeface="Times New Roman" pitchFamily="18" charset="0"/>
              </a:rPr>
              <a:t>voi</a:t>
            </a:r>
            <a:r>
              <a:rPr lang="en-US" sz="1100" b="1" kern="1200" dirty="0">
                <a:solidFill>
                  <a:prstClr val="black"/>
                </a:solidFill>
                <a:latin typeface="Times New Roman" pitchFamily="18" charset="0"/>
                <a:ea typeface="+mn-ea"/>
                <a:cs typeface="Times New Roman" pitchFamily="18" charset="0"/>
              </a:rPr>
              <a:t> </a:t>
            </a:r>
            <a:r>
              <a:rPr lang="en-US" sz="1100" b="1" kern="1200" dirty="0" err="1">
                <a:solidFill>
                  <a:prstClr val="black"/>
                </a:solidFill>
                <a:latin typeface="Times New Roman" pitchFamily="18" charset="0"/>
                <a:ea typeface="+mn-ea"/>
                <a:cs typeface="Times New Roman" pitchFamily="18" charset="0"/>
              </a:rPr>
              <a:t>anh</a:t>
            </a:r>
            <a:r>
              <a:rPr lang="en-US" sz="1100" b="1" kern="1200" dirty="0">
                <a:solidFill>
                  <a:prstClr val="black"/>
                </a:solidFill>
                <a:latin typeface="Times New Roman" pitchFamily="18" charset="0"/>
                <a:ea typeface="+mn-ea"/>
                <a:cs typeface="Times New Roman" pitchFamily="18" charset="0"/>
              </a:rPr>
              <a:t> :“</a:t>
            </a:r>
            <a:r>
              <a:rPr lang="en-US" sz="1100" b="1" kern="1200" dirty="0" err="1">
                <a:solidFill>
                  <a:prstClr val="black"/>
                </a:solidFill>
                <a:latin typeface="Times New Roman" pitchFamily="18" charset="0"/>
                <a:ea typeface="+mn-ea"/>
                <a:cs typeface="Times New Roman" pitchFamily="18" charset="0"/>
              </a:rPr>
              <a:t>Em</a:t>
            </a:r>
            <a:r>
              <a:rPr lang="en-US" sz="1100" b="1" kern="1200" dirty="0">
                <a:solidFill>
                  <a:prstClr val="black"/>
                </a:solidFill>
                <a:latin typeface="Times New Roman" pitchFamily="18" charset="0"/>
                <a:ea typeface="+mn-ea"/>
                <a:cs typeface="Times New Roman" pitchFamily="18" charset="0"/>
              </a:rPr>
              <a:t> có xinh không?”</a:t>
            </a:r>
          </a:p>
        </p:txBody>
      </p:sp>
      <p:sp>
        <p:nvSpPr>
          <p:cNvPr id="15" name="Rectangle 14">
            <a:extLst>
              <a:ext uri="{FF2B5EF4-FFF2-40B4-BE49-F238E27FC236}">
                <a16:creationId xmlns:a16="http://schemas.microsoft.com/office/drawing/2014/main" id="{AC98A583-9B49-48CD-96CB-4CC86B585FB3}"/>
              </a:ext>
            </a:extLst>
          </p:cNvPr>
          <p:cNvSpPr/>
          <p:nvPr/>
        </p:nvSpPr>
        <p:spPr>
          <a:xfrm>
            <a:off x="3388231" y="2184325"/>
            <a:ext cx="2773350" cy="415498"/>
          </a:xfrm>
          <a:prstGeom prst="rect">
            <a:avLst/>
          </a:prstGeom>
          <a:solidFill>
            <a:srgbClr val="FECE00"/>
          </a:solidFill>
        </p:spPr>
        <p:txBody>
          <a:bodyPr wrap="square">
            <a:spAutoFit/>
          </a:bodyPr>
          <a:lstStyle/>
          <a:p>
            <a:pPr algn="just" defTabSz="514350">
              <a:buClrTx/>
            </a:pPr>
            <a:r>
              <a:rPr lang="en-US" sz="1050" b="1" kern="1200" dirty="0">
                <a:solidFill>
                  <a:prstClr val="black"/>
                </a:solidFill>
                <a:latin typeface="Times New Roman" pitchFamily="18" charset="0"/>
                <a:ea typeface="+mn-ea"/>
                <a:cs typeface="Times New Roman" pitchFamily="18" charset="0"/>
              </a:rPr>
              <a:t>V</a:t>
            </a:r>
            <a:r>
              <a:rPr lang="vi-VN" sz="1050" b="1" kern="1200" dirty="0">
                <a:solidFill>
                  <a:prstClr val="black"/>
                </a:solidFill>
                <a:latin typeface="Times New Roman" pitchFamily="18" charset="0"/>
                <a:ea typeface="+mn-ea"/>
                <a:cs typeface="Times New Roman" pitchFamily="18" charset="0"/>
              </a:rPr>
              <a:t>oi em bẻ vài cành cây, gài lên đầu để có sừng giống hươu</a:t>
            </a:r>
            <a:r>
              <a:rPr lang="en-US" sz="1050" b="1" kern="1200" dirty="0">
                <a:solidFill>
                  <a:prstClr val="black"/>
                </a:solidFill>
                <a:latin typeface="Times New Roman" pitchFamily="18" charset="0"/>
                <a:ea typeface="+mn-ea"/>
                <a:cs typeface="Times New Roman" pitchFamily="18" charset="0"/>
              </a:rPr>
              <a:t>.</a:t>
            </a:r>
          </a:p>
        </p:txBody>
      </p:sp>
      <p:pic>
        <p:nvPicPr>
          <p:cNvPr id="16" name="Picture 15">
            <a:extLst>
              <a:ext uri="{FF2B5EF4-FFF2-40B4-BE49-F238E27FC236}">
                <a16:creationId xmlns:a16="http://schemas.microsoft.com/office/drawing/2014/main" id="{2AC96A16-424D-40B8-AAFB-E096B7EDD50D}"/>
              </a:ext>
            </a:extLst>
          </p:cNvPr>
          <p:cNvPicPr>
            <a:picLocks noChangeAspect="1"/>
          </p:cNvPicPr>
          <p:nvPr/>
        </p:nvPicPr>
        <p:blipFill>
          <a:blip r:embed="rId4" cstate="print">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29000" y="465936"/>
            <a:ext cx="2732581" cy="1718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a:extLst>
              <a:ext uri="{FF2B5EF4-FFF2-40B4-BE49-F238E27FC236}">
                <a16:creationId xmlns:a16="http://schemas.microsoft.com/office/drawing/2014/main" id="{F889E79E-CE09-4469-821B-1BCBBFC59BFD}"/>
              </a:ext>
            </a:extLst>
          </p:cNvPr>
          <p:cNvSpPr/>
          <p:nvPr/>
        </p:nvSpPr>
        <p:spPr>
          <a:xfrm>
            <a:off x="517981" y="4205926"/>
            <a:ext cx="2756037" cy="430887"/>
          </a:xfrm>
          <a:prstGeom prst="rect">
            <a:avLst/>
          </a:prstGeom>
          <a:solidFill>
            <a:srgbClr val="FECE00"/>
          </a:solidFill>
        </p:spPr>
        <p:txBody>
          <a:bodyPr wrap="square">
            <a:spAutoFit/>
          </a:bodyPr>
          <a:lstStyle/>
          <a:p>
            <a:pPr defTabSz="514350">
              <a:buClrTx/>
            </a:pPr>
            <a:r>
              <a:rPr lang="en-US" sz="1100" b="1" kern="1200" dirty="0">
                <a:solidFill>
                  <a:prstClr val="black"/>
                </a:solidFill>
                <a:latin typeface="Times New Roman" pitchFamily="18" charset="0"/>
                <a:ea typeface="+mn-ea"/>
                <a:cs typeface="Times New Roman" pitchFamily="18" charset="0"/>
              </a:rPr>
              <a:t>V</a:t>
            </a:r>
            <a:r>
              <a:rPr lang="vi-VN" sz="1100" b="1" kern="1200" dirty="0">
                <a:solidFill>
                  <a:prstClr val="black"/>
                </a:solidFill>
                <a:latin typeface="Times New Roman" pitchFamily="18" charset="0"/>
                <a:ea typeface="+mn-ea"/>
                <a:cs typeface="Times New Roman" pitchFamily="18" charset="0"/>
              </a:rPr>
              <a:t>oi em nhổ một khóm cỏ dại bên đường, dính vào cằm mình cho giống dê</a:t>
            </a:r>
            <a:r>
              <a:rPr lang="en-US" sz="1100" b="1" kern="1200" dirty="0">
                <a:solidFill>
                  <a:prstClr val="black"/>
                </a:solidFill>
                <a:latin typeface="Times New Roman" pitchFamily="18" charset="0"/>
                <a:ea typeface="+mn-ea"/>
                <a:cs typeface="Times New Roman" pitchFamily="18" charset="0"/>
              </a:rPr>
              <a:t>.</a:t>
            </a:r>
          </a:p>
        </p:txBody>
      </p:sp>
      <p:pic>
        <p:nvPicPr>
          <p:cNvPr id="18" name="Picture 17">
            <a:extLst>
              <a:ext uri="{FF2B5EF4-FFF2-40B4-BE49-F238E27FC236}">
                <a16:creationId xmlns:a16="http://schemas.microsoft.com/office/drawing/2014/main" id="{21B8AA09-99F5-430E-9770-3E5BEF8DE30B}"/>
              </a:ext>
            </a:extLst>
          </p:cNvPr>
          <p:cNvPicPr>
            <a:picLocks noChangeAspect="1"/>
          </p:cNvPicPr>
          <p:nvPr/>
        </p:nvPicPr>
        <p:blipFill>
          <a:blip r:embed="rId5" cstate="print">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7981" y="2650768"/>
            <a:ext cx="2711700" cy="1564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a:extLst>
              <a:ext uri="{FF2B5EF4-FFF2-40B4-BE49-F238E27FC236}">
                <a16:creationId xmlns:a16="http://schemas.microsoft.com/office/drawing/2014/main" id="{BB29A2E8-6186-4590-87BD-B7DD9EBB5BA9}"/>
              </a:ext>
            </a:extLst>
          </p:cNvPr>
          <p:cNvSpPr/>
          <p:nvPr/>
        </p:nvSpPr>
        <p:spPr>
          <a:xfrm>
            <a:off x="3388231" y="4199183"/>
            <a:ext cx="2862599" cy="430887"/>
          </a:xfrm>
          <a:prstGeom prst="rect">
            <a:avLst/>
          </a:prstGeom>
          <a:solidFill>
            <a:srgbClr val="FECE00"/>
          </a:solidFill>
        </p:spPr>
        <p:txBody>
          <a:bodyPr wrap="square">
            <a:spAutoFit/>
          </a:bodyPr>
          <a:lstStyle/>
          <a:p>
            <a:pPr defTabSz="514350">
              <a:buClrTx/>
            </a:pPr>
            <a:r>
              <a:rPr lang="en-US" sz="1100" b="1" kern="1200" dirty="0">
                <a:solidFill>
                  <a:prstClr val="black"/>
                </a:solidFill>
                <a:latin typeface="Times New Roman" pitchFamily="18" charset="0"/>
                <a:ea typeface="+mn-ea"/>
                <a:cs typeface="Times New Roman" pitchFamily="18" charset="0"/>
              </a:rPr>
              <a:t>V</a:t>
            </a:r>
            <a:r>
              <a:rPr lang="vi-VN" sz="1100" b="1" kern="1200" dirty="0">
                <a:solidFill>
                  <a:prstClr val="black"/>
                </a:solidFill>
                <a:latin typeface="Times New Roman" pitchFamily="18" charset="0"/>
                <a:ea typeface="+mn-ea"/>
                <a:cs typeface="Times New Roman" pitchFamily="18" charset="0"/>
              </a:rPr>
              <a:t>oi anh rất ngỡ ngàng trước việc voi em có sừng và râu</a:t>
            </a:r>
            <a:r>
              <a:rPr lang="en-US" sz="1100" b="1" kern="1200" dirty="0">
                <a:solidFill>
                  <a:prstClr val="black"/>
                </a:solidFill>
                <a:latin typeface="Times New Roman" pitchFamily="18" charset="0"/>
                <a:ea typeface="+mn-ea"/>
                <a:cs typeface="Times New Roman" pitchFamily="18" charset="0"/>
              </a:rPr>
              <a:t>.</a:t>
            </a:r>
          </a:p>
        </p:txBody>
      </p:sp>
      <p:pic>
        <p:nvPicPr>
          <p:cNvPr id="20" name="Picture 19">
            <a:extLst>
              <a:ext uri="{FF2B5EF4-FFF2-40B4-BE49-F238E27FC236}">
                <a16:creationId xmlns:a16="http://schemas.microsoft.com/office/drawing/2014/main" id="{B058C521-75EC-4AFC-81E4-9ED069BCD93D}"/>
              </a:ext>
            </a:extLst>
          </p:cNvPr>
          <p:cNvPicPr>
            <a:picLocks noChangeAspect="1"/>
          </p:cNvPicPr>
          <p:nvPr/>
        </p:nvPicPr>
        <p:blipFill>
          <a:blip r:embed="rId6" cstate="print">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88231" y="2623156"/>
            <a:ext cx="2820370" cy="1592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val 2">
            <a:hlinkClick r:id="rId7" action="ppaction://hlinkpres?slideindex=3&amp;slidetitle=PowerPoint Presentation"/>
            <a:extLst>
              <a:ext uri="{FF2B5EF4-FFF2-40B4-BE49-F238E27FC236}">
                <a16:creationId xmlns:a16="http://schemas.microsoft.com/office/drawing/2014/main" id="{D4A8B710-5453-4862-942A-3FCD419461BF}"/>
              </a:ext>
            </a:extLst>
          </p:cNvPr>
          <p:cNvSpPr/>
          <p:nvPr/>
        </p:nvSpPr>
        <p:spPr>
          <a:xfrm>
            <a:off x="5340096" y="4700016"/>
            <a:ext cx="268224"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675240"/>
      </p:ext>
    </p:extLst>
  </p:cSld>
  <p:clrMapOvr>
    <a:masterClrMapping/>
  </p:clrMapOvr>
  <p:transition spd="slow">
    <p:push/>
  </p:transition>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TotalTime>
  <Words>1273</Words>
  <Application>Microsoft Office PowerPoint</Application>
  <PresentationFormat>Custom</PresentationFormat>
  <Paragraphs>77</Paragraphs>
  <Slides>12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Kalam</vt:lpstr>
      <vt:lpstr>UTM Cookies</vt:lpstr>
      <vt:lpstr>Montserrat</vt:lpstr>
      <vt:lpstr>Calibri</vt:lpstr>
      <vt:lpstr>UTM Avo</vt:lpstr>
      <vt:lpstr>Arial</vt:lpstr>
      <vt:lpstr>Times New Roman</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151</cp:revision>
  <dcterms:modified xsi:type="dcterms:W3CDTF">2021-11-02T15:16:56Z</dcterms:modified>
</cp:coreProperties>
</file>