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6" r:id="rId2"/>
    <p:sldMasterId id="2147483709" r:id="rId3"/>
    <p:sldMasterId id="2147483735" r:id="rId4"/>
  </p:sldMasterIdLst>
  <p:notesMasterIdLst>
    <p:notesMasterId r:id="rId27"/>
  </p:notesMasterIdLst>
  <p:sldIdLst>
    <p:sldId id="322" r:id="rId5"/>
    <p:sldId id="382" r:id="rId6"/>
    <p:sldId id="383" r:id="rId7"/>
    <p:sldId id="384" r:id="rId8"/>
    <p:sldId id="385" r:id="rId9"/>
    <p:sldId id="386" r:id="rId10"/>
    <p:sldId id="340" r:id="rId11"/>
    <p:sldId id="320" r:id="rId12"/>
    <p:sldId id="349" r:id="rId13"/>
    <p:sldId id="387" r:id="rId14"/>
    <p:sldId id="388" r:id="rId15"/>
    <p:sldId id="389" r:id="rId16"/>
    <p:sldId id="355" r:id="rId17"/>
    <p:sldId id="546" r:id="rId18"/>
    <p:sldId id="356" r:id="rId19"/>
    <p:sldId id="574" r:id="rId20"/>
    <p:sldId id="327" r:id="rId21"/>
    <p:sldId id="328" r:id="rId22"/>
    <p:sldId id="390" r:id="rId23"/>
    <p:sldId id="330" r:id="rId24"/>
    <p:sldId id="2007577200" r:id="rId25"/>
    <p:sldId id="2007577202" r:id="rId26"/>
  </p:sldIdLst>
  <p:sldSz cx="6858000" cy="5143500"/>
  <p:notesSz cx="6858000" cy="9144000"/>
  <p:embeddedFontLst>
    <p:embeddedFont>
      <p:font typeface="等线" panose="02010600030101010101" pitchFamily="2" charset="-122"/>
      <p:regular r:id="rId28"/>
      <p:bold r:id="rId29"/>
    </p:embeddedFont>
    <p:embeddedFont>
      <p:font typeface="Calibri" panose="020F0502020204030204" pitchFamily="34" charset="0"/>
      <p:regular r:id="rId30"/>
      <p:bold r:id="rId31"/>
      <p:italic r:id="rId32"/>
      <p:boldItalic r:id="rId33"/>
    </p:embeddedFont>
    <p:embeddedFont>
      <p:font typeface="Kalam" panose="020B0604020202020204" charset="0"/>
      <p:regular r:id="rId34"/>
      <p:bold r:id="rId35"/>
    </p:embeddedFont>
    <p:embeddedFont>
      <p:font typeface="Montserrat" panose="02000505000000020004"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9795"/>
    <a:srgbClr val="F4F6DB"/>
    <a:srgbClr val="F2F0CB"/>
    <a:srgbClr val="D7EDA9"/>
    <a:srgbClr val="000000"/>
    <a:srgbClr val="7EA131"/>
    <a:srgbClr val="B7D574"/>
    <a:srgbClr val="BEE7FB"/>
    <a:srgbClr val="8AB036"/>
    <a:srgbClr val="F95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94615"/>
  </p:normalViewPr>
  <p:slideViewPr>
    <p:cSldViewPr snapToGrid="0">
      <p:cViewPr varScale="1">
        <p:scale>
          <a:sx n="85" d="100"/>
          <a:sy n="85" d="100"/>
        </p:scale>
        <p:origin x="11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D9AEC3D-87E3-4F4A-90AF-C1365B2A2E7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755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1972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13663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FD831-A322-40CE-9411-6E8D2E6C1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5991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12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7625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751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3865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86696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9784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73895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132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2655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60755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4215918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37233121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a:xfrm>
            <a:off x="471488" y="4767263"/>
            <a:ext cx="1543050" cy="273844"/>
          </a:xfrm>
          <a:prstGeom prst="rect">
            <a:avLst/>
          </a:prstGeom>
        </p:spPr>
        <p:txBody>
          <a:bodyPr lIns="57607" tIns="28804" rIns="57607" bIns="28804"/>
          <a:lstStyle/>
          <a:p>
            <a:fld id="{A3C7057A-3CB6-4482-95B3-991E6705BD35}" type="datetimeFigureOut">
              <a:rPr lang="en-US" smtClean="0"/>
              <a:t>11/19/2022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a:xfrm>
            <a:off x="2271713" y="4767263"/>
            <a:ext cx="2314575" cy="273844"/>
          </a:xfrm>
          <a:prstGeom prst="rect">
            <a:avLst/>
          </a:prstGeom>
        </p:spPr>
        <p:txBody>
          <a:bodyPr lIns="57607" tIns="28804" rIns="57607" bIns="28804"/>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a:xfrm>
            <a:off x="4843463" y="4767263"/>
            <a:ext cx="1543050" cy="273844"/>
          </a:xfrm>
          <a:prstGeom prst="rect">
            <a:avLst/>
          </a:prstGeom>
        </p:spPr>
        <p:txBody>
          <a:bodyPr lIns="57607" tIns="28804" rIns="57607" bIns="28804"/>
          <a:lstStyle/>
          <a:p>
            <a:fld id="{98258438-8E98-4F0D-B134-7A50166EB272}" type="slidenum">
              <a:rPr lang="en-US" smtClean="0"/>
              <a:t>‹#›</a:t>
            </a:fld>
            <a:endParaRPr lang="en-US"/>
          </a:p>
        </p:txBody>
      </p:sp>
    </p:spTree>
    <p:extLst>
      <p:ext uri="{BB962C8B-B14F-4D97-AF65-F5344CB8AC3E}">
        <p14:creationId xmlns:p14="http://schemas.microsoft.com/office/powerpoint/2010/main" val="34814171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41257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911999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59809" y="71770"/>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022129" y="42275"/>
            <a:ext cx="2813745"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427998" y="787347"/>
            <a:ext cx="424526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174933" y="3064193"/>
            <a:ext cx="1362314"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4690" y="306705"/>
            <a:ext cx="917079" cy="1114425"/>
          </a:xfrm>
          <a:prstGeom prst="rect">
            <a:avLst/>
          </a:prstGeom>
          <a:noFill/>
          <a:ln w="9525">
            <a:noFill/>
          </a:ln>
        </p:spPr>
      </p:pic>
    </p:spTree>
    <p:extLst>
      <p:ext uri="{BB962C8B-B14F-4D97-AF65-F5344CB8AC3E}">
        <p14:creationId xmlns:p14="http://schemas.microsoft.com/office/powerpoint/2010/main" val="15014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157946" y="841663"/>
            <a:ext cx="6547892"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12090" y="191866"/>
            <a:ext cx="1473288"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67967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77750" y="0"/>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8561" tIns="19281" rIns="38561" bIns="19281" rtlCol="0" anchor="ctr"/>
          <a:lstStyle/>
          <a:p>
            <a:pPr algn="ctr" defTabSz="385763">
              <a:buClrTx/>
              <a:defRPr/>
            </a:pPr>
            <a:endParaRPr lang="en-US" sz="759"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249990" y="1668423"/>
            <a:ext cx="5538233"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235436"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buClrTx/>
              <a:defRPr/>
            </a:pPr>
            <a:endParaRPr lang="en-US" sz="759"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464240" y="1565881"/>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5215469" y="4855064"/>
            <a:ext cx="1950341" cy="196208"/>
          </a:xfrm>
          <a:prstGeom prst="rect">
            <a:avLst/>
          </a:prstGeom>
          <a:noFill/>
        </p:spPr>
        <p:txBody>
          <a:bodyPr wrap="square" rtlCol="0">
            <a:spAutoFit/>
          </a:bodyPr>
          <a:lstStyle/>
          <a:p>
            <a:pPr>
              <a:buClr>
                <a:srgbClr val="000000"/>
              </a:buClr>
              <a:buFont typeface="Arial"/>
              <a:buNone/>
            </a:pPr>
            <a:r>
              <a:rPr lang="en-US" sz="675" kern="0" dirty="0" err="1">
                <a:solidFill>
                  <a:schemeClr val="tx1">
                    <a:lumMod val="50000"/>
                    <a:lumOff val="50000"/>
                  </a:schemeClr>
                </a:solidFill>
                <a:cs typeface="Arial"/>
                <a:sym typeface="Arial"/>
              </a:rPr>
              <a:t>Hương</a:t>
            </a:r>
            <a:r>
              <a:rPr lang="en-US" sz="675" kern="0" dirty="0">
                <a:solidFill>
                  <a:schemeClr val="tx1">
                    <a:lumMod val="50000"/>
                    <a:lumOff val="50000"/>
                  </a:schemeClr>
                </a:solidFill>
                <a:cs typeface="Arial"/>
                <a:sym typeface="Arial"/>
              </a:rPr>
              <a:t> </a:t>
            </a:r>
            <a:r>
              <a:rPr lang="en-US" sz="675" kern="0" dirty="0" err="1">
                <a:solidFill>
                  <a:schemeClr val="tx1">
                    <a:lumMod val="50000"/>
                    <a:lumOff val="50000"/>
                  </a:schemeClr>
                </a:solidFill>
                <a:cs typeface="Arial"/>
                <a:sym typeface="Arial"/>
              </a:rPr>
              <a:t>Thảo</a:t>
            </a:r>
            <a:r>
              <a:rPr lang="en-US" sz="675"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923025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77750" y="0"/>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8561" tIns="19281" rIns="38561" bIns="19281" rtlCol="0" anchor="ctr"/>
          <a:lstStyle/>
          <a:p>
            <a:pPr algn="ctr" defTabSz="385763">
              <a:buClrTx/>
              <a:defRPr/>
            </a:pPr>
            <a:endParaRPr lang="en-US" sz="759"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249990" y="1668423"/>
            <a:ext cx="5538233"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235436"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buClrTx/>
              <a:defRPr/>
            </a:pPr>
            <a:endParaRPr lang="en-US" sz="759"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464240" y="1565881"/>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5215469" y="4855064"/>
            <a:ext cx="1950341" cy="196208"/>
          </a:xfrm>
          <a:prstGeom prst="rect">
            <a:avLst/>
          </a:prstGeom>
          <a:noFill/>
        </p:spPr>
        <p:txBody>
          <a:bodyPr wrap="square" rtlCol="0">
            <a:spAutoFit/>
          </a:bodyPr>
          <a:lstStyle/>
          <a:p>
            <a:pPr>
              <a:buClr>
                <a:srgbClr val="000000"/>
              </a:buClr>
              <a:buFont typeface="Arial"/>
              <a:buNone/>
            </a:pPr>
            <a:r>
              <a:rPr lang="en-US" sz="675" kern="0" dirty="0" err="1">
                <a:solidFill>
                  <a:schemeClr val="tx1">
                    <a:lumMod val="50000"/>
                    <a:lumOff val="50000"/>
                  </a:schemeClr>
                </a:solidFill>
                <a:cs typeface="Arial"/>
                <a:sym typeface="Arial"/>
              </a:rPr>
              <a:t>Hương</a:t>
            </a:r>
            <a:r>
              <a:rPr lang="en-US" sz="675" kern="0" dirty="0">
                <a:solidFill>
                  <a:schemeClr val="tx1">
                    <a:lumMod val="50000"/>
                    <a:lumOff val="50000"/>
                  </a:schemeClr>
                </a:solidFill>
                <a:cs typeface="Arial"/>
                <a:sym typeface="Arial"/>
              </a:rPr>
              <a:t> </a:t>
            </a:r>
            <a:r>
              <a:rPr lang="en-US" sz="675" kern="0" dirty="0" err="1">
                <a:solidFill>
                  <a:schemeClr val="tx1">
                    <a:lumMod val="50000"/>
                    <a:lumOff val="50000"/>
                  </a:schemeClr>
                </a:solidFill>
                <a:cs typeface="Arial"/>
                <a:sym typeface="Arial"/>
              </a:rPr>
              <a:t>Thảo</a:t>
            </a:r>
            <a:r>
              <a:rPr lang="en-US" sz="675"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561993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77750" y="0"/>
            <a:ext cx="6944862"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8561" tIns="19281" rIns="38561" bIns="19281" rtlCol="0" anchor="ctr"/>
          <a:lstStyle/>
          <a:p>
            <a:pPr algn="ctr" defTabSz="385763">
              <a:buClrTx/>
              <a:defRPr/>
            </a:pPr>
            <a:endParaRPr lang="en-US" sz="759"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249990" y="1668423"/>
            <a:ext cx="5538233"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385763">
                <a:buClrTx/>
                <a:defRPr/>
              </a:pPr>
              <a:endParaRPr lang="en-US" sz="759"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68245" y="1621012"/>
            <a:ext cx="869560"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235436" y="1668423"/>
            <a:ext cx="784359"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buClrTx/>
              <a:defRPr/>
            </a:pPr>
            <a:endParaRPr lang="en-US" sz="759"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464240" y="1565881"/>
            <a:ext cx="1047195"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385763" eaLnBrk="1" fontAlgn="auto" latinLnBrk="0" hangingPunct="1">
                <a:lnSpc>
                  <a:spcPct val="100000"/>
                </a:lnSpc>
                <a:spcBef>
                  <a:spcPts val="0"/>
                </a:spcBef>
                <a:spcAft>
                  <a:spcPts val="0"/>
                </a:spcAft>
                <a:buClrTx/>
                <a:buSzTx/>
                <a:buFont typeface="Arial"/>
                <a:buNone/>
                <a:tabLst/>
                <a:defRPr/>
              </a:pPr>
              <a:endParaRPr kumimoji="0" lang="en-US" sz="759"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5215469" y="4855064"/>
            <a:ext cx="1950341" cy="196208"/>
          </a:xfrm>
          <a:prstGeom prst="rect">
            <a:avLst/>
          </a:prstGeom>
          <a:noFill/>
        </p:spPr>
        <p:txBody>
          <a:bodyPr wrap="square" rtlCol="0">
            <a:spAutoFit/>
          </a:bodyPr>
          <a:lstStyle/>
          <a:p>
            <a:pPr>
              <a:buClr>
                <a:srgbClr val="000000"/>
              </a:buClr>
              <a:buFont typeface="Arial"/>
              <a:buNone/>
            </a:pPr>
            <a:r>
              <a:rPr lang="en-US" sz="675" kern="0" dirty="0" err="1">
                <a:solidFill>
                  <a:schemeClr val="tx1">
                    <a:lumMod val="50000"/>
                    <a:lumOff val="50000"/>
                  </a:schemeClr>
                </a:solidFill>
                <a:cs typeface="Arial"/>
                <a:sym typeface="Arial"/>
              </a:rPr>
              <a:t>Hương</a:t>
            </a:r>
            <a:r>
              <a:rPr lang="en-US" sz="675" kern="0" dirty="0">
                <a:solidFill>
                  <a:schemeClr val="tx1">
                    <a:lumMod val="50000"/>
                    <a:lumOff val="50000"/>
                  </a:schemeClr>
                </a:solidFill>
                <a:cs typeface="Arial"/>
                <a:sym typeface="Arial"/>
              </a:rPr>
              <a:t> </a:t>
            </a:r>
            <a:r>
              <a:rPr lang="en-US" sz="675" kern="0" dirty="0" err="1">
                <a:solidFill>
                  <a:schemeClr val="tx1">
                    <a:lumMod val="50000"/>
                    <a:lumOff val="50000"/>
                  </a:schemeClr>
                </a:solidFill>
                <a:cs typeface="Arial"/>
                <a:sym typeface="Arial"/>
              </a:rPr>
              <a:t>Thảo</a:t>
            </a:r>
            <a:r>
              <a:rPr lang="en-US" sz="675"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312104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157946" y="841663"/>
            <a:ext cx="657645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12090" y="191866"/>
            <a:ext cx="1479714"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36170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157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38981"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84977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38981"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11376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38981" y="215309"/>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645076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157946" y="841664"/>
            <a:ext cx="6592898"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12091" y="191866"/>
            <a:ext cx="1483414"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51435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875930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8" y="-644054"/>
            <a:ext cx="4762385" cy="6556335"/>
          </a:xfrm>
          <a:prstGeom prst="rect">
            <a:avLst/>
          </a:prstGeom>
        </p:spPr>
      </p:pic>
    </p:spTree>
    <p:extLst>
      <p:ext uri="{BB962C8B-B14F-4D97-AF65-F5344CB8AC3E}">
        <p14:creationId xmlns:p14="http://schemas.microsoft.com/office/powerpoint/2010/main" val="484759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8" y="-644054"/>
            <a:ext cx="4762385" cy="6556335"/>
          </a:xfrm>
          <a:prstGeom prst="rect">
            <a:avLst/>
          </a:prstGeom>
        </p:spPr>
      </p:pic>
    </p:spTree>
    <p:extLst>
      <p:ext uri="{BB962C8B-B14F-4D97-AF65-F5344CB8AC3E}">
        <p14:creationId xmlns:p14="http://schemas.microsoft.com/office/powerpoint/2010/main" val="1516392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47808" y="-644054"/>
            <a:ext cx="4762385" cy="6556335"/>
          </a:xfrm>
          <a:prstGeom prst="rect">
            <a:avLst/>
          </a:prstGeom>
        </p:spPr>
      </p:pic>
    </p:spTree>
    <p:extLst>
      <p:ext uri="{BB962C8B-B14F-4D97-AF65-F5344CB8AC3E}">
        <p14:creationId xmlns:p14="http://schemas.microsoft.com/office/powerpoint/2010/main" val="124354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6858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5203507" y="35429"/>
            <a:ext cx="1950341" cy="196208"/>
          </a:xfrm>
          <a:prstGeom prst="rect">
            <a:avLst/>
          </a:prstGeom>
          <a:noFill/>
        </p:spPr>
        <p:txBody>
          <a:bodyPr wrap="square" rtlCol="0">
            <a:spAutoFit/>
          </a:bodyPr>
          <a:lstStyle/>
          <a:p>
            <a:pPr>
              <a:buClr>
                <a:srgbClr val="000000"/>
              </a:buClr>
              <a:buFont typeface="Arial"/>
              <a:buNone/>
            </a:pPr>
            <a:r>
              <a:rPr lang="en-US" sz="675" kern="0" dirty="0" err="1">
                <a:solidFill>
                  <a:schemeClr val="tx1">
                    <a:lumMod val="50000"/>
                    <a:lumOff val="50000"/>
                  </a:schemeClr>
                </a:solidFill>
                <a:cs typeface="Arial"/>
                <a:sym typeface="Arial"/>
              </a:rPr>
              <a:t>Hương</a:t>
            </a:r>
            <a:r>
              <a:rPr lang="en-US" sz="675" kern="0" dirty="0">
                <a:solidFill>
                  <a:schemeClr val="tx1">
                    <a:lumMod val="50000"/>
                    <a:lumOff val="50000"/>
                  </a:schemeClr>
                </a:solidFill>
                <a:cs typeface="Arial"/>
                <a:sym typeface="Arial"/>
              </a:rPr>
              <a:t> </a:t>
            </a:r>
            <a:r>
              <a:rPr lang="en-US" sz="675" kern="0" dirty="0" err="1">
                <a:solidFill>
                  <a:schemeClr val="tx1">
                    <a:lumMod val="50000"/>
                    <a:lumOff val="50000"/>
                  </a:schemeClr>
                </a:solidFill>
                <a:cs typeface="Arial"/>
                <a:sym typeface="Arial"/>
              </a:rPr>
              <a:t>Thảo</a:t>
            </a:r>
            <a:r>
              <a:rPr lang="en-US" sz="675"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8721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49505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2419652" y="3676353"/>
            <a:ext cx="4454169"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4950121" y="3001084"/>
            <a:ext cx="1923699"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4454169" cy="1467148"/>
          </a:xfrm>
          <a:prstGeom prst="rect">
            <a:avLst/>
          </a:prstGeom>
        </p:spPr>
      </p:pic>
    </p:spTree>
    <p:extLst>
      <p:ext uri="{BB962C8B-B14F-4D97-AF65-F5344CB8AC3E}">
        <p14:creationId xmlns:p14="http://schemas.microsoft.com/office/powerpoint/2010/main" val="3115893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381781" y="381573"/>
            <a:ext cx="4251477"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1961707" y="998293"/>
            <a:ext cx="3098062"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63222" y="2589851"/>
            <a:ext cx="1958816"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4702" y="106680"/>
            <a:ext cx="917079"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4451272" y="716756"/>
            <a:ext cx="2692122"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59809" y="71770"/>
            <a:ext cx="6734396"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09540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11/19/2022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577751" y="-1200150"/>
            <a:ext cx="3429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1669866" y="1740753"/>
            <a:ext cx="3690336" cy="71558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40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5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40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5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405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4639817" y="4432805"/>
            <a:ext cx="1950341" cy="196208"/>
          </a:xfrm>
          <a:prstGeom prst="rect">
            <a:avLst/>
          </a:prstGeom>
          <a:noFill/>
        </p:spPr>
        <p:txBody>
          <a:bodyPr wrap="square" rtlCol="0">
            <a:spAutoFit/>
          </a:bodyPr>
          <a:lstStyle/>
          <a:p>
            <a:pPr>
              <a:buClr>
                <a:srgbClr val="000000"/>
              </a:buClr>
              <a:buFont typeface="Arial"/>
              <a:buNone/>
            </a:pPr>
            <a:r>
              <a:rPr lang="en-US" sz="675" kern="0" dirty="0" err="1">
                <a:solidFill>
                  <a:schemeClr val="tx1"/>
                </a:solidFill>
                <a:cs typeface="Arial"/>
                <a:sym typeface="Arial"/>
              </a:rPr>
              <a:t>Hương</a:t>
            </a:r>
            <a:r>
              <a:rPr lang="en-US" sz="675" kern="0" dirty="0">
                <a:solidFill>
                  <a:schemeClr val="tx1"/>
                </a:solidFill>
                <a:cs typeface="Arial"/>
                <a:sym typeface="Arial"/>
              </a:rPr>
              <a:t> </a:t>
            </a:r>
            <a:r>
              <a:rPr lang="en-US" sz="675" kern="0" dirty="0" err="1">
                <a:solidFill>
                  <a:schemeClr val="tx1"/>
                </a:solidFill>
                <a:cs typeface="Arial"/>
                <a:sym typeface="Arial"/>
              </a:rPr>
              <a:t>Thảo</a:t>
            </a:r>
            <a:r>
              <a:rPr lang="en-US" sz="675" kern="0" dirty="0">
                <a:solidFill>
                  <a:schemeClr val="tx1"/>
                </a:solidFill>
                <a:cs typeface="Arial"/>
                <a:sym typeface="Arial"/>
              </a:rPr>
              <a:t>: tranthao121004@gmail.com</a:t>
            </a:r>
          </a:p>
        </p:txBody>
      </p:sp>
    </p:spTree>
    <p:extLst>
      <p:ext uri="{BB962C8B-B14F-4D97-AF65-F5344CB8AC3E}">
        <p14:creationId xmlns:p14="http://schemas.microsoft.com/office/powerpoint/2010/main" val="224994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35819" y="-878683"/>
            <a:ext cx="5143500" cy="6900865"/>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108255" y="-639790"/>
            <a:ext cx="4668511" cy="646571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79674" y="955519"/>
            <a:ext cx="2933888"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16181" y="4607414"/>
            <a:ext cx="369032"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64732" y="726729"/>
            <a:ext cx="235798"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39873" y="4317233"/>
            <a:ext cx="279602"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4735" y="70807"/>
            <a:ext cx="280132"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7115" y="955519"/>
            <a:ext cx="321542"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5886537" y="4115292"/>
            <a:ext cx="1533653" cy="119837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29695" y="565460"/>
            <a:ext cx="250028"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28838" y="3003168"/>
            <a:ext cx="29963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6446382" y="524609"/>
            <a:ext cx="55751"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854867" y="3714834"/>
            <a:ext cx="403219"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276065" y="1805017"/>
            <a:ext cx="3343977" cy="1077699"/>
          </a:xfrm>
          <a:prstGeom prst="rect">
            <a:avLst/>
          </a:prstGeom>
          <a:noFill/>
        </p:spPr>
        <p:txBody>
          <a:bodyPr wrap="square" lIns="38576" tIns="19288" rIns="38576" bIns="19288">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3375"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3375"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75"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375"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75"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3375"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75"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375"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56698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defRPr/>
            </a:pPr>
            <a:fld id="{2A2FCE71-FC15-4881-9E38-5187A6F443F1}" type="datetimeFigureOut">
              <a:rPr lang="en-US" kern="1200" smtClean="0">
                <a:solidFill>
                  <a:prstClr val="black">
                    <a:tint val="75000"/>
                  </a:prstClr>
                </a:solidFill>
                <a:latin typeface="Calibri"/>
                <a:ea typeface="+mn-ea"/>
                <a:cs typeface="+mn-cs"/>
              </a:rPr>
              <a:pPr defTabSz="514350">
                <a:buClrTx/>
                <a:defRPr/>
              </a:pPr>
              <a:t>11/19/2022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7CC3D505-4CCD-49D1-9C7D-9E3534FED5FF}"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84512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defRPr/>
            </a:pPr>
            <a:fld id="{2A2FCE71-FC15-4881-9E38-5187A6F443F1}" type="datetimeFigureOut">
              <a:rPr lang="en-US" kern="1200" smtClean="0">
                <a:solidFill>
                  <a:prstClr val="black">
                    <a:tint val="75000"/>
                  </a:prstClr>
                </a:solidFill>
                <a:latin typeface="Calibri"/>
                <a:ea typeface="+mn-ea"/>
                <a:cs typeface="+mn-cs"/>
              </a:rPr>
              <a:pPr defTabSz="514350">
                <a:buClrTx/>
                <a:defRPr/>
              </a:pPr>
              <a:t>11/19/2022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7CC3D505-4CCD-49D1-9C7D-9E3534FED5FF}"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8847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defRPr/>
            </a:pPr>
            <a:fld id="{2A2FCE71-FC15-4881-9E38-5187A6F443F1}" type="datetimeFigureOut">
              <a:rPr lang="en-US" kern="1200" smtClean="0">
                <a:solidFill>
                  <a:prstClr val="black">
                    <a:tint val="75000"/>
                  </a:prstClr>
                </a:solidFill>
                <a:latin typeface="Calibri"/>
                <a:ea typeface="+mn-ea"/>
                <a:cs typeface="+mn-cs"/>
              </a:rPr>
              <a:pPr defTabSz="514350">
                <a:buClrTx/>
                <a:defRPr/>
              </a:pPr>
              <a:t>11/19/2022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7CC3D505-4CCD-49D1-9C7D-9E3534FED5FF}"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42990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303006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11055"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877115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6"/>
          <p:cNvGrpSpPr/>
          <p:nvPr userDrawn="1"/>
        </p:nvGrpSpPr>
        <p:grpSpPr>
          <a:xfrm>
            <a:off x="211055"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3" name="Group 12"/>
          <p:cNvGrpSpPr/>
          <p:nvPr userDrawn="1"/>
        </p:nvGrpSpPr>
        <p:grpSpPr>
          <a:xfrm>
            <a:off x="282787"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155795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30965471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11055"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28209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857263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11055"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2860344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6"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1107596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143400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516424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3.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4.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2838365975"/>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11EBD0CC-E3E2-4331-AA06-EBB8ADD6037D}" type="datetimeFigureOut">
              <a:rPr lang="en-US" smtClean="0"/>
              <a:t>11/19/2022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5203507" y="35429"/>
            <a:ext cx="1950341" cy="196208"/>
          </a:xfrm>
          <a:prstGeom prst="rect">
            <a:avLst/>
          </a:prstGeom>
          <a:noFill/>
        </p:spPr>
        <p:txBody>
          <a:bodyPr wrap="square" rtlCol="0">
            <a:spAutoFit/>
          </a:bodyPr>
          <a:lstStyle/>
          <a:p>
            <a:pPr>
              <a:buClr>
                <a:srgbClr val="000000"/>
              </a:buClr>
              <a:buFont typeface="Arial"/>
              <a:buNone/>
            </a:pPr>
            <a:r>
              <a:rPr lang="en-US" sz="675" kern="0" dirty="0" err="1">
                <a:solidFill>
                  <a:schemeClr val="tx1">
                    <a:lumMod val="50000"/>
                    <a:lumOff val="50000"/>
                  </a:schemeClr>
                </a:solidFill>
                <a:cs typeface="Arial"/>
                <a:sym typeface="Arial"/>
              </a:rPr>
              <a:t>Hương</a:t>
            </a:r>
            <a:r>
              <a:rPr lang="en-US" sz="675" kern="0" dirty="0">
                <a:solidFill>
                  <a:schemeClr val="tx1">
                    <a:lumMod val="50000"/>
                    <a:lumOff val="50000"/>
                  </a:schemeClr>
                </a:solidFill>
                <a:cs typeface="Arial"/>
                <a:sym typeface="Arial"/>
              </a:rPr>
              <a:t> </a:t>
            </a:r>
            <a:r>
              <a:rPr lang="en-US" sz="675" kern="0" dirty="0" err="1">
                <a:solidFill>
                  <a:schemeClr val="tx1">
                    <a:lumMod val="50000"/>
                    <a:lumOff val="50000"/>
                  </a:schemeClr>
                </a:solidFill>
                <a:cs typeface="Arial"/>
                <a:sym typeface="Arial"/>
              </a:rPr>
              <a:t>Thảo</a:t>
            </a:r>
            <a:r>
              <a:rPr lang="en-US" sz="675"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9593979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661759590"/>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8.xml"/><Relationship Id="rId18" Type="http://schemas.openxmlformats.org/officeDocument/2006/relationships/image" Target="../media/image48.png"/><Relationship Id="rId3" Type="http://schemas.openxmlformats.org/officeDocument/2006/relationships/audio" Target="../media/audio1.wav"/><Relationship Id="rId21" Type="http://schemas.openxmlformats.org/officeDocument/2006/relationships/slide" Target="slide5.xml"/><Relationship Id="rId7" Type="http://schemas.openxmlformats.org/officeDocument/2006/relationships/image" Target="../media/image40.png"/><Relationship Id="rId12" Type="http://schemas.openxmlformats.org/officeDocument/2006/relationships/image" Target="../media/image45.gif"/><Relationship Id="rId17" Type="http://schemas.openxmlformats.org/officeDocument/2006/relationships/slide" Target="slide3.xml"/><Relationship Id="rId2" Type="http://schemas.openxmlformats.org/officeDocument/2006/relationships/notesSlide" Target="../notesSlides/notesSlide1.xml"/><Relationship Id="rId16" Type="http://schemas.microsoft.com/office/2007/relationships/hdphoto" Target="../media/hdphoto2.wdp"/><Relationship Id="rId20" Type="http://schemas.openxmlformats.org/officeDocument/2006/relationships/image" Target="../media/image49.png"/><Relationship Id="rId1" Type="http://schemas.openxmlformats.org/officeDocument/2006/relationships/slideLayout" Target="../slideLayouts/slideLayout23.xml"/><Relationship Id="rId6" Type="http://schemas.openxmlformats.org/officeDocument/2006/relationships/image" Target="../media/image39.png"/><Relationship Id="rId11" Type="http://schemas.openxmlformats.org/officeDocument/2006/relationships/image" Target="../media/image44.gif"/><Relationship Id="rId24" Type="http://schemas.openxmlformats.org/officeDocument/2006/relationships/image" Target="../media/image51.png"/><Relationship Id="rId5" Type="http://schemas.openxmlformats.org/officeDocument/2006/relationships/image" Target="../media/image38.png"/><Relationship Id="rId15" Type="http://schemas.openxmlformats.org/officeDocument/2006/relationships/image" Target="../media/image47.png"/><Relationship Id="rId23" Type="http://schemas.openxmlformats.org/officeDocument/2006/relationships/slide" Target="slide6.xml"/><Relationship Id="rId10" Type="http://schemas.openxmlformats.org/officeDocument/2006/relationships/image" Target="../media/image43.gif"/><Relationship Id="rId19" Type="http://schemas.openxmlformats.org/officeDocument/2006/relationships/slide" Target="slide4.xml"/><Relationship Id="rId4" Type="http://schemas.openxmlformats.org/officeDocument/2006/relationships/image" Target="../media/image37.png"/><Relationship Id="rId9" Type="http://schemas.openxmlformats.org/officeDocument/2006/relationships/image" Target="../media/image42.gif"/><Relationship Id="rId14" Type="http://schemas.openxmlformats.org/officeDocument/2006/relationships/image" Target="../media/image46.png"/><Relationship Id="rId22"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Layer>
                </a14:imgProps>
              </a:ext>
            </a:extLst>
          </a:blip>
          <a:srcRect l="7250" t="8731" r="10105" b="10572"/>
          <a:stretch/>
        </p:blipFill>
        <p:spPr>
          <a:xfrm>
            <a:off x="1505528" y="286327"/>
            <a:ext cx="4481237" cy="4485036"/>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177750"/>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Tôi là lê - gô </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16316"/>
            <a:ext cx="6456219" cy="1427955"/>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mj-lt"/>
                <a:cs typeface="Arial"/>
                <a:sym typeface="Arial"/>
              </a:rPr>
              <a:t>Tớ là lê-gô. Nhiều bạn gọi tớ là đồ chơi lắp ráp. Các bạn có nhận ra tớ không?</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mj-lt"/>
                <a:cs typeface="Arial"/>
                <a:sym typeface="Arial"/>
              </a:rPr>
              <a:t>		</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96" y="762943"/>
            <a:ext cx="310330" cy="293254"/>
          </a:xfrm>
          <a:prstGeom prst="rect">
            <a:avLst/>
          </a:prstGeom>
        </p:spPr>
      </p:pic>
      <p:sp>
        <p:nvSpPr>
          <p:cNvPr id="14" name="Rectangle 13">
            <a:extLst>
              <a:ext uri="{FF2B5EF4-FFF2-40B4-BE49-F238E27FC236}">
                <a16:creationId xmlns:a16="http://schemas.microsoft.com/office/drawing/2014/main" id="{31AD23F3-2876-4B8A-8DD6-EBE5A1D5DD37}"/>
              </a:ext>
            </a:extLst>
          </p:cNvPr>
          <p:cNvSpPr/>
          <p:nvPr/>
        </p:nvSpPr>
        <p:spPr>
          <a:xfrm>
            <a:off x="654684" y="1915682"/>
            <a:ext cx="5595465"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lắp ráp</a:t>
            </a:r>
            <a:endParaRPr lang="vi-VN" sz="2400" b="1" dirty="0"/>
          </a:p>
        </p:txBody>
      </p:sp>
      <p:sp>
        <p:nvSpPr>
          <p:cNvPr id="15" name="Rectangle 14">
            <a:extLst>
              <a:ext uri="{FF2B5EF4-FFF2-40B4-BE49-F238E27FC236}">
                <a16:creationId xmlns:a16="http://schemas.microsoft.com/office/drawing/2014/main" id="{A2722B61-F7F0-47B3-99A6-537651BE8C45}"/>
              </a:ext>
            </a:extLst>
          </p:cNvPr>
          <p:cNvSpPr/>
          <p:nvPr/>
        </p:nvSpPr>
        <p:spPr>
          <a:xfrm>
            <a:off x="734956" y="2943987"/>
            <a:ext cx="2533066" cy="461665"/>
          </a:xfrm>
          <a:prstGeom prst="rect">
            <a:avLst/>
          </a:prstGeom>
        </p:spPr>
        <p:txBody>
          <a:bodyPr wrap="none">
            <a:spAutoFit/>
          </a:bodyPr>
          <a:lstStyle/>
          <a:p>
            <a:r>
              <a:rPr lang="vi-VN" sz="2400" dirty="0">
                <a:solidFill>
                  <a:schemeClr val="accent6">
                    <a:lumMod val="50000"/>
                  </a:schemeClr>
                </a:solidFill>
                <a:latin typeface="UTM Avo" panose="02040603050506020204" pitchFamily="18" charset="0"/>
              </a:rPr>
              <a:t>vật hoàn chỉnh</a:t>
            </a:r>
            <a:r>
              <a:rPr lang="vi-VN" sz="2400" dirty="0">
                <a:solidFill>
                  <a:srgbClr val="FC7D77">
                    <a:lumMod val="50000"/>
                  </a:srgbClr>
                </a:solidFill>
                <a:latin typeface="UTM Avo" panose="02040603050506020204" pitchFamily="18" charset="0"/>
              </a:rPr>
              <a:t>.</a:t>
            </a:r>
            <a:endParaRPr lang="en-VN" sz="1800" dirty="0"/>
          </a:p>
        </p:txBody>
      </p:sp>
      <p:sp>
        <p:nvSpPr>
          <p:cNvPr id="16" name="Rectangle 15">
            <a:extLst>
              <a:ext uri="{FF2B5EF4-FFF2-40B4-BE49-F238E27FC236}">
                <a16:creationId xmlns:a16="http://schemas.microsoft.com/office/drawing/2014/main" id="{D9B2A749-ABF8-459D-BA59-628986D2CE1B}"/>
              </a:ext>
            </a:extLst>
          </p:cNvPr>
          <p:cNvSpPr/>
          <p:nvPr/>
        </p:nvSpPr>
        <p:spPr>
          <a:xfrm>
            <a:off x="731332" y="2348782"/>
            <a:ext cx="5461752" cy="567848"/>
          </a:xfrm>
          <a:prstGeom prst="rect">
            <a:avLst/>
          </a:prstGeom>
        </p:spPr>
        <p:txBody>
          <a:bodyPr wrap="none">
            <a:spAutoFit/>
          </a:bodyPr>
          <a:lstStyle/>
          <a:p>
            <a:pPr lvl="0">
              <a:lnSpc>
                <a:spcPct val="150000"/>
              </a:lnSpc>
            </a:pPr>
            <a:r>
              <a:rPr lang="vi-VN" sz="2400" dirty="0">
                <a:solidFill>
                  <a:schemeClr val="accent6">
                    <a:lumMod val="50000"/>
                  </a:schemeClr>
                </a:solidFill>
                <a:latin typeface="UTM Avo" panose="02040603050506020204" pitchFamily="18" charset="0"/>
              </a:rPr>
              <a:t>nhau cho đúng vị trí để tại nên một</a:t>
            </a:r>
            <a:endParaRPr lang="vi-VN" sz="2400" dirty="0">
              <a:solidFill>
                <a:srgbClr val="FC7D77">
                  <a:lumMod val="50000"/>
                </a:srgbClr>
              </a:solidFill>
              <a:latin typeface="UTM Avo" panose="02040603050506020204" pitchFamily="18" charset="0"/>
            </a:endParaRPr>
          </a:p>
        </p:txBody>
      </p:sp>
      <p:pic>
        <p:nvPicPr>
          <p:cNvPr id="17" name="Picture 16">
            <a:extLst>
              <a:ext uri="{FF2B5EF4-FFF2-40B4-BE49-F238E27FC236}">
                <a16:creationId xmlns:a16="http://schemas.microsoft.com/office/drawing/2014/main" id="{C1D7EFCE-F526-49AC-9221-3153E5B53A5C}"/>
              </a:ext>
            </a:extLst>
          </p:cNvPr>
          <p:cNvPicPr>
            <a:picLocks noChangeAspect="1"/>
          </p:cNvPicPr>
          <p:nvPr/>
        </p:nvPicPr>
        <p:blipFill rotWithShape="1">
          <a:blip r:embed="rId5"/>
          <a:srcRect t="33539"/>
          <a:stretch/>
        </p:blipFill>
        <p:spPr>
          <a:xfrm>
            <a:off x="3550264" y="3465959"/>
            <a:ext cx="2311893" cy="1615299"/>
          </a:xfrm>
          <a:prstGeom prst="rect">
            <a:avLst/>
          </a:prstGeom>
        </p:spPr>
      </p:pic>
      <p:pic>
        <p:nvPicPr>
          <p:cNvPr id="18" name="Picture 2" descr="Bộ Đồ Chơi Lắp Ráp 92 Mảnh Ghép 3292 - DC00032CL.01">
            <a:extLst>
              <a:ext uri="{FF2B5EF4-FFF2-40B4-BE49-F238E27FC236}">
                <a16:creationId xmlns:a16="http://schemas.microsoft.com/office/drawing/2014/main" id="{9228E9E4-7BEB-4284-917A-D6BCD3EAF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532" y="3483429"/>
            <a:ext cx="1865279" cy="15978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88E68A9-F423-41ED-B612-283EEB7B14A6}"/>
              </a:ext>
            </a:extLst>
          </p:cNvPr>
          <p:cNvSpPr txBox="1"/>
          <p:nvPr/>
        </p:nvSpPr>
        <p:spPr>
          <a:xfrm>
            <a:off x="1829047" y="1923478"/>
            <a:ext cx="4572957" cy="567848"/>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UTM Avo" panose="02040603050506020204" pitchFamily="18" charset="0"/>
              </a:rPr>
              <a:t>: lắp các bộ phận vào với</a:t>
            </a:r>
            <a:endParaRPr lang="en-US" sz="2400" dirty="0">
              <a:solidFill>
                <a:schemeClr val="accent6">
                  <a:lumMod val="50000"/>
                </a:schemeClr>
              </a:solidFill>
              <a:latin typeface="UTM Avo" panose="02040603050506020204" pitchFamily="18" charset="0"/>
            </a:endParaRPr>
          </a:p>
        </p:txBody>
      </p:sp>
      <p:sp>
        <p:nvSpPr>
          <p:cNvPr id="20" name="Oval 19">
            <a:extLst>
              <a:ext uri="{FF2B5EF4-FFF2-40B4-BE49-F238E27FC236}">
                <a16:creationId xmlns:a16="http://schemas.microsoft.com/office/drawing/2014/main" id="{BD9BCEA4-08E0-43C0-9A59-28345F44B443}"/>
              </a:ext>
            </a:extLst>
          </p:cNvPr>
          <p:cNvSpPr/>
          <p:nvPr/>
        </p:nvSpPr>
        <p:spPr>
          <a:xfrm>
            <a:off x="512170" y="213750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0302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6" name="TextBox 5">
            <a:extLst>
              <a:ext uri="{FF2B5EF4-FFF2-40B4-BE49-F238E27FC236}">
                <a16:creationId xmlns:a16="http://schemas.microsoft.com/office/drawing/2014/main" id="{7BF6BCDF-9F5D-43EF-8D2F-74DA0EBB0C5C}"/>
              </a:ext>
            </a:extLst>
          </p:cNvPr>
          <p:cNvSpPr txBox="1"/>
          <p:nvPr/>
        </p:nvSpPr>
        <p:spPr>
          <a:xfrm>
            <a:off x="200890" y="902056"/>
            <a:ext cx="6456219" cy="254236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p:txBody>
      </p:sp>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7853" y="976768"/>
            <a:ext cx="288000" cy="288000"/>
          </a:xfrm>
          <a:prstGeom prst="rect">
            <a:avLst/>
          </a:prstGeom>
        </p:spPr>
      </p:pic>
      <p:sp>
        <p:nvSpPr>
          <p:cNvPr id="14" name="TextBox 13">
            <a:extLst>
              <a:ext uri="{FF2B5EF4-FFF2-40B4-BE49-F238E27FC236}">
                <a16:creationId xmlns:a16="http://schemas.microsoft.com/office/drawing/2014/main" id="{5353B8BA-EEFF-46DE-9384-28218DF94D14}"/>
              </a:ext>
            </a:extLst>
          </p:cNvPr>
          <p:cNvSpPr txBox="1"/>
          <p:nvPr/>
        </p:nvSpPr>
        <p:spPr>
          <a:xfrm>
            <a:off x="4684134" y="1319368"/>
            <a:ext cx="1677957" cy="254236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màu sắc</a:t>
            </a: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p>
        </p:txBody>
      </p:sp>
      <p:sp>
        <p:nvSpPr>
          <p:cNvPr id="15" name="TextBox 14">
            <a:extLst>
              <a:ext uri="{FF2B5EF4-FFF2-40B4-BE49-F238E27FC236}">
                <a16:creationId xmlns:a16="http://schemas.microsoft.com/office/drawing/2014/main" id="{B438032B-188A-4D69-BACB-FCD0B8E7FB65}"/>
              </a:ext>
            </a:extLst>
          </p:cNvPr>
          <p:cNvSpPr txBox="1"/>
          <p:nvPr/>
        </p:nvSpPr>
        <p:spPr>
          <a:xfrm>
            <a:off x="1297559" y="1721471"/>
            <a:ext cx="3318104" cy="880369"/>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hình </a:t>
            </a:r>
            <a:r>
              <a:rPr kumimoji="0" lang="vi-VN"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viên </a:t>
            </a:r>
            <a:r>
              <a:rPr lang="en-US" sz="1800">
                <a:solidFill>
                  <a:srgbClr val="FF0000"/>
                </a:solidFill>
                <a:latin typeface="UTM Avo" panose="02040603050506020204" pitchFamily="18" charset="0"/>
              </a:rPr>
              <a:t> gạch</a:t>
            </a:r>
            <a:r>
              <a:rPr kumimoji="0" lang="en-US"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p>
        </p:txBody>
      </p:sp>
      <p:sp>
        <p:nvSpPr>
          <p:cNvPr id="16" name="TextBox 15">
            <a:extLst>
              <a:ext uri="{FF2B5EF4-FFF2-40B4-BE49-F238E27FC236}">
                <a16:creationId xmlns:a16="http://schemas.microsoft.com/office/drawing/2014/main" id="{DB821E02-A9A0-4641-B4C8-CAB7A4CF2741}"/>
              </a:ext>
            </a:extLst>
          </p:cNvPr>
          <p:cNvSpPr txBox="1"/>
          <p:nvPr/>
        </p:nvSpPr>
        <p:spPr>
          <a:xfrm>
            <a:off x="5433005" y="1723579"/>
            <a:ext cx="2357896" cy="171136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hình </a:t>
            </a:r>
            <a:r>
              <a:rPr kumimoji="0" lang="vi-VN"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nhân  </a:t>
            </a:r>
            <a:r>
              <a:rPr kumimoji="0" lang="en-US"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en-US"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p>
        </p:txBody>
      </p:sp>
      <p:sp>
        <p:nvSpPr>
          <p:cNvPr id="17" name="TextBox 16">
            <a:extLst>
              <a:ext uri="{FF2B5EF4-FFF2-40B4-BE49-F238E27FC236}">
                <a16:creationId xmlns:a16="http://schemas.microsoft.com/office/drawing/2014/main" id="{51525916-06D4-46D4-99F9-CB44D0B81F61}"/>
              </a:ext>
            </a:extLst>
          </p:cNvPr>
          <p:cNvSpPr txBox="1"/>
          <p:nvPr/>
        </p:nvSpPr>
        <p:spPr>
          <a:xfrm>
            <a:off x="1752476" y="2139077"/>
            <a:ext cx="2080449" cy="129586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hình xinh xắn </a:t>
            </a:r>
            <a:r>
              <a:rPr kumimoji="0" lang="en-US"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12" name="TextBox 11">
            <a:extLst>
              <a:ext uri="{FF2B5EF4-FFF2-40B4-BE49-F238E27FC236}">
                <a16:creationId xmlns:a16="http://schemas.microsoft.com/office/drawing/2014/main" id="{4DA60E43-F14E-4DE9-BF25-2C0A1BAAF5B2}"/>
              </a:ext>
            </a:extLst>
          </p:cNvPr>
          <p:cNvSpPr txBox="1"/>
          <p:nvPr/>
        </p:nvSpPr>
        <p:spPr>
          <a:xfrm>
            <a:off x="239891" y="2232507"/>
            <a:ext cx="3883378" cy="369332"/>
          </a:xfrm>
          <a:prstGeom prst="rect">
            <a:avLst/>
          </a:prstGeom>
          <a:noFill/>
        </p:spPr>
        <p:txBody>
          <a:bodyPr wrap="square">
            <a:spAutoFit/>
          </a:bodyPr>
          <a:lstStyle/>
          <a:p>
            <a:r>
              <a:rPr kumimoji="0" lang="vi-VN" sz="1800" b="0" i="0" u="none" strike="noStrike" kern="0" cap="none" spc="0" normalizeH="0" baseline="0" noProof="0">
                <a:ln>
                  <a:noFill/>
                </a:ln>
                <a:solidFill>
                  <a:srgbClr val="FF0000"/>
                </a:solidFill>
                <a:effectLst/>
                <a:uLnTx/>
                <a:uFillTx/>
                <a:latin typeface="UTM Avo" panose="02040603050506020204" pitchFamily="18" charset="0"/>
                <a:cs typeface="Arial"/>
                <a:sym typeface="Arial"/>
              </a:rPr>
              <a:t>vật tí hon </a:t>
            </a:r>
            <a:endParaRPr lang="en-GB" sz="1800"/>
          </a:p>
        </p:txBody>
      </p:sp>
    </p:spTree>
    <p:extLst>
      <p:ext uri="{BB962C8B-B14F-4D97-AF65-F5344CB8AC3E}">
        <p14:creationId xmlns:p14="http://schemas.microsoft.com/office/powerpoint/2010/main" val="920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6" name="TextBox 5">
            <a:extLst>
              <a:ext uri="{FF2B5EF4-FFF2-40B4-BE49-F238E27FC236}">
                <a16:creationId xmlns:a16="http://schemas.microsoft.com/office/drawing/2014/main" id="{7BF6BCDF-9F5D-43EF-8D2F-74DA0EBB0C5C}"/>
              </a:ext>
            </a:extLst>
          </p:cNvPr>
          <p:cNvSpPr txBox="1"/>
          <p:nvPr/>
        </p:nvSpPr>
        <p:spPr>
          <a:xfrm>
            <a:off x="200890" y="602359"/>
            <a:ext cx="6456219" cy="2126864"/>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24" y="691172"/>
            <a:ext cx="288000" cy="288000"/>
          </a:xfrm>
          <a:prstGeom prst="rect">
            <a:avLst/>
          </a:prstGeom>
        </p:spPr>
      </p:pic>
      <p:sp>
        <p:nvSpPr>
          <p:cNvPr id="14" name="TextBox 13">
            <a:extLst>
              <a:ext uri="{FF2B5EF4-FFF2-40B4-BE49-F238E27FC236}">
                <a16:creationId xmlns:a16="http://schemas.microsoft.com/office/drawing/2014/main" id="{D15FAE23-ED12-45C7-A0D8-64FC8F93BA89}"/>
              </a:ext>
            </a:extLst>
          </p:cNvPr>
          <p:cNvSpPr txBox="1"/>
          <p:nvPr/>
        </p:nvSpPr>
        <p:spPr>
          <a:xfrm>
            <a:off x="200890" y="2864807"/>
            <a:ext cx="6456219" cy="129586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Từ những mảnh ghép nhỏ bé, chúng tớ kết hợp với nhau để tạo ra cả một thế giới kì diệu. </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cxnSp>
        <p:nvCxnSpPr>
          <p:cNvPr id="15" name="Straight Connector 14">
            <a:extLst>
              <a:ext uri="{FF2B5EF4-FFF2-40B4-BE49-F238E27FC236}">
                <a16:creationId xmlns:a16="http://schemas.microsoft.com/office/drawing/2014/main" id="{16E712EC-1578-4FAD-BB32-56692D6EAA7E}"/>
              </a:ext>
            </a:extLst>
          </p:cNvPr>
          <p:cNvCxnSpPr>
            <a:cxnSpLocks/>
          </p:cNvCxnSpPr>
          <p:nvPr/>
        </p:nvCxnSpPr>
        <p:spPr>
          <a:xfrm flipH="1">
            <a:off x="3527483" y="2988460"/>
            <a:ext cx="107178" cy="3648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6F12921-64BA-4BEA-AAB7-9B8015104D28}"/>
              </a:ext>
            </a:extLst>
          </p:cNvPr>
          <p:cNvGrpSpPr/>
          <p:nvPr/>
        </p:nvGrpSpPr>
        <p:grpSpPr>
          <a:xfrm>
            <a:off x="2988268" y="3354993"/>
            <a:ext cx="178014" cy="364812"/>
            <a:chOff x="4944388" y="3399410"/>
            <a:chExt cx="230207" cy="470813"/>
          </a:xfrm>
        </p:grpSpPr>
        <p:cxnSp>
          <p:nvCxnSpPr>
            <p:cNvPr id="17" name="Straight Connector 16">
              <a:extLst>
                <a:ext uri="{FF2B5EF4-FFF2-40B4-BE49-F238E27FC236}">
                  <a16:creationId xmlns:a16="http://schemas.microsoft.com/office/drawing/2014/main" id="{A9E08D99-A554-4116-AB1C-5BC161051F6E}"/>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D0ED74-FD5C-481B-B43D-C5B7E0EFD9A4}"/>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248C3051-FB7D-4CA7-956C-730CFE100FA0}"/>
              </a:ext>
            </a:extLst>
          </p:cNvPr>
          <p:cNvCxnSpPr>
            <a:cxnSpLocks/>
          </p:cNvCxnSpPr>
          <p:nvPr/>
        </p:nvCxnSpPr>
        <p:spPr>
          <a:xfrm flipH="1">
            <a:off x="6232512" y="2975538"/>
            <a:ext cx="107178" cy="3648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9E37550-4367-4910-B9EB-67CB3763175B}"/>
              </a:ext>
            </a:extLst>
          </p:cNvPr>
          <p:cNvSpPr/>
          <p:nvPr/>
        </p:nvSpPr>
        <p:spPr>
          <a:xfrm>
            <a:off x="416408" y="292402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00"/>
          </a:p>
        </p:txBody>
      </p:sp>
      <p:sp>
        <p:nvSpPr>
          <p:cNvPr id="21" name="TextBox 20">
            <a:extLst>
              <a:ext uri="{FF2B5EF4-FFF2-40B4-BE49-F238E27FC236}">
                <a16:creationId xmlns:a16="http://schemas.microsoft.com/office/drawing/2014/main" id="{7406B16D-DEFC-46E0-BF2E-65005D2CE7FA}"/>
              </a:ext>
            </a:extLst>
          </p:cNvPr>
          <p:cNvSpPr txBox="1"/>
          <p:nvPr/>
        </p:nvSpPr>
        <p:spPr>
          <a:xfrm>
            <a:off x="2311824" y="1016253"/>
            <a:ext cx="1338107" cy="464871"/>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kì diệu</a:t>
            </a: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
        <p:nvSpPr>
          <p:cNvPr id="22" name="TextBox 21">
            <a:extLst>
              <a:ext uri="{FF2B5EF4-FFF2-40B4-BE49-F238E27FC236}">
                <a16:creationId xmlns:a16="http://schemas.microsoft.com/office/drawing/2014/main" id="{26C50EC1-37A6-4516-8DBB-3B1A891C3D58}"/>
              </a:ext>
            </a:extLst>
          </p:cNvPr>
          <p:cNvSpPr txBox="1"/>
          <p:nvPr/>
        </p:nvSpPr>
        <p:spPr>
          <a:xfrm>
            <a:off x="4560714" y="1410777"/>
            <a:ext cx="1203243" cy="464871"/>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tháo</a:t>
            </a: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err="1">
                <a:ln>
                  <a:noFill/>
                </a:ln>
                <a:solidFill>
                  <a:srgbClr val="FF0000"/>
                </a:solidFill>
                <a:effectLst/>
                <a:uLnTx/>
                <a:uFillTx/>
                <a:latin typeface="UTM Avo" panose="02040603050506020204" pitchFamily="18" charset="0"/>
                <a:cs typeface="Arial"/>
                <a:sym typeface="Arial"/>
              </a:rPr>
              <a:t>rời</a:t>
            </a:r>
            <a:r>
              <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r>
              <a:rPr kumimoji="0" lang="en-US"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 </a:t>
            </a:r>
            <a:endParaRPr kumimoji="0" lang="vi-VN" sz="18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endParaRPr>
          </a:p>
        </p:txBody>
      </p:sp>
    </p:spTree>
    <p:extLst>
      <p:ext uri="{BB962C8B-B14F-4D97-AF65-F5344CB8AC3E}">
        <p14:creationId xmlns:p14="http://schemas.microsoft.com/office/powerpoint/2010/main" val="17638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heckerboard(across)">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heckerboard(across)">
                                      <p:cBhvr>
                                        <p:cTn id="29" dur="500"/>
                                        <p:tgtEl>
                                          <p:spTgt spid="21"/>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heckerboard(across)">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6" name="TextBox 5">
            <a:extLst>
              <a:ext uri="{FF2B5EF4-FFF2-40B4-BE49-F238E27FC236}">
                <a16:creationId xmlns:a16="http://schemas.microsoft.com/office/drawing/2014/main" id="{7BF6BCDF-9F5D-43EF-8D2F-74DA0EBB0C5C}"/>
              </a:ext>
            </a:extLst>
          </p:cNvPr>
          <p:cNvSpPr txBox="1"/>
          <p:nvPr/>
        </p:nvSpPr>
        <p:spPr>
          <a:xfrm>
            <a:off x="184730" y="616316"/>
            <a:ext cx="6456219" cy="1711366"/>
          </a:xfrm>
          <a:prstGeom prst="rect">
            <a:avLst/>
          </a:prstGeom>
          <a:noFill/>
        </p:spPr>
        <p:txBody>
          <a:bodyPr wrap="square" rtlCol="0">
            <a:spAutoFit/>
          </a:bodyPr>
          <a:lstStyle/>
          <a:p>
            <a:pPr marL="44450" lvl="0" algn="just">
              <a:lnSpc>
                <a:spcPct val="150000"/>
              </a:lnSpc>
              <a:defRPr/>
            </a:pPr>
            <a:r>
              <a:rPr lang="en-US" sz="1800" dirty="0">
                <a:latin typeface="UTM Avo" panose="02040603050506020204" pitchFamily="18" charset="0"/>
              </a:rPr>
              <a:t>     </a:t>
            </a:r>
            <a:r>
              <a:rPr lang="vi-VN" sz="1800" dirty="0">
                <a:latin typeface="UTM Avo" panose="02040603050506020204" pitchFamily="18" charset="0"/>
              </a:rPr>
              <a:t>Chúng tớ giúp các bạn có trí tưởng tượng phong phú, khả năng sáng tạo và tính </a:t>
            </a:r>
            <a:r>
              <a:rPr lang="vi-VN" sz="1800" dirty="0">
                <a:solidFill>
                  <a:schemeClr val="tx1">
                    <a:lumMod val="50000"/>
                  </a:schemeClr>
                </a:solidFill>
                <a:latin typeface="UTM Avo" panose="02040603050506020204" pitchFamily="18" charset="0"/>
              </a:rPr>
              <a:t>kiên nhẫn</a:t>
            </a:r>
            <a:r>
              <a:rPr lang="vi-VN" sz="1800" dirty="0">
                <a:latin typeface="UTM Avo" panose="02040603050506020204" pitchFamily="18" charset="0"/>
              </a:rPr>
              <a:t>. Nào, các bạn đã sẵn s</a:t>
            </a:r>
            <a:r>
              <a:rPr lang="en-US" sz="1800" dirty="0">
                <a:latin typeface="UTM Avo" panose="02040603050506020204" pitchFamily="18" charset="0"/>
              </a:rPr>
              <a:t>à</a:t>
            </a:r>
            <a:r>
              <a:rPr lang="vi-VN" sz="1800" dirty="0">
                <a:latin typeface="UTM Avo" panose="02040603050506020204" pitchFamily="18" charset="0"/>
              </a:rPr>
              <a:t>ng chơi cùng chúng tớ chưa?</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UTM Avo" panose="02040603050506020204" pitchFamily="18" charset="0"/>
                <a:sym typeface="Arial"/>
              </a:rPr>
              <a:t>					</a:t>
            </a:r>
          </a:p>
        </p:txBody>
      </p:sp>
      <p:grpSp>
        <p:nvGrpSpPr>
          <p:cNvPr id="10" name="Group 9">
            <a:extLst>
              <a:ext uri="{FF2B5EF4-FFF2-40B4-BE49-F238E27FC236}">
                <a16:creationId xmlns:a16="http://schemas.microsoft.com/office/drawing/2014/main" id="{4AFEDC99-FA21-4F9C-9350-710ECC2A6D0C}"/>
              </a:ext>
            </a:extLst>
          </p:cNvPr>
          <p:cNvGrpSpPr/>
          <p:nvPr/>
        </p:nvGrpSpPr>
        <p:grpSpPr>
          <a:xfrm>
            <a:off x="217051" y="507339"/>
            <a:ext cx="313120" cy="584775"/>
            <a:chOff x="3423096" y="2855682"/>
            <a:chExt cx="344433" cy="643252"/>
          </a:xfrm>
        </p:grpSpPr>
        <p:sp>
          <p:nvSpPr>
            <p:cNvPr id="11" name="Oval 10">
              <a:extLst>
                <a:ext uri="{FF2B5EF4-FFF2-40B4-BE49-F238E27FC236}">
                  <a16:creationId xmlns:a16="http://schemas.microsoft.com/office/drawing/2014/main" id="{35CE0200-6089-413B-A478-9ECD98E0B96B}"/>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2" name="Rectangle 11">
              <a:extLst>
                <a:ext uri="{FF2B5EF4-FFF2-40B4-BE49-F238E27FC236}">
                  <a16:creationId xmlns:a16="http://schemas.microsoft.com/office/drawing/2014/main" id="{89DE50EE-6839-43C4-B062-5D81547AA760}"/>
                </a:ext>
              </a:extLst>
            </p:cNvPr>
            <p:cNvSpPr/>
            <p:nvPr/>
          </p:nvSpPr>
          <p:spPr>
            <a:xfrm rot="21163024">
              <a:off x="3423096" y="2855682"/>
              <a:ext cx="289686" cy="643252"/>
            </a:xfrm>
            <a:prstGeom prst="rect">
              <a:avLst/>
            </a:prstGeom>
          </p:spPr>
          <p:txBody>
            <a:bodyPr wrap="square">
              <a:spAutoFit/>
            </a:bodyPr>
            <a:lstStyle/>
            <a:p>
              <a:pPr algn="ctr"/>
              <a:r>
                <a:rPr lang="en-VN" sz="3200" b="1" i="1" dirty="0">
                  <a:solidFill>
                    <a:schemeClr val="accent2"/>
                  </a:solidFill>
                  <a:latin typeface="UTM Charlotte" panose="02040603050506020204" pitchFamily="18" charset="0"/>
                </a:rPr>
                <a:t>4</a:t>
              </a:r>
            </a:p>
          </p:txBody>
        </p:sp>
      </p:grpSp>
      <p:sp>
        <p:nvSpPr>
          <p:cNvPr id="16" name="Rectangle 15">
            <a:extLst>
              <a:ext uri="{FF2B5EF4-FFF2-40B4-BE49-F238E27FC236}">
                <a16:creationId xmlns:a16="http://schemas.microsoft.com/office/drawing/2014/main" id="{982CF858-1D94-4459-A6FC-A3E9A73A787B}"/>
              </a:ext>
            </a:extLst>
          </p:cNvPr>
          <p:cNvSpPr/>
          <p:nvPr/>
        </p:nvSpPr>
        <p:spPr>
          <a:xfrm>
            <a:off x="598140" y="2850070"/>
            <a:ext cx="5996762" cy="880369"/>
          </a:xfrm>
          <a:prstGeom prst="rect">
            <a:avLst/>
          </a:prstGeom>
        </p:spPr>
        <p:txBody>
          <a:bodyPr wrap="square">
            <a:spAutoFit/>
          </a:bodyPr>
          <a:lstStyle/>
          <a:p>
            <a:pPr marL="44450" lvl="0" algn="just">
              <a:lnSpc>
                <a:spcPct val="150000"/>
              </a:lnSpc>
              <a:defRPr/>
            </a:pPr>
            <a:r>
              <a:rPr lang="vi-VN" sz="1800" dirty="0">
                <a:latin typeface="UTM Avo" panose="02040603050506020204" pitchFamily="18" charset="0"/>
              </a:rPr>
              <a:t>  </a:t>
            </a:r>
            <a:r>
              <a:rPr lang="en-US" sz="1800" dirty="0">
                <a:latin typeface="UTM Avo" panose="02040603050506020204" pitchFamily="18" charset="0"/>
              </a:rPr>
              <a:t> </a:t>
            </a:r>
            <a:r>
              <a:rPr lang="vi-VN" sz="1800" dirty="0">
                <a:latin typeface="UTM Avo" panose="02040603050506020204" pitchFamily="18" charset="0"/>
              </a:rPr>
              <a:t>Chúng tớ giúp các bạn có trí tưởng tượng phong phú, khả năng sáng tạo và tính kiên nhẫn.</a:t>
            </a:r>
          </a:p>
        </p:txBody>
      </p:sp>
      <p:cxnSp>
        <p:nvCxnSpPr>
          <p:cNvPr id="17" name="Straight Connector 16">
            <a:extLst>
              <a:ext uri="{FF2B5EF4-FFF2-40B4-BE49-F238E27FC236}">
                <a16:creationId xmlns:a16="http://schemas.microsoft.com/office/drawing/2014/main" id="{1C037EE0-CD9C-45E2-ADDD-89B26C9513B0}"/>
              </a:ext>
            </a:extLst>
          </p:cNvPr>
          <p:cNvCxnSpPr>
            <a:cxnSpLocks/>
          </p:cNvCxnSpPr>
          <p:nvPr/>
        </p:nvCxnSpPr>
        <p:spPr>
          <a:xfrm flipH="1">
            <a:off x="3015833" y="2970123"/>
            <a:ext cx="107178" cy="3648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C25967-F096-40D5-B307-15BE27CBBF32}"/>
              </a:ext>
            </a:extLst>
          </p:cNvPr>
          <p:cNvCxnSpPr>
            <a:cxnSpLocks/>
          </p:cNvCxnSpPr>
          <p:nvPr/>
        </p:nvCxnSpPr>
        <p:spPr>
          <a:xfrm flipH="1">
            <a:off x="6039259" y="2990838"/>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3FE738-D8DF-4086-BA64-828AF63E4726}"/>
              </a:ext>
            </a:extLst>
          </p:cNvPr>
          <p:cNvCxnSpPr/>
          <p:nvPr/>
        </p:nvCxnSpPr>
        <p:spPr>
          <a:xfrm flipH="1">
            <a:off x="2001104" y="3349790"/>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67E99CA-F658-4597-ACB2-1D7D46AA15AD}"/>
              </a:ext>
            </a:extLst>
          </p:cNvPr>
          <p:cNvGrpSpPr/>
          <p:nvPr/>
        </p:nvGrpSpPr>
        <p:grpSpPr>
          <a:xfrm>
            <a:off x="3682607" y="3364401"/>
            <a:ext cx="178014" cy="364812"/>
            <a:chOff x="4944388" y="3399410"/>
            <a:chExt cx="230207" cy="470813"/>
          </a:xfrm>
        </p:grpSpPr>
        <p:cxnSp>
          <p:nvCxnSpPr>
            <p:cNvPr id="21" name="Straight Connector 20">
              <a:extLst>
                <a:ext uri="{FF2B5EF4-FFF2-40B4-BE49-F238E27FC236}">
                  <a16:creationId xmlns:a16="http://schemas.microsoft.com/office/drawing/2014/main" id="{08A5D2A3-321B-4D62-9D69-1AED7DCD718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27094A-0F0C-4671-B69B-8CADBADB394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0F3FACE3-3C78-4070-8BD0-45480600316C}"/>
              </a:ext>
            </a:extLst>
          </p:cNvPr>
          <p:cNvSpPr/>
          <p:nvPr/>
        </p:nvSpPr>
        <p:spPr>
          <a:xfrm>
            <a:off x="598140" y="300045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00"/>
          </a:p>
        </p:txBody>
      </p:sp>
      <p:sp>
        <p:nvSpPr>
          <p:cNvPr id="24" name="TextBox 23">
            <a:extLst>
              <a:ext uri="{FF2B5EF4-FFF2-40B4-BE49-F238E27FC236}">
                <a16:creationId xmlns:a16="http://schemas.microsoft.com/office/drawing/2014/main" id="{8B53DCD1-C736-44B8-B6DA-FEFAE7E87955}"/>
              </a:ext>
            </a:extLst>
          </p:cNvPr>
          <p:cNvSpPr txBox="1"/>
          <p:nvPr/>
        </p:nvSpPr>
        <p:spPr>
          <a:xfrm>
            <a:off x="4097391" y="616316"/>
            <a:ext cx="2885761" cy="1295868"/>
          </a:xfrm>
          <a:prstGeom prst="rect">
            <a:avLst/>
          </a:prstGeom>
          <a:noFill/>
        </p:spPr>
        <p:txBody>
          <a:bodyPr wrap="square" rtlCol="0">
            <a:spAutoFit/>
          </a:bodyPr>
          <a:lstStyle/>
          <a:p>
            <a:pPr marL="44450" lvl="0" algn="just">
              <a:lnSpc>
                <a:spcPct val="150000"/>
              </a:lnSpc>
              <a:defRPr/>
            </a:pPr>
            <a:r>
              <a:rPr lang="en-US" sz="1800" dirty="0">
                <a:solidFill>
                  <a:srgbClr val="FF0000"/>
                </a:solidFill>
                <a:latin typeface="UTM Avo" panose="02040603050506020204" pitchFamily="18" charset="0"/>
              </a:rPr>
              <a:t>      </a:t>
            </a:r>
            <a:r>
              <a:rPr lang="vi-VN" sz="1800" dirty="0">
                <a:solidFill>
                  <a:srgbClr val="FF0000"/>
                </a:solidFill>
                <a:latin typeface="UTM Avo" panose="02040603050506020204" pitchFamily="18" charset="0"/>
              </a:rPr>
              <a:t>phong phú</a:t>
            </a:r>
            <a:r>
              <a:rPr lang="en-US" sz="1800" dirty="0">
                <a:solidFill>
                  <a:srgbClr val="FF0000"/>
                </a:solidFill>
                <a:latin typeface="UTM Avo" panose="02040603050506020204" pitchFamily="18" charset="0"/>
              </a:rPr>
              <a:t>   </a:t>
            </a:r>
            <a:r>
              <a:rPr kumimoji="0" lang="vi-VN" sz="1800" i="0" u="none" strike="noStrike" kern="0" cap="none" spc="0" normalizeH="0" baseline="0" noProof="0" dirty="0">
                <a:ln>
                  <a:noFill/>
                </a:ln>
                <a:solidFill>
                  <a:srgbClr val="FF0000"/>
                </a:solidFill>
                <a:effectLst/>
                <a:uLnTx/>
                <a:uFillTx/>
                <a:latin typeface="UTM Avo" panose="02040603050506020204" pitchFamily="18" charset="0"/>
                <a:sym typeface="Arial"/>
              </a:rPr>
              <a:t>					</a:t>
            </a:r>
          </a:p>
        </p:txBody>
      </p:sp>
      <p:sp>
        <p:nvSpPr>
          <p:cNvPr id="25" name="TextBox 24">
            <a:extLst>
              <a:ext uri="{FF2B5EF4-FFF2-40B4-BE49-F238E27FC236}">
                <a16:creationId xmlns:a16="http://schemas.microsoft.com/office/drawing/2014/main" id="{9DC7E8C2-358E-4C95-A7B9-C0056978780C}"/>
              </a:ext>
            </a:extLst>
          </p:cNvPr>
          <p:cNvSpPr txBox="1"/>
          <p:nvPr/>
        </p:nvSpPr>
        <p:spPr>
          <a:xfrm>
            <a:off x="-168762" y="1031814"/>
            <a:ext cx="2587005" cy="1295868"/>
          </a:xfrm>
          <a:prstGeom prst="rect">
            <a:avLst/>
          </a:prstGeom>
          <a:noFill/>
        </p:spPr>
        <p:txBody>
          <a:bodyPr wrap="square" rtlCol="0">
            <a:spAutoFit/>
          </a:bodyPr>
          <a:lstStyle/>
          <a:p>
            <a:pPr marL="44450" lvl="0" algn="just">
              <a:lnSpc>
                <a:spcPct val="150000"/>
              </a:lnSpc>
              <a:defRPr/>
            </a:pPr>
            <a:r>
              <a:rPr lang="en-US" sz="1800" dirty="0">
                <a:solidFill>
                  <a:srgbClr val="FF0000"/>
                </a:solidFill>
                <a:latin typeface="UTM Avo" panose="02040603050506020204" pitchFamily="18" charset="0"/>
              </a:rPr>
              <a:t>       </a:t>
            </a:r>
            <a:r>
              <a:rPr lang="vi-VN" sz="1800" dirty="0">
                <a:solidFill>
                  <a:srgbClr val="FF0000"/>
                </a:solidFill>
                <a:latin typeface="UTM Avo" panose="02040603050506020204" pitchFamily="18" charset="0"/>
              </a:rPr>
              <a:t>sáng tạo </a:t>
            </a:r>
            <a:r>
              <a:rPr lang="en-US" sz="1800" dirty="0">
                <a:solidFill>
                  <a:srgbClr val="FF0000"/>
                </a:solidFill>
                <a:latin typeface="UTM Avo" panose="02040603050506020204" pitchFamily="18" charset="0"/>
              </a:rPr>
              <a:t>  </a:t>
            </a:r>
            <a:r>
              <a:rPr kumimoji="0" lang="vi-VN" sz="1800" i="0" u="none" strike="noStrike" kern="0" cap="none" spc="0" normalizeH="0" baseline="0" noProof="0" dirty="0">
                <a:ln>
                  <a:noFill/>
                </a:ln>
                <a:solidFill>
                  <a:srgbClr val="FF0000"/>
                </a:solidFill>
                <a:effectLst/>
                <a:uLnTx/>
                <a:uFillTx/>
                <a:latin typeface="UTM Avo" panose="02040603050506020204" pitchFamily="18" charset="0"/>
                <a:sym typeface="Arial"/>
              </a:rPr>
              <a:t>				</a:t>
            </a:r>
          </a:p>
        </p:txBody>
      </p:sp>
      <p:sp>
        <p:nvSpPr>
          <p:cNvPr id="26" name="TextBox 25">
            <a:extLst>
              <a:ext uri="{FF2B5EF4-FFF2-40B4-BE49-F238E27FC236}">
                <a16:creationId xmlns:a16="http://schemas.microsoft.com/office/drawing/2014/main" id="{01214934-8D8B-4E6F-AFB3-8DA53D5A5BBD}"/>
              </a:ext>
            </a:extLst>
          </p:cNvPr>
          <p:cNvSpPr txBox="1"/>
          <p:nvPr/>
        </p:nvSpPr>
        <p:spPr>
          <a:xfrm>
            <a:off x="1850946" y="1043103"/>
            <a:ext cx="2436952" cy="464871"/>
          </a:xfrm>
          <a:prstGeom prst="rect">
            <a:avLst/>
          </a:prstGeom>
          <a:noFill/>
        </p:spPr>
        <p:txBody>
          <a:bodyPr wrap="square" rtlCol="0">
            <a:spAutoFit/>
          </a:bodyPr>
          <a:lstStyle/>
          <a:p>
            <a:pPr marL="44450" lvl="0" algn="just">
              <a:lnSpc>
                <a:spcPct val="150000"/>
              </a:lnSpc>
              <a:defRPr/>
            </a:pPr>
            <a:r>
              <a:rPr lang="vi-VN" sz="1800" dirty="0">
                <a:solidFill>
                  <a:srgbClr val="FF0000"/>
                </a:solidFill>
                <a:latin typeface="UTM Avo" panose="02040603050506020204" pitchFamily="18" charset="0"/>
              </a:rPr>
              <a:t>kiên nhẫn</a:t>
            </a:r>
            <a:r>
              <a:rPr lang="en-US" sz="1800" dirty="0">
                <a:solidFill>
                  <a:srgbClr val="FF0000"/>
                </a:solidFill>
                <a:latin typeface="UTM Avo" panose="02040603050506020204" pitchFamily="18" charset="0"/>
              </a:rPr>
              <a:t> </a:t>
            </a:r>
            <a:r>
              <a:rPr kumimoji="0" lang="vi-VN" sz="1800" i="0" u="none" strike="noStrike" kern="0" cap="none" spc="0" normalizeH="0" baseline="0" noProof="0" dirty="0">
                <a:ln>
                  <a:noFill/>
                </a:ln>
                <a:solidFill>
                  <a:srgbClr val="FF0000"/>
                </a:solidFill>
                <a:effectLst/>
                <a:uLnTx/>
                <a:uFillTx/>
                <a:latin typeface="UTM Avo" panose="02040603050506020204" pitchFamily="18" charset="0"/>
                <a:sym typeface="Arial"/>
              </a:rPr>
              <a:t>	</a:t>
            </a:r>
          </a:p>
        </p:txBody>
      </p:sp>
    </p:spTree>
    <p:extLst>
      <p:ext uri="{BB962C8B-B14F-4D97-AF65-F5344CB8AC3E}">
        <p14:creationId xmlns:p14="http://schemas.microsoft.com/office/powerpoint/2010/main" val="236459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checkerboard(across)">
                                      <p:cBhvr>
                                        <p:cTn id="32" dur="500"/>
                                        <p:tgtEl>
                                          <p:spTgt spid="2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heckerboard(across)">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E85C82-0EA4-42AC-9306-1A8A08371E40}"/>
              </a:ext>
            </a:extLst>
          </p:cNvPr>
          <p:cNvPicPr>
            <a:picLocks noChangeAspect="1"/>
          </p:cNvPicPr>
          <p:nvPr/>
        </p:nvPicPr>
        <p:blipFill rotWithShape="1">
          <a:blip r:embed="rId2"/>
          <a:srcRect l="7607" t="9720" r="7737" b="54882"/>
          <a:stretch/>
        </p:blipFill>
        <p:spPr>
          <a:xfrm>
            <a:off x="-16098" y="3399672"/>
            <a:ext cx="6820717" cy="1100891"/>
          </a:xfrm>
          <a:prstGeom prst="rect">
            <a:avLst/>
          </a:prstGeom>
        </p:spPr>
      </p:pic>
      <p:pic>
        <p:nvPicPr>
          <p:cNvPr id="4" name="Picture 3"/>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022442" y="1019682"/>
            <a:ext cx="2969582" cy="3116307"/>
          </a:xfrm>
          <a:prstGeom prst="rect">
            <a:avLst/>
          </a:prstGeom>
        </p:spPr>
      </p:pic>
      <p:sp>
        <p:nvSpPr>
          <p:cNvPr id="9" name="五角星 32">
            <a:extLst>
              <a:ext uri="{FF2B5EF4-FFF2-40B4-BE49-F238E27FC236}">
                <a16:creationId xmlns:a16="http://schemas.microsoft.com/office/drawing/2014/main" id="{456AFA60-F4E9-4F8C-B784-B77A88F7BC17}"/>
              </a:ext>
            </a:extLst>
          </p:cNvPr>
          <p:cNvSpPr/>
          <p:nvPr/>
        </p:nvSpPr>
        <p:spPr>
          <a:xfrm rot="2121297">
            <a:off x="6353762" y="1585956"/>
            <a:ext cx="422225" cy="373663"/>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0" name="五角星 36">
            <a:extLst>
              <a:ext uri="{FF2B5EF4-FFF2-40B4-BE49-F238E27FC236}">
                <a16:creationId xmlns:a16="http://schemas.microsoft.com/office/drawing/2014/main" id="{7FBBF3D5-E65A-4381-A0D7-5B79C92337E7}"/>
              </a:ext>
            </a:extLst>
          </p:cNvPr>
          <p:cNvSpPr/>
          <p:nvPr/>
        </p:nvSpPr>
        <p:spPr>
          <a:xfrm rot="2755789">
            <a:off x="5204867" y="683573"/>
            <a:ext cx="284973" cy="257766"/>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1" name="五角星 35">
            <a:extLst>
              <a:ext uri="{FF2B5EF4-FFF2-40B4-BE49-F238E27FC236}">
                <a16:creationId xmlns:a16="http://schemas.microsoft.com/office/drawing/2014/main" id="{8D3C28E5-F3A6-453B-ABFE-91DEC3D1DA7A}"/>
              </a:ext>
            </a:extLst>
          </p:cNvPr>
          <p:cNvSpPr/>
          <p:nvPr/>
        </p:nvSpPr>
        <p:spPr>
          <a:xfrm rot="19384917">
            <a:off x="5623235" y="736786"/>
            <a:ext cx="488839" cy="443446"/>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2" name="五角星 34">
            <a:extLst>
              <a:ext uri="{FF2B5EF4-FFF2-40B4-BE49-F238E27FC236}">
                <a16:creationId xmlns:a16="http://schemas.microsoft.com/office/drawing/2014/main" id="{E583762C-884A-4BF6-9F4B-922802B76FAE}"/>
              </a:ext>
            </a:extLst>
          </p:cNvPr>
          <p:cNvSpPr/>
          <p:nvPr/>
        </p:nvSpPr>
        <p:spPr>
          <a:xfrm rot="1497142">
            <a:off x="6171191" y="689566"/>
            <a:ext cx="653924" cy="629816"/>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F94600CE-22E8-484C-BDC9-A5DF7CD97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585" y="-496042"/>
            <a:ext cx="4086287" cy="3847928"/>
          </a:xfrm>
          <a:prstGeom prst="rect">
            <a:avLst/>
          </a:prstGeom>
        </p:spPr>
      </p:pic>
      <p:sp>
        <p:nvSpPr>
          <p:cNvPr id="15" name="Rectangle 14">
            <a:extLst>
              <a:ext uri="{FF2B5EF4-FFF2-40B4-BE49-F238E27FC236}">
                <a16:creationId xmlns:a16="http://schemas.microsoft.com/office/drawing/2014/main" id="{33E65A41-310F-4CD3-B2E8-5A169BC0D081}"/>
              </a:ext>
            </a:extLst>
          </p:cNvPr>
          <p:cNvSpPr/>
          <p:nvPr/>
        </p:nvSpPr>
        <p:spPr>
          <a:xfrm>
            <a:off x="1726959" y="739268"/>
            <a:ext cx="3234694" cy="530411"/>
          </a:xfrm>
          <a:prstGeom prst="rect">
            <a:avLst/>
          </a:prstGeom>
          <a:noFill/>
          <a:ln>
            <a:noFill/>
          </a:ln>
          <a:effectLst/>
        </p:spPr>
        <p:txBody>
          <a:bodyPr lIns="38566" tIns="19284" rIns="38566" bIns="19284" rtlCol="0" anchor="ctr"/>
          <a:lstStyle/>
          <a:p>
            <a:pPr marL="0" marR="0" lvl="0" indent="0" algn="ctr" defTabSz="385658" rtl="0" eaLnBrk="1" fontAlgn="auto" latinLnBrk="0" hangingPunct="1">
              <a:lnSpc>
                <a:spcPct val="100000"/>
              </a:lnSpc>
              <a:spcBef>
                <a:spcPts val="0"/>
              </a:spcBef>
              <a:spcAft>
                <a:spcPts val="0"/>
              </a:spcAft>
              <a:buClrTx/>
              <a:buSzTx/>
              <a:buFont typeface="Arial"/>
              <a:buNone/>
              <a:tabLst/>
              <a:defRPr/>
            </a:pPr>
            <a:r>
              <a:rPr kumimoji="0" lang="en-US" sz="2250" b="1" i="0" u="none" strike="noStrike" kern="0" cap="none" spc="0" normalizeH="0" baseline="0" noProof="0" dirty="0">
                <a:ln>
                  <a:noFill/>
                </a:ln>
                <a:solidFill>
                  <a:prstClr val="white"/>
                </a:solidFill>
                <a:effectLst/>
                <a:uLnTx/>
                <a:uFillTx/>
                <a:latin typeface="Calibri" panose="020F0502020204030204" pitchFamily="34" charset="0"/>
                <a:ea typeface="+mn-ea"/>
                <a:cs typeface="Arial"/>
                <a:sym typeface="Arial"/>
              </a:rPr>
              <a:t>LUYỆN</a:t>
            </a:r>
            <a:r>
              <a:rPr kumimoji="0" lang="en-US" sz="2250" b="1" i="0" u="none" strike="noStrike" kern="0" cap="none" spc="0" normalizeH="0" noProof="0" dirty="0">
                <a:ln>
                  <a:noFill/>
                </a:ln>
                <a:solidFill>
                  <a:prstClr val="white"/>
                </a:solidFill>
                <a:effectLst/>
                <a:uLnTx/>
                <a:uFillTx/>
                <a:latin typeface="Calibri" panose="020F0502020204030204" pitchFamily="34" charset="0"/>
                <a:ea typeface="+mn-ea"/>
                <a:cs typeface="Arial"/>
                <a:sym typeface="Arial"/>
              </a:rPr>
              <a:t> ĐỌC </a:t>
            </a:r>
            <a:r>
              <a:rPr kumimoji="0" lang="en-US" sz="2250" b="1" i="0" u="none" strike="noStrike" kern="0" cap="none" spc="0" normalizeH="0" baseline="0" noProof="0" dirty="0">
                <a:ln>
                  <a:noFill/>
                </a:ln>
                <a:solidFill>
                  <a:prstClr val="white"/>
                </a:solidFill>
                <a:effectLst/>
                <a:uLnTx/>
                <a:uFillTx/>
                <a:latin typeface="Calibri" panose="020F0502020204030204" pitchFamily="34" charset="0"/>
                <a:ea typeface="+mn-ea"/>
                <a:cs typeface="Arial"/>
                <a:sym typeface="Arial"/>
              </a:rPr>
              <a:t>NHÓM </a:t>
            </a:r>
          </a:p>
        </p:txBody>
      </p:sp>
      <p:pic>
        <p:nvPicPr>
          <p:cNvPr id="16" name="Picture 15" descr="chitchat.png">
            <a:extLst>
              <a:ext uri="{FF2B5EF4-FFF2-40B4-BE49-F238E27FC236}">
                <a16:creationId xmlns:a16="http://schemas.microsoft.com/office/drawing/2014/main" id="{FD9BCF49-B866-4C8D-9E6E-9BADC08EA343}"/>
              </a:ext>
            </a:extLst>
          </p:cNvPr>
          <p:cNvPicPr>
            <a:picLocks noChangeAspect="1"/>
          </p:cNvPicPr>
          <p:nvPr/>
        </p:nvPicPr>
        <p:blipFill>
          <a:blip r:embed="rId5" cstate="print"/>
          <a:stretch>
            <a:fillRect/>
          </a:stretch>
        </p:blipFill>
        <p:spPr>
          <a:xfrm>
            <a:off x="778758" y="3568501"/>
            <a:ext cx="1271656" cy="728663"/>
          </a:xfrm>
          <a:prstGeom prst="rect">
            <a:avLst/>
          </a:prstGeom>
        </p:spPr>
      </p:pic>
    </p:spTree>
    <p:extLst>
      <p:ext uri="{BB962C8B-B14F-4D97-AF65-F5344CB8AC3E}">
        <p14:creationId xmlns:p14="http://schemas.microsoft.com/office/powerpoint/2010/main" val="1111829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177750"/>
            <a:ext cx="5365827"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Tôi là lê - gô </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16316"/>
            <a:ext cx="6456219" cy="4486100"/>
          </a:xfrm>
          <a:prstGeom prst="rect">
            <a:avLst/>
          </a:prstGeom>
          <a:noFill/>
        </p:spPr>
        <p:txBody>
          <a:bodyPr wrap="square" rtlCol="0">
            <a:spAutoFit/>
          </a:bodyPr>
          <a:lstStyle/>
          <a:p>
            <a:pPr marL="44450" lvl="0" algn="just">
              <a:lnSpc>
                <a:spcPct val="150000"/>
              </a:lnSpc>
              <a:defRPr/>
            </a:pPr>
            <a:r>
              <a:rPr kumimoji="0" lang="vi-VN" sz="16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sz="1600" dirty="0">
                <a:latin typeface="UTM Avo" panose="02040603050506020204" pitchFamily="18" charset="0"/>
              </a:rPr>
              <a:t>Tớ là lê-gô. Nhiều bạn gọi tớ là đồ chơi lắp ráp. Các bạn có nhận ra tớ không?</a:t>
            </a:r>
          </a:p>
          <a:p>
            <a:pPr marL="44450" lvl="0" algn="just">
              <a:lnSpc>
                <a:spcPct val="150000"/>
              </a:lnSpc>
              <a:defRPr/>
            </a:pPr>
            <a:r>
              <a:rPr lang="vi-VN" sz="1600" dirty="0">
                <a:latin typeface="UTM Avo" panose="02040603050506020204" pitchFamily="18" charset="0"/>
              </a:rPr>
              <a:t>        Để tớ giới thiệu với các bạn về gia đình của tớ nhé. Tớ có rất nhiều anh chị em. Chúng tớ là những khối nhỏ đầy </a:t>
            </a:r>
            <a:r>
              <a:rPr lang="vi-VN" sz="1600" dirty="0">
                <a:solidFill>
                  <a:srgbClr val="FF0000"/>
                </a:solidFill>
                <a:latin typeface="UTM Avo" panose="02040603050506020204" pitchFamily="18" charset="0"/>
              </a:rPr>
              <a:t>màu sắc</a:t>
            </a:r>
            <a:r>
              <a:rPr lang="vi-VN" sz="1600" dirty="0">
                <a:latin typeface="UTM Avo" panose="02040603050506020204" pitchFamily="18" charset="0"/>
              </a:rPr>
              <a:t>. Hầu hết chúng tớ có </a:t>
            </a:r>
            <a:r>
              <a:rPr lang="vi-VN" sz="1600" dirty="0">
                <a:solidFill>
                  <a:srgbClr val="FF0000"/>
                </a:solidFill>
                <a:latin typeface="UTM Avo" panose="02040603050506020204" pitchFamily="18" charset="0"/>
              </a:rPr>
              <a:t>hình viên gạch</a:t>
            </a:r>
            <a:r>
              <a:rPr lang="vi-VN" sz="1600" dirty="0">
                <a:latin typeface="UTM Avo" panose="02040603050506020204" pitchFamily="18" charset="0"/>
              </a:rPr>
              <a:t>. Một số thành viên có </a:t>
            </a:r>
            <a:r>
              <a:rPr lang="vi-VN" sz="1600" dirty="0">
                <a:solidFill>
                  <a:srgbClr val="FF0000"/>
                </a:solidFill>
                <a:latin typeface="UTM Avo" panose="02040603050506020204" pitchFamily="18" charset="0"/>
              </a:rPr>
              <a:t>hình nhân vật tí hon </a:t>
            </a:r>
            <a:r>
              <a:rPr lang="vi-VN" sz="1600" dirty="0">
                <a:latin typeface="UTM Avo" panose="02040603050506020204" pitchFamily="18" charset="0"/>
              </a:rPr>
              <a:t>và các </a:t>
            </a:r>
            <a:r>
              <a:rPr lang="vi-VN" sz="1600" dirty="0">
                <a:solidFill>
                  <a:srgbClr val="FF0000"/>
                </a:solidFill>
                <a:latin typeface="UTM Avo" panose="02040603050506020204" pitchFamily="18" charset="0"/>
              </a:rPr>
              <a:t>hình xinh xắn </a:t>
            </a:r>
            <a:r>
              <a:rPr lang="vi-VN" sz="1600" dirty="0">
                <a:latin typeface="UTM Avo" panose="02040603050506020204" pitchFamily="18" charset="0"/>
              </a:rPr>
              <a:t>khác.</a:t>
            </a:r>
          </a:p>
          <a:p>
            <a:pPr marL="44450" lvl="0" algn="just">
              <a:lnSpc>
                <a:spcPct val="150000"/>
              </a:lnSpc>
              <a:defRPr/>
            </a:pPr>
            <a:r>
              <a:rPr lang="vi-VN" sz="1600" dirty="0">
                <a:latin typeface="UTM Avo" panose="02040603050506020204" pitchFamily="18" charset="0"/>
              </a:rPr>
              <a:t>        Từ những mảnh ghép nhỏ bé, chúng tớ kết hợp với nhau để tạo ra cả một thế giới </a:t>
            </a:r>
            <a:r>
              <a:rPr lang="vi-VN" sz="1600" dirty="0">
                <a:solidFill>
                  <a:srgbClr val="FF0000"/>
                </a:solidFill>
                <a:latin typeface="UTM Avo" panose="02040603050506020204" pitchFamily="18" charset="0"/>
              </a:rPr>
              <a:t>kì diệu</a:t>
            </a:r>
            <a:r>
              <a:rPr lang="vi-VN" sz="1600" dirty="0">
                <a:latin typeface="UTM Avo" panose="02040603050506020204" pitchFamily="18" charset="0"/>
              </a:rPr>
              <a:t>. Các bạn có thể lắp ráp nhà cửa, xe cộ, người máy,… theo ý thích. Sau đó, các bạn </a:t>
            </a:r>
            <a:r>
              <a:rPr lang="vi-VN" sz="1600" dirty="0">
                <a:solidFill>
                  <a:srgbClr val="FF0000"/>
                </a:solidFill>
                <a:latin typeface="UTM Avo" panose="02040603050506020204" pitchFamily="18" charset="0"/>
              </a:rPr>
              <a:t>tháo rời </a:t>
            </a:r>
            <a:r>
              <a:rPr lang="vi-VN" sz="1600" dirty="0">
                <a:latin typeface="UTM Avo" panose="02040603050506020204" pitchFamily="18" charset="0"/>
              </a:rPr>
              <a:t>ra để ghép thành những vật khác.</a:t>
            </a:r>
          </a:p>
          <a:p>
            <a:pPr marL="44450" lvl="0" algn="just">
              <a:lnSpc>
                <a:spcPct val="150000"/>
              </a:lnSpc>
              <a:defRPr/>
            </a:pPr>
            <a:r>
              <a:rPr lang="vi-VN" sz="1600" dirty="0">
                <a:latin typeface="UTM Avo" panose="02040603050506020204" pitchFamily="18" charset="0"/>
              </a:rPr>
              <a:t>        Chúng tớ giúp các bạn có trí tưởng tượng </a:t>
            </a:r>
            <a:r>
              <a:rPr lang="vi-VN" sz="1600" dirty="0">
                <a:solidFill>
                  <a:srgbClr val="FF0000"/>
                </a:solidFill>
                <a:latin typeface="UTM Avo" panose="02040603050506020204" pitchFamily="18" charset="0"/>
              </a:rPr>
              <a:t>phong phú</a:t>
            </a:r>
            <a:r>
              <a:rPr lang="vi-VN" sz="1600" dirty="0">
                <a:latin typeface="UTM Avo" panose="02040603050506020204" pitchFamily="18" charset="0"/>
              </a:rPr>
              <a:t>, khả năng </a:t>
            </a:r>
            <a:r>
              <a:rPr lang="vi-VN" sz="1600" dirty="0">
                <a:solidFill>
                  <a:srgbClr val="FF0000"/>
                </a:solidFill>
                <a:latin typeface="UTM Avo" panose="02040603050506020204" pitchFamily="18" charset="0"/>
              </a:rPr>
              <a:t>sáng tạo </a:t>
            </a:r>
            <a:r>
              <a:rPr lang="vi-VN" sz="1600" dirty="0">
                <a:latin typeface="UTM Avo" panose="02040603050506020204" pitchFamily="18" charset="0"/>
              </a:rPr>
              <a:t>và tính </a:t>
            </a:r>
            <a:r>
              <a:rPr lang="vi-VN" sz="1600" dirty="0">
                <a:solidFill>
                  <a:srgbClr val="FF0000"/>
                </a:solidFill>
                <a:latin typeface="UTM Avo" panose="02040603050506020204" pitchFamily="18" charset="0"/>
              </a:rPr>
              <a:t>kiên nhẫn</a:t>
            </a:r>
            <a:r>
              <a:rPr lang="vi-VN" sz="1600" dirty="0">
                <a:latin typeface="UTM Avo" panose="02040603050506020204" pitchFamily="18" charset="0"/>
              </a:rPr>
              <a:t>. Nào, các bạn đã sẵn sang chơi cùng chúng tớ chưa?</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 Bảo Châu)</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670" y="666195"/>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6717" y="1422169"/>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461" y="2908985"/>
            <a:ext cx="288000" cy="288000"/>
          </a:xfrm>
          <a:prstGeom prst="rect">
            <a:avLst/>
          </a:prstGeom>
        </p:spPr>
      </p:pic>
      <p:grpSp>
        <p:nvGrpSpPr>
          <p:cNvPr id="11" name="Group 10">
            <a:extLst>
              <a:ext uri="{FF2B5EF4-FFF2-40B4-BE49-F238E27FC236}">
                <a16:creationId xmlns:a16="http://schemas.microsoft.com/office/drawing/2014/main" id="{BFCACD95-36FC-1D48-8439-3F2A910E038C}"/>
              </a:ext>
            </a:extLst>
          </p:cNvPr>
          <p:cNvGrpSpPr/>
          <p:nvPr/>
        </p:nvGrpSpPr>
        <p:grpSpPr>
          <a:xfrm>
            <a:off x="363530" y="3947600"/>
            <a:ext cx="313120" cy="369332"/>
            <a:chOff x="3423096" y="2974175"/>
            <a:chExt cx="344433" cy="406266"/>
          </a:xfrm>
        </p:grpSpPr>
        <p:sp>
          <p:nvSpPr>
            <p:cNvPr id="12" name="Oval 11">
              <a:extLst>
                <a:ext uri="{FF2B5EF4-FFF2-40B4-BE49-F238E27FC236}">
                  <a16:creationId xmlns:a16="http://schemas.microsoft.com/office/drawing/2014/main" id="{C3177398-FD80-BE4A-A5DF-C7E0D8E01136}"/>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1600" i="1" dirty="0">
                <a:solidFill>
                  <a:schemeClr val="accent2"/>
                </a:solidFill>
                <a:latin typeface="UTM Charlotte" panose="02040603050506020204" pitchFamily="18" charset="0"/>
              </a:endParaRPr>
            </a:p>
          </p:txBody>
        </p:sp>
        <p:sp>
          <p:nvSpPr>
            <p:cNvPr id="13" name="Rectangle 12">
              <a:extLst>
                <a:ext uri="{FF2B5EF4-FFF2-40B4-BE49-F238E27FC236}">
                  <a16:creationId xmlns:a16="http://schemas.microsoft.com/office/drawing/2014/main" id="{F1C45283-9633-6D45-AB29-88CDFC8651C8}"/>
                </a:ext>
              </a:extLst>
            </p:cNvPr>
            <p:cNvSpPr/>
            <p:nvPr/>
          </p:nvSpPr>
          <p:spPr>
            <a:xfrm rot="21163024">
              <a:off x="3423096" y="2974175"/>
              <a:ext cx="289686" cy="406266"/>
            </a:xfrm>
            <a:prstGeom prst="rect">
              <a:avLst/>
            </a:prstGeom>
          </p:spPr>
          <p:txBody>
            <a:bodyPr wrap="square">
              <a:spAutoFit/>
            </a:bodyPr>
            <a:lstStyle/>
            <a:p>
              <a:pPr algn="ctr"/>
              <a:r>
                <a:rPr lang="en-VN" sz="1800" b="1" i="1" dirty="0">
                  <a:solidFill>
                    <a:schemeClr val="accent2"/>
                  </a:solidFill>
                  <a:latin typeface="UTM Charlotte" panose="02040603050506020204" pitchFamily="18" charset="0"/>
                </a:rPr>
                <a:t>4</a:t>
              </a:r>
            </a:p>
          </p:txBody>
        </p:sp>
      </p:grpSp>
      <p:cxnSp>
        <p:nvCxnSpPr>
          <p:cNvPr id="14" name="Straight Connector 13">
            <a:extLst>
              <a:ext uri="{FF2B5EF4-FFF2-40B4-BE49-F238E27FC236}">
                <a16:creationId xmlns:a16="http://schemas.microsoft.com/office/drawing/2014/main" id="{1454AF09-3407-4A10-B72B-65FE626177B7}"/>
              </a:ext>
            </a:extLst>
          </p:cNvPr>
          <p:cNvCxnSpPr>
            <a:cxnSpLocks/>
          </p:cNvCxnSpPr>
          <p:nvPr/>
        </p:nvCxnSpPr>
        <p:spPr>
          <a:xfrm flipH="1">
            <a:off x="2059491" y="4355135"/>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2DCC60-02FF-488C-B04F-E9A00D796AAB}"/>
              </a:ext>
            </a:extLst>
          </p:cNvPr>
          <p:cNvCxnSpPr>
            <a:cxnSpLocks/>
          </p:cNvCxnSpPr>
          <p:nvPr/>
        </p:nvCxnSpPr>
        <p:spPr>
          <a:xfrm flipH="1">
            <a:off x="5246866" y="4029552"/>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E5DC60-AC17-41A0-B4A9-C1959564B415}"/>
              </a:ext>
            </a:extLst>
          </p:cNvPr>
          <p:cNvCxnSpPr>
            <a:cxnSpLocks/>
          </p:cNvCxnSpPr>
          <p:nvPr/>
        </p:nvCxnSpPr>
        <p:spPr>
          <a:xfrm flipH="1">
            <a:off x="2589101" y="4023656"/>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C63CC9-5DFE-475F-9BD9-F5BBA6FDB7DD}"/>
              </a:ext>
            </a:extLst>
          </p:cNvPr>
          <p:cNvCxnSpPr>
            <a:cxnSpLocks/>
          </p:cNvCxnSpPr>
          <p:nvPr/>
        </p:nvCxnSpPr>
        <p:spPr>
          <a:xfrm flipH="1">
            <a:off x="2093358" y="4355135"/>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4A26F93-1379-4E9D-8A16-3D4D1E202786}"/>
              </a:ext>
            </a:extLst>
          </p:cNvPr>
          <p:cNvCxnSpPr>
            <a:cxnSpLocks/>
          </p:cNvCxnSpPr>
          <p:nvPr/>
        </p:nvCxnSpPr>
        <p:spPr>
          <a:xfrm flipH="1">
            <a:off x="3142257" y="2908985"/>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868E3B-3817-4119-A11D-AF0C36FB1581}"/>
              </a:ext>
            </a:extLst>
          </p:cNvPr>
          <p:cNvCxnSpPr>
            <a:cxnSpLocks/>
          </p:cNvCxnSpPr>
          <p:nvPr/>
        </p:nvCxnSpPr>
        <p:spPr>
          <a:xfrm flipH="1">
            <a:off x="5479057" y="2908984"/>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46744E-4B4C-45EE-B7B0-30BBB579CBDB}"/>
              </a:ext>
            </a:extLst>
          </p:cNvPr>
          <p:cNvCxnSpPr>
            <a:cxnSpLocks/>
          </p:cNvCxnSpPr>
          <p:nvPr/>
        </p:nvCxnSpPr>
        <p:spPr>
          <a:xfrm flipH="1">
            <a:off x="1976048" y="3253081"/>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CCBB04B-B7A6-4CCF-B53A-A4662C053A03}"/>
              </a:ext>
            </a:extLst>
          </p:cNvPr>
          <p:cNvCxnSpPr>
            <a:cxnSpLocks/>
          </p:cNvCxnSpPr>
          <p:nvPr/>
        </p:nvCxnSpPr>
        <p:spPr>
          <a:xfrm flipH="1">
            <a:off x="2028547" y="3253081"/>
            <a:ext cx="84465" cy="344097"/>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029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424B5F-0445-48D2-98A5-4B1BCF2A1106}"/>
              </a:ext>
            </a:extLst>
          </p:cNvPr>
          <p:cNvPicPr>
            <a:picLocks noChangeAspect="1"/>
          </p:cNvPicPr>
          <p:nvPr/>
        </p:nvPicPr>
        <p:blipFill rotWithShape="1">
          <a:blip r:embed="rId3"/>
          <a:srcRect l="1416" t="4519" r="1233" b="7851"/>
          <a:stretch/>
        </p:blipFill>
        <p:spPr>
          <a:xfrm>
            <a:off x="772731" y="798490"/>
            <a:ext cx="5003443" cy="3296992"/>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1779879" y="1361760"/>
            <a:ext cx="2824639" cy="362096"/>
          </a:xfrm>
          <a:prstGeom prst="rect">
            <a:avLst/>
          </a:prstGeom>
          <a:noFill/>
        </p:spPr>
        <p:txBody>
          <a:bodyPr wrap="square" lIns="38510" tIns="19277" rIns="38510" bIns="19277" rtlCol="0">
            <a:spAutoFit/>
          </a:bodyPr>
          <a:lstStyle/>
          <a:p>
            <a:pPr marL="0" marR="0" lvl="0" indent="0" algn="ctr" defTabSz="385247"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Tìm</a:t>
            </a:r>
            <a:r>
              <a:rPr kumimoji="0" lang="en-US" sz="21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hiểu</a:t>
            </a:r>
            <a:r>
              <a:rPr kumimoji="0" lang="en-US" sz="21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 </a:t>
            </a:r>
            <a:r>
              <a:rPr kumimoji="0" lang="en-US" sz="21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nội</a:t>
            </a:r>
            <a:r>
              <a:rPr kumimoji="0" lang="en-US" sz="21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 dung </a:t>
            </a:r>
            <a:r>
              <a:rPr kumimoji="0" lang="en-US" sz="21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rPr>
              <a:t>bài</a:t>
            </a:r>
            <a:endParaRPr kumimoji="0" lang="en-US" sz="21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itchFamily="34" charset="0"/>
              <a:cs typeface="Times New Roman" panose="02020603050405020304" pitchFamily="18" charset="0"/>
              <a:sym typeface="Arial"/>
            </a:endParaRPr>
          </a:p>
        </p:txBody>
      </p:sp>
    </p:spTree>
    <p:extLst>
      <p:ext uri="{BB962C8B-B14F-4D97-AF65-F5344CB8AC3E}">
        <p14:creationId xmlns:p14="http://schemas.microsoft.com/office/powerpoint/2010/main" val="1035601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369087" y="1700452"/>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Đồ chơi lê-gô còn được các bạn nhỏ gọi là gì?</a:t>
            </a:r>
          </a:p>
        </p:txBody>
      </p:sp>
      <p:sp>
        <p:nvSpPr>
          <p:cNvPr id="14" name="TextBox 13">
            <a:extLst>
              <a:ext uri="{FF2B5EF4-FFF2-40B4-BE49-F238E27FC236}">
                <a16:creationId xmlns:a16="http://schemas.microsoft.com/office/drawing/2014/main" id="{F3700BE8-37E7-464C-9E38-7AD2A3E286EA}"/>
              </a:ext>
            </a:extLst>
          </p:cNvPr>
          <p:cNvSpPr txBox="1"/>
          <p:nvPr/>
        </p:nvSpPr>
        <p:spPr>
          <a:xfrm>
            <a:off x="504870" y="2132686"/>
            <a:ext cx="5876475"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Đồ chơi lê-gô còn được các bạn nhỏ gọi là đồ chơi lắp ráp.</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02363415-D6B2-2446-96FC-BD2C737FD99D}"/>
              </a:ext>
            </a:extLst>
          </p:cNvPr>
          <p:cNvPicPr>
            <a:picLocks noChangeAspect="1"/>
          </p:cNvPicPr>
          <p:nvPr/>
        </p:nvPicPr>
        <p:blipFill>
          <a:blip r:embed="rId2"/>
          <a:stretch>
            <a:fillRect/>
          </a:stretch>
        </p:blipFill>
        <p:spPr>
          <a:xfrm>
            <a:off x="425649" y="397838"/>
            <a:ext cx="1177323" cy="1154931"/>
          </a:xfrm>
          <a:prstGeom prst="ellipse">
            <a:avLst/>
          </a:prstGeom>
        </p:spPr>
      </p:pic>
      <p:sp>
        <p:nvSpPr>
          <p:cNvPr id="7" name="TextBox 6">
            <a:extLst>
              <a:ext uri="{FF2B5EF4-FFF2-40B4-BE49-F238E27FC236}">
                <a16:creationId xmlns:a16="http://schemas.microsoft.com/office/drawing/2014/main" id="{7A3FBAD9-477D-504B-9541-6C2CF8167662}"/>
              </a:ext>
            </a:extLst>
          </p:cNvPr>
          <p:cNvSpPr txBox="1"/>
          <p:nvPr/>
        </p:nvSpPr>
        <p:spPr>
          <a:xfrm>
            <a:off x="425649" y="2976378"/>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Nêu cách chơi lê-gô</a:t>
            </a:r>
          </a:p>
        </p:txBody>
      </p:sp>
      <p:sp>
        <p:nvSpPr>
          <p:cNvPr id="8" name="TextBox 7">
            <a:extLst>
              <a:ext uri="{FF2B5EF4-FFF2-40B4-BE49-F238E27FC236}">
                <a16:creationId xmlns:a16="http://schemas.microsoft.com/office/drawing/2014/main" id="{8A4BE7FF-01EA-094B-AE90-B92ADE2D395D}"/>
              </a:ext>
            </a:extLst>
          </p:cNvPr>
          <p:cNvSpPr txBox="1"/>
          <p:nvPr/>
        </p:nvSpPr>
        <p:spPr>
          <a:xfrm>
            <a:off x="561432" y="3408612"/>
            <a:ext cx="5876475"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Các khối lê-gô được lắp ráp thành các đồ vật rồi được tháo rời ra để ghép thành những đồ vật khác.</a:t>
            </a:r>
          </a:p>
        </p:txBody>
      </p:sp>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1196E3B-EFCC-A54A-A28B-44926BAC7CD6}"/>
              </a:ext>
            </a:extLst>
          </p:cNvPr>
          <p:cNvSpPr txBox="1"/>
          <p:nvPr/>
        </p:nvSpPr>
        <p:spPr>
          <a:xfrm>
            <a:off x="479205" y="308181"/>
            <a:ext cx="6228730" cy="412934"/>
          </a:xfrm>
          <a:prstGeom prst="rect">
            <a:avLst/>
          </a:prstGeom>
          <a:noFill/>
        </p:spPr>
        <p:txBody>
          <a:bodyPr wrap="square" rtlCol="0">
            <a:spAutoFit/>
          </a:bodyPr>
          <a:lstStyle/>
          <a:p>
            <a:pPr>
              <a:lnSpc>
                <a:spcPct val="150000"/>
              </a:lnSpc>
            </a:pPr>
            <a:r>
              <a:rPr lang="vi-VN" sz="1600" b="1" dirty="0">
                <a:solidFill>
                  <a:schemeClr val="accent6">
                    <a:lumMod val="75000"/>
                  </a:schemeClr>
                </a:solidFill>
                <a:latin typeface="UTM Avo" panose="02040603050506020204" pitchFamily="18" charset="0"/>
              </a:rPr>
              <a:t>3. </a:t>
            </a:r>
            <a:r>
              <a:rPr lang="vi-VN" sz="1600" dirty="0">
                <a:latin typeface="UTM Avo" panose="02040603050506020204" pitchFamily="18" charset="0"/>
              </a:rPr>
              <a:t>Trò chơi lê-gô đem lại lợi ích gì?</a:t>
            </a:r>
          </a:p>
        </p:txBody>
      </p:sp>
      <p:sp>
        <p:nvSpPr>
          <p:cNvPr id="17" name="TextBox 16">
            <a:extLst>
              <a:ext uri="{FF2B5EF4-FFF2-40B4-BE49-F238E27FC236}">
                <a16:creationId xmlns:a16="http://schemas.microsoft.com/office/drawing/2014/main" id="{2B5EAFC5-F972-5546-A75B-F522157F1C90}"/>
              </a:ext>
            </a:extLst>
          </p:cNvPr>
          <p:cNvSpPr txBox="1"/>
          <p:nvPr/>
        </p:nvSpPr>
        <p:spPr>
          <a:xfrm>
            <a:off x="479205" y="761190"/>
            <a:ext cx="5766330" cy="778675"/>
          </a:xfrm>
          <a:prstGeom prst="rect">
            <a:avLst/>
          </a:prstGeom>
          <a:noFill/>
        </p:spPr>
        <p:txBody>
          <a:bodyPr wrap="square" rtlCol="0">
            <a:spAutoFit/>
          </a:bodyPr>
          <a:lstStyle/>
          <a:p>
            <a:pPr algn="just">
              <a:lnSpc>
                <a:spcPct val="150000"/>
              </a:lnSpc>
            </a:pPr>
            <a:r>
              <a:rPr lang="vi-VN" sz="1600" dirty="0">
                <a:solidFill>
                  <a:schemeClr val="accent6">
                    <a:lumMod val="75000"/>
                  </a:schemeClr>
                </a:solidFill>
                <a:latin typeface="UTM Avo" panose="02040603050506020204" pitchFamily="18" charset="0"/>
                <a:sym typeface="Wingdings" panose="05000000000000000000" pitchFamily="2" charset="2"/>
              </a:rPr>
              <a:t> Trò chơi lê - gô giúp các bạn nhỏ </a:t>
            </a:r>
            <a:r>
              <a:rPr lang="vi-VN" sz="1600" dirty="0">
                <a:solidFill>
                  <a:schemeClr val="accent6">
                    <a:lumMod val="75000"/>
                  </a:schemeClr>
                </a:solidFill>
                <a:latin typeface="UTM Avo" panose="02040603050506020204" pitchFamily="18" charset="0"/>
              </a:rPr>
              <a:t>có trí tưởng tượng phong phú, khả năng sáng tạo và tính kiên nhẫn.</a:t>
            </a:r>
          </a:p>
        </p:txBody>
      </p:sp>
      <p:sp>
        <p:nvSpPr>
          <p:cNvPr id="6" name="TextBox 5">
            <a:extLst>
              <a:ext uri="{FF2B5EF4-FFF2-40B4-BE49-F238E27FC236}">
                <a16:creationId xmlns:a16="http://schemas.microsoft.com/office/drawing/2014/main" id="{62FEFC25-634E-7F4A-9573-D823ABEB2652}"/>
              </a:ext>
            </a:extLst>
          </p:cNvPr>
          <p:cNvSpPr txBox="1"/>
          <p:nvPr/>
        </p:nvSpPr>
        <p:spPr>
          <a:xfrm>
            <a:off x="479205" y="1632753"/>
            <a:ext cx="6119826"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rPr>
              <a:t>4. </a:t>
            </a:r>
            <a:r>
              <a:rPr lang="vi-VN" sz="1600" dirty="0">
                <a:latin typeface="UTM Avo" panose="02040603050506020204" pitchFamily="18" charset="0"/>
              </a:rPr>
              <a:t>Chọn nội dung phù hợp với mỗi đoạn trong bài đọc.</a:t>
            </a:r>
          </a:p>
        </p:txBody>
      </p:sp>
      <p:sp>
        <p:nvSpPr>
          <p:cNvPr id="7" name="Rounded Rectangle 6">
            <a:extLst>
              <a:ext uri="{FF2B5EF4-FFF2-40B4-BE49-F238E27FC236}">
                <a16:creationId xmlns:a16="http://schemas.microsoft.com/office/drawing/2014/main" id="{945D2525-4C0E-B14C-B965-682BD9BA4878}"/>
              </a:ext>
            </a:extLst>
          </p:cNvPr>
          <p:cNvSpPr/>
          <p:nvPr/>
        </p:nvSpPr>
        <p:spPr>
          <a:xfrm>
            <a:off x="609080" y="2446230"/>
            <a:ext cx="1496291"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Đoạn</a:t>
            </a:r>
            <a:r>
              <a:rPr lang="en-US" sz="1600" dirty="0">
                <a:solidFill>
                  <a:srgbClr val="000000"/>
                </a:solidFill>
                <a:latin typeface="UTM Avo" panose="02040603050506020204" pitchFamily="18" charset="0"/>
              </a:rPr>
              <a:t> 1</a:t>
            </a:r>
          </a:p>
        </p:txBody>
      </p:sp>
      <p:sp>
        <p:nvSpPr>
          <p:cNvPr id="8" name="Rounded Rectangle 7">
            <a:extLst>
              <a:ext uri="{FF2B5EF4-FFF2-40B4-BE49-F238E27FC236}">
                <a16:creationId xmlns:a16="http://schemas.microsoft.com/office/drawing/2014/main" id="{67C087A3-6E26-3F42-BF6B-A95C39DD3441}"/>
              </a:ext>
            </a:extLst>
          </p:cNvPr>
          <p:cNvSpPr/>
          <p:nvPr/>
        </p:nvSpPr>
        <p:spPr>
          <a:xfrm>
            <a:off x="609080" y="3080075"/>
            <a:ext cx="1496291"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Đoạn</a:t>
            </a:r>
            <a:r>
              <a:rPr lang="en-US" sz="1600" dirty="0">
                <a:solidFill>
                  <a:srgbClr val="000000"/>
                </a:solidFill>
                <a:latin typeface="UTM Avo" panose="02040603050506020204" pitchFamily="18" charset="0"/>
              </a:rPr>
              <a:t> 2</a:t>
            </a:r>
          </a:p>
        </p:txBody>
      </p:sp>
      <p:sp>
        <p:nvSpPr>
          <p:cNvPr id="9" name="Rounded Rectangle 8">
            <a:extLst>
              <a:ext uri="{FF2B5EF4-FFF2-40B4-BE49-F238E27FC236}">
                <a16:creationId xmlns:a16="http://schemas.microsoft.com/office/drawing/2014/main" id="{8FE906E1-0401-9049-984F-36A8FEB996E8}"/>
              </a:ext>
            </a:extLst>
          </p:cNvPr>
          <p:cNvSpPr/>
          <p:nvPr/>
        </p:nvSpPr>
        <p:spPr>
          <a:xfrm>
            <a:off x="609080" y="3713920"/>
            <a:ext cx="1496291"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Đoạn</a:t>
            </a:r>
            <a:r>
              <a:rPr lang="en-US" sz="1600" dirty="0">
                <a:solidFill>
                  <a:srgbClr val="000000"/>
                </a:solidFill>
                <a:latin typeface="UTM Avo" panose="02040603050506020204" pitchFamily="18" charset="0"/>
              </a:rPr>
              <a:t> 3</a:t>
            </a:r>
          </a:p>
        </p:txBody>
      </p:sp>
      <p:sp>
        <p:nvSpPr>
          <p:cNvPr id="10" name="Rounded Rectangle 9">
            <a:extLst>
              <a:ext uri="{FF2B5EF4-FFF2-40B4-BE49-F238E27FC236}">
                <a16:creationId xmlns:a16="http://schemas.microsoft.com/office/drawing/2014/main" id="{90EE759A-03BA-414C-9504-E94C904432A6}"/>
              </a:ext>
            </a:extLst>
          </p:cNvPr>
          <p:cNvSpPr/>
          <p:nvPr/>
        </p:nvSpPr>
        <p:spPr>
          <a:xfrm>
            <a:off x="2728825" y="2446230"/>
            <a:ext cx="3740729"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a. </a:t>
            </a:r>
            <a:r>
              <a:rPr lang="en-US" sz="1600" dirty="0" err="1">
                <a:solidFill>
                  <a:srgbClr val="000000"/>
                </a:solidFill>
                <a:latin typeface="UTM Avo" panose="02040603050506020204" pitchFamily="18" charset="0"/>
              </a:rPr>
              <a:t>Hướng</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dẫn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cách</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chơi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lê</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gô</a:t>
            </a:r>
            <a:endParaRPr lang="en-US" sz="1600" dirty="0">
              <a:solidFill>
                <a:srgbClr val="000000"/>
              </a:solidFill>
              <a:latin typeface="UTM Avo" panose="02040603050506020204" pitchFamily="18" charset="0"/>
            </a:endParaRPr>
          </a:p>
        </p:txBody>
      </p:sp>
      <p:sp>
        <p:nvSpPr>
          <p:cNvPr id="11" name="Rounded Rectangle 10">
            <a:extLst>
              <a:ext uri="{FF2B5EF4-FFF2-40B4-BE49-F238E27FC236}">
                <a16:creationId xmlns:a16="http://schemas.microsoft.com/office/drawing/2014/main" id="{6AEC843B-C74A-8D4E-A33F-A26793DBE4FC}"/>
              </a:ext>
            </a:extLst>
          </p:cNvPr>
          <p:cNvSpPr/>
          <p:nvPr/>
        </p:nvSpPr>
        <p:spPr>
          <a:xfrm>
            <a:off x="2728825" y="3080075"/>
            <a:ext cx="3740729"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b. </a:t>
            </a:r>
            <a:r>
              <a:rPr lang="vi-VN" sz="1600" dirty="0">
                <a:solidFill>
                  <a:srgbClr val="000000"/>
                </a:solidFill>
                <a:latin typeface="UTM Avo" panose="02040603050506020204" pitchFamily="18" charset="0"/>
              </a:rPr>
              <a:t>Nói về lợi ích của việc chơi lê-gô </a:t>
            </a:r>
            <a:endParaRPr lang="en-US" sz="1600" dirty="0">
              <a:solidFill>
                <a:srgbClr val="000000"/>
              </a:solidFill>
              <a:latin typeface="UTM Avo" panose="02040603050506020204" pitchFamily="18" charset="0"/>
            </a:endParaRPr>
          </a:p>
        </p:txBody>
      </p:sp>
      <p:sp>
        <p:nvSpPr>
          <p:cNvPr id="12" name="Rounded Rectangle 11">
            <a:extLst>
              <a:ext uri="{FF2B5EF4-FFF2-40B4-BE49-F238E27FC236}">
                <a16:creationId xmlns:a16="http://schemas.microsoft.com/office/drawing/2014/main" id="{4D475B14-F608-6445-AA26-F9C8FB9A0EA8}"/>
              </a:ext>
            </a:extLst>
          </p:cNvPr>
          <p:cNvSpPr/>
          <p:nvPr/>
        </p:nvSpPr>
        <p:spPr>
          <a:xfrm>
            <a:off x="2728826" y="3713920"/>
            <a:ext cx="3740728"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c. </a:t>
            </a:r>
            <a:r>
              <a:rPr lang="en-US" sz="1600" dirty="0" err="1">
                <a:solidFill>
                  <a:srgbClr val="000000"/>
                </a:solidFill>
                <a:latin typeface="UTM Avo" panose="02040603050506020204" pitchFamily="18" charset="0"/>
              </a:rPr>
              <a:t>Giới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thiệu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tên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gọi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lê-gô</a:t>
            </a:r>
            <a:r>
              <a:rPr lang="en-US" sz="1600" dirty="0">
                <a:solidFill>
                  <a:srgbClr val="000000"/>
                </a:solidFill>
                <a:latin typeface="UTM Avo" panose="02040603050506020204" pitchFamily="18" charset="0"/>
              </a:rPr>
              <a:t> </a:t>
            </a:r>
          </a:p>
        </p:txBody>
      </p:sp>
      <p:sp>
        <p:nvSpPr>
          <p:cNvPr id="13" name="TextBox 12">
            <a:extLst>
              <a:ext uri="{FF2B5EF4-FFF2-40B4-BE49-F238E27FC236}">
                <a16:creationId xmlns:a16="http://schemas.microsoft.com/office/drawing/2014/main" id="{32D29C70-6856-BA48-B6FF-B22EF3A4E878}"/>
              </a:ext>
            </a:extLst>
          </p:cNvPr>
          <p:cNvSpPr txBox="1"/>
          <p:nvPr/>
        </p:nvSpPr>
        <p:spPr>
          <a:xfrm>
            <a:off x="1286837" y="1987451"/>
            <a:ext cx="4248202"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8" name="Group 17">
            <a:extLst>
              <a:ext uri="{FF2B5EF4-FFF2-40B4-BE49-F238E27FC236}">
                <a16:creationId xmlns:a16="http://schemas.microsoft.com/office/drawing/2014/main" id="{3D0F1482-FD63-7D4E-A236-1FB22B0E6031}"/>
              </a:ext>
            </a:extLst>
          </p:cNvPr>
          <p:cNvGrpSpPr/>
          <p:nvPr/>
        </p:nvGrpSpPr>
        <p:grpSpPr>
          <a:xfrm>
            <a:off x="2074779" y="2656900"/>
            <a:ext cx="676905" cy="1303249"/>
            <a:chOff x="2016413" y="2423935"/>
            <a:chExt cx="676905" cy="1303249"/>
          </a:xfrm>
        </p:grpSpPr>
        <p:sp>
          <p:nvSpPr>
            <p:cNvPr id="19" name="Oval 18">
              <a:extLst>
                <a:ext uri="{FF2B5EF4-FFF2-40B4-BE49-F238E27FC236}">
                  <a16:creationId xmlns:a16="http://schemas.microsoft.com/office/drawing/2014/main" id="{C5FDA2DF-D5B8-E141-A8DE-3DA742B76C95}"/>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148E3D-F541-2F45-BFF6-AFED5997D9DB}"/>
                </a:ext>
              </a:extLst>
            </p:cNvPr>
            <p:cNvCxnSpPr>
              <a:stCxn id="19" idx="5"/>
              <a:endCxn id="21" idx="1"/>
            </p:cNvCxnSpPr>
            <p:nvPr/>
          </p:nvCxnSpPr>
          <p:spPr>
            <a:xfrm>
              <a:off x="2055437" y="2462959"/>
              <a:ext cx="598857" cy="1225201"/>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B61A8B6-836E-1A49-8E9E-2253B5EA9228}"/>
                </a:ext>
              </a:extLst>
            </p:cNvPr>
            <p:cNvSpPr/>
            <p:nvPr/>
          </p:nvSpPr>
          <p:spPr>
            <a:xfrm>
              <a:off x="2647599" y="368146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1246436-CF21-2449-A7F2-9AAE1B8117CB}"/>
              </a:ext>
            </a:extLst>
          </p:cNvPr>
          <p:cNvGrpSpPr/>
          <p:nvPr/>
        </p:nvGrpSpPr>
        <p:grpSpPr>
          <a:xfrm flipV="1">
            <a:off x="2078644" y="3331384"/>
            <a:ext cx="695899" cy="1298982"/>
            <a:chOff x="2016413" y="1788423"/>
            <a:chExt cx="688166" cy="681231"/>
          </a:xfrm>
        </p:grpSpPr>
        <p:sp>
          <p:nvSpPr>
            <p:cNvPr id="23" name="Oval 22">
              <a:extLst>
                <a:ext uri="{FF2B5EF4-FFF2-40B4-BE49-F238E27FC236}">
                  <a16:creationId xmlns:a16="http://schemas.microsoft.com/office/drawing/2014/main" id="{CBEB6B8D-05A5-544D-8D24-0328D31E9ADD}"/>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9FF941E-9D48-BD45-B1B1-83E0199F0F6F}"/>
                </a:ext>
              </a:extLst>
            </p:cNvPr>
            <p:cNvCxnSpPr>
              <a:stCxn id="23" idx="7"/>
              <a:endCxn id="25" idx="3"/>
            </p:cNvCxnSpPr>
            <p:nvPr/>
          </p:nvCxnSpPr>
          <p:spPr>
            <a:xfrm flipV="1">
              <a:off x="2055437" y="1827447"/>
              <a:ext cx="610118" cy="603183"/>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44370A0F-E2F7-1049-8313-58737BB6890B}"/>
                </a:ext>
              </a:extLst>
            </p:cNvPr>
            <p:cNvSpPr/>
            <p:nvPr/>
          </p:nvSpPr>
          <p:spPr>
            <a:xfrm>
              <a:off x="2658860" y="1788423"/>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2079E13-B8EC-4E46-9312-A43DD4F4819A}"/>
              </a:ext>
            </a:extLst>
          </p:cNvPr>
          <p:cNvGrpSpPr/>
          <p:nvPr/>
        </p:nvGrpSpPr>
        <p:grpSpPr>
          <a:xfrm>
            <a:off x="2078645" y="2628726"/>
            <a:ext cx="688166" cy="1332257"/>
            <a:chOff x="2016413" y="1788423"/>
            <a:chExt cx="688166" cy="681231"/>
          </a:xfrm>
        </p:grpSpPr>
        <p:sp>
          <p:nvSpPr>
            <p:cNvPr id="27" name="Oval 26">
              <a:extLst>
                <a:ext uri="{FF2B5EF4-FFF2-40B4-BE49-F238E27FC236}">
                  <a16:creationId xmlns:a16="http://schemas.microsoft.com/office/drawing/2014/main" id="{F8F790DB-1C3D-7240-8644-931A3006A5AE}"/>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43A355B-AE82-7340-81E7-65A80C0D7D14}"/>
                </a:ext>
              </a:extLst>
            </p:cNvPr>
            <p:cNvCxnSpPr>
              <a:stCxn id="27" idx="7"/>
              <a:endCxn id="29" idx="3"/>
            </p:cNvCxnSpPr>
            <p:nvPr/>
          </p:nvCxnSpPr>
          <p:spPr>
            <a:xfrm flipV="1">
              <a:off x="2055437" y="1827447"/>
              <a:ext cx="610118" cy="603183"/>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B844931-367C-584F-B465-49F7B623FD04}"/>
                </a:ext>
              </a:extLst>
            </p:cNvPr>
            <p:cNvSpPr/>
            <p:nvPr/>
          </p:nvSpPr>
          <p:spPr>
            <a:xfrm>
              <a:off x="2658860" y="1788423"/>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ounded Rectangle 29">
            <a:extLst>
              <a:ext uri="{FF2B5EF4-FFF2-40B4-BE49-F238E27FC236}">
                <a16:creationId xmlns:a16="http://schemas.microsoft.com/office/drawing/2014/main" id="{B8D844E6-A03C-704B-BAD4-9AEA9EF1EBB0}"/>
              </a:ext>
            </a:extLst>
          </p:cNvPr>
          <p:cNvSpPr/>
          <p:nvPr/>
        </p:nvSpPr>
        <p:spPr>
          <a:xfrm>
            <a:off x="647065" y="4362165"/>
            <a:ext cx="1496291"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Đoạn</a:t>
            </a:r>
            <a:r>
              <a:rPr lang="en-US" sz="1600" dirty="0">
                <a:solidFill>
                  <a:srgbClr val="000000"/>
                </a:solidFill>
                <a:latin typeface="UTM Avo" panose="02040603050506020204" pitchFamily="18" charset="0"/>
              </a:rPr>
              <a:t> 4</a:t>
            </a:r>
          </a:p>
        </p:txBody>
      </p:sp>
      <p:sp>
        <p:nvSpPr>
          <p:cNvPr id="31" name="Rounded Rectangle 30">
            <a:extLst>
              <a:ext uri="{FF2B5EF4-FFF2-40B4-BE49-F238E27FC236}">
                <a16:creationId xmlns:a16="http://schemas.microsoft.com/office/drawing/2014/main" id="{BF092022-F723-FC46-B52B-8097527FD0E8}"/>
              </a:ext>
            </a:extLst>
          </p:cNvPr>
          <p:cNvSpPr/>
          <p:nvPr/>
        </p:nvSpPr>
        <p:spPr>
          <a:xfrm>
            <a:off x="2766811" y="4362165"/>
            <a:ext cx="3702743" cy="446740"/>
          </a:xfrm>
          <a:prstGeom prst="round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d. </a:t>
            </a:r>
            <a:r>
              <a:rPr lang="en-US" sz="1600" dirty="0" err="1">
                <a:solidFill>
                  <a:srgbClr val="000000"/>
                </a:solidFill>
                <a:latin typeface="UTM Avo" panose="02040603050506020204" pitchFamily="18" charset="0"/>
              </a:rPr>
              <a:t>Tả</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đặc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điểm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lê-gô</a:t>
            </a:r>
            <a:r>
              <a:rPr lang="en-US" sz="1600" dirty="0">
                <a:solidFill>
                  <a:srgbClr val="000000"/>
                </a:solidFill>
                <a:latin typeface="UTM Avo" panose="02040603050506020204" pitchFamily="18" charset="0"/>
              </a:rPr>
              <a:t> </a:t>
            </a:r>
          </a:p>
        </p:txBody>
      </p:sp>
      <p:grpSp>
        <p:nvGrpSpPr>
          <p:cNvPr id="32" name="Group 31">
            <a:extLst>
              <a:ext uri="{FF2B5EF4-FFF2-40B4-BE49-F238E27FC236}">
                <a16:creationId xmlns:a16="http://schemas.microsoft.com/office/drawing/2014/main" id="{D89B4B3D-33FB-8441-BB95-31DDAEFCF4F5}"/>
              </a:ext>
            </a:extLst>
          </p:cNvPr>
          <p:cNvGrpSpPr/>
          <p:nvPr/>
        </p:nvGrpSpPr>
        <p:grpSpPr>
          <a:xfrm>
            <a:off x="2105371" y="3331384"/>
            <a:ext cx="688166" cy="1332257"/>
            <a:chOff x="2016413" y="1788423"/>
            <a:chExt cx="688166" cy="681231"/>
          </a:xfrm>
        </p:grpSpPr>
        <p:sp>
          <p:nvSpPr>
            <p:cNvPr id="33" name="Oval 32">
              <a:extLst>
                <a:ext uri="{FF2B5EF4-FFF2-40B4-BE49-F238E27FC236}">
                  <a16:creationId xmlns:a16="http://schemas.microsoft.com/office/drawing/2014/main" id="{09F3F219-2AF6-2847-B8E8-7444120BAEC3}"/>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CAE3547-4F11-604B-9DB1-A89C9DC8DE86}"/>
                </a:ext>
              </a:extLst>
            </p:cNvPr>
            <p:cNvCxnSpPr>
              <a:stCxn id="33" idx="7"/>
              <a:endCxn id="35" idx="3"/>
            </p:cNvCxnSpPr>
            <p:nvPr/>
          </p:nvCxnSpPr>
          <p:spPr>
            <a:xfrm flipV="1">
              <a:off x="2055437" y="1827447"/>
              <a:ext cx="610118" cy="603183"/>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80C6AC7-7CFB-8B43-B019-618877A87077}"/>
                </a:ext>
              </a:extLst>
            </p:cNvPr>
            <p:cNvSpPr/>
            <p:nvPr/>
          </p:nvSpPr>
          <p:spPr>
            <a:xfrm>
              <a:off x="2658860" y="1788423"/>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6" grpId="0"/>
      <p:bldP spid="7" grpId="0" animBg="1"/>
      <p:bldP spid="8" grpId="0" animBg="1"/>
      <p:bldP spid="9" grpId="0" animBg="1"/>
      <p:bldP spid="10" grpId="0" animBg="1"/>
      <p:bldP spid="11" grpId="0" animBg="1"/>
      <p:bldP spid="12" grpId="0" animBg="1"/>
      <p:bldP spid="13" grpId="0"/>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520047" y="1238480"/>
            <a:ext cx="6119826" cy="864532"/>
          </a:xfrm>
          <a:prstGeom prst="rect">
            <a:avLst/>
          </a:prstGeom>
          <a:noFill/>
        </p:spPr>
        <p:txBody>
          <a:bodyPr wrap="square" rtlCol="0">
            <a:spAutoFit/>
          </a:bodyPr>
          <a:lstStyle/>
          <a:p>
            <a:pPr algn="just">
              <a:lnSpc>
                <a:spcPct val="150000"/>
              </a:lnSpc>
            </a:pPr>
            <a:r>
              <a:rPr lang="en-US" sz="1800" b="1" dirty="0">
                <a:solidFill>
                  <a:schemeClr val="accent6">
                    <a:lumMod val="75000"/>
                  </a:schemeClr>
                </a:solidFill>
                <a:latin typeface="UTM Avo" panose="02040603050506020204" pitchFamily="18" charset="0"/>
              </a:rPr>
              <a:t>?</a:t>
            </a:r>
            <a:r>
              <a:rPr lang="vi-VN" sz="1800" b="1" dirty="0">
                <a:solidFill>
                  <a:schemeClr val="accent6">
                    <a:lumMod val="75000"/>
                  </a:schemeClr>
                </a:solidFill>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chơi</a:t>
            </a:r>
            <a:r>
              <a:rPr lang="en-US" sz="1800" dirty="0">
                <a:latin typeface="UTM Avo" panose="02040603050506020204" pitchFamily="18" charset="0"/>
              </a:rPr>
              <a:t> le-</a:t>
            </a:r>
            <a:r>
              <a:rPr lang="en-US" sz="1800" dirty="0" err="1">
                <a:latin typeface="UTM Avo" panose="02040603050506020204" pitchFamily="18" charset="0"/>
              </a:rPr>
              <a:t>gô</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Khi </a:t>
            </a:r>
            <a:r>
              <a:rPr lang="en-US" sz="1800" dirty="0" err="1">
                <a:latin typeface="UTM Avo" panose="02040603050506020204" pitchFamily="18" charset="0"/>
              </a:rPr>
              <a:t>chơi</a:t>
            </a:r>
            <a:r>
              <a:rPr lang="en-US" sz="1800" dirty="0">
                <a:latin typeface="UTM Avo" panose="02040603050506020204" pitchFamily="18" charset="0"/>
              </a:rPr>
              <a:t> </a:t>
            </a:r>
            <a:r>
              <a:rPr lang="en-US" sz="1800" dirty="0" err="1">
                <a:latin typeface="UTM Avo" panose="02040603050506020204" pitchFamily="18" charset="0"/>
              </a:rPr>
              <a:t>xong</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cần</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để</a:t>
            </a:r>
            <a:r>
              <a:rPr lang="en-US" sz="1800" dirty="0">
                <a:latin typeface="UTM Avo" panose="02040603050506020204" pitchFamily="18" charset="0"/>
              </a:rPr>
              <a:t> </a:t>
            </a:r>
            <a:r>
              <a:rPr lang="en-US" sz="1800" dirty="0" err="1">
                <a:latin typeface="UTM Avo" panose="02040603050506020204" pitchFamily="18" charset="0"/>
              </a:rPr>
              <a:t>giữ</a:t>
            </a:r>
            <a:r>
              <a:rPr lang="en-US" sz="1800" dirty="0">
                <a:latin typeface="UTM Avo" panose="02040603050506020204" pitchFamily="18" charset="0"/>
              </a:rPr>
              <a:t> </a:t>
            </a:r>
            <a:r>
              <a:rPr lang="en-US" sz="1800" dirty="0" err="1">
                <a:latin typeface="UTM Avo" panose="02040603050506020204" pitchFamily="18" charset="0"/>
              </a:rPr>
              <a:t>gìn</a:t>
            </a:r>
            <a:r>
              <a:rPr lang="en-US" sz="1800" dirty="0">
                <a:latin typeface="UTM Avo" panose="02040603050506020204" pitchFamily="18" charset="0"/>
              </a:rPr>
              <a:t> </a:t>
            </a:r>
            <a:r>
              <a:rPr lang="en-US" sz="1800" dirty="0" err="1">
                <a:latin typeface="UTM Avo" panose="02040603050506020204" pitchFamily="18" charset="0"/>
              </a:rPr>
              <a:t>đồ</a:t>
            </a:r>
            <a:r>
              <a:rPr lang="en-US" sz="1800" dirty="0">
                <a:latin typeface="UTM Avo" panose="02040603050506020204" pitchFamily="18" charset="0"/>
              </a:rPr>
              <a:t> </a:t>
            </a:r>
            <a:r>
              <a:rPr lang="en-US" sz="1800" dirty="0" err="1">
                <a:latin typeface="UTM Avo" panose="02040603050506020204" pitchFamily="18" charset="0"/>
              </a:rPr>
              <a:t>chơi</a:t>
            </a:r>
            <a:r>
              <a:rPr lang="en-US" sz="1800" dirty="0">
                <a:latin typeface="UTM Avo" panose="02040603050506020204" pitchFamily="18" charset="0"/>
              </a:rPr>
              <a:t> </a:t>
            </a:r>
            <a:r>
              <a:rPr lang="en-US" sz="1800" dirty="0" err="1">
                <a:latin typeface="UTM Avo" panose="02040603050506020204" pitchFamily="18" charset="0"/>
              </a:rPr>
              <a:t>này</a:t>
            </a:r>
            <a:r>
              <a:rPr lang="en-US" sz="1800" dirty="0">
                <a:latin typeface="UTM Avo" panose="02040603050506020204" pitchFamily="18" charset="0"/>
              </a:rPr>
              <a:t>?</a:t>
            </a:r>
            <a:endParaRPr lang="vi-VN" sz="1800" dirty="0">
              <a:latin typeface="UTM Avo" panose="02040603050506020204" pitchFamily="18" charset="0"/>
            </a:endParaRPr>
          </a:p>
        </p:txBody>
      </p:sp>
      <p:sp>
        <p:nvSpPr>
          <p:cNvPr id="14" name="TextBox 13">
            <a:extLst>
              <a:ext uri="{FF2B5EF4-FFF2-40B4-BE49-F238E27FC236}">
                <a16:creationId xmlns:a16="http://schemas.microsoft.com/office/drawing/2014/main" id="{F3700BE8-37E7-464C-9E38-7AD2A3E286EA}"/>
              </a:ext>
            </a:extLst>
          </p:cNvPr>
          <p:cNvSpPr txBox="1"/>
          <p:nvPr/>
        </p:nvSpPr>
        <p:spPr>
          <a:xfrm>
            <a:off x="461478" y="2139484"/>
            <a:ext cx="5876475" cy="864532"/>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en-US" sz="1800" dirty="0" err="1">
                <a:solidFill>
                  <a:schemeClr val="accent6">
                    <a:lumMod val="75000"/>
                  </a:schemeClr>
                </a:solidFill>
                <a:latin typeface="UTM Avo" panose="02040603050506020204" pitchFamily="18" charset="0"/>
              </a:rPr>
              <a:t>Cất</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đồ</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chơi</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vào</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hộp</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cẩn</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thận</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để</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không</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bị</a:t>
            </a:r>
            <a:r>
              <a:rPr lang="en-US" sz="1800" dirty="0">
                <a:solidFill>
                  <a:schemeClr val="accent6">
                    <a:lumMod val="75000"/>
                  </a:schemeClr>
                </a:solidFill>
                <a:latin typeface="UTM Avo" panose="02040603050506020204" pitchFamily="18" charset="0"/>
              </a:rPr>
              <a:t> </a:t>
            </a:r>
            <a:r>
              <a:rPr lang="en-US" sz="1800" dirty="0" err="1">
                <a:solidFill>
                  <a:schemeClr val="accent6">
                    <a:lumMod val="75000"/>
                  </a:schemeClr>
                </a:solidFill>
                <a:latin typeface="UTM Avo" panose="02040603050506020204" pitchFamily="18" charset="0"/>
              </a:rPr>
              <a:t>mất</a:t>
            </a:r>
            <a:r>
              <a:rPr lang="en-US" sz="1800" dirty="0">
                <a:solidFill>
                  <a:schemeClr val="accent6">
                    <a:lumMod val="75000"/>
                  </a:schemeClr>
                </a:solidFill>
                <a:latin typeface="UTM Avo" panose="02040603050506020204" pitchFamily="18" charset="0"/>
              </a:rPr>
              <a:t> chi </a:t>
            </a:r>
            <a:r>
              <a:rPr lang="en-US" sz="1800" dirty="0" err="1">
                <a:solidFill>
                  <a:schemeClr val="accent6">
                    <a:lumMod val="75000"/>
                  </a:schemeClr>
                </a:solidFill>
                <a:latin typeface="UTM Avo" panose="02040603050506020204" pitchFamily="18" charset="0"/>
              </a:rPr>
              <a:t>tiết</a:t>
            </a:r>
            <a:r>
              <a:rPr lang="en-US" sz="1800" dirty="0">
                <a:solidFill>
                  <a:schemeClr val="accent6">
                    <a:lumMod val="75000"/>
                  </a:schemeClr>
                </a:solidFill>
                <a:latin typeface="UTM Avo" panose="02040603050506020204" pitchFamily="18" charset="0"/>
              </a:rPr>
              <a:t>.</a:t>
            </a:r>
            <a:endParaRPr lang="vi-VN" sz="18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02363415-D6B2-2446-96FC-BD2C737FD99D}"/>
              </a:ext>
            </a:extLst>
          </p:cNvPr>
          <p:cNvPicPr>
            <a:picLocks noChangeAspect="1"/>
          </p:cNvPicPr>
          <p:nvPr/>
        </p:nvPicPr>
        <p:blipFill>
          <a:blip r:embed="rId2"/>
          <a:stretch>
            <a:fillRect/>
          </a:stretch>
        </p:blipFill>
        <p:spPr>
          <a:xfrm>
            <a:off x="5160630" y="126231"/>
            <a:ext cx="1177323" cy="1154931"/>
          </a:xfrm>
          <a:prstGeom prst="ellipse">
            <a:avLst/>
          </a:prstGeom>
        </p:spPr>
      </p:pic>
      <p:sp>
        <p:nvSpPr>
          <p:cNvPr id="7" name="TextBox 6">
            <a:extLst>
              <a:ext uri="{FF2B5EF4-FFF2-40B4-BE49-F238E27FC236}">
                <a16:creationId xmlns:a16="http://schemas.microsoft.com/office/drawing/2014/main" id="{7A3FBAD9-477D-504B-9541-6C2CF8167662}"/>
              </a:ext>
            </a:extLst>
          </p:cNvPr>
          <p:cNvSpPr txBox="1"/>
          <p:nvPr/>
        </p:nvSpPr>
        <p:spPr>
          <a:xfrm>
            <a:off x="520047" y="2924863"/>
            <a:ext cx="6119826" cy="453009"/>
          </a:xfrm>
          <a:prstGeom prst="rect">
            <a:avLst/>
          </a:prstGeom>
          <a:noFill/>
        </p:spPr>
        <p:txBody>
          <a:bodyPr wrap="square" rtlCol="0">
            <a:spAutoFit/>
          </a:bodyPr>
          <a:lstStyle/>
          <a:p>
            <a:pPr algn="just">
              <a:lnSpc>
                <a:spcPct val="150000"/>
              </a:lnSpc>
            </a:pPr>
            <a:r>
              <a:rPr lang="en-US" sz="1800" b="1" dirty="0">
                <a:solidFill>
                  <a:schemeClr val="accent6">
                    <a:lumMod val="75000"/>
                  </a:schemeClr>
                </a:solidFill>
                <a:latin typeface="UTM Avo" panose="02040603050506020204" pitchFamily="18" charset="0"/>
              </a:rPr>
              <a:t>?</a:t>
            </a:r>
            <a:r>
              <a:rPr lang="vi-VN" sz="1800" b="1" dirty="0">
                <a:solidFill>
                  <a:schemeClr val="accent6">
                    <a:lumMod val="75000"/>
                  </a:schemeClr>
                </a:solidFill>
                <a:latin typeface="UTM Avo" panose="02040603050506020204" pitchFamily="18" charset="0"/>
              </a:rPr>
              <a:t> </a:t>
            </a:r>
            <a:r>
              <a:rPr lang="en-US" sz="1800" dirty="0" err="1">
                <a:latin typeface="UTM Avo" panose="02040603050506020204" pitchFamily="18" charset="0"/>
              </a:rPr>
              <a:t>Hãy</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đồ</a:t>
            </a:r>
            <a:r>
              <a:rPr lang="en-US" sz="1800" dirty="0">
                <a:latin typeface="UTM Avo" panose="02040603050506020204" pitchFamily="18" charset="0"/>
              </a:rPr>
              <a:t> </a:t>
            </a:r>
            <a:r>
              <a:rPr lang="en-US" sz="1800" dirty="0" err="1">
                <a:latin typeface="UTM Avo" panose="02040603050506020204" pitchFamily="18" charset="0"/>
              </a:rPr>
              <a:t>chơi</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nhất</a:t>
            </a:r>
            <a:r>
              <a:rPr lang="en-US" sz="1800" dirty="0">
                <a:latin typeface="UTM Avo" panose="02040603050506020204" pitchFamily="18" charset="0"/>
              </a:rPr>
              <a:t>?</a:t>
            </a:r>
            <a:endParaRPr lang="vi-VN" sz="1800" dirty="0">
              <a:latin typeface="UTM Avo" panose="02040603050506020204" pitchFamily="18" charset="0"/>
            </a:endParaRPr>
          </a:p>
        </p:txBody>
      </p:sp>
    </p:spTree>
    <p:extLst>
      <p:ext uri="{BB962C8B-B14F-4D97-AF65-F5344CB8AC3E}">
        <p14:creationId xmlns:p14="http://schemas.microsoft.com/office/powerpoint/2010/main" val="21776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52"/>
            <a:ext cx="6857997" cy="5142595"/>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647" y="824500"/>
            <a:ext cx="1810669" cy="168264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4156" y="824500"/>
            <a:ext cx="1807239" cy="1691787"/>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7223" y="2562891"/>
            <a:ext cx="1796952" cy="1668925"/>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7586" y="2578673"/>
            <a:ext cx="1786664" cy="1668925"/>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6513656" y="2142858"/>
            <a:ext cx="136038" cy="147147"/>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032402" y="1870144"/>
            <a:ext cx="542202" cy="692573"/>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68177" y="3701194"/>
            <a:ext cx="284788" cy="37971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4354" y="108462"/>
            <a:ext cx="488612" cy="483182"/>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4188738" y="4664869"/>
            <a:ext cx="847264" cy="418624"/>
          </a:xfrm>
          <a:prstGeom prst="rect">
            <a:avLst/>
          </a:prstGeom>
        </p:spPr>
      </p:pic>
      <p:pic>
        <p:nvPicPr>
          <p:cNvPr id="17" name="Picture 16">
            <a:extLst>
              <a:ext uri="{FF2B5EF4-FFF2-40B4-BE49-F238E27FC236}">
                <a16:creationId xmlns:a16="http://schemas.microsoft.com/office/drawing/2014/main" id="{B74D57A8-93E8-476A-BD70-2795C2FE8BB0}"/>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7200"/>
                    </a14:imgEffect>
                    <a14:imgEffect>
                      <a14:saturation sat="200000"/>
                    </a14:imgEffect>
                  </a14:imgLayer>
                </a14:imgProps>
              </a:ext>
            </a:extLst>
          </a:blip>
          <a:stretch>
            <a:fillRect/>
          </a:stretch>
        </p:blipFill>
        <p:spPr>
          <a:xfrm>
            <a:off x="2270257" y="824500"/>
            <a:ext cx="3673993" cy="3407316"/>
          </a:xfrm>
          <a:prstGeom prst="roundRect">
            <a:avLst/>
          </a:prstGeom>
        </p:spPr>
      </p:pic>
      <p:pic>
        <p:nvPicPr>
          <p:cNvPr id="20" name="1a">
            <a:hlinkClick r:id="rId17"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20648" y="757405"/>
            <a:ext cx="1961700" cy="1788510"/>
          </a:xfrm>
          <a:prstGeom prst="rect">
            <a:avLst/>
          </a:prstGeom>
        </p:spPr>
      </p:pic>
      <p:pic>
        <p:nvPicPr>
          <p:cNvPr id="22" name="2a">
            <a:hlinkClick r:id="rId19"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77401" y="743759"/>
            <a:ext cx="1820073" cy="1827990"/>
          </a:xfrm>
          <a:prstGeom prst="rect">
            <a:avLst/>
          </a:prstGeom>
        </p:spPr>
      </p:pic>
      <p:pic>
        <p:nvPicPr>
          <p:cNvPr id="23" name="3a">
            <a:hlinkClick r:id="rId21"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34474" y="2405450"/>
            <a:ext cx="1919682" cy="1893462"/>
          </a:xfrm>
          <a:prstGeom prst="rect">
            <a:avLst/>
          </a:prstGeom>
        </p:spPr>
      </p:pic>
      <p:pic>
        <p:nvPicPr>
          <p:cNvPr id="24" name="4a">
            <a:hlinkClick r:id="rId23"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26599" y="2405449"/>
            <a:ext cx="1853434" cy="1913745"/>
          </a:xfrm>
          <a:prstGeom prst="rect">
            <a:avLst/>
          </a:prstGeom>
        </p:spPr>
      </p:pic>
    </p:spTree>
    <p:extLst>
      <p:ext uri="{BB962C8B-B14F-4D97-AF65-F5344CB8AC3E}">
        <p14:creationId xmlns:p14="http://schemas.microsoft.com/office/powerpoint/2010/main" val="3676578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6"/>
                                        </p:tgtEl>
                                      </p:cBhvr>
                                    </p:animEffect>
                                    <p:set>
                                      <p:cBhvr>
                                        <p:cTn id="61" dur="1" fill="hold">
                                          <p:stCondLst>
                                            <p:cond delay="499"/>
                                          </p:stCondLst>
                                        </p:cTn>
                                        <p:tgtEl>
                                          <p:spTgt spid="3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8"/>
                                        </p:tgtEl>
                                      </p:cBhvr>
                                    </p:animEffect>
                                    <p:set>
                                      <p:cBhvr>
                                        <p:cTn id="64" dur="1" fill="hold">
                                          <p:stCondLst>
                                            <p:cond delay="499"/>
                                          </p:stCondLst>
                                        </p:cTn>
                                        <p:tgtEl>
                                          <p:spTgt spid="38"/>
                                        </p:tgtEl>
                                        <p:attrNameLst>
                                          <p:attrName>style.visibility</p:attrName>
                                        </p:attrNameLst>
                                      </p:cBhvr>
                                      <p:to>
                                        <p:strVal val="hidden"/>
                                      </p:to>
                                    </p:se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4"/>
                                        </p:tgtEl>
                                        <p:attrNameLst>
                                          <p:attrName>r</p:attrName>
                                        </p:attrNameLst>
                                      </p:cBhvr>
                                    </p:animRot>
                                    <p:animRot by="-240000">
                                      <p:cBhvr>
                                        <p:cTn id="67" dur="200" fill="hold">
                                          <p:stCondLst>
                                            <p:cond delay="200"/>
                                          </p:stCondLst>
                                        </p:cTn>
                                        <p:tgtEl>
                                          <p:spTgt spid="4"/>
                                        </p:tgtEl>
                                        <p:attrNameLst>
                                          <p:attrName>r</p:attrName>
                                        </p:attrNameLst>
                                      </p:cBhvr>
                                    </p:animRot>
                                    <p:animRot by="240000">
                                      <p:cBhvr>
                                        <p:cTn id="68" dur="200" fill="hold">
                                          <p:stCondLst>
                                            <p:cond delay="400"/>
                                          </p:stCondLst>
                                        </p:cTn>
                                        <p:tgtEl>
                                          <p:spTgt spid="4"/>
                                        </p:tgtEl>
                                        <p:attrNameLst>
                                          <p:attrName>r</p:attrName>
                                        </p:attrNameLst>
                                      </p:cBhvr>
                                    </p:animRot>
                                    <p:animRot by="-240000">
                                      <p:cBhvr>
                                        <p:cTn id="69" dur="200" fill="hold">
                                          <p:stCondLst>
                                            <p:cond delay="600"/>
                                          </p:stCondLst>
                                        </p:cTn>
                                        <p:tgtEl>
                                          <p:spTgt spid="4"/>
                                        </p:tgtEl>
                                        <p:attrNameLst>
                                          <p:attrName>r</p:attrName>
                                        </p:attrNameLst>
                                      </p:cBhvr>
                                    </p:animRot>
                                    <p:animRot by="120000">
                                      <p:cBhvr>
                                        <p:cTn id="70"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2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4"/>
                                        </p:tgtEl>
                                      </p:cBhvr>
                                    </p:animEffect>
                                    <p:set>
                                      <p:cBhvr>
                                        <p:cTn id="9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63275" y="1080906"/>
            <a:ext cx="6066482"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Tìm 1 từ chỉ đặc điểm của những khối lê - gô.</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1" y="460493"/>
            <a:ext cx="2200959" cy="507831"/>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463275" y="2477602"/>
            <a:ext cx="5864344" cy="453009"/>
          </a:xfrm>
          <a:prstGeom prst="rect">
            <a:avLst/>
          </a:prstGeom>
          <a:noFill/>
        </p:spPr>
        <p:txBody>
          <a:bodyPr wrap="square" rtlCol="0">
            <a:spAutoFit/>
          </a:bodyPr>
          <a:lstStyle/>
          <a:p>
            <a:pPr lvl="0"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Đặt một câu với từ ngữ vừa tìm được.</a:t>
            </a:r>
          </a:p>
        </p:txBody>
      </p:sp>
      <p:sp>
        <p:nvSpPr>
          <p:cNvPr id="7" name="TextBox 6">
            <a:extLst>
              <a:ext uri="{FF2B5EF4-FFF2-40B4-BE49-F238E27FC236}">
                <a16:creationId xmlns:a16="http://schemas.microsoft.com/office/drawing/2014/main" id="{8815FA84-C414-E448-AC91-56BD3D38C77F}"/>
              </a:ext>
            </a:extLst>
          </p:cNvPr>
          <p:cNvSpPr txBox="1"/>
          <p:nvPr/>
        </p:nvSpPr>
        <p:spPr>
          <a:xfrm>
            <a:off x="522801" y="1493013"/>
            <a:ext cx="5766330"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khối nhỏ, đầy màu sắc, hình viên gạch, hình nhân vật tí hon, xinh xắn…</a:t>
            </a:r>
            <a:endParaRPr lang="vi-VN" sz="1800" dirty="0">
              <a:solidFill>
                <a:schemeClr val="accent6">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15EF8D5C-A66B-D04F-B886-50B6E066C61D}"/>
              </a:ext>
            </a:extLst>
          </p:cNvPr>
          <p:cNvSpPr txBox="1"/>
          <p:nvPr/>
        </p:nvSpPr>
        <p:spPr>
          <a:xfrm>
            <a:off x="561289" y="2870530"/>
            <a:ext cx="5766330"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VD: Em thích những quả bóng bay đầy màu sắc.</a:t>
            </a:r>
          </a:p>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a:t>
            </a:r>
            <a:endParaRPr lang="vi-VN" sz="1800"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75F2A-0F54-4B36-91C3-7DFD8097DBA8}"/>
              </a:ext>
            </a:extLst>
          </p:cNvPr>
          <p:cNvSpPr txBox="1"/>
          <p:nvPr/>
        </p:nvSpPr>
        <p:spPr>
          <a:xfrm>
            <a:off x="255452" y="1670445"/>
            <a:ext cx="3311838" cy="2110386"/>
          </a:xfrm>
          <a:prstGeom prst="rect">
            <a:avLst/>
          </a:prstGeom>
          <a:solidFill>
            <a:schemeClr val="bg1"/>
          </a:solid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vi-VN" sz="3038" b="1" i="0" u="none" strike="noStrike" kern="1200" cap="none" spc="0" normalizeH="0" baseline="0" noProof="0" dirty="0">
              <a:ln>
                <a:noFill/>
              </a:ln>
              <a:solidFill>
                <a:srgbClr val="FF0000"/>
              </a:solidFill>
              <a:effectLst/>
              <a:uLnTx/>
              <a:uFillTx/>
              <a:latin typeface="Arial"/>
              <a:cs typeface="Arial"/>
              <a:sym typeface="Arial"/>
            </a:endParaRPr>
          </a:p>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vi-VN" sz="3038" b="1" i="0" u="none" strike="noStrike" kern="1200" cap="none" spc="0" normalizeH="0" baseline="0" noProof="0" dirty="0">
                <a:ln>
                  <a:noFill/>
                </a:ln>
                <a:solidFill>
                  <a:srgbClr val="FF0000"/>
                </a:solidFill>
                <a:effectLst/>
                <a:uLnTx/>
                <a:uFillTx/>
                <a:latin typeface="Arial"/>
                <a:cs typeface="Arial"/>
                <a:sym typeface="Arial"/>
              </a:rPr>
              <a:t>Củng cố, </a:t>
            </a:r>
            <a:r>
              <a:rPr kumimoji="0" lang="vi-VN" sz="3038" b="1" i="0" u="none" strike="noStrike" kern="1200" cap="none" spc="0" normalizeH="0" baseline="0" noProof="0">
                <a:ln>
                  <a:noFill/>
                </a:ln>
                <a:solidFill>
                  <a:srgbClr val="FF0000"/>
                </a:solidFill>
                <a:effectLst/>
                <a:uLnTx/>
                <a:uFillTx/>
                <a:latin typeface="Arial"/>
                <a:cs typeface="Arial"/>
                <a:sym typeface="Arial"/>
              </a:rPr>
              <a:t>dặn dò</a:t>
            </a:r>
            <a:endParaRPr kumimoji="0" lang="en-US" sz="3038" b="1" i="0" u="none" strike="noStrike" kern="1200" cap="none" spc="0" normalizeH="0" baseline="0" noProof="0">
              <a:ln>
                <a:noFill/>
              </a:ln>
              <a:solidFill>
                <a:srgbClr val="FF0000"/>
              </a:solidFill>
              <a:effectLst/>
              <a:uLnTx/>
              <a:uFillTx/>
              <a:latin typeface="Arial"/>
              <a:cs typeface="Arial"/>
              <a:sym typeface="Arial"/>
            </a:endParaRPr>
          </a:p>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2000" b="1" kern="1200">
                <a:solidFill>
                  <a:schemeClr val="tx1"/>
                </a:solidFill>
                <a:latin typeface="Times New Roman" panose="02020603050405020304" pitchFamily="18" charset="0"/>
                <a:cs typeface="Times New Roman" panose="02020603050405020304" pitchFamily="18" charset="0"/>
              </a:rPr>
              <a:t>Làm VBT TV bài 1-3 trang 49.</a:t>
            </a:r>
            <a:endParaRPr kumimoji="0" lang="vi-VN" sz="2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514350" rtl="0" eaLnBrk="1" fontAlgn="auto" latinLnBrk="0" hangingPunct="1">
              <a:lnSpc>
                <a:spcPct val="100000"/>
              </a:lnSpc>
              <a:spcBef>
                <a:spcPts val="0"/>
              </a:spcBef>
              <a:spcAft>
                <a:spcPts val="0"/>
              </a:spcAft>
              <a:buClrTx/>
              <a:buSzTx/>
              <a:buFont typeface="Arial"/>
              <a:buNone/>
              <a:tabLst/>
              <a:defRPr/>
            </a:pPr>
            <a:endParaRPr kumimoji="0" lang="en-US" sz="3038" b="1" i="0" u="none" strike="noStrike" kern="1200" cap="none" spc="0" normalizeH="0" baseline="0" noProof="0" dirty="0">
              <a:ln>
                <a:noFill/>
              </a:ln>
              <a:solidFill>
                <a:srgbClr val="FF0000"/>
              </a:solidFill>
              <a:effectLst/>
              <a:uLnTx/>
              <a:uFillTx/>
              <a:latin typeface="Arial-Rounded"/>
              <a:cs typeface="Arial"/>
              <a:sym typeface="Arial"/>
            </a:endParaRPr>
          </a:p>
        </p:txBody>
      </p:sp>
    </p:spTree>
    <p:extLst>
      <p:ext uri="{BB962C8B-B14F-4D97-AF65-F5344CB8AC3E}">
        <p14:creationId xmlns:p14="http://schemas.microsoft.com/office/powerpoint/2010/main" val="173435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09" y="481070"/>
            <a:ext cx="6055931" cy="3771233"/>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28A0092B-C50C-407E-A947-70E740481C1C}">
                <a14:useLocalDpi xmlns:a14="http://schemas.microsoft.com/office/drawing/2010/main" val="0"/>
              </a:ext>
            </a:extLst>
          </a:blip>
          <a:srcRect t="71035" b="9032"/>
          <a:stretch/>
        </p:blipFill>
        <p:spPr>
          <a:xfrm>
            <a:off x="0" y="4079082"/>
            <a:ext cx="6858000" cy="418902"/>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642938"/>
            <a:ext cx="6858000" cy="207169"/>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cs typeface="+mn-cs"/>
                <a:sym typeface="Arial"/>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cs typeface="+mn-cs"/>
                <a:sym typeface="Arial"/>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21860">
            <a:off x="922250" y="1132871"/>
            <a:ext cx="1611221" cy="1363341"/>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412434" y="2137271"/>
            <a:ext cx="4293645" cy="872034"/>
          </a:xfrm>
          <a:prstGeom prst="rect">
            <a:avLst/>
          </a:prstGeom>
          <a:noFill/>
        </p:spPr>
        <p:txBody>
          <a:bodyPr wrap="square" rtlCol="0">
            <a:spAutoFit/>
          </a:bodyPr>
          <a:lstStyle/>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Tạm</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biệt</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hẹn</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gặp</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lại</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p>
          <a:p>
            <a:pPr marL="0" marR="0" lvl="0" indent="0" algn="ctr" defTabSz="514350" rtl="0" eaLnBrk="1" fontAlgn="auto" latinLnBrk="0" hangingPunct="1">
              <a:lnSpc>
                <a:spcPct val="150000"/>
              </a:lnSpc>
              <a:spcBef>
                <a:spcPts val="0"/>
              </a:spcBef>
              <a:spcAft>
                <a:spcPts val="0"/>
              </a:spcAft>
              <a:buClrTx/>
              <a:buSzTx/>
              <a:buFont typeface="Arial"/>
              <a:buNone/>
              <a:tabLst/>
              <a:defRPr/>
            </a:pP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tiết</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1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sau</a:t>
            </a:r>
            <a:r>
              <a:rPr kumimoji="0" lang="en-US" sz="1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12" name="图片 14340" descr="28"/>
          <p:cNvPicPr>
            <a:picLocks noChangeAspect="1"/>
          </p:cNvPicPr>
          <p:nvPr/>
        </p:nvPicPr>
        <p:blipFill>
          <a:blip r:embed="rId6"/>
          <a:stretch>
            <a:fillRect/>
          </a:stretch>
        </p:blipFill>
        <p:spPr>
          <a:xfrm>
            <a:off x="5251155" y="3299484"/>
            <a:ext cx="1527968" cy="1196771"/>
          </a:xfrm>
          <a:prstGeom prst="rect">
            <a:avLst/>
          </a:prstGeom>
          <a:noFill/>
          <a:ln w="9525">
            <a:noFill/>
          </a:ln>
        </p:spPr>
      </p:pic>
      <p:pic>
        <p:nvPicPr>
          <p:cNvPr id="13" name="图片 6"/>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a:fillRect/>
          </a:stretch>
        </p:blipFill>
        <p:spPr>
          <a:xfrm rot="19502702">
            <a:off x="328707" y="748991"/>
            <a:ext cx="1174966" cy="1744999"/>
          </a:xfrm>
          <a:prstGeom prst="rect">
            <a:avLst/>
          </a:prstGeom>
        </p:spPr>
      </p:pic>
      <p:pic>
        <p:nvPicPr>
          <p:cNvPr id="14" name="Picture 8" descr="Dơi, chim và họ nhà thú | Mầm Non Đô Thị Sài Đồ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0937" y="881716"/>
            <a:ext cx="1588404" cy="79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08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1000"/>
                                        <p:tgtEl>
                                          <p:spTgt spid="13"/>
                                        </p:tgtEl>
                                      </p:cBhvr>
                                    </p:animEffect>
                                  </p:childTnLst>
                                </p:cTn>
                              </p:par>
                              <p:par>
                                <p:cTn id="23" presetID="47"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3926205" y="4537710"/>
            <a:ext cx="1217295"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marL="0" marR="0" lvl="0" indent="0" algn="ctr" defTabSz="576072"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488978" y="908587"/>
            <a:ext cx="5888753" cy="673724"/>
          </a:xfrm>
          <a:prstGeom prst="rect">
            <a:avLst/>
          </a:prstGeom>
          <a:noFill/>
        </p:spPr>
        <p:txBody>
          <a:bodyPr wrap="none" lIns="57607" tIns="28804" rIns="57607" bIns="28804" rtlCol="0">
            <a:spAutoFit/>
          </a:bodyPr>
          <a:lstStyle/>
          <a:p>
            <a:pPr marL="457200" marR="0" lvl="0" indent="-457200" algn="l" defTabSz="576072" rtl="0" eaLnBrk="1" fontAlgn="auto" latinLnBrk="0" hangingPunct="1">
              <a:lnSpc>
                <a:spcPct val="100000"/>
              </a:lnSpc>
              <a:spcBef>
                <a:spcPts val="0"/>
              </a:spcBef>
              <a:spcAft>
                <a:spcPts val="0"/>
              </a:spcAft>
              <a:buClrTx/>
              <a:buSzTx/>
              <a:buAutoNum type="arabicPeriod"/>
              <a:tabLst/>
              <a:defRPr/>
            </a:pPr>
            <a:r>
              <a:rPr lang="en-US" sz="2000" b="1" dirty="0" err="1">
                <a:solidFill>
                  <a:prstClr val="white"/>
                </a:solidFill>
                <a:latin typeface="UTM Avo" pitchFamily="18" charset="0"/>
                <a:ea typeface="+mn-ea"/>
                <a:cs typeface="Times New Roman" panose="02020603050405020304" pitchFamily="18" charset="0"/>
              </a:rPr>
              <a:t>Kể</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tên</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các</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sự</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vật</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giống</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cánh</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diều</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được</a:t>
            </a:r>
            <a:endParaRPr lang="en-US" sz="2000" b="1" dirty="0">
              <a:solidFill>
                <a:prstClr val="white"/>
              </a:solidFill>
              <a:latin typeface="UTM Avo" pitchFamily="18" charset="0"/>
              <a:ea typeface="+mn-ea"/>
              <a:cs typeface="Times New Roman" panose="02020603050405020304" pitchFamily="18" charset="0"/>
            </a:endParaRPr>
          </a:p>
          <a:p>
            <a:pPr marR="0" lvl="0" algn="l" defTabSz="576072" rtl="0" eaLnBrk="1" fontAlgn="auto" latinLnBrk="0" hangingPunct="1">
              <a:lnSpc>
                <a:spcPct val="100000"/>
              </a:lnSpc>
              <a:spcBef>
                <a:spcPts val="0"/>
              </a:spcBef>
              <a:spcAft>
                <a:spcPts val="0"/>
              </a:spcAft>
              <a:buClrTx/>
              <a:buSzTx/>
              <a:tabLst/>
              <a:defRPr/>
            </a:pP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nhắc</a:t>
            </a:r>
            <a:r>
              <a:rPr lang="en-US" sz="2000" b="1" dirty="0">
                <a:solidFill>
                  <a:prstClr val="white"/>
                </a:solidFill>
                <a:latin typeface="UTM Avo" pitchFamily="18" charset="0"/>
                <a:ea typeface="+mn-ea"/>
                <a:cs typeface="Times New Roman" panose="02020603050405020304" pitchFamily="18" charset="0"/>
              </a:rPr>
              <a:t> </a:t>
            </a:r>
            <a:r>
              <a:rPr lang="en-US" sz="2000" b="1" dirty="0" err="1">
                <a:solidFill>
                  <a:prstClr val="white"/>
                </a:solidFill>
                <a:latin typeface="UTM Avo" pitchFamily="18" charset="0"/>
                <a:ea typeface="+mn-ea"/>
                <a:cs typeface="Times New Roman" panose="02020603050405020304" pitchFamily="18" charset="0"/>
              </a:rPr>
              <a:t>đ</a:t>
            </a:r>
            <a:r>
              <a:rPr lang="en-US" sz="2000" b="1" kern="1200" dirty="0" err="1">
                <a:solidFill>
                  <a:prstClr val="white"/>
                </a:solidFill>
                <a:latin typeface="UTM Avo" pitchFamily="18" charset="0"/>
                <a:ea typeface="+mn-ea"/>
                <a:cs typeface="Times New Roman" panose="02020603050405020304" pitchFamily="18" charset="0"/>
              </a:rPr>
              <a:t>ến</a:t>
            </a:r>
            <a:r>
              <a:rPr lang="en-US" sz="2000" b="1" kern="1200" dirty="0">
                <a:solidFill>
                  <a:prstClr val="white"/>
                </a:solidFill>
                <a:latin typeface="UTM Avo" pitchFamily="18" charset="0"/>
                <a:ea typeface="+mn-ea"/>
                <a:cs typeface="Times New Roman" panose="02020603050405020304" pitchFamily="18" charset="0"/>
              </a:rPr>
              <a:t> </a:t>
            </a:r>
            <a:r>
              <a:rPr lang="en-US" sz="2000" b="1" kern="1200" dirty="0" err="1">
                <a:solidFill>
                  <a:prstClr val="white"/>
                </a:solidFill>
                <a:latin typeface="UTM Avo" pitchFamily="18" charset="0"/>
                <a:ea typeface="+mn-ea"/>
                <a:cs typeface="Times New Roman" panose="02020603050405020304" pitchFamily="18" charset="0"/>
              </a:rPr>
              <a:t>trong</a:t>
            </a:r>
            <a:r>
              <a:rPr lang="en-US" sz="2000" b="1" kern="1200" dirty="0">
                <a:solidFill>
                  <a:prstClr val="white"/>
                </a:solidFill>
                <a:latin typeface="UTM Avo" pitchFamily="18" charset="0"/>
                <a:ea typeface="+mn-ea"/>
                <a:cs typeface="Times New Roman" panose="02020603050405020304" pitchFamily="18" charset="0"/>
              </a:rPr>
              <a:t> </a:t>
            </a:r>
            <a:r>
              <a:rPr lang="en-US" sz="2000" b="1" kern="1200" dirty="0" err="1">
                <a:solidFill>
                  <a:prstClr val="white"/>
                </a:solidFill>
                <a:latin typeface="UTM Avo" pitchFamily="18" charset="0"/>
                <a:ea typeface="+mn-ea"/>
                <a:cs typeface="Times New Roman" panose="02020603050405020304" pitchFamily="18" charset="0"/>
              </a:rPr>
              <a:t>bài</a:t>
            </a:r>
            <a:r>
              <a:rPr lang="en-US" sz="2000" b="1" kern="1200" dirty="0">
                <a:solidFill>
                  <a:prstClr val="white"/>
                </a:solidFill>
                <a:latin typeface="UTM Avo" pitchFamily="18" charset="0"/>
                <a:ea typeface="+mn-ea"/>
                <a:cs typeface="Times New Roman" panose="02020603050405020304" pitchFamily="18" charset="0"/>
              </a:rPr>
              <a:t> </a:t>
            </a:r>
            <a:r>
              <a:rPr lang="en-US" sz="2000" b="1" kern="1200" dirty="0" err="1">
                <a:solidFill>
                  <a:prstClr val="white"/>
                </a:solidFill>
                <a:latin typeface="UTM Avo" pitchFamily="18" charset="0"/>
                <a:ea typeface="+mn-ea"/>
                <a:cs typeface="Times New Roman" panose="02020603050405020304" pitchFamily="18" charset="0"/>
              </a:rPr>
              <a:t>thơ</a:t>
            </a:r>
            <a:r>
              <a:rPr lang="en-US" sz="2000" b="1" kern="1200" dirty="0">
                <a:solidFill>
                  <a:prstClr val="white"/>
                </a:solidFill>
                <a:latin typeface="UTM Avo"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874955" y="2876746"/>
            <a:ext cx="5108090" cy="796834"/>
          </a:xfrm>
          <a:prstGeom prst="rect">
            <a:avLst/>
          </a:prstGeom>
          <a:noFill/>
        </p:spPr>
        <p:txBody>
          <a:bodyPr wrap="none" lIns="57607" tIns="28804" rIns="57607" bIns="28804" rtlCol="0">
            <a:spAutoFit/>
          </a:bodyPr>
          <a:lstStyle/>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Đáp</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án</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trăng</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vàng</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cánh</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diều</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a:t>
            </a:r>
          </a:p>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hạt</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cau</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lưỡi</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liềm</a:t>
            </a:r>
            <a:endPar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7304257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3926205" y="4537710"/>
            <a:ext cx="1217295"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marL="0" marR="0" lvl="0" indent="0" algn="ctr" defTabSz="576072"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419382" y="1006597"/>
            <a:ext cx="5476921" cy="796834"/>
          </a:xfrm>
          <a:prstGeom prst="rect">
            <a:avLst/>
          </a:prstGeom>
          <a:noFill/>
        </p:spPr>
        <p:txBody>
          <a:bodyPr wrap="square" lIns="57607" tIns="28804" rIns="57607" bIns="28804" rtlCol="0">
            <a:spAutoFit/>
          </a:bodyPr>
          <a:lstStyle/>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2.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Bài</a:t>
            </a: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Thả</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diều</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có</a:t>
            </a: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mấy</a:t>
            </a: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khổ</a:t>
            </a: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thơ</a:t>
            </a: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Hãy</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đọc</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3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khổ</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thơ</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đầu</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a:t>
            </a:r>
            <a:endPar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703162" y="2475536"/>
            <a:ext cx="2346117" cy="427502"/>
          </a:xfrm>
          <a:prstGeom prst="rect">
            <a:avLst/>
          </a:prstGeom>
          <a:noFill/>
        </p:spPr>
        <p:txBody>
          <a:bodyPr wrap="none" lIns="57607" tIns="28804" rIns="57607" bIns="28804" rtlCol="0">
            <a:spAutoFit/>
          </a:bodyPr>
          <a:lstStyle/>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Đáp</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án</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5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khổ</a:t>
            </a:r>
            <a:endPar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7996559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3926205" y="4537710"/>
            <a:ext cx="1217295"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marL="0" marR="0" lvl="0" indent="0" algn="ctr" defTabSz="576072"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592541" y="794961"/>
            <a:ext cx="5855556" cy="1904830"/>
          </a:xfrm>
          <a:prstGeom prst="rect">
            <a:avLst/>
          </a:prstGeom>
          <a:noFill/>
        </p:spPr>
        <p:txBody>
          <a:bodyPr wrap="square" lIns="57607" tIns="28804" rIns="57607" bIns="28804"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Hai </a:t>
            </a:r>
            <a:r>
              <a:rPr kumimoji="0" lang="en-US" sz="24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thơ</a:t>
            </a: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prstClr val="white"/>
                </a:solidFill>
                <a:latin typeface="Times New Roman" panose="02020603050405020304" pitchFamily="18" charset="0"/>
                <a:cs typeface="Times New Roman" panose="02020603050405020304" pitchFamily="18" charset="0"/>
              </a:rPr>
              <a:t>         “Sao </a:t>
            </a:r>
            <a:r>
              <a:rPr lang="en-US" sz="2400" b="1" dirty="0" err="1">
                <a:solidFill>
                  <a:prstClr val="white"/>
                </a:solidFill>
                <a:latin typeface="Times New Roman" panose="02020603050405020304" pitchFamily="18" charset="0"/>
                <a:cs typeface="Times New Roman" panose="02020603050405020304" pitchFamily="18" charset="0"/>
              </a:rPr>
              <a:t>diều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trôi</a:t>
            </a:r>
            <a:r>
              <a:rPr lang="en-US" sz="2400" b="1" dirty="0">
                <a:solidFill>
                  <a:prstClr val="white"/>
                </a:solidFill>
                <a:latin typeface="Times New Roman" panose="02020603050405020304" pitchFamily="18" charset="0"/>
                <a:cs typeface="Times New Roman" panose="02020603050405020304" pitchFamily="18" charset="0"/>
              </a:rPr>
              <a:t> qua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Diều</a:t>
            </a: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thành</a:t>
            </a: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trăng</a:t>
            </a: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vàng</a:t>
            </a:r>
            <a:r>
              <a:rPr kumimoji="0" lang="en-US" sz="2400" b="1" i="0" u="none" strike="noStrike" kern="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prstClr val="white"/>
                </a:solidFill>
                <a:latin typeface="Times New Roman" panose="02020603050405020304" pitchFamily="18" charset="0"/>
                <a:cs typeface="Times New Roman" panose="02020603050405020304" pitchFamily="18" charset="0"/>
              </a:rPr>
              <a:t>t</a:t>
            </a:r>
            <a:r>
              <a:rPr lang="en-US" sz="2400" b="1" baseline="0" dirty="0" err="1">
                <a:solidFill>
                  <a:prstClr val="white"/>
                </a:solidFill>
                <a:latin typeface="Times New Roman" panose="02020603050405020304" pitchFamily="18" charset="0"/>
                <a:cs typeface="Times New Roman" panose="02020603050405020304" pitchFamily="18" charset="0"/>
              </a:rPr>
              <a:t>ả</a:t>
            </a:r>
            <a:r>
              <a:rPr lang="en-US" sz="2400" b="1" baseline="0" dirty="0">
                <a:solidFill>
                  <a:prstClr val="white"/>
                </a:solidFill>
                <a:latin typeface="Times New Roman" panose="02020603050405020304" pitchFamily="18" charset="0"/>
                <a:cs typeface="Times New Roman" panose="02020603050405020304" pitchFamily="18" charset="0"/>
              </a:rPr>
              <a:t> </a:t>
            </a:r>
            <a:r>
              <a:rPr lang="en-US" sz="2400" b="1" baseline="0" dirty="0" err="1">
                <a:solidFill>
                  <a:prstClr val="white"/>
                </a:solidFill>
                <a:latin typeface="Times New Roman" panose="02020603050405020304" pitchFamily="18" charset="0"/>
                <a:cs typeface="Times New Roman" panose="02020603050405020304" pitchFamily="18" charset="0"/>
              </a:rPr>
              <a:t>cánh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diều</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vào</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lúc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nào</a:t>
            </a:r>
            <a:r>
              <a:rPr lang="en-US" sz="2400" b="1" dirty="0">
                <a:solidFill>
                  <a:prstClr val="white"/>
                </a:solidFill>
                <a:latin typeface="Times New Roman" panose="02020603050405020304" pitchFamily="18" charset="0"/>
                <a:cs typeface="Times New Roman" panose="02020603050405020304" pitchFamily="18" charset="0"/>
              </a:rPr>
              <a:t>?</a:t>
            </a:r>
            <a:endParaRPr kumimoji="0" lang="en-US" sz="2400" b="1" i="0" u="none" strike="noStrike" kern="0" cap="none" spc="0" normalizeH="0" baseline="0" noProof="0" dirty="0">
              <a:ln>
                <a:noFill/>
              </a:ln>
              <a:solidFill>
                <a:prstClr val="white"/>
              </a:solidFill>
              <a:effectLst/>
              <a:uLnTx/>
              <a:uFillTx/>
              <a:latin typeface="UTM Avo" pitchFamily="18" charset="0"/>
              <a:cs typeface="Times New Roman" panose="02020603050405020304" pitchFamily="18" charset="0"/>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endPar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DBA46285-AC70-4F24-87DC-EF5358B6E211}"/>
              </a:ext>
            </a:extLst>
          </p:cNvPr>
          <p:cNvSpPr txBox="1"/>
          <p:nvPr/>
        </p:nvSpPr>
        <p:spPr>
          <a:xfrm>
            <a:off x="703162" y="3026149"/>
            <a:ext cx="5529681" cy="796834"/>
          </a:xfrm>
          <a:prstGeom prst="rect">
            <a:avLst/>
          </a:prstGeom>
          <a:noFill/>
        </p:spPr>
        <p:txBody>
          <a:bodyPr wrap="none" lIns="57607" tIns="28804" rIns="57607" bIns="28804" rtlCol="0">
            <a:spAutoFit/>
          </a:bodyPr>
          <a:lstStyle/>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Đáp</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án</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Hai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câu</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thơ</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tả</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cánh</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diều</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p>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vào</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ban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đêm</a:t>
            </a:r>
            <a:endPar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25408365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3926205" y="4537710"/>
            <a:ext cx="1217295"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7607" tIns="28804" rIns="57607" bIns="28804" rtlCol="0" anchor="ctr"/>
          <a:lstStyle/>
          <a:p>
            <a:pPr marL="0" marR="0" lvl="0" indent="0" algn="ctr" defTabSz="576072"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640099" y="668827"/>
            <a:ext cx="4893596" cy="1535498"/>
          </a:xfrm>
          <a:prstGeom prst="rect">
            <a:avLst/>
          </a:prstGeom>
          <a:noFill/>
        </p:spPr>
        <p:txBody>
          <a:bodyPr wrap="square" lIns="57607" tIns="28804" rIns="57607" bIns="28804" rtlCol="0">
            <a:spAutoFit/>
          </a:bodyPr>
          <a:lstStyle/>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rPr>
              <a:t>4. </a:t>
            </a:r>
            <a:r>
              <a:rPr lang="en-US" sz="2400" b="1" kern="1200" dirty="0" err="1">
                <a:solidFill>
                  <a:prstClr val="white"/>
                </a:solidFill>
                <a:latin typeface="UTM Avo" pitchFamily="18" charset="0"/>
                <a:ea typeface="+mn-ea"/>
                <a:cs typeface="Times New Roman" panose="02020603050405020304" pitchFamily="18" charset="0"/>
              </a:rPr>
              <a:t>Đọc</a:t>
            </a:r>
            <a:r>
              <a:rPr lang="en-US" sz="2400" b="1" kern="1200" dirty="0">
                <a:solidFill>
                  <a:prstClr val="white"/>
                </a:solidFill>
                <a:latin typeface="UTM Avo" pitchFamily="18" charset="0"/>
                <a:ea typeface="+mn-ea"/>
                <a:cs typeface="Times New Roman" panose="02020603050405020304" pitchFamily="18" charset="0"/>
              </a:rPr>
              <a:t> </a:t>
            </a:r>
            <a:r>
              <a:rPr lang="en-US" sz="2400" b="1" kern="1200" dirty="0" err="1">
                <a:solidFill>
                  <a:prstClr val="white"/>
                </a:solidFill>
                <a:latin typeface="UTM Avo" pitchFamily="18" charset="0"/>
                <a:ea typeface="+mn-ea"/>
                <a:cs typeface="Times New Roman" panose="02020603050405020304" pitchFamily="18" charset="0"/>
              </a:rPr>
              <a:t>khổ</a:t>
            </a:r>
            <a:r>
              <a:rPr lang="en-US" sz="2400" b="1" kern="1200" dirty="0">
                <a:solidFill>
                  <a:prstClr val="white"/>
                </a:solidFill>
                <a:latin typeface="UTM Avo" pitchFamily="18" charset="0"/>
                <a:ea typeface="+mn-ea"/>
                <a:cs typeface="Times New Roman" panose="02020603050405020304" pitchFamily="18" charset="0"/>
              </a:rPr>
              <a:t> </a:t>
            </a:r>
            <a:r>
              <a:rPr lang="en-US" sz="2400" b="1" kern="1200" dirty="0" err="1">
                <a:solidFill>
                  <a:prstClr val="white"/>
                </a:solidFill>
                <a:latin typeface="UTM Avo" pitchFamily="18" charset="0"/>
                <a:ea typeface="+mn-ea"/>
                <a:cs typeface="Times New Roman" panose="02020603050405020304" pitchFamily="18" charset="0"/>
              </a:rPr>
              <a:t>thơ</a:t>
            </a:r>
            <a:r>
              <a:rPr lang="en-US" sz="2400" b="1" kern="1200" dirty="0">
                <a:solidFill>
                  <a:prstClr val="white"/>
                </a:solidFill>
                <a:latin typeface="UTM Avo" pitchFamily="18" charset="0"/>
                <a:ea typeface="+mn-ea"/>
                <a:cs typeface="Times New Roman" panose="02020603050405020304" pitchFamily="18" charset="0"/>
              </a:rPr>
              <a:t> </a:t>
            </a:r>
            <a:r>
              <a:rPr lang="en-US" sz="2400" b="1" kern="1200" dirty="0" err="1">
                <a:solidFill>
                  <a:prstClr val="white"/>
                </a:solidFill>
                <a:latin typeface="UTM Avo" pitchFamily="18" charset="0"/>
                <a:ea typeface="+mn-ea"/>
                <a:cs typeface="Times New Roman" panose="02020603050405020304" pitchFamily="18" charset="0"/>
              </a:rPr>
              <a:t>cuối</a:t>
            </a:r>
            <a:r>
              <a:rPr lang="en-US" sz="2400" b="1" kern="1200" dirty="0">
                <a:solidFill>
                  <a:prstClr val="white"/>
                </a:solidFill>
                <a:latin typeface="UTM Avo" pitchFamily="18" charset="0"/>
                <a:ea typeface="+mn-ea"/>
                <a:cs typeface="Times New Roman" panose="02020603050405020304" pitchFamily="18" charset="0"/>
              </a:rPr>
              <a:t> </a:t>
            </a:r>
            <a:r>
              <a:rPr lang="en-US" sz="2400" b="1" kern="1200" dirty="0" err="1">
                <a:solidFill>
                  <a:prstClr val="white"/>
                </a:solidFill>
                <a:latin typeface="UTM Avo" pitchFamily="18" charset="0"/>
                <a:ea typeface="+mn-ea"/>
                <a:cs typeface="Times New Roman" panose="02020603050405020304" pitchFamily="18" charset="0"/>
              </a:rPr>
              <a:t>bài</a:t>
            </a:r>
            <a:r>
              <a:rPr lang="en-US" sz="2400" b="1" kern="1200" dirty="0">
                <a:solidFill>
                  <a:prstClr val="white"/>
                </a:solidFill>
                <a:latin typeface="UTM Avo" pitchFamily="18" charset="0"/>
                <a:ea typeface="+mn-ea"/>
                <a:cs typeface="Times New Roman" panose="02020603050405020304" pitchFamily="18" charset="0"/>
              </a:rPr>
              <a:t>?</a:t>
            </a:r>
          </a:p>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prstClr val="white"/>
                </a:solidFill>
                <a:effectLst/>
                <a:uLnTx/>
                <a:uFillTx/>
                <a:latin typeface="UTM Avo" pitchFamily="18" charset="0"/>
                <a:ea typeface="+mn-ea"/>
                <a:cs typeface="Times New Roman" panose="02020603050405020304" pitchFamily="18" charset="0"/>
                <a:sym typeface="Arial"/>
              </a:rPr>
              <a:t>Khổ</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thơ</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cuối</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bài</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muốn</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nói</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điều</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prstClr val="white"/>
                </a:solidFill>
                <a:effectLst/>
                <a:uLnTx/>
                <a:uFillTx/>
                <a:latin typeface="UTM Avo" pitchFamily="18" charset="0"/>
                <a:ea typeface="+mn-ea"/>
                <a:cs typeface="Times New Roman" panose="02020603050405020304" pitchFamily="18" charset="0"/>
                <a:sym typeface="Arial"/>
              </a:rPr>
              <a:t>gì</a:t>
            </a:r>
            <a:r>
              <a:rPr kumimoji="0" lang="en-US" sz="2400" b="1" i="0" u="none" strike="noStrike" kern="1200" cap="none" spc="0" normalizeH="0" noProof="0" dirty="0">
                <a:ln>
                  <a:noFill/>
                </a:ln>
                <a:solidFill>
                  <a:prstClr val="white"/>
                </a:solidFill>
                <a:effectLst/>
                <a:uLnTx/>
                <a:uFillTx/>
                <a:latin typeface="UTM Avo" pitchFamily="18" charset="0"/>
                <a:ea typeface="+mn-ea"/>
                <a:cs typeface="Times New Roman" panose="02020603050405020304" pitchFamily="18" charset="0"/>
                <a:sym typeface="Arial"/>
              </a:rPr>
              <a:t>?</a:t>
            </a:r>
            <a:endPar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endParaRPr>
          </a:p>
          <a:p>
            <a:pPr marL="0" marR="0" lvl="0" indent="0" algn="r" defTabSz="576072"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white"/>
              </a:solidFill>
              <a:effectLst/>
              <a:uLnTx/>
              <a:uFillTx/>
              <a:latin typeface="UTM Avo" pitchFamily="18" charset="0"/>
              <a:ea typeface="+mn-ea"/>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874273" y="3365561"/>
            <a:ext cx="5423882" cy="796834"/>
          </a:xfrm>
          <a:prstGeom prst="rect">
            <a:avLst/>
          </a:prstGeom>
          <a:noFill/>
        </p:spPr>
        <p:txBody>
          <a:bodyPr wrap="none" lIns="57607" tIns="28804" rIns="57607" bIns="28804" rtlCol="0">
            <a:spAutoFit/>
          </a:bodyPr>
          <a:lstStyle/>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Đáp</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án</a:t>
            </a:r>
            <a:r>
              <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00"/>
                </a:solidFill>
                <a:effectLst/>
                <a:uLnTx/>
                <a:uFillTx/>
                <a:latin typeface="UTM Avo" pitchFamily="18" charset="0"/>
                <a:ea typeface="+mn-ea"/>
                <a:cs typeface="Times New Roman" panose="02020603050405020304" pitchFamily="18" charset="0"/>
                <a:sym typeface="Arial"/>
              </a:rPr>
              <a:t>Cánh</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diều</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làm</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thôn</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quê</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p>
          <a:p>
            <a:pPr marL="0" marR="0" lvl="0" indent="0" algn="l" defTabSz="576072"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tươi</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đẹp</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 </a:t>
            </a:r>
            <a:r>
              <a:rPr kumimoji="0" lang="en-US" sz="2400" b="1" i="0" u="none" strike="noStrike" kern="1200" cap="none" spc="0" normalizeH="0" noProof="0" dirty="0" err="1">
                <a:ln>
                  <a:noFill/>
                </a:ln>
                <a:solidFill>
                  <a:srgbClr val="FFFF00"/>
                </a:solidFill>
                <a:effectLst/>
                <a:uLnTx/>
                <a:uFillTx/>
                <a:latin typeface="UTM Avo" pitchFamily="18" charset="0"/>
                <a:ea typeface="+mn-ea"/>
                <a:cs typeface="Times New Roman" panose="02020603050405020304" pitchFamily="18" charset="0"/>
                <a:sym typeface="Arial"/>
              </a:rPr>
              <a:t>hơn</a:t>
            </a:r>
            <a:r>
              <a:rPr kumimoji="0" lang="en-US" sz="2400" b="1" i="0" u="none" strike="noStrike" kern="1200" cap="none" spc="0" normalizeH="0" noProof="0" dirty="0">
                <a:ln>
                  <a:noFill/>
                </a:ln>
                <a:solidFill>
                  <a:srgbClr val="FFFF00"/>
                </a:solidFill>
                <a:effectLst/>
                <a:uLnTx/>
                <a:uFillTx/>
                <a:latin typeface="UTM Avo" pitchFamily="18" charset="0"/>
                <a:ea typeface="+mn-ea"/>
                <a:cs typeface="Times New Roman" panose="02020603050405020304" pitchFamily="18" charset="0"/>
                <a:sym typeface="Arial"/>
              </a:rPr>
              <a:t>.</a:t>
            </a:r>
            <a:endParaRPr kumimoji="0" lang="en-US" sz="2400" b="1" i="0" u="none" strike="noStrike" kern="1200" cap="none" spc="0" normalizeH="0" baseline="0" noProof="0" dirty="0">
              <a:ln>
                <a:noFill/>
              </a:ln>
              <a:solidFill>
                <a:srgbClr val="FFFF00"/>
              </a:solidFill>
              <a:effectLst/>
              <a:uLnTx/>
              <a:uFillTx/>
              <a:latin typeface="UTM Avo"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50047103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B47703E-8F94-114E-BC36-5DE4C950BD54}"/>
              </a:ext>
            </a:extLst>
          </p:cNvPr>
          <p:cNvGrpSpPr/>
          <p:nvPr/>
        </p:nvGrpSpPr>
        <p:grpSpPr>
          <a:xfrm>
            <a:off x="307173" y="670417"/>
            <a:ext cx="1623074" cy="631245"/>
            <a:chOff x="315851" y="629196"/>
            <a:chExt cx="1623074" cy="631245"/>
          </a:xfrm>
        </p:grpSpPr>
        <p:sp>
          <p:nvSpPr>
            <p:cNvPr id="12" name="TextBox 11">
              <a:extLst>
                <a:ext uri="{FF2B5EF4-FFF2-40B4-BE49-F238E27FC236}">
                  <a16:creationId xmlns:a16="http://schemas.microsoft.com/office/drawing/2014/main" id="{8442C0AB-9A28-F144-881A-4E2BE06A33F8}"/>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22</a:t>
              </a:r>
            </a:p>
          </p:txBody>
        </p:sp>
        <p:sp>
          <p:nvSpPr>
            <p:cNvPr id="13" name="TextBox 12">
              <a:extLst>
                <a:ext uri="{FF2B5EF4-FFF2-40B4-BE49-F238E27FC236}">
                  <a16:creationId xmlns:a16="http://schemas.microsoft.com/office/drawing/2014/main" id="{681380DD-910D-4042-8E51-18866444E7CC}"/>
                </a:ext>
              </a:extLst>
            </p:cNvPr>
            <p:cNvSpPr txBox="1"/>
            <p:nvPr/>
          </p:nvSpPr>
          <p:spPr>
            <a:xfrm>
              <a:off x="315851" y="675666"/>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22</a:t>
              </a:r>
            </a:p>
          </p:txBody>
        </p:sp>
      </p:grpSp>
      <p:sp>
        <p:nvSpPr>
          <p:cNvPr id="14" name="TextBox 13">
            <a:extLst>
              <a:ext uri="{FF2B5EF4-FFF2-40B4-BE49-F238E27FC236}">
                <a16:creationId xmlns:a16="http://schemas.microsoft.com/office/drawing/2014/main" id="{ED707F5C-E16B-0940-9F5B-3E48314830CE}"/>
              </a:ext>
            </a:extLst>
          </p:cNvPr>
          <p:cNvSpPr txBox="1"/>
          <p:nvPr/>
        </p:nvSpPr>
        <p:spPr>
          <a:xfrm>
            <a:off x="1400499" y="455898"/>
            <a:ext cx="518069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TỚ LÀ LÊ - GÔ</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3484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7816FD-9AC0-4D9F-95CF-E65FBC4086FF}"/>
              </a:ext>
            </a:extLst>
          </p:cNvPr>
          <p:cNvGrpSpPr/>
          <p:nvPr/>
        </p:nvGrpSpPr>
        <p:grpSpPr>
          <a:xfrm>
            <a:off x="307173" y="670417"/>
            <a:ext cx="1623074" cy="586089"/>
            <a:chOff x="315851" y="629196"/>
            <a:chExt cx="1623074" cy="586089"/>
          </a:xfrm>
        </p:grpSpPr>
        <p:sp>
          <p:nvSpPr>
            <p:cNvPr id="5" name="TextBox 4">
              <a:extLst>
                <a:ext uri="{FF2B5EF4-FFF2-40B4-BE49-F238E27FC236}">
                  <a16:creationId xmlns:a16="http://schemas.microsoft.com/office/drawing/2014/main" id="{6A553182-F3C1-4121-8FDA-73CEE8D72B23}"/>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22</a:t>
              </a:r>
            </a:p>
          </p:txBody>
        </p:sp>
        <p:sp>
          <p:nvSpPr>
            <p:cNvPr id="6" name="TextBox 5">
              <a:extLst>
                <a:ext uri="{FF2B5EF4-FFF2-40B4-BE49-F238E27FC236}">
                  <a16:creationId xmlns:a16="http://schemas.microsoft.com/office/drawing/2014/main" id="{31A601FE-6892-4EC6-ACDD-75D395FCC956}"/>
                </a:ext>
              </a:extLst>
            </p:cNvPr>
            <p:cNvSpPr txBox="1"/>
            <p:nvPr/>
          </p:nvSpPr>
          <p:spPr>
            <a:xfrm>
              <a:off x="315851" y="630510"/>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22</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562132" y="1387766"/>
            <a:ext cx="4752815"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Nói tên một số đồ chơi của em?</a:t>
            </a:r>
            <a:endParaRPr lang="en-US" sz="1500" b="1" dirty="0">
              <a:latin typeface="UTM Avo" panose="02040603050506020204" pitchFamily="18" charset="0"/>
            </a:endParaRPr>
          </a:p>
        </p:txBody>
      </p:sp>
      <p:sp>
        <p:nvSpPr>
          <p:cNvPr id="9" name="TextBox 8">
            <a:extLst>
              <a:ext uri="{FF2B5EF4-FFF2-40B4-BE49-F238E27FC236}">
                <a16:creationId xmlns:a16="http://schemas.microsoft.com/office/drawing/2014/main" id="{7B5B728C-6E08-431C-95CB-497657ACF5B5}"/>
              </a:ext>
            </a:extLst>
          </p:cNvPr>
          <p:cNvSpPr txBox="1"/>
          <p:nvPr/>
        </p:nvSpPr>
        <p:spPr>
          <a:xfrm>
            <a:off x="1400499" y="455898"/>
            <a:ext cx="518069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TỚ LÀ LÊ - GÔ</a:t>
            </a:r>
            <a:endParaRPr lang="en-US" sz="4000" dirty="0">
              <a:solidFill>
                <a:schemeClr val="accent2"/>
              </a:solidFill>
              <a:latin typeface="UTM Cookies" panose="02040603050506020204" pitchFamily="18" charset="0"/>
            </a:endParaRPr>
          </a:p>
        </p:txBody>
      </p:sp>
      <p:sp>
        <p:nvSpPr>
          <p:cNvPr id="13" name="TextBox 12">
            <a:extLst>
              <a:ext uri="{FF2B5EF4-FFF2-40B4-BE49-F238E27FC236}">
                <a16:creationId xmlns:a16="http://schemas.microsoft.com/office/drawing/2014/main" id="{0697A019-A5C4-F14D-8BEB-AF6B8777EB8C}"/>
              </a:ext>
            </a:extLst>
          </p:cNvPr>
          <p:cNvSpPr txBox="1"/>
          <p:nvPr/>
        </p:nvSpPr>
        <p:spPr>
          <a:xfrm>
            <a:off x="1562132" y="1390894"/>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đồ chơi nào nhất?</a:t>
            </a:r>
            <a:endParaRPr lang="en-US" sz="1500" b="1" dirty="0">
              <a:latin typeface="UTM Avo" panose="02040603050506020204" pitchFamily="18" charset="0"/>
            </a:endParaRPr>
          </a:p>
        </p:txBody>
      </p:sp>
      <p:pic>
        <p:nvPicPr>
          <p:cNvPr id="3" name="Picture 2">
            <a:extLst>
              <a:ext uri="{FF2B5EF4-FFF2-40B4-BE49-F238E27FC236}">
                <a16:creationId xmlns:a16="http://schemas.microsoft.com/office/drawing/2014/main" id="{E1803FE0-94DE-F948-B5DD-120E2E943BA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307173" y="1812941"/>
            <a:ext cx="6274023" cy="3072977"/>
          </a:xfrm>
          <a:prstGeom prst="round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177750"/>
            <a:ext cx="5365827" cy="46487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a:ln>
                  <a:noFill/>
                </a:ln>
                <a:solidFill>
                  <a:srgbClr val="FFAB40">
                    <a:lumMod val="50000"/>
                  </a:srgbClr>
                </a:solidFill>
                <a:effectLst/>
                <a:uLnTx/>
                <a:uFillTx/>
                <a:latin typeface="UTM Avo" panose="02040603050506020204" pitchFamily="18" charset="0"/>
                <a:cs typeface="Arial"/>
                <a:sym typeface="Arial"/>
              </a:rPr>
              <a:t>T</a:t>
            </a:r>
            <a:r>
              <a:rPr kumimoji="0" lang="en-US" sz="1800" b="1" i="0" u="none" strike="noStrike" kern="0" cap="none" spc="0" normalizeH="0" baseline="0" noProof="0">
                <a:ln>
                  <a:noFill/>
                </a:ln>
                <a:solidFill>
                  <a:srgbClr val="FFAB40">
                    <a:lumMod val="50000"/>
                  </a:srgbClr>
                </a:solidFill>
                <a:effectLst/>
                <a:uLnTx/>
                <a:uFillTx/>
                <a:latin typeface="UTM Avo" panose="02040603050506020204" pitchFamily="18" charset="0"/>
                <a:cs typeface="Arial"/>
                <a:sym typeface="Arial"/>
              </a:rPr>
              <a:t>ớ</a:t>
            </a:r>
            <a:r>
              <a:rPr kumimoji="0" lang="vi-VN" sz="1800" b="1" i="0" u="none" strike="noStrike" kern="0" cap="none" spc="0" normalizeH="0" baseline="0" noProof="0">
                <a:ln>
                  <a:noFill/>
                </a:ln>
                <a:solidFill>
                  <a:srgbClr val="FFAB40">
                    <a:lumMod val="50000"/>
                  </a:srgbClr>
                </a:solidFill>
                <a:effectLst/>
                <a:uLnTx/>
                <a:uFillTx/>
                <a:latin typeface="UTM Avo" panose="02040603050506020204" pitchFamily="18" charset="0"/>
                <a:cs typeface="Arial"/>
                <a:sym typeface="Arial"/>
              </a:rPr>
              <a:t> </a:t>
            </a: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là lê - gô </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84730" y="616316"/>
            <a:ext cx="6456219" cy="4570867"/>
          </a:xfrm>
          <a:prstGeom prst="rect">
            <a:avLst/>
          </a:prstGeom>
          <a:noFill/>
        </p:spPr>
        <p:txBody>
          <a:bodyPr wrap="square" rtlCol="0">
            <a:spAutoFit/>
          </a:bodyPr>
          <a:lstStyle/>
          <a:p>
            <a:pPr marL="44450" lvl="0" algn="just">
              <a:lnSpc>
                <a:spcPct val="150000"/>
              </a:lnSpc>
              <a:defRPr/>
            </a:pPr>
            <a:r>
              <a:rPr kumimoji="0" lang="vi-VN"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lang="vi-VN" sz="1600" dirty="0">
                <a:latin typeface="+mj-lt"/>
              </a:rPr>
              <a:t>Tớ là lê-gô. Nhiều bạn gọi tớ là đồ chơi lắp ráp. Các bạn có nhận ra tớ không?</a:t>
            </a:r>
          </a:p>
          <a:p>
            <a:pPr marL="44450" lvl="0" algn="just">
              <a:lnSpc>
                <a:spcPct val="150000"/>
              </a:lnSpc>
              <a:defRPr/>
            </a:pPr>
            <a:r>
              <a:rPr lang="vi-VN" sz="1600" dirty="0">
                <a:latin typeface="+mj-lt"/>
              </a:rPr>
              <a:t>        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marL="44450" lvl="0" algn="just">
              <a:lnSpc>
                <a:spcPct val="150000"/>
              </a:lnSpc>
              <a:defRPr/>
            </a:pPr>
            <a:r>
              <a:rPr lang="vi-VN" sz="1600" dirty="0">
                <a:latin typeface="+mj-lt"/>
              </a:rPr>
              <a:t>        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marL="44450" lvl="0" algn="just">
              <a:lnSpc>
                <a:spcPct val="150000"/>
              </a:lnSpc>
              <a:defRPr/>
            </a:pPr>
            <a:r>
              <a:rPr lang="vi-VN" sz="1600" dirty="0">
                <a:latin typeface="+mj-lt"/>
              </a:rPr>
              <a:t>        Chúng tớ giúp các bạn có trí tưởng tượng phong phú, khả năng sáng tạo và tính kiên nhẫn. Nào, các bạn đã sẵn s</a:t>
            </a:r>
            <a:r>
              <a:rPr lang="en-US" sz="1600" dirty="0">
                <a:latin typeface="+mj-lt"/>
              </a:rPr>
              <a:t>à</a:t>
            </a:r>
            <a:r>
              <a:rPr lang="vi-VN" sz="1600" dirty="0">
                <a:latin typeface="+mj-lt"/>
              </a:rPr>
              <a:t>ng chơi cùng chúng tớ chưa?</a:t>
            </a:r>
          </a:p>
          <a:p>
            <a:pPr marL="26670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mj-lt"/>
                <a:cs typeface="Arial"/>
                <a:sym typeface="Arial"/>
              </a:rPr>
              <a:t>					( Bảo Châu)</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194" y="722880"/>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7030" y="1464798"/>
            <a:ext cx="288000" cy="288000"/>
          </a:xfrm>
          <a:prstGeom prst="rect">
            <a:avLst/>
          </a:prstGeom>
        </p:spPr>
      </p:pic>
      <p:pic>
        <p:nvPicPr>
          <p:cNvPr id="10" name="Picture 9">
            <a:extLst>
              <a:ext uri="{FF2B5EF4-FFF2-40B4-BE49-F238E27FC236}">
                <a16:creationId xmlns:a16="http://schemas.microsoft.com/office/drawing/2014/main" id="{47842D01-2E06-8946-A357-A62E51EBF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485" y="2901749"/>
            <a:ext cx="288000" cy="288000"/>
          </a:xfrm>
          <a:prstGeom prst="rect">
            <a:avLst/>
          </a:prstGeom>
        </p:spPr>
      </p:pic>
      <p:grpSp>
        <p:nvGrpSpPr>
          <p:cNvPr id="11" name="Group 10">
            <a:extLst>
              <a:ext uri="{FF2B5EF4-FFF2-40B4-BE49-F238E27FC236}">
                <a16:creationId xmlns:a16="http://schemas.microsoft.com/office/drawing/2014/main" id="{BFCACD95-36FC-1D48-8439-3F2A910E038C}"/>
              </a:ext>
            </a:extLst>
          </p:cNvPr>
          <p:cNvGrpSpPr/>
          <p:nvPr/>
        </p:nvGrpSpPr>
        <p:grpSpPr>
          <a:xfrm>
            <a:off x="370531" y="3820669"/>
            <a:ext cx="292629" cy="602488"/>
            <a:chOff x="3444616" y="3011855"/>
            <a:chExt cx="321893" cy="662737"/>
          </a:xfrm>
        </p:grpSpPr>
        <p:sp>
          <p:nvSpPr>
            <p:cNvPr id="12" name="Oval 11">
              <a:extLst>
                <a:ext uri="{FF2B5EF4-FFF2-40B4-BE49-F238E27FC236}">
                  <a16:creationId xmlns:a16="http://schemas.microsoft.com/office/drawing/2014/main" id="{C3177398-FD80-BE4A-A5DF-C7E0D8E01136}"/>
                </a:ext>
              </a:extLst>
            </p:cNvPr>
            <p:cNvSpPr/>
            <p:nvPr/>
          </p:nvSpPr>
          <p:spPr>
            <a:xfrm>
              <a:off x="3444616" y="3182278"/>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3" name="Rectangle 12">
              <a:extLst>
                <a:ext uri="{FF2B5EF4-FFF2-40B4-BE49-F238E27FC236}">
                  <a16:creationId xmlns:a16="http://schemas.microsoft.com/office/drawing/2014/main" id="{F1C45283-9633-6D45-AB29-88CDFC8651C8}"/>
                </a:ext>
              </a:extLst>
            </p:cNvPr>
            <p:cNvSpPr/>
            <p:nvPr/>
          </p:nvSpPr>
          <p:spPr>
            <a:xfrm rot="21312294">
              <a:off x="3462833" y="3011855"/>
              <a:ext cx="245461" cy="662737"/>
            </a:xfrm>
            <a:prstGeom prst="rect">
              <a:avLst/>
            </a:prstGeom>
          </p:spPr>
          <p:txBody>
            <a:bodyPr wrap="square">
              <a:spAutoFit/>
            </a:bodyPr>
            <a:lstStyle/>
            <a:p>
              <a:pPr algn="ctr"/>
              <a:r>
                <a:rPr lang="en-VN" sz="3200" b="1" i="1" dirty="0">
                  <a:solidFill>
                    <a:schemeClr val="accent2"/>
                  </a:solidFill>
                  <a:latin typeface="UTM Charlotte" panose="02040603050506020204" pitchFamily="18" charset="0"/>
                </a:rPr>
                <a:t>4</a:t>
              </a:r>
            </a:p>
          </p:txBody>
        </p:sp>
      </p:grpSp>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2656</TotalTime>
  <Words>1198</Words>
  <Application>Microsoft Office PowerPoint</Application>
  <PresentationFormat>Custom</PresentationFormat>
  <Paragraphs>115</Paragraphs>
  <Slides>22</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vt:lpstr>
      <vt:lpstr>等线</vt:lpstr>
      <vt:lpstr>UTM Charlotte</vt:lpstr>
      <vt:lpstr>UTM Cookies</vt:lpstr>
      <vt:lpstr>UTM Avo</vt:lpstr>
      <vt:lpstr>Kalam</vt:lpstr>
      <vt:lpstr>Calibri</vt:lpstr>
      <vt:lpstr>Montserrat</vt:lpstr>
      <vt:lpstr>Arial-Rounded</vt:lpstr>
      <vt:lpstr>Times New Roman</vt:lpstr>
      <vt:lpstr>Doodle Sketchbook by Slidesgo</vt:lpstr>
      <vt:lpstr>4_Doodle Sketchbook by Slidesgo</vt:lpstr>
      <vt:lpstr>Office Theme</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202</cp:revision>
  <dcterms:modified xsi:type="dcterms:W3CDTF">2022-11-19T16:07:43Z</dcterms:modified>
</cp:coreProperties>
</file>