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9" r:id="rId2"/>
  </p:sldMasterIdLst>
  <p:notesMasterIdLst>
    <p:notesMasterId r:id="rId24"/>
  </p:notesMasterIdLst>
  <p:sldIdLst>
    <p:sldId id="322" r:id="rId3"/>
    <p:sldId id="270" r:id="rId4"/>
    <p:sldId id="271" r:id="rId5"/>
    <p:sldId id="258" r:id="rId6"/>
    <p:sldId id="257" r:id="rId7"/>
    <p:sldId id="320" r:id="rId8"/>
    <p:sldId id="378" r:id="rId9"/>
    <p:sldId id="340" r:id="rId10"/>
    <p:sldId id="364" r:id="rId11"/>
    <p:sldId id="323" r:id="rId12"/>
    <p:sldId id="371" r:id="rId13"/>
    <p:sldId id="379" r:id="rId14"/>
    <p:sldId id="380" r:id="rId15"/>
    <p:sldId id="376" r:id="rId16"/>
    <p:sldId id="383" r:id="rId17"/>
    <p:sldId id="377" r:id="rId18"/>
    <p:sldId id="327" r:id="rId19"/>
    <p:sldId id="328" r:id="rId20"/>
    <p:sldId id="385" r:id="rId21"/>
    <p:sldId id="330" r:id="rId22"/>
    <p:sldId id="374" r:id="rId23"/>
  </p:sldIdLst>
  <p:sldSz cx="6858000" cy="51435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Kalam" panose="020B0604020202020204" charset="0"/>
      <p:regular r:id="rId33"/>
      <p:bold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574"/>
    <a:srgbClr val="DF3C7E"/>
    <a:srgbClr val="000000"/>
    <a:srgbClr val="BEE7FB"/>
    <a:srgbClr val="E6F7F9"/>
    <a:srgbClr val="ED3D6C"/>
    <a:srgbClr val="E2F7E2"/>
    <a:srgbClr val="C7F1C6"/>
    <a:srgbClr val="BED096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92"/>
    <p:restoredTop sz="91311"/>
  </p:normalViewPr>
  <p:slideViewPr>
    <p:cSldViewPr snapToGrid="0">
      <p:cViewPr varScale="1">
        <p:scale>
          <a:sx n="83" d="100"/>
          <a:sy n="83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8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5687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9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62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8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0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809" y="-644054"/>
            <a:ext cx="4762385" cy="65563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81710" y="-99637"/>
            <a:ext cx="2265087" cy="176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57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9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1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0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8.wdp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21" Type="http://schemas.openxmlformats.org/officeDocument/2006/relationships/image" Target="../media/image18.png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jp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19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5.png"/><Relationship Id="rId10" Type="http://schemas.openxmlformats.org/officeDocument/2006/relationships/image" Target="../media/image20.jp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369481" y="1794029"/>
            <a:ext cx="17085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3D0CB99-9B03-CD4E-A6F6-FC0D9B2F2238}"/>
              </a:ext>
            </a:extLst>
          </p:cNvPr>
          <p:cNvSpPr txBox="1"/>
          <p:nvPr/>
        </p:nvSpPr>
        <p:spPr>
          <a:xfrm>
            <a:off x="1894221" y="918675"/>
            <a:ext cx="3257200" cy="187359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2000" dirty="0">
                <a:latin typeface="UTM Avo" panose="02040603050506020204" pitchFamily="18" charset="0"/>
              </a:rPr>
              <a:t>Mỗi sớm mai thức dậy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2000" dirty="0">
                <a:latin typeface="UTM Avo" panose="02040603050506020204" pitchFamily="18" charset="0"/>
              </a:rPr>
              <a:t>Lũy tre xanh rì rào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2000" dirty="0">
                <a:latin typeface="UTM Avo" panose="02040603050506020204" pitchFamily="18" charset="0"/>
              </a:rPr>
              <a:t>Ngọn tre cong gọng vó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2000" dirty="0">
                <a:latin typeface="UTM Avo" panose="02040603050506020204" pitchFamily="18" charset="0"/>
              </a:rPr>
              <a:t>Kéo mặt trời lên cao.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385845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3355281" y="1015634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7EC95D-EAA1-8345-856B-572EAE6BA639}"/>
              </a:ext>
            </a:extLst>
          </p:cNvPr>
          <p:cNvGrpSpPr/>
          <p:nvPr/>
        </p:nvGrpSpPr>
        <p:grpSpPr>
          <a:xfrm>
            <a:off x="4090059" y="2421557"/>
            <a:ext cx="172958" cy="389102"/>
            <a:chOff x="4944388" y="3399410"/>
            <a:chExt cx="230207" cy="47081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0C2597-854E-F642-9996-D1F0B4ACB318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2F0557-CA71-8747-942E-CF3362518AD8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93B5F5-9E89-3347-9FAE-DEE49D9EE6AC}"/>
              </a:ext>
            </a:extLst>
          </p:cNvPr>
          <p:cNvCxnSpPr/>
          <p:nvPr/>
        </p:nvCxnSpPr>
        <p:spPr>
          <a:xfrm flipH="1">
            <a:off x="3266161" y="1495180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683EF-6CCE-174F-91EE-FFF51C087D90}"/>
              </a:ext>
            </a:extLst>
          </p:cNvPr>
          <p:cNvCxnSpPr/>
          <p:nvPr/>
        </p:nvCxnSpPr>
        <p:spPr>
          <a:xfrm flipH="1">
            <a:off x="2916061" y="1962291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0D35B2-32FF-CC4C-B27A-50570D2D7ACA}"/>
              </a:ext>
            </a:extLst>
          </p:cNvPr>
          <p:cNvCxnSpPr/>
          <p:nvPr/>
        </p:nvCxnSpPr>
        <p:spPr>
          <a:xfrm flipH="1">
            <a:off x="3312699" y="2431525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822979C-8E3D-44BC-9423-BEE1C17BD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79" y="1053734"/>
            <a:ext cx="304770" cy="288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E927AF-8CBB-4B38-8D97-6CAAA3D69FBF}"/>
              </a:ext>
            </a:extLst>
          </p:cNvPr>
          <p:cNvCxnSpPr/>
          <p:nvPr/>
        </p:nvCxnSpPr>
        <p:spPr>
          <a:xfrm flipH="1">
            <a:off x="4322761" y="1031235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83CB42-F4E0-4904-8194-9E19B15F7251}"/>
              </a:ext>
            </a:extLst>
          </p:cNvPr>
          <p:cNvCxnSpPr/>
          <p:nvPr/>
        </p:nvCxnSpPr>
        <p:spPr>
          <a:xfrm flipH="1">
            <a:off x="3876435" y="1495180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1ECAA-8233-41F6-A6E2-ACB3D4C669E9}"/>
              </a:ext>
            </a:extLst>
          </p:cNvPr>
          <p:cNvCxnSpPr/>
          <p:nvPr/>
        </p:nvCxnSpPr>
        <p:spPr>
          <a:xfrm flipH="1">
            <a:off x="4379071" y="1988478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C7FBB9A-B2D7-44E3-9A41-32A57847FE6E}"/>
              </a:ext>
            </a:extLst>
          </p:cNvPr>
          <p:cNvSpPr txBox="1"/>
          <p:nvPr/>
        </p:nvSpPr>
        <p:spPr>
          <a:xfrm>
            <a:off x="2366623" y="42898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EAEA04-4B7B-44A4-A2AB-986E7034E006}"/>
              </a:ext>
            </a:extLst>
          </p:cNvPr>
          <p:cNvSpPr txBox="1"/>
          <p:nvPr/>
        </p:nvSpPr>
        <p:spPr>
          <a:xfrm>
            <a:off x="3359237" y="1833003"/>
            <a:ext cx="1405874" cy="50629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en-US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UTM Avo" panose="02040603050506020204" pitchFamily="18" charset="0"/>
              </a:rPr>
              <a:t>gọng vó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DBA352-5311-438C-8DC0-C141844705EC}"/>
              </a:ext>
            </a:extLst>
          </p:cNvPr>
          <p:cNvSpPr/>
          <p:nvPr/>
        </p:nvSpPr>
        <p:spPr>
          <a:xfrm>
            <a:off x="1737875" y="2955105"/>
            <a:ext cx="4816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là một bộ phận của vó bắt cá.</a:t>
            </a:r>
            <a:endParaRPr lang="en-VN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64A50A-C00A-4656-A9B9-7E7125B76C38}"/>
              </a:ext>
            </a:extLst>
          </p:cNvPr>
          <p:cNvSpPr/>
          <p:nvPr/>
        </p:nvSpPr>
        <p:spPr>
          <a:xfrm>
            <a:off x="685847" y="2868834"/>
            <a:ext cx="5595465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gọng vó</a:t>
            </a:r>
            <a:endParaRPr lang="vi-VN" sz="18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7EFF3C-A405-427D-951D-143C54BE318D}"/>
              </a:ext>
            </a:extLst>
          </p:cNvPr>
          <p:cNvSpPr/>
          <p:nvPr/>
        </p:nvSpPr>
        <p:spPr>
          <a:xfrm>
            <a:off x="517825" y="300921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" name="Picture 4" descr="Cất vó trên sông mùa nước đục">
            <a:extLst>
              <a:ext uri="{FF2B5EF4-FFF2-40B4-BE49-F238E27FC236}">
                <a16:creationId xmlns:a16="http://schemas.microsoft.com/office/drawing/2014/main" id="{0EADB4FF-E5FF-4930-95C0-5D2D7121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93" y="3352799"/>
            <a:ext cx="2377242" cy="148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iña pensando, mujer niña, pensando mujer PNG Clipart | Animated images,  Cartoons png, Sleep cartoon">
            <a:extLst>
              <a:ext uri="{FF2B5EF4-FFF2-40B4-BE49-F238E27FC236}">
                <a16:creationId xmlns:a16="http://schemas.microsoft.com/office/drawing/2014/main" id="{0B90F6D5-F3ED-4D5B-9088-BFAB7BA6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9" b="99248" l="4839" r="90000">
                        <a14:foregroundMark x1="5161" y1="41353" x2="10323" y2="33333"/>
                        <a14:foregroundMark x1="20968" y1="40100" x2="20968" y2="40100"/>
                        <a14:foregroundMark x1="20000" y1="36090" x2="20000" y2="36090"/>
                        <a14:foregroundMark x1="52581" y1="35088" x2="52581" y2="35088"/>
                        <a14:foregroundMark x1="44839" y1="10777" x2="44839" y2="10777"/>
                        <a14:foregroundMark x1="44839" y1="10777" x2="18065" y2="19799"/>
                        <a14:foregroundMark x1="18065" y1="19799" x2="18065" y2="20050"/>
                        <a14:foregroundMark x1="6774" y1="44110" x2="8065" y2="21053"/>
                        <a14:foregroundMark x1="8065" y1="21053" x2="22581" y2="3509"/>
                        <a14:foregroundMark x1="15484" y1="79950" x2="56774" y2="93233"/>
                        <a14:foregroundMark x1="56774" y1="93233" x2="65161" y2="80952"/>
                        <a14:foregroundMark x1="65161" y1="80952" x2="65161" y2="80451"/>
                        <a14:foregroundMark x1="50968" y1="76441" x2="41935" y2="71679"/>
                        <a14:foregroundMark x1="41935" y1="71679" x2="36774" y2="90977"/>
                        <a14:foregroundMark x1="17419" y1="94486" x2="30323" y2="94486"/>
                        <a14:foregroundMark x1="30323" y1="94486" x2="42903" y2="99248"/>
                        <a14:foregroundMark x1="42903" y1="99248" x2="65484" y2="94236"/>
                        <a14:foregroundMark x1="43548" y1="69173" x2="43548" y2="691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3299284"/>
            <a:ext cx="1153820" cy="148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8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8B6013C-D304-46C7-8925-6C822C3A5BB4}"/>
              </a:ext>
            </a:extLst>
          </p:cNvPr>
          <p:cNvSpPr txBox="1"/>
          <p:nvPr/>
        </p:nvSpPr>
        <p:spPr>
          <a:xfrm>
            <a:off x="1991909" y="833426"/>
            <a:ext cx="3087540" cy="1517338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Những trưa đồng đầy nắng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Trâu nằm nhai bóng râm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Tre bần thần nhớ gió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Chợt về đầy tiếng chim.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6182" y="416325"/>
            <a:ext cx="813585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BA808F-D37E-46DF-8F52-B75EBB68AA23}"/>
              </a:ext>
            </a:extLst>
          </p:cNvPr>
          <p:cNvCxnSpPr/>
          <p:nvPr/>
        </p:nvCxnSpPr>
        <p:spPr>
          <a:xfrm flipH="1">
            <a:off x="3535092" y="901334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7EC95D-EAA1-8345-856B-572EAE6BA639}"/>
              </a:ext>
            </a:extLst>
          </p:cNvPr>
          <p:cNvGrpSpPr/>
          <p:nvPr/>
        </p:nvGrpSpPr>
        <p:grpSpPr>
          <a:xfrm>
            <a:off x="4022159" y="2007198"/>
            <a:ext cx="172958" cy="389102"/>
            <a:chOff x="4944388" y="3399410"/>
            <a:chExt cx="230207" cy="47081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0C2597-854E-F642-9996-D1F0B4ACB318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2F0557-CA71-8747-942E-CF3362518AD8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93B5F5-9E89-3347-9FAE-DEE49D9EE6AC}"/>
              </a:ext>
            </a:extLst>
          </p:cNvPr>
          <p:cNvCxnSpPr/>
          <p:nvPr/>
        </p:nvCxnSpPr>
        <p:spPr>
          <a:xfrm flipH="1">
            <a:off x="3299960" y="1290295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683EF-6CCE-174F-91EE-FFF51C087D90}"/>
              </a:ext>
            </a:extLst>
          </p:cNvPr>
          <p:cNvCxnSpPr/>
          <p:nvPr/>
        </p:nvCxnSpPr>
        <p:spPr>
          <a:xfrm flipH="1">
            <a:off x="3173270" y="1654891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0D35B2-32FF-CC4C-B27A-50570D2D7ACA}"/>
              </a:ext>
            </a:extLst>
          </p:cNvPr>
          <p:cNvCxnSpPr/>
          <p:nvPr/>
        </p:nvCxnSpPr>
        <p:spPr>
          <a:xfrm flipH="1">
            <a:off x="3095118" y="2024458"/>
            <a:ext cx="93075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7B12B-E5EC-48E9-B38D-CA7716AD71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914" y="934528"/>
            <a:ext cx="288000" cy="2880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DBE38D-2BA6-455B-84E5-A1E74C6B43F9}"/>
              </a:ext>
            </a:extLst>
          </p:cNvPr>
          <p:cNvCxnSpPr/>
          <p:nvPr/>
        </p:nvCxnSpPr>
        <p:spPr>
          <a:xfrm flipH="1">
            <a:off x="4365209" y="901334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42C5F0-045D-4BEF-907E-C7B8DC96EE3C}"/>
              </a:ext>
            </a:extLst>
          </p:cNvPr>
          <p:cNvCxnSpPr/>
          <p:nvPr/>
        </p:nvCxnSpPr>
        <p:spPr>
          <a:xfrm flipH="1">
            <a:off x="4153565" y="1290295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8CB252-6065-4026-824B-AE90F093674E}"/>
              </a:ext>
            </a:extLst>
          </p:cNvPr>
          <p:cNvCxnSpPr/>
          <p:nvPr/>
        </p:nvCxnSpPr>
        <p:spPr>
          <a:xfrm flipH="1">
            <a:off x="3842502" y="1618096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68F314-31B2-4CDA-BBEA-97DB8BCC0914}"/>
              </a:ext>
            </a:extLst>
          </p:cNvPr>
          <p:cNvSpPr txBox="1"/>
          <p:nvPr/>
        </p:nvSpPr>
        <p:spPr>
          <a:xfrm>
            <a:off x="2270335" y="1563330"/>
            <a:ext cx="1062966" cy="423449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vi-VN" sz="1600" dirty="0">
                <a:solidFill>
                  <a:srgbClr val="FF0000"/>
                </a:solidFill>
                <a:latin typeface="UTM Avo" panose="02040603050506020204" pitchFamily="18" charset="0"/>
              </a:rPr>
              <a:t>bần thần 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3D8DA6-0690-4FAE-870A-77C3F2513B81}"/>
              </a:ext>
            </a:extLst>
          </p:cNvPr>
          <p:cNvSpPr/>
          <p:nvPr/>
        </p:nvSpPr>
        <p:spPr>
          <a:xfrm>
            <a:off x="752330" y="2476355"/>
            <a:ext cx="5595465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bần thần</a:t>
            </a:r>
            <a:endParaRPr lang="vi-VN" sz="1800" b="1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395960E-CC60-47C5-8EC9-B58B1C6F3BDB}"/>
              </a:ext>
            </a:extLst>
          </p:cNvPr>
          <p:cNvSpPr/>
          <p:nvPr/>
        </p:nvSpPr>
        <p:spPr>
          <a:xfrm>
            <a:off x="571165" y="265210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0AEC19-8F7D-4B13-974A-477B0007CA78}"/>
              </a:ext>
            </a:extLst>
          </p:cNvPr>
          <p:cNvSpPr txBox="1"/>
          <p:nvPr/>
        </p:nvSpPr>
        <p:spPr>
          <a:xfrm>
            <a:off x="1921787" y="2478006"/>
            <a:ext cx="455548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chỉ tâm trạng nhớ thương, lưu luyến,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C4E532-9D54-4FD3-831F-5341ED128B07}"/>
              </a:ext>
            </a:extLst>
          </p:cNvPr>
          <p:cNvSpPr/>
          <p:nvPr/>
        </p:nvSpPr>
        <p:spPr>
          <a:xfrm>
            <a:off x="805081" y="2967930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nghĩ ngợi.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8539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 animBg="1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01061-2DE6-4674-AD06-0989946FE30E}"/>
              </a:ext>
            </a:extLst>
          </p:cNvPr>
          <p:cNvSpPr txBox="1"/>
          <p:nvPr/>
        </p:nvSpPr>
        <p:spPr>
          <a:xfrm>
            <a:off x="2073801" y="882238"/>
            <a:ext cx="3087540" cy="169552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Mặt trời xuống núi ngủ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Tre nâng vầng trăng lên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Sao, sao treo đầy cánh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Suốt đêm dài thắp sáng.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CE93C-848A-4B4B-A9D9-0A71D218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10" y="982880"/>
            <a:ext cx="288000" cy="28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51C7D8-35E6-4839-9E60-0CC284AFD816}"/>
              </a:ext>
            </a:extLst>
          </p:cNvPr>
          <p:cNvGrpSpPr/>
          <p:nvPr/>
        </p:nvGrpSpPr>
        <p:grpSpPr>
          <a:xfrm>
            <a:off x="4355142" y="2204743"/>
            <a:ext cx="172958" cy="389102"/>
            <a:chOff x="4944388" y="3399410"/>
            <a:chExt cx="230207" cy="47081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C9DD07-356C-4075-89C0-FBDF60CF5313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B9EB8AE-C936-459F-8DE2-71588B7A5DA4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BC97FB-FC70-4BDB-8032-8010546C944B}"/>
              </a:ext>
            </a:extLst>
          </p:cNvPr>
          <p:cNvCxnSpPr/>
          <p:nvPr/>
        </p:nvCxnSpPr>
        <p:spPr>
          <a:xfrm flipH="1">
            <a:off x="2957285" y="982880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1EBB22-ABDC-49BC-A93D-7F2B020EC210}"/>
              </a:ext>
            </a:extLst>
          </p:cNvPr>
          <p:cNvCxnSpPr/>
          <p:nvPr/>
        </p:nvCxnSpPr>
        <p:spPr>
          <a:xfrm flipH="1">
            <a:off x="3013595" y="1426539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7E2238-A997-4112-A001-4BAD06C08366}"/>
              </a:ext>
            </a:extLst>
          </p:cNvPr>
          <p:cNvCxnSpPr/>
          <p:nvPr/>
        </p:nvCxnSpPr>
        <p:spPr>
          <a:xfrm flipH="1">
            <a:off x="2573914" y="1768173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A37A6F-5D0D-475E-9165-9AADB97BB705}"/>
              </a:ext>
            </a:extLst>
          </p:cNvPr>
          <p:cNvCxnSpPr/>
          <p:nvPr/>
        </p:nvCxnSpPr>
        <p:spPr>
          <a:xfrm flipH="1">
            <a:off x="3430484" y="2204743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92B99E-4EFB-485F-BD74-5DDD7EFFC982}"/>
              </a:ext>
            </a:extLst>
          </p:cNvPr>
          <p:cNvSpPr txBox="1"/>
          <p:nvPr/>
        </p:nvSpPr>
        <p:spPr>
          <a:xfrm>
            <a:off x="1096182" y="416325"/>
            <a:ext cx="813585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84D0D-451C-48B1-8BBE-FD42850C3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6352AA-0B1B-4D7F-AF86-B53D79046254}"/>
              </a:ext>
            </a:extLst>
          </p:cNvPr>
          <p:cNvCxnSpPr/>
          <p:nvPr/>
        </p:nvCxnSpPr>
        <p:spPr>
          <a:xfrm flipH="1">
            <a:off x="4329001" y="982880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635F84-FDB2-4622-8843-FAFA8A42F178}"/>
              </a:ext>
            </a:extLst>
          </p:cNvPr>
          <p:cNvCxnSpPr/>
          <p:nvPr/>
        </p:nvCxnSpPr>
        <p:spPr>
          <a:xfrm flipH="1">
            <a:off x="4373708" y="1426539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8A5077-ABD1-4C73-AD68-45274FA59C65}"/>
              </a:ext>
            </a:extLst>
          </p:cNvPr>
          <p:cNvCxnSpPr/>
          <p:nvPr/>
        </p:nvCxnSpPr>
        <p:spPr>
          <a:xfrm flipH="1">
            <a:off x="4280711" y="1815641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C0CDBF-A0DB-4AEC-87CB-1EAA04850EDF}"/>
              </a:ext>
            </a:extLst>
          </p:cNvPr>
          <p:cNvCxnSpPr/>
          <p:nvPr/>
        </p:nvCxnSpPr>
        <p:spPr>
          <a:xfrm flipH="1">
            <a:off x="3403277" y="1798907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6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BDB62-761C-418E-8223-F18E9EFD1EC0}"/>
              </a:ext>
            </a:extLst>
          </p:cNvPr>
          <p:cNvSpPr txBox="1"/>
          <p:nvPr/>
        </p:nvSpPr>
        <p:spPr>
          <a:xfrm>
            <a:off x="2163894" y="889704"/>
            <a:ext cx="3368226" cy="171136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Bỗng gà lên tiếng gáy 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Xôn xao ngoài lũy tre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Đêm chuyển dần về sáng</a:t>
            </a:r>
          </a:p>
          <a:p>
            <a:pPr marL="44450" algn="just">
              <a:lnSpc>
                <a:spcPct val="150000"/>
              </a:lnSpc>
              <a:defRPr/>
            </a:pPr>
            <a:r>
              <a:rPr lang="vi-VN" sz="1800" dirty="0">
                <a:solidFill>
                  <a:schemeClr val="tx1"/>
                </a:solidFill>
                <a:latin typeface="UTM Avo" panose="02040603050506020204" pitchFamily="18" charset="0"/>
              </a:rPr>
              <a:t>Mầm măng đợi nắng về.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F04C9-DD4F-49DE-9804-0EB084DD8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0" t="28446" r="16812" b="22809"/>
          <a:stretch/>
        </p:blipFill>
        <p:spPr>
          <a:xfrm>
            <a:off x="1910706" y="935420"/>
            <a:ext cx="373956" cy="3770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9B2971-4FF1-4409-9531-3078ADDDB47A}"/>
              </a:ext>
            </a:extLst>
          </p:cNvPr>
          <p:cNvGrpSpPr/>
          <p:nvPr/>
        </p:nvGrpSpPr>
        <p:grpSpPr>
          <a:xfrm>
            <a:off x="4513416" y="2211004"/>
            <a:ext cx="188681" cy="389102"/>
            <a:chOff x="4944388" y="3399410"/>
            <a:chExt cx="230207" cy="47081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128163-EFD7-449B-85CB-499869BCEBA7}"/>
                </a:ext>
              </a:extLst>
            </p:cNvPr>
            <p:cNvCxnSpPr/>
            <p:nvPr/>
          </p:nvCxnSpPr>
          <p:spPr>
            <a:xfrm flipH="1">
              <a:off x="4993219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F28ABED-335F-48FD-AA2A-FD8DB1EA9875}"/>
                </a:ext>
              </a:extLst>
            </p:cNvPr>
            <p:cNvCxnSpPr/>
            <p:nvPr/>
          </p:nvCxnSpPr>
          <p:spPr>
            <a:xfrm flipH="1">
              <a:off x="4944388" y="3399410"/>
              <a:ext cx="181376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6A76E0-4A13-4916-A68D-6CD75CCCE376}"/>
              </a:ext>
            </a:extLst>
          </p:cNvPr>
          <p:cNvCxnSpPr>
            <a:cxnSpLocks/>
          </p:cNvCxnSpPr>
          <p:nvPr/>
        </p:nvCxnSpPr>
        <p:spPr>
          <a:xfrm flipH="1">
            <a:off x="3354577" y="966701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37B1CF-A125-42A2-8E33-A0F64275419D}"/>
              </a:ext>
            </a:extLst>
          </p:cNvPr>
          <p:cNvCxnSpPr>
            <a:cxnSpLocks/>
          </p:cNvCxnSpPr>
          <p:nvPr/>
        </p:nvCxnSpPr>
        <p:spPr>
          <a:xfrm flipH="1">
            <a:off x="3014558" y="1420764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FD8259-AE70-4865-9F80-EB6F73BEEE1B}"/>
              </a:ext>
            </a:extLst>
          </p:cNvPr>
          <p:cNvCxnSpPr>
            <a:cxnSpLocks/>
          </p:cNvCxnSpPr>
          <p:nvPr/>
        </p:nvCxnSpPr>
        <p:spPr>
          <a:xfrm flipH="1">
            <a:off x="3848007" y="1821902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1DCB10-C783-49C1-A8E0-692FCE000000}"/>
              </a:ext>
            </a:extLst>
          </p:cNvPr>
          <p:cNvCxnSpPr>
            <a:cxnSpLocks/>
          </p:cNvCxnSpPr>
          <p:nvPr/>
        </p:nvCxnSpPr>
        <p:spPr>
          <a:xfrm flipH="1">
            <a:off x="3316380" y="2211004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174107-F379-427E-9254-DC32BE4239C7}"/>
              </a:ext>
            </a:extLst>
          </p:cNvPr>
          <p:cNvSpPr txBox="1"/>
          <p:nvPr/>
        </p:nvSpPr>
        <p:spPr>
          <a:xfrm>
            <a:off x="1096182" y="416325"/>
            <a:ext cx="813585" cy="373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983185-9913-45BA-A2C8-EE30B25FBD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15890"/>
            <a:ext cx="582308" cy="52517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6E0759-6289-4692-879C-C2393A5B381C}"/>
              </a:ext>
            </a:extLst>
          </p:cNvPr>
          <p:cNvCxnSpPr>
            <a:cxnSpLocks/>
          </p:cNvCxnSpPr>
          <p:nvPr/>
        </p:nvCxnSpPr>
        <p:spPr>
          <a:xfrm flipH="1">
            <a:off x="4239301" y="966701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BC93B-AC6B-4616-83AE-AE88B030B6B0}"/>
              </a:ext>
            </a:extLst>
          </p:cNvPr>
          <p:cNvCxnSpPr>
            <a:cxnSpLocks/>
          </p:cNvCxnSpPr>
          <p:nvPr/>
        </p:nvCxnSpPr>
        <p:spPr>
          <a:xfrm flipH="1">
            <a:off x="4217029" y="1432800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84683E-CE77-4F91-A879-A2335CABD2B7}"/>
              </a:ext>
            </a:extLst>
          </p:cNvPr>
          <p:cNvCxnSpPr>
            <a:cxnSpLocks/>
          </p:cNvCxnSpPr>
          <p:nvPr/>
        </p:nvCxnSpPr>
        <p:spPr>
          <a:xfrm flipH="1">
            <a:off x="4589477" y="1821902"/>
            <a:ext cx="112620" cy="38910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46" y="388259"/>
            <a:ext cx="4467507" cy="259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image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8" y="479329"/>
            <a:ext cx="66367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4543766" cy="32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98538" y="258379"/>
            <a:ext cx="454376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 Math" panose="02040503050406030204" pitchFamily="18" charset="0"/>
                <a:cs typeface="Cambria Math" panose="02040503050406030204" pitchFamily="18" charset="0"/>
                <a:sym typeface="Arial"/>
              </a:rPr>
            </a:b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678049" y="1808957"/>
            <a:ext cx="31847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1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127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17688" algn="l"/>
              </a:tabLst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Arial"/>
              </a:rPr>
              <a:t> ĐỌC NHÓM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7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1" y="1"/>
            <a:ext cx="3429000" cy="50118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61679" y="224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10663" y="-2060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89595" y="456104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Mỗi sớm mai thức dậy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Lũy tre xanh rì rào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Ngọn tre cong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gọng vó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Kéo mặt trời lên cao.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80E02-7BEF-D247-B4AA-1779EEAEB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0" y="464672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FF53D-4CDA-6640-943A-1CAEAE491CD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1671531"/>
            <a:ext cx="28800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ABDA-D424-AF4C-B3E8-09955AA20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2875101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575C9-71C4-8B42-9B85-A4148F8041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090" t="28446" r="16812" b="22809"/>
          <a:stretch/>
        </p:blipFill>
        <p:spPr>
          <a:xfrm>
            <a:off x="3819529" y="4045308"/>
            <a:ext cx="342793" cy="377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4084027" y="1668242"/>
            <a:ext cx="2773973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Những trưa đồng đầy nắng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Trâu nằm nhai bóng râm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Tre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bần thần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nhớ gió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Chợt về đầy tiếng chim.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81553-B441-E140-AA9C-17472ACCC983}"/>
              </a:ext>
            </a:extLst>
          </p:cNvPr>
          <p:cNvSpPr txBox="1"/>
          <p:nvPr/>
        </p:nvSpPr>
        <p:spPr>
          <a:xfrm>
            <a:off x="4084027" y="2856775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Mặt trời xuống núi ngủ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Tre nâng vầng trăng lên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Sao, sao treo đầy cánh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Suốt đêm dài thắp sáng.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07173-2331-904B-A26F-FFF99854D54D}"/>
              </a:ext>
            </a:extLst>
          </p:cNvPr>
          <p:cNvSpPr txBox="1"/>
          <p:nvPr/>
        </p:nvSpPr>
        <p:spPr>
          <a:xfrm>
            <a:off x="4084027" y="4045308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Bỗng gà lên tiếng gáy 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Xôn xao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ngoài lũy tre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 chuyển dần về sáng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Mầm măng đợi nắng về.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91AB5-7A8E-4AFB-8126-9949EEFB1B93}"/>
              </a:ext>
            </a:extLst>
          </p:cNvPr>
          <p:cNvSpPr txBox="1"/>
          <p:nvPr/>
        </p:nvSpPr>
        <p:spPr>
          <a:xfrm>
            <a:off x="4210663" y="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5C20E0-788F-4486-8455-D925D7E5ECD8}"/>
              </a:ext>
            </a:extLst>
          </p:cNvPr>
          <p:cNvCxnSpPr>
            <a:cxnSpLocks/>
          </p:cNvCxnSpPr>
          <p:nvPr/>
        </p:nvCxnSpPr>
        <p:spPr>
          <a:xfrm flipH="1">
            <a:off x="5167025" y="502820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AD348-194A-442C-8D1C-8C557B74CCB2}"/>
              </a:ext>
            </a:extLst>
          </p:cNvPr>
          <p:cNvCxnSpPr>
            <a:cxnSpLocks/>
          </p:cNvCxnSpPr>
          <p:nvPr/>
        </p:nvCxnSpPr>
        <p:spPr>
          <a:xfrm flipH="1">
            <a:off x="5829984" y="469539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CD3099-1CF8-4723-BF98-7CE6C740C6E7}"/>
              </a:ext>
            </a:extLst>
          </p:cNvPr>
          <p:cNvCxnSpPr>
            <a:cxnSpLocks/>
          </p:cNvCxnSpPr>
          <p:nvPr/>
        </p:nvCxnSpPr>
        <p:spPr>
          <a:xfrm flipH="1">
            <a:off x="5089050" y="752672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AB29AB-C740-4EE9-B542-E289FA56E286}"/>
              </a:ext>
            </a:extLst>
          </p:cNvPr>
          <p:cNvCxnSpPr>
            <a:cxnSpLocks/>
          </p:cNvCxnSpPr>
          <p:nvPr/>
        </p:nvCxnSpPr>
        <p:spPr>
          <a:xfrm flipH="1">
            <a:off x="5499960" y="745972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2B5A24-1414-4B02-BBBC-474B0FAB65B5}"/>
              </a:ext>
            </a:extLst>
          </p:cNvPr>
          <p:cNvCxnSpPr>
            <a:cxnSpLocks/>
          </p:cNvCxnSpPr>
          <p:nvPr/>
        </p:nvCxnSpPr>
        <p:spPr>
          <a:xfrm flipH="1">
            <a:off x="4865108" y="102536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5900B-09D3-4324-B67F-57A1D5E60527}"/>
              </a:ext>
            </a:extLst>
          </p:cNvPr>
          <p:cNvCxnSpPr>
            <a:cxnSpLocks/>
          </p:cNvCxnSpPr>
          <p:nvPr/>
        </p:nvCxnSpPr>
        <p:spPr>
          <a:xfrm flipH="1">
            <a:off x="5845224" y="102536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C7E623-293C-4A84-8812-DAF0F8A04DF5}"/>
              </a:ext>
            </a:extLst>
          </p:cNvPr>
          <p:cNvCxnSpPr>
            <a:cxnSpLocks/>
          </p:cNvCxnSpPr>
          <p:nvPr/>
        </p:nvCxnSpPr>
        <p:spPr>
          <a:xfrm flipH="1">
            <a:off x="5950802" y="24635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CA12B1-E026-4E1A-946D-F3F3849F43E7}"/>
              </a:ext>
            </a:extLst>
          </p:cNvPr>
          <p:cNvCxnSpPr>
            <a:cxnSpLocks/>
          </p:cNvCxnSpPr>
          <p:nvPr/>
        </p:nvCxnSpPr>
        <p:spPr>
          <a:xfrm flipH="1">
            <a:off x="5906493" y="24635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59DDDC-E9EB-4FE7-B68F-DF1D6F4DFD7C}"/>
              </a:ext>
            </a:extLst>
          </p:cNvPr>
          <p:cNvCxnSpPr>
            <a:cxnSpLocks/>
          </p:cNvCxnSpPr>
          <p:nvPr/>
        </p:nvCxnSpPr>
        <p:spPr>
          <a:xfrm flipH="1">
            <a:off x="5972103" y="36889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DFA432-8EED-42B9-AADE-F8FEB568C187}"/>
              </a:ext>
            </a:extLst>
          </p:cNvPr>
          <p:cNvCxnSpPr>
            <a:cxnSpLocks/>
          </p:cNvCxnSpPr>
          <p:nvPr/>
        </p:nvCxnSpPr>
        <p:spPr>
          <a:xfrm flipH="1">
            <a:off x="5915764" y="3676452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DB7700-4B90-4D9A-A3FE-6EB12EE25599}"/>
              </a:ext>
            </a:extLst>
          </p:cNvPr>
          <p:cNvCxnSpPr>
            <a:cxnSpLocks/>
          </p:cNvCxnSpPr>
          <p:nvPr/>
        </p:nvCxnSpPr>
        <p:spPr>
          <a:xfrm flipH="1">
            <a:off x="5948569" y="487206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32A7D2-A9A5-4302-AAD4-1AC113F3223F}"/>
              </a:ext>
            </a:extLst>
          </p:cNvPr>
          <p:cNvCxnSpPr>
            <a:cxnSpLocks/>
          </p:cNvCxnSpPr>
          <p:nvPr/>
        </p:nvCxnSpPr>
        <p:spPr>
          <a:xfrm flipH="1">
            <a:off x="5906493" y="488051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2FD3DC-66E1-433D-91D4-A63D6ACD41B8}"/>
              </a:ext>
            </a:extLst>
          </p:cNvPr>
          <p:cNvCxnSpPr>
            <a:cxnSpLocks/>
          </p:cNvCxnSpPr>
          <p:nvPr/>
        </p:nvCxnSpPr>
        <p:spPr>
          <a:xfrm flipH="1">
            <a:off x="5762165" y="1268651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B106F2-DB73-42DC-AD90-4D3E4FD611FE}"/>
              </a:ext>
            </a:extLst>
          </p:cNvPr>
          <p:cNvCxnSpPr>
            <a:cxnSpLocks/>
          </p:cNvCxnSpPr>
          <p:nvPr/>
        </p:nvCxnSpPr>
        <p:spPr>
          <a:xfrm flipH="1">
            <a:off x="5708396" y="127521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AD0619-9D19-4033-B2F6-2B9B1B84A320}"/>
              </a:ext>
            </a:extLst>
          </p:cNvPr>
          <p:cNvCxnSpPr>
            <a:cxnSpLocks/>
          </p:cNvCxnSpPr>
          <p:nvPr/>
        </p:nvCxnSpPr>
        <p:spPr>
          <a:xfrm flipH="1">
            <a:off x="6138750" y="17178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92BED3-0937-4EAD-A5D8-E57362D18402}"/>
              </a:ext>
            </a:extLst>
          </p:cNvPr>
          <p:cNvCxnSpPr>
            <a:cxnSpLocks/>
          </p:cNvCxnSpPr>
          <p:nvPr/>
        </p:nvCxnSpPr>
        <p:spPr>
          <a:xfrm flipH="1">
            <a:off x="5252955" y="19572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435029-0CB7-4866-889C-FEC3E0FE92C4}"/>
              </a:ext>
            </a:extLst>
          </p:cNvPr>
          <p:cNvCxnSpPr>
            <a:cxnSpLocks/>
          </p:cNvCxnSpPr>
          <p:nvPr/>
        </p:nvCxnSpPr>
        <p:spPr>
          <a:xfrm flipH="1">
            <a:off x="5983607" y="198446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206804-C34A-4DE3-98A5-61E19789EAE4}"/>
              </a:ext>
            </a:extLst>
          </p:cNvPr>
          <p:cNvCxnSpPr>
            <a:cxnSpLocks/>
          </p:cNvCxnSpPr>
          <p:nvPr/>
        </p:nvCxnSpPr>
        <p:spPr>
          <a:xfrm flipH="1">
            <a:off x="5749712" y="221925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CA6DFA-7A9D-4531-9B28-1AD97B37FED5}"/>
              </a:ext>
            </a:extLst>
          </p:cNvPr>
          <p:cNvCxnSpPr>
            <a:cxnSpLocks/>
          </p:cNvCxnSpPr>
          <p:nvPr/>
        </p:nvCxnSpPr>
        <p:spPr>
          <a:xfrm flipH="1">
            <a:off x="5474775" y="17178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8B645D-746F-4E0B-8069-9E0B822275CB}"/>
              </a:ext>
            </a:extLst>
          </p:cNvPr>
          <p:cNvCxnSpPr>
            <a:cxnSpLocks/>
          </p:cNvCxnSpPr>
          <p:nvPr/>
        </p:nvCxnSpPr>
        <p:spPr>
          <a:xfrm flipH="1">
            <a:off x="5134220" y="223431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B1D042-22B0-4744-8CFC-FE11ED709F6C}"/>
              </a:ext>
            </a:extLst>
          </p:cNvPr>
          <p:cNvCxnSpPr>
            <a:cxnSpLocks/>
          </p:cNvCxnSpPr>
          <p:nvPr/>
        </p:nvCxnSpPr>
        <p:spPr>
          <a:xfrm flipH="1">
            <a:off x="5063865" y="249996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C9C5A75-9266-4A7D-AC8E-ADB7BCDD492D}"/>
              </a:ext>
            </a:extLst>
          </p:cNvPr>
          <p:cNvCxnSpPr>
            <a:cxnSpLocks/>
          </p:cNvCxnSpPr>
          <p:nvPr/>
        </p:nvCxnSpPr>
        <p:spPr>
          <a:xfrm flipH="1">
            <a:off x="5876274" y="291324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6E3CB22-AB4F-432C-A901-B1A9F5C0FBE1}"/>
              </a:ext>
            </a:extLst>
          </p:cNvPr>
          <p:cNvCxnSpPr>
            <a:cxnSpLocks/>
          </p:cNvCxnSpPr>
          <p:nvPr/>
        </p:nvCxnSpPr>
        <p:spPr>
          <a:xfrm flipH="1">
            <a:off x="5906493" y="321263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37FF45-C1B9-48F2-981C-3FAFD02A5729}"/>
              </a:ext>
            </a:extLst>
          </p:cNvPr>
          <p:cNvCxnSpPr>
            <a:cxnSpLocks/>
          </p:cNvCxnSpPr>
          <p:nvPr/>
        </p:nvCxnSpPr>
        <p:spPr>
          <a:xfrm flipH="1">
            <a:off x="5820942" y="342925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CF2791A-8B7B-4137-A031-F9A5CD564F6C}"/>
              </a:ext>
            </a:extLst>
          </p:cNvPr>
          <p:cNvCxnSpPr>
            <a:cxnSpLocks/>
          </p:cNvCxnSpPr>
          <p:nvPr/>
        </p:nvCxnSpPr>
        <p:spPr>
          <a:xfrm flipH="1">
            <a:off x="4819875" y="291324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CB6728-2E6C-48DD-A7D6-C1A9D75BA1EB}"/>
              </a:ext>
            </a:extLst>
          </p:cNvPr>
          <p:cNvCxnSpPr>
            <a:cxnSpLocks/>
          </p:cNvCxnSpPr>
          <p:nvPr/>
        </p:nvCxnSpPr>
        <p:spPr>
          <a:xfrm flipH="1">
            <a:off x="4855527" y="320636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E79D02-0115-4D7F-BFE2-B9E55504F0C1}"/>
              </a:ext>
            </a:extLst>
          </p:cNvPr>
          <p:cNvCxnSpPr>
            <a:cxnSpLocks/>
          </p:cNvCxnSpPr>
          <p:nvPr/>
        </p:nvCxnSpPr>
        <p:spPr>
          <a:xfrm flipH="1">
            <a:off x="4485035" y="343079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DAD93D-DD2A-4071-B970-865F6E3E36FD}"/>
              </a:ext>
            </a:extLst>
          </p:cNvPr>
          <p:cNvCxnSpPr>
            <a:cxnSpLocks/>
          </p:cNvCxnSpPr>
          <p:nvPr/>
        </p:nvCxnSpPr>
        <p:spPr>
          <a:xfrm flipH="1">
            <a:off x="5147787" y="340504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F0B7B8-7EDC-4583-8205-9F88EF5FE756}"/>
              </a:ext>
            </a:extLst>
          </p:cNvPr>
          <p:cNvCxnSpPr>
            <a:cxnSpLocks/>
          </p:cNvCxnSpPr>
          <p:nvPr/>
        </p:nvCxnSpPr>
        <p:spPr>
          <a:xfrm flipH="1">
            <a:off x="5165033" y="36888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4754F3-C863-4009-94CF-EA333591AB40}"/>
              </a:ext>
            </a:extLst>
          </p:cNvPr>
          <p:cNvCxnSpPr>
            <a:cxnSpLocks/>
          </p:cNvCxnSpPr>
          <p:nvPr/>
        </p:nvCxnSpPr>
        <p:spPr>
          <a:xfrm flipH="1">
            <a:off x="5028748" y="406716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FA4AD0-FCBE-4BBE-9DB0-6B3ABBF0C6F2}"/>
              </a:ext>
            </a:extLst>
          </p:cNvPr>
          <p:cNvCxnSpPr>
            <a:cxnSpLocks/>
          </p:cNvCxnSpPr>
          <p:nvPr/>
        </p:nvCxnSpPr>
        <p:spPr>
          <a:xfrm flipH="1">
            <a:off x="5762761" y="4086297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41422F-D4C3-4F4F-8542-AD3FB00ADA56}"/>
              </a:ext>
            </a:extLst>
          </p:cNvPr>
          <p:cNvCxnSpPr>
            <a:cxnSpLocks/>
          </p:cNvCxnSpPr>
          <p:nvPr/>
        </p:nvCxnSpPr>
        <p:spPr>
          <a:xfrm flipH="1">
            <a:off x="4799401" y="434387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B9039CF-D2A9-422B-AF9D-EAA0601103D7}"/>
              </a:ext>
            </a:extLst>
          </p:cNvPr>
          <p:cNvCxnSpPr>
            <a:cxnSpLocks/>
          </p:cNvCxnSpPr>
          <p:nvPr/>
        </p:nvCxnSpPr>
        <p:spPr>
          <a:xfrm flipH="1">
            <a:off x="5741201" y="4328037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A8239C-C484-45FE-99B5-74C1EC35BA6F}"/>
              </a:ext>
            </a:extLst>
          </p:cNvPr>
          <p:cNvCxnSpPr>
            <a:cxnSpLocks/>
          </p:cNvCxnSpPr>
          <p:nvPr/>
        </p:nvCxnSpPr>
        <p:spPr>
          <a:xfrm flipH="1">
            <a:off x="5434350" y="458159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C9505F-3A42-45AF-97F4-4FA751E29F63}"/>
              </a:ext>
            </a:extLst>
          </p:cNvPr>
          <p:cNvCxnSpPr>
            <a:cxnSpLocks/>
          </p:cNvCxnSpPr>
          <p:nvPr/>
        </p:nvCxnSpPr>
        <p:spPr>
          <a:xfrm flipH="1">
            <a:off x="5029226" y="48564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A316BF1-7CE6-43E3-B7BE-02B373879211}"/>
              </a:ext>
            </a:extLst>
          </p:cNvPr>
          <p:cNvCxnSpPr>
            <a:cxnSpLocks/>
          </p:cNvCxnSpPr>
          <p:nvPr/>
        </p:nvCxnSpPr>
        <p:spPr>
          <a:xfrm flipH="1">
            <a:off x="6040836" y="4562470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00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1735061" y="426411"/>
            <a:ext cx="5693745" cy="575779"/>
          </a:xfrm>
          <a:prstGeom prst="rect">
            <a:avLst/>
          </a:prstGeom>
          <a:noFill/>
        </p:spPr>
        <p:txBody>
          <a:bodyPr wrap="square" lIns="81643" tIns="40821" rIns="81643" bIns="40821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TRÒ</a:t>
            </a:r>
            <a:r>
              <a:rPr kumimoji="0" lang="en-US" sz="3206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 CHƠI CỦA BỐ</a:t>
            </a:r>
            <a:endParaRPr kumimoji="0" lang="en-US" sz="320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07470" y="1959684"/>
            <a:ext cx="456142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4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altLang="zh-CN" sz="5400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altLang="zh-CN" sz="5400" b="1" i="0" u="none" strike="noStrike" kern="1200" cap="none" spc="4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altLang="zh-CN" sz="5400" b="1" i="0" u="none" strike="noStrike" kern="1200" cap="none" spc="4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endParaRPr kumimoji="0" lang="zh-CN" altLang="en-US" sz="5400" b="1" i="0" u="none" strike="noStrike" kern="1200" cap="none" spc="4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48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92028" y="1883897"/>
            <a:ext cx="6513100" cy="43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7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700" dirty="0">
                <a:latin typeface="UTM Avo" panose="02040603050506020204" pitchFamily="18" charset="0"/>
              </a:rPr>
              <a:t>Tìm những câu thơ miêu tả cây tre vào lúc mặt trời mọc.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12C5D-02DC-B244-89AC-6B146FC301A3}"/>
              </a:ext>
            </a:extLst>
          </p:cNvPr>
          <p:cNvSpPr txBox="1"/>
          <p:nvPr/>
        </p:nvSpPr>
        <p:spPr>
          <a:xfrm>
            <a:off x="292028" y="2337727"/>
            <a:ext cx="5692347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Luỹ tre xanh rì rào/ Ngọn tre cong gọng vó.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4C0C9-1370-FE4F-9E4A-E58F0FEA7D50}"/>
              </a:ext>
            </a:extLst>
          </p:cNvPr>
          <p:cNvSpPr txBox="1"/>
          <p:nvPr/>
        </p:nvSpPr>
        <p:spPr>
          <a:xfrm>
            <a:off x="277182" y="2938844"/>
            <a:ext cx="6357953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Câu thơ nào ở khổ thơ thứ hai cho thấy tre cũng giống như người?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907D3-87C8-D347-8A7E-D712942273EE}"/>
              </a:ext>
            </a:extLst>
          </p:cNvPr>
          <p:cNvSpPr txBox="1"/>
          <p:nvPr/>
        </p:nvSpPr>
        <p:spPr>
          <a:xfrm>
            <a:off x="292028" y="3794089"/>
            <a:ext cx="6291047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Tre bần thần nhớ gió.</a:t>
            </a:r>
          </a:p>
        </p:txBody>
      </p:sp>
      <p:pic>
        <p:nvPicPr>
          <p:cNvPr id="8" name="Picture 7" descr="Transparent Bamboo Stick Png - Cartoon Bamboo, Png Download - kindpng">
            <a:extLst>
              <a:ext uri="{FF2B5EF4-FFF2-40B4-BE49-F238E27FC236}">
                <a16:creationId xmlns:a16="http://schemas.microsoft.com/office/drawing/2014/main" id="{5BCAFDFC-0EF3-D341-9F53-06F10FC6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1" y="235863"/>
            <a:ext cx="1761380" cy="139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5" y="-15809"/>
            <a:ext cx="4506363" cy="55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6DC67-9AFD-9F44-AE16-92B28C235C95}"/>
              </a:ext>
            </a:extLst>
          </p:cNvPr>
          <p:cNvSpPr txBox="1"/>
          <p:nvPr/>
        </p:nvSpPr>
        <p:spPr>
          <a:xfrm>
            <a:off x="1738264" y="2270732"/>
            <a:ext cx="5692347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 lúc chiều tối và đêm.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1738264" y="1388159"/>
            <a:ext cx="4698750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3810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Ở khổ thơ thứ ba, hình ảnh lũy tre được miê tả vào những lúc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725AA-0FFC-FB42-8EAC-E521DF0083DF}"/>
              </a:ext>
            </a:extLst>
          </p:cNvPr>
          <p:cNvSpPr txBox="1"/>
          <p:nvPr/>
        </p:nvSpPr>
        <p:spPr>
          <a:xfrm>
            <a:off x="1019470" y="2953516"/>
            <a:ext cx="5760620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indent="38100" algn="just">
              <a:lnSpc>
                <a:spcPct val="150000"/>
              </a:lnSpc>
            </a:pPr>
            <a:r>
              <a:rPr lang="vi-VN" sz="1800" b="1" dirty="0">
                <a:solidFill>
                  <a:srgbClr val="FF0000"/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thích hình ảnh nào nhất trong bài thơ?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1BFB4-6F71-6E48-B2D8-BD28FA690A02}"/>
              </a:ext>
            </a:extLst>
          </p:cNvPr>
          <p:cNvSpPr txBox="1"/>
          <p:nvPr/>
        </p:nvSpPr>
        <p:spPr>
          <a:xfrm>
            <a:off x="1019470" y="3428999"/>
            <a:ext cx="5930170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rgbClr val="FF0000"/>
                </a:solidFill>
                <a:latin typeface="UTM Avo" panose="02040603050506020204" pitchFamily="18" charset="0"/>
              </a:rPr>
              <a:t>Hình ảnh em thích nhất là ……..</a:t>
            </a:r>
          </a:p>
        </p:txBody>
      </p: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1" y="1"/>
            <a:ext cx="3429000" cy="50118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61679" y="224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10663" y="-2060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89595" y="456104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Mỗi sớm mai thức dậy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Lũy tre xanh rì rào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Ngọn tre cong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gọng vó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Kéo mặt trời lên cao.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80E02-7BEF-D247-B4AA-1779EEAEB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0" y="464672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FF53D-4CDA-6640-943A-1CAEAE491CD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1671531"/>
            <a:ext cx="28800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ABDA-D424-AF4C-B3E8-09955AA20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2875101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575C9-71C4-8B42-9B85-A4148F8041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090" t="28446" r="16812" b="22809"/>
          <a:stretch/>
        </p:blipFill>
        <p:spPr>
          <a:xfrm>
            <a:off x="3819529" y="4045308"/>
            <a:ext cx="342793" cy="377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4084027" y="1668242"/>
            <a:ext cx="2773973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Những trưa đồng đầy nắng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Trâu nằm nhai bóng râm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Tre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bần thần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nhớ gió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Chợt về đầy tiếng chim.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81553-B441-E140-AA9C-17472ACCC983}"/>
              </a:ext>
            </a:extLst>
          </p:cNvPr>
          <p:cNvSpPr txBox="1"/>
          <p:nvPr/>
        </p:nvSpPr>
        <p:spPr>
          <a:xfrm>
            <a:off x="4084027" y="2856775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Mặt trời xuống núi ngủ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Tre nâng vầng trăng lên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Sao, sao treo đầy cánh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Suốt đêm dài thắp sáng.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07173-2331-904B-A26F-FFF99854D54D}"/>
              </a:ext>
            </a:extLst>
          </p:cNvPr>
          <p:cNvSpPr txBox="1"/>
          <p:nvPr/>
        </p:nvSpPr>
        <p:spPr>
          <a:xfrm>
            <a:off x="4084027" y="4045308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Bỗng gà lên tiếng gáy 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Xôn xao 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ngoài lũy tre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Đêm chuyển dần về sáng</a:t>
            </a:r>
          </a:p>
          <a:p>
            <a:pPr marL="4445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Mầm măng đợi nắng về.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91AB5-7A8E-4AFB-8126-9949EEFB1B93}"/>
              </a:ext>
            </a:extLst>
          </p:cNvPr>
          <p:cNvSpPr txBox="1"/>
          <p:nvPr/>
        </p:nvSpPr>
        <p:spPr>
          <a:xfrm>
            <a:off x="4210663" y="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5C20E0-788F-4486-8455-D925D7E5ECD8}"/>
              </a:ext>
            </a:extLst>
          </p:cNvPr>
          <p:cNvCxnSpPr>
            <a:cxnSpLocks/>
          </p:cNvCxnSpPr>
          <p:nvPr/>
        </p:nvCxnSpPr>
        <p:spPr>
          <a:xfrm flipH="1">
            <a:off x="5167025" y="502820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AD348-194A-442C-8D1C-8C557B74CCB2}"/>
              </a:ext>
            </a:extLst>
          </p:cNvPr>
          <p:cNvCxnSpPr>
            <a:cxnSpLocks/>
          </p:cNvCxnSpPr>
          <p:nvPr/>
        </p:nvCxnSpPr>
        <p:spPr>
          <a:xfrm flipH="1">
            <a:off x="5829984" y="469539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CD3099-1CF8-4723-BF98-7CE6C740C6E7}"/>
              </a:ext>
            </a:extLst>
          </p:cNvPr>
          <p:cNvCxnSpPr>
            <a:cxnSpLocks/>
          </p:cNvCxnSpPr>
          <p:nvPr/>
        </p:nvCxnSpPr>
        <p:spPr>
          <a:xfrm flipH="1">
            <a:off x="5089050" y="752672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AB29AB-C740-4EE9-B542-E289FA56E286}"/>
              </a:ext>
            </a:extLst>
          </p:cNvPr>
          <p:cNvCxnSpPr>
            <a:cxnSpLocks/>
          </p:cNvCxnSpPr>
          <p:nvPr/>
        </p:nvCxnSpPr>
        <p:spPr>
          <a:xfrm flipH="1">
            <a:off x="5499960" y="745972"/>
            <a:ext cx="80850" cy="30319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2B5A24-1414-4B02-BBBC-474B0FAB65B5}"/>
              </a:ext>
            </a:extLst>
          </p:cNvPr>
          <p:cNvCxnSpPr>
            <a:cxnSpLocks/>
          </p:cNvCxnSpPr>
          <p:nvPr/>
        </p:nvCxnSpPr>
        <p:spPr>
          <a:xfrm flipH="1">
            <a:off x="4865108" y="102536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5900B-09D3-4324-B67F-57A1D5E60527}"/>
              </a:ext>
            </a:extLst>
          </p:cNvPr>
          <p:cNvCxnSpPr>
            <a:cxnSpLocks/>
          </p:cNvCxnSpPr>
          <p:nvPr/>
        </p:nvCxnSpPr>
        <p:spPr>
          <a:xfrm flipH="1">
            <a:off x="5845224" y="102536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C7E623-293C-4A84-8812-DAF0F8A04DF5}"/>
              </a:ext>
            </a:extLst>
          </p:cNvPr>
          <p:cNvCxnSpPr>
            <a:cxnSpLocks/>
          </p:cNvCxnSpPr>
          <p:nvPr/>
        </p:nvCxnSpPr>
        <p:spPr>
          <a:xfrm flipH="1">
            <a:off x="5950802" y="24635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CA12B1-E026-4E1A-946D-F3F3849F43E7}"/>
              </a:ext>
            </a:extLst>
          </p:cNvPr>
          <p:cNvCxnSpPr>
            <a:cxnSpLocks/>
          </p:cNvCxnSpPr>
          <p:nvPr/>
        </p:nvCxnSpPr>
        <p:spPr>
          <a:xfrm flipH="1">
            <a:off x="5906493" y="24635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59DDDC-E9EB-4FE7-B68F-DF1D6F4DFD7C}"/>
              </a:ext>
            </a:extLst>
          </p:cNvPr>
          <p:cNvCxnSpPr>
            <a:cxnSpLocks/>
          </p:cNvCxnSpPr>
          <p:nvPr/>
        </p:nvCxnSpPr>
        <p:spPr>
          <a:xfrm flipH="1">
            <a:off x="5972103" y="36889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DFA432-8EED-42B9-AADE-F8FEB568C187}"/>
              </a:ext>
            </a:extLst>
          </p:cNvPr>
          <p:cNvCxnSpPr>
            <a:cxnSpLocks/>
          </p:cNvCxnSpPr>
          <p:nvPr/>
        </p:nvCxnSpPr>
        <p:spPr>
          <a:xfrm flipH="1">
            <a:off x="5915764" y="3676452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DB7700-4B90-4D9A-A3FE-6EB12EE25599}"/>
              </a:ext>
            </a:extLst>
          </p:cNvPr>
          <p:cNvCxnSpPr>
            <a:cxnSpLocks/>
          </p:cNvCxnSpPr>
          <p:nvPr/>
        </p:nvCxnSpPr>
        <p:spPr>
          <a:xfrm flipH="1">
            <a:off x="5948569" y="487206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32A7D2-A9A5-4302-AAD4-1AC113F3223F}"/>
              </a:ext>
            </a:extLst>
          </p:cNvPr>
          <p:cNvCxnSpPr>
            <a:cxnSpLocks/>
          </p:cNvCxnSpPr>
          <p:nvPr/>
        </p:nvCxnSpPr>
        <p:spPr>
          <a:xfrm flipH="1">
            <a:off x="5906493" y="488051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62FD3DC-66E1-433D-91D4-A63D6ACD41B8}"/>
              </a:ext>
            </a:extLst>
          </p:cNvPr>
          <p:cNvCxnSpPr>
            <a:cxnSpLocks/>
          </p:cNvCxnSpPr>
          <p:nvPr/>
        </p:nvCxnSpPr>
        <p:spPr>
          <a:xfrm flipH="1">
            <a:off x="5762165" y="1268651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B106F2-DB73-42DC-AD90-4D3E4FD611FE}"/>
              </a:ext>
            </a:extLst>
          </p:cNvPr>
          <p:cNvCxnSpPr>
            <a:cxnSpLocks/>
          </p:cNvCxnSpPr>
          <p:nvPr/>
        </p:nvCxnSpPr>
        <p:spPr>
          <a:xfrm flipH="1">
            <a:off x="5708396" y="127521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AD0619-9D19-4033-B2F6-2B9B1B84A320}"/>
              </a:ext>
            </a:extLst>
          </p:cNvPr>
          <p:cNvCxnSpPr>
            <a:cxnSpLocks/>
          </p:cNvCxnSpPr>
          <p:nvPr/>
        </p:nvCxnSpPr>
        <p:spPr>
          <a:xfrm flipH="1">
            <a:off x="6138750" y="17178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92BED3-0937-4EAD-A5D8-E57362D18402}"/>
              </a:ext>
            </a:extLst>
          </p:cNvPr>
          <p:cNvCxnSpPr>
            <a:cxnSpLocks/>
          </p:cNvCxnSpPr>
          <p:nvPr/>
        </p:nvCxnSpPr>
        <p:spPr>
          <a:xfrm flipH="1">
            <a:off x="5252955" y="19572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435029-0CB7-4866-889C-FEC3E0FE92C4}"/>
              </a:ext>
            </a:extLst>
          </p:cNvPr>
          <p:cNvCxnSpPr>
            <a:cxnSpLocks/>
          </p:cNvCxnSpPr>
          <p:nvPr/>
        </p:nvCxnSpPr>
        <p:spPr>
          <a:xfrm flipH="1">
            <a:off x="5983607" y="198446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206804-C34A-4DE3-98A5-61E19789EAE4}"/>
              </a:ext>
            </a:extLst>
          </p:cNvPr>
          <p:cNvCxnSpPr>
            <a:cxnSpLocks/>
          </p:cNvCxnSpPr>
          <p:nvPr/>
        </p:nvCxnSpPr>
        <p:spPr>
          <a:xfrm flipH="1">
            <a:off x="5749712" y="221925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CA6DFA-7A9D-4531-9B28-1AD97B37FED5}"/>
              </a:ext>
            </a:extLst>
          </p:cNvPr>
          <p:cNvCxnSpPr>
            <a:cxnSpLocks/>
          </p:cNvCxnSpPr>
          <p:nvPr/>
        </p:nvCxnSpPr>
        <p:spPr>
          <a:xfrm flipH="1">
            <a:off x="5474775" y="17178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8B645D-746F-4E0B-8069-9E0B822275CB}"/>
              </a:ext>
            </a:extLst>
          </p:cNvPr>
          <p:cNvCxnSpPr>
            <a:cxnSpLocks/>
          </p:cNvCxnSpPr>
          <p:nvPr/>
        </p:nvCxnSpPr>
        <p:spPr>
          <a:xfrm flipH="1">
            <a:off x="5134220" y="2234316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B1D042-22B0-4744-8CFC-FE11ED709F6C}"/>
              </a:ext>
            </a:extLst>
          </p:cNvPr>
          <p:cNvCxnSpPr>
            <a:cxnSpLocks/>
          </p:cNvCxnSpPr>
          <p:nvPr/>
        </p:nvCxnSpPr>
        <p:spPr>
          <a:xfrm flipH="1">
            <a:off x="5063865" y="2499968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C9C5A75-9266-4A7D-AC8E-ADB7BCDD492D}"/>
              </a:ext>
            </a:extLst>
          </p:cNvPr>
          <p:cNvCxnSpPr>
            <a:cxnSpLocks/>
          </p:cNvCxnSpPr>
          <p:nvPr/>
        </p:nvCxnSpPr>
        <p:spPr>
          <a:xfrm flipH="1">
            <a:off x="5876274" y="291324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6E3CB22-AB4F-432C-A901-B1A9F5C0FBE1}"/>
              </a:ext>
            </a:extLst>
          </p:cNvPr>
          <p:cNvCxnSpPr>
            <a:cxnSpLocks/>
          </p:cNvCxnSpPr>
          <p:nvPr/>
        </p:nvCxnSpPr>
        <p:spPr>
          <a:xfrm flipH="1">
            <a:off x="5906493" y="321263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37FF45-C1B9-48F2-981C-3FAFD02A5729}"/>
              </a:ext>
            </a:extLst>
          </p:cNvPr>
          <p:cNvCxnSpPr>
            <a:cxnSpLocks/>
          </p:cNvCxnSpPr>
          <p:nvPr/>
        </p:nvCxnSpPr>
        <p:spPr>
          <a:xfrm flipH="1">
            <a:off x="5820942" y="3429253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CF2791A-8B7B-4137-A031-F9A5CD564F6C}"/>
              </a:ext>
            </a:extLst>
          </p:cNvPr>
          <p:cNvCxnSpPr>
            <a:cxnSpLocks/>
          </p:cNvCxnSpPr>
          <p:nvPr/>
        </p:nvCxnSpPr>
        <p:spPr>
          <a:xfrm flipH="1">
            <a:off x="4819875" y="291324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CB6728-2E6C-48DD-A7D6-C1A9D75BA1EB}"/>
              </a:ext>
            </a:extLst>
          </p:cNvPr>
          <p:cNvCxnSpPr>
            <a:cxnSpLocks/>
          </p:cNvCxnSpPr>
          <p:nvPr/>
        </p:nvCxnSpPr>
        <p:spPr>
          <a:xfrm flipH="1">
            <a:off x="4855527" y="320636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E79D02-0115-4D7F-BFE2-B9E55504F0C1}"/>
              </a:ext>
            </a:extLst>
          </p:cNvPr>
          <p:cNvCxnSpPr>
            <a:cxnSpLocks/>
          </p:cNvCxnSpPr>
          <p:nvPr/>
        </p:nvCxnSpPr>
        <p:spPr>
          <a:xfrm flipH="1">
            <a:off x="4485035" y="343079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DAD93D-DD2A-4071-B970-865F6E3E36FD}"/>
              </a:ext>
            </a:extLst>
          </p:cNvPr>
          <p:cNvCxnSpPr>
            <a:cxnSpLocks/>
          </p:cNvCxnSpPr>
          <p:nvPr/>
        </p:nvCxnSpPr>
        <p:spPr>
          <a:xfrm flipH="1">
            <a:off x="5147787" y="340504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F0B7B8-7EDC-4583-8205-9F88EF5FE756}"/>
              </a:ext>
            </a:extLst>
          </p:cNvPr>
          <p:cNvCxnSpPr>
            <a:cxnSpLocks/>
          </p:cNvCxnSpPr>
          <p:nvPr/>
        </p:nvCxnSpPr>
        <p:spPr>
          <a:xfrm flipH="1">
            <a:off x="5165033" y="3688824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4754F3-C863-4009-94CF-EA333591AB40}"/>
              </a:ext>
            </a:extLst>
          </p:cNvPr>
          <p:cNvCxnSpPr>
            <a:cxnSpLocks/>
          </p:cNvCxnSpPr>
          <p:nvPr/>
        </p:nvCxnSpPr>
        <p:spPr>
          <a:xfrm flipH="1">
            <a:off x="5028748" y="4067169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7FA4AD0-FCBE-4BBE-9DB0-6B3ABBF0C6F2}"/>
              </a:ext>
            </a:extLst>
          </p:cNvPr>
          <p:cNvCxnSpPr>
            <a:cxnSpLocks/>
          </p:cNvCxnSpPr>
          <p:nvPr/>
        </p:nvCxnSpPr>
        <p:spPr>
          <a:xfrm flipH="1">
            <a:off x="5762761" y="4086297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641422F-D4C3-4F4F-8542-AD3FB00ADA56}"/>
              </a:ext>
            </a:extLst>
          </p:cNvPr>
          <p:cNvCxnSpPr>
            <a:cxnSpLocks/>
          </p:cNvCxnSpPr>
          <p:nvPr/>
        </p:nvCxnSpPr>
        <p:spPr>
          <a:xfrm flipH="1">
            <a:off x="4799401" y="434387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B9039CF-D2A9-422B-AF9D-EAA0601103D7}"/>
              </a:ext>
            </a:extLst>
          </p:cNvPr>
          <p:cNvCxnSpPr>
            <a:cxnSpLocks/>
          </p:cNvCxnSpPr>
          <p:nvPr/>
        </p:nvCxnSpPr>
        <p:spPr>
          <a:xfrm flipH="1">
            <a:off x="5741201" y="4328037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A8239C-C484-45FE-99B5-74C1EC35BA6F}"/>
              </a:ext>
            </a:extLst>
          </p:cNvPr>
          <p:cNvCxnSpPr>
            <a:cxnSpLocks/>
          </p:cNvCxnSpPr>
          <p:nvPr/>
        </p:nvCxnSpPr>
        <p:spPr>
          <a:xfrm flipH="1">
            <a:off x="5434350" y="458159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C9505F-3A42-45AF-97F4-4FA751E29F63}"/>
              </a:ext>
            </a:extLst>
          </p:cNvPr>
          <p:cNvCxnSpPr>
            <a:cxnSpLocks/>
          </p:cNvCxnSpPr>
          <p:nvPr/>
        </p:nvCxnSpPr>
        <p:spPr>
          <a:xfrm flipH="1">
            <a:off x="5029226" y="4856485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A316BF1-7CE6-43E3-B7BE-02B373879211}"/>
              </a:ext>
            </a:extLst>
          </p:cNvPr>
          <p:cNvCxnSpPr>
            <a:cxnSpLocks/>
          </p:cNvCxnSpPr>
          <p:nvPr/>
        </p:nvCxnSpPr>
        <p:spPr>
          <a:xfrm flipH="1">
            <a:off x="6040836" y="4562470"/>
            <a:ext cx="65610" cy="24985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05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2938"/>
            <a:ext cx="6858001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58" y="685799"/>
            <a:ext cx="2228851" cy="22288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22" y="750094"/>
            <a:ext cx="936938" cy="948749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83" y="3028426"/>
            <a:ext cx="712070" cy="3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5802" y="3568647"/>
            <a:ext cx="66386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  <a:defRPr/>
            </a:pPr>
            <a:r>
              <a:rPr lang="en-US" sz="4050" b="1" kern="1200" dirty="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8706" y="3544723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18293" y="976214"/>
            <a:ext cx="6038263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800" dirty="0">
                <a:latin typeface="UTM Avo" panose="02040603050506020204" pitchFamily="18" charset="0"/>
              </a:rPr>
              <a:t>Tìm từ ngữ chỉ thời gian trong bài thơ.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BA426D-B5A3-E442-8C77-E8728BFC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35" y="421233"/>
            <a:ext cx="649967" cy="5995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DAA4B-708D-44B7-90F2-7934B08BEBDD}"/>
              </a:ext>
            </a:extLst>
          </p:cNvPr>
          <p:cNvSpPr txBox="1"/>
          <p:nvPr/>
        </p:nvSpPr>
        <p:spPr>
          <a:xfrm>
            <a:off x="1218102" y="460493"/>
            <a:ext cx="156436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 LUYỆN TẬP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B41C7A-7567-224F-91A4-152A3E46EFE1}"/>
              </a:ext>
            </a:extLst>
          </p:cNvPr>
          <p:cNvGrpSpPr/>
          <p:nvPr/>
        </p:nvGrpSpPr>
        <p:grpSpPr>
          <a:xfrm>
            <a:off x="428439" y="1435737"/>
            <a:ext cx="6199296" cy="3286530"/>
            <a:chOff x="428439" y="1435737"/>
            <a:chExt cx="6199296" cy="328653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36DFEB-D88A-5C41-B0DA-5B3D241A8EB5}"/>
                </a:ext>
              </a:extLst>
            </p:cNvPr>
            <p:cNvSpPr txBox="1"/>
            <p:nvPr/>
          </p:nvSpPr>
          <p:spPr>
            <a:xfrm>
              <a:off x="2394621" y="1435737"/>
              <a:ext cx="206875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Luỹ tre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D62A26-D8B9-0841-A722-E1EC1D663D65}"/>
                </a:ext>
              </a:extLst>
            </p:cNvPr>
            <p:cNvSpPr txBox="1"/>
            <p:nvPr/>
          </p:nvSpPr>
          <p:spPr>
            <a:xfrm>
              <a:off x="712986" y="1920949"/>
              <a:ext cx="2612362" cy="1339213"/>
            </a:xfrm>
            <a:prstGeom prst="rect">
              <a:avLst/>
            </a:prstGeom>
            <a:solidFill>
              <a:schemeClr val="accent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Mỗi sớm mai thức dậy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Lũy tre xanh rì rào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Ngọn tre cong gọng vó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Kéo mặt trời lên cao.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C16899-E136-7F40-A3B7-D091DA980283}"/>
                </a:ext>
              </a:extLst>
            </p:cNvPr>
            <p:cNvSpPr txBox="1"/>
            <p:nvPr/>
          </p:nvSpPr>
          <p:spPr>
            <a:xfrm>
              <a:off x="707418" y="3337338"/>
              <a:ext cx="2806855" cy="1339213"/>
            </a:xfrm>
            <a:prstGeom prst="rect">
              <a:avLst/>
            </a:prstGeom>
            <a:solidFill>
              <a:schemeClr val="accent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 trưa đồng đầy nắng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Trâu nằm nhai bóng râm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Tre bần thần nhớ gió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Chợt về đầy tiếng chim.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A81C149-2D1B-A344-A769-91E781274207}"/>
                </a:ext>
              </a:extLst>
            </p:cNvPr>
            <p:cNvSpPr txBox="1"/>
            <p:nvPr/>
          </p:nvSpPr>
          <p:spPr>
            <a:xfrm>
              <a:off x="3820880" y="1920949"/>
              <a:ext cx="2806855" cy="1339213"/>
            </a:xfrm>
            <a:prstGeom prst="rect">
              <a:avLst/>
            </a:prstGeom>
            <a:solidFill>
              <a:schemeClr val="accent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Mặt trời xuống núi ngủ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Tre nâng vầng trăng lên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Sao, sao treo đầy cánh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Suốt đêm dài thắp sáng.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5EDF7E-76CC-9A44-85BE-0F9262553126}"/>
                </a:ext>
              </a:extLst>
            </p:cNvPr>
            <p:cNvSpPr txBox="1"/>
            <p:nvPr/>
          </p:nvSpPr>
          <p:spPr>
            <a:xfrm>
              <a:off x="3820880" y="3383054"/>
              <a:ext cx="2806855" cy="1339213"/>
            </a:xfrm>
            <a:prstGeom prst="rect">
              <a:avLst/>
            </a:prstGeom>
            <a:solidFill>
              <a:schemeClr val="accent2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Bỗng gà lên tiếng gáy 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Xôn xao ngoài lũy tre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Đêm chuyển dần về sáng</a:t>
              </a:r>
            </a:p>
            <a:p>
              <a:pPr marL="4445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Mầm măng đợi nắng về.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9649F8E-932F-A240-AE47-1769E66CF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439" y="2030851"/>
              <a:ext cx="304770" cy="288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E670E7C-3B8A-5D45-9238-F15EC1F9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21" y="3427590"/>
              <a:ext cx="288000" cy="28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1D6775-5D9A-E846-BCFB-A94F2B4B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080" y="2021591"/>
              <a:ext cx="288000" cy="2880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01E0386-8502-3343-A6A4-A2DB7E177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090" t="28446" r="16812" b="22809"/>
            <a:stretch/>
          </p:blipFill>
          <p:spPr>
            <a:xfrm>
              <a:off x="3577683" y="3383054"/>
              <a:ext cx="342793" cy="377072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F54BCA-ED4F-D747-8ABE-A6F6A567012B}"/>
              </a:ext>
            </a:extLst>
          </p:cNvPr>
          <p:cNvCxnSpPr/>
          <p:nvPr/>
        </p:nvCxnSpPr>
        <p:spPr>
          <a:xfrm>
            <a:off x="1130606" y="2236826"/>
            <a:ext cx="741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B7D4BE-FCD0-D845-9C0F-F84EB6B79424}"/>
              </a:ext>
            </a:extLst>
          </p:cNvPr>
          <p:cNvCxnSpPr/>
          <p:nvPr/>
        </p:nvCxnSpPr>
        <p:spPr>
          <a:xfrm>
            <a:off x="1355621" y="3649358"/>
            <a:ext cx="4185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4151A33-3F8F-2A40-AC0C-C51AD06CE661}"/>
              </a:ext>
            </a:extLst>
          </p:cNvPr>
          <p:cNvCxnSpPr/>
          <p:nvPr/>
        </p:nvCxnSpPr>
        <p:spPr>
          <a:xfrm>
            <a:off x="4288817" y="3191734"/>
            <a:ext cx="4185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153BCB-3A76-5F48-A4FD-71B60628C5C7}"/>
              </a:ext>
            </a:extLst>
          </p:cNvPr>
          <p:cNvCxnSpPr/>
          <p:nvPr/>
        </p:nvCxnSpPr>
        <p:spPr>
          <a:xfrm>
            <a:off x="5437009" y="4346890"/>
            <a:ext cx="4185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4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1072C0-7CDA-3B41-9683-C01B2BFCAA3D}"/>
              </a:ext>
            </a:extLst>
          </p:cNvPr>
          <p:cNvSpPr txBox="1"/>
          <p:nvPr/>
        </p:nvSpPr>
        <p:spPr>
          <a:xfrm>
            <a:off x="409868" y="433006"/>
            <a:ext cx="6038263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800" dirty="0">
                <a:latin typeface="UTM Avo" panose="02040603050506020204" pitchFamily="18" charset="0"/>
              </a:rPr>
              <a:t>Tìm thêm những từ ngữ chỉ thời gian mà em biết.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FE57F7C-F820-5845-B287-D56571B068AB}"/>
              </a:ext>
            </a:extLst>
          </p:cNvPr>
          <p:cNvSpPr/>
          <p:nvPr/>
        </p:nvSpPr>
        <p:spPr>
          <a:xfrm>
            <a:off x="562276" y="1264920"/>
            <a:ext cx="1319864" cy="4948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2996303169">
                  <a:custGeom>
                    <a:avLst/>
                    <a:gdLst>
                      <a:gd name="connsiteX0" fmla="*/ 0 w 1319864"/>
                      <a:gd name="connsiteY0" fmla="*/ 82485 h 494898"/>
                      <a:gd name="connsiteX1" fmla="*/ 82485 w 1319864"/>
                      <a:gd name="connsiteY1" fmla="*/ 0 h 494898"/>
                      <a:gd name="connsiteX2" fmla="*/ 671481 w 1319864"/>
                      <a:gd name="connsiteY2" fmla="*/ 0 h 494898"/>
                      <a:gd name="connsiteX3" fmla="*/ 1237379 w 1319864"/>
                      <a:gd name="connsiteY3" fmla="*/ 0 h 494898"/>
                      <a:gd name="connsiteX4" fmla="*/ 1319864 w 1319864"/>
                      <a:gd name="connsiteY4" fmla="*/ 82485 h 494898"/>
                      <a:gd name="connsiteX5" fmla="*/ 1319864 w 1319864"/>
                      <a:gd name="connsiteY5" fmla="*/ 412413 h 494898"/>
                      <a:gd name="connsiteX6" fmla="*/ 1237379 w 1319864"/>
                      <a:gd name="connsiteY6" fmla="*/ 494898 h 494898"/>
                      <a:gd name="connsiteX7" fmla="*/ 671481 w 1319864"/>
                      <a:gd name="connsiteY7" fmla="*/ 494898 h 494898"/>
                      <a:gd name="connsiteX8" fmla="*/ 82485 w 1319864"/>
                      <a:gd name="connsiteY8" fmla="*/ 494898 h 494898"/>
                      <a:gd name="connsiteX9" fmla="*/ 0 w 1319864"/>
                      <a:gd name="connsiteY9" fmla="*/ 412413 h 494898"/>
                      <a:gd name="connsiteX10" fmla="*/ 0 w 1319864"/>
                      <a:gd name="connsiteY10" fmla="*/ 82485 h 49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19864" h="494898" fill="none" extrusionOk="0">
                        <a:moveTo>
                          <a:pt x="0" y="82485"/>
                        </a:moveTo>
                        <a:cubicBezTo>
                          <a:pt x="-2641" y="42809"/>
                          <a:pt x="45175" y="-3201"/>
                          <a:pt x="82485" y="0"/>
                        </a:cubicBezTo>
                        <a:cubicBezTo>
                          <a:pt x="201527" y="22009"/>
                          <a:pt x="425286" y="-8828"/>
                          <a:pt x="671481" y="0"/>
                        </a:cubicBezTo>
                        <a:cubicBezTo>
                          <a:pt x="917676" y="8828"/>
                          <a:pt x="1084404" y="18132"/>
                          <a:pt x="1237379" y="0"/>
                        </a:cubicBezTo>
                        <a:cubicBezTo>
                          <a:pt x="1285897" y="-1816"/>
                          <a:pt x="1319847" y="33680"/>
                          <a:pt x="1319864" y="82485"/>
                        </a:cubicBezTo>
                        <a:cubicBezTo>
                          <a:pt x="1309810" y="179263"/>
                          <a:pt x="1306809" y="309798"/>
                          <a:pt x="1319864" y="412413"/>
                        </a:cubicBezTo>
                        <a:cubicBezTo>
                          <a:pt x="1327383" y="464060"/>
                          <a:pt x="1287223" y="491315"/>
                          <a:pt x="1237379" y="494898"/>
                        </a:cubicBezTo>
                        <a:cubicBezTo>
                          <a:pt x="1038165" y="483487"/>
                          <a:pt x="876864" y="490395"/>
                          <a:pt x="671481" y="494898"/>
                        </a:cubicBezTo>
                        <a:cubicBezTo>
                          <a:pt x="466098" y="499401"/>
                          <a:pt x="301133" y="514075"/>
                          <a:pt x="82485" y="494898"/>
                        </a:cubicBezTo>
                        <a:cubicBezTo>
                          <a:pt x="34545" y="492505"/>
                          <a:pt x="-574" y="460209"/>
                          <a:pt x="0" y="412413"/>
                        </a:cubicBezTo>
                        <a:cubicBezTo>
                          <a:pt x="3154" y="291220"/>
                          <a:pt x="-15097" y="189011"/>
                          <a:pt x="0" y="82485"/>
                        </a:cubicBezTo>
                        <a:close/>
                      </a:path>
                      <a:path w="1319864" h="494898" stroke="0" extrusionOk="0">
                        <a:moveTo>
                          <a:pt x="0" y="82485"/>
                        </a:moveTo>
                        <a:cubicBezTo>
                          <a:pt x="932" y="32748"/>
                          <a:pt x="39795" y="9273"/>
                          <a:pt x="82485" y="0"/>
                        </a:cubicBezTo>
                        <a:cubicBezTo>
                          <a:pt x="310118" y="782"/>
                          <a:pt x="522841" y="-4899"/>
                          <a:pt x="636834" y="0"/>
                        </a:cubicBezTo>
                        <a:cubicBezTo>
                          <a:pt x="750827" y="4899"/>
                          <a:pt x="1017798" y="22468"/>
                          <a:pt x="1237379" y="0"/>
                        </a:cubicBezTo>
                        <a:cubicBezTo>
                          <a:pt x="1285410" y="2811"/>
                          <a:pt x="1323826" y="33653"/>
                          <a:pt x="1319864" y="82485"/>
                        </a:cubicBezTo>
                        <a:cubicBezTo>
                          <a:pt x="1323064" y="226746"/>
                          <a:pt x="1321153" y="303927"/>
                          <a:pt x="1319864" y="412413"/>
                        </a:cubicBezTo>
                        <a:cubicBezTo>
                          <a:pt x="1321837" y="465473"/>
                          <a:pt x="1284422" y="497522"/>
                          <a:pt x="1237379" y="494898"/>
                        </a:cubicBezTo>
                        <a:cubicBezTo>
                          <a:pt x="1105121" y="510901"/>
                          <a:pt x="897365" y="495902"/>
                          <a:pt x="683030" y="494898"/>
                        </a:cubicBezTo>
                        <a:cubicBezTo>
                          <a:pt x="468695" y="493894"/>
                          <a:pt x="215632" y="484938"/>
                          <a:pt x="82485" y="494898"/>
                        </a:cubicBezTo>
                        <a:cubicBezTo>
                          <a:pt x="40639" y="503329"/>
                          <a:pt x="-290" y="454035"/>
                          <a:pt x="0" y="412413"/>
                        </a:cubicBezTo>
                        <a:cubicBezTo>
                          <a:pt x="5054" y="312996"/>
                          <a:pt x="-1209" y="216353"/>
                          <a:pt x="0" y="824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ngày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FD52B1-CFA1-0640-8847-F3A564072548}"/>
              </a:ext>
            </a:extLst>
          </p:cNvPr>
          <p:cNvSpPr/>
          <p:nvPr/>
        </p:nvSpPr>
        <p:spPr>
          <a:xfrm>
            <a:off x="2133589" y="1264919"/>
            <a:ext cx="1219211" cy="4948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354754446">
                  <a:custGeom>
                    <a:avLst/>
                    <a:gdLst>
                      <a:gd name="connsiteX0" fmla="*/ 0 w 1219211"/>
                      <a:gd name="connsiteY0" fmla="*/ 82485 h 494899"/>
                      <a:gd name="connsiteX1" fmla="*/ 82485 w 1219211"/>
                      <a:gd name="connsiteY1" fmla="*/ 0 h 494899"/>
                      <a:gd name="connsiteX2" fmla="*/ 620148 w 1219211"/>
                      <a:gd name="connsiteY2" fmla="*/ 0 h 494899"/>
                      <a:gd name="connsiteX3" fmla="*/ 1136726 w 1219211"/>
                      <a:gd name="connsiteY3" fmla="*/ 0 h 494899"/>
                      <a:gd name="connsiteX4" fmla="*/ 1219211 w 1219211"/>
                      <a:gd name="connsiteY4" fmla="*/ 82485 h 494899"/>
                      <a:gd name="connsiteX5" fmla="*/ 1219211 w 1219211"/>
                      <a:gd name="connsiteY5" fmla="*/ 412414 h 494899"/>
                      <a:gd name="connsiteX6" fmla="*/ 1136726 w 1219211"/>
                      <a:gd name="connsiteY6" fmla="*/ 494899 h 494899"/>
                      <a:gd name="connsiteX7" fmla="*/ 588521 w 1219211"/>
                      <a:gd name="connsiteY7" fmla="*/ 494899 h 494899"/>
                      <a:gd name="connsiteX8" fmla="*/ 82485 w 1219211"/>
                      <a:gd name="connsiteY8" fmla="*/ 494899 h 494899"/>
                      <a:gd name="connsiteX9" fmla="*/ 0 w 1219211"/>
                      <a:gd name="connsiteY9" fmla="*/ 412414 h 494899"/>
                      <a:gd name="connsiteX10" fmla="*/ 0 w 1219211"/>
                      <a:gd name="connsiteY10" fmla="*/ 82485 h 49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9211" h="494899" fill="none" extrusionOk="0">
                        <a:moveTo>
                          <a:pt x="0" y="82485"/>
                        </a:moveTo>
                        <a:cubicBezTo>
                          <a:pt x="-539" y="39604"/>
                          <a:pt x="42232" y="-12218"/>
                          <a:pt x="82485" y="0"/>
                        </a:cubicBezTo>
                        <a:cubicBezTo>
                          <a:pt x="267074" y="-38480"/>
                          <a:pt x="432397" y="55058"/>
                          <a:pt x="620148" y="0"/>
                        </a:cubicBezTo>
                        <a:cubicBezTo>
                          <a:pt x="807899" y="-55058"/>
                          <a:pt x="987467" y="30205"/>
                          <a:pt x="1136726" y="0"/>
                        </a:cubicBezTo>
                        <a:cubicBezTo>
                          <a:pt x="1185074" y="-2661"/>
                          <a:pt x="1226567" y="30204"/>
                          <a:pt x="1219211" y="82485"/>
                        </a:cubicBezTo>
                        <a:cubicBezTo>
                          <a:pt x="1231098" y="202406"/>
                          <a:pt x="1182081" y="315652"/>
                          <a:pt x="1219211" y="412414"/>
                        </a:cubicBezTo>
                        <a:cubicBezTo>
                          <a:pt x="1222410" y="467005"/>
                          <a:pt x="1186232" y="500592"/>
                          <a:pt x="1136726" y="494899"/>
                        </a:cubicBezTo>
                        <a:cubicBezTo>
                          <a:pt x="1006047" y="529640"/>
                          <a:pt x="769364" y="458693"/>
                          <a:pt x="588521" y="494899"/>
                        </a:cubicBezTo>
                        <a:cubicBezTo>
                          <a:pt x="407679" y="531105"/>
                          <a:pt x="227385" y="488773"/>
                          <a:pt x="82485" y="494899"/>
                        </a:cubicBezTo>
                        <a:cubicBezTo>
                          <a:pt x="35147" y="490216"/>
                          <a:pt x="6937" y="450308"/>
                          <a:pt x="0" y="412414"/>
                        </a:cubicBezTo>
                        <a:cubicBezTo>
                          <a:pt x="-31936" y="342696"/>
                          <a:pt x="6044" y="186856"/>
                          <a:pt x="0" y="82485"/>
                        </a:cubicBezTo>
                        <a:close/>
                      </a:path>
                      <a:path w="1219211" h="494899" stroke="0" extrusionOk="0">
                        <a:moveTo>
                          <a:pt x="0" y="82485"/>
                        </a:moveTo>
                        <a:cubicBezTo>
                          <a:pt x="-7712" y="45693"/>
                          <a:pt x="39842" y="-628"/>
                          <a:pt x="82485" y="0"/>
                        </a:cubicBezTo>
                        <a:cubicBezTo>
                          <a:pt x="299407" y="-43481"/>
                          <a:pt x="352177" y="57183"/>
                          <a:pt x="609606" y="0"/>
                        </a:cubicBezTo>
                        <a:cubicBezTo>
                          <a:pt x="867035" y="-57183"/>
                          <a:pt x="968896" y="37279"/>
                          <a:pt x="1136726" y="0"/>
                        </a:cubicBezTo>
                        <a:cubicBezTo>
                          <a:pt x="1184236" y="-341"/>
                          <a:pt x="1217741" y="38448"/>
                          <a:pt x="1219211" y="82485"/>
                        </a:cubicBezTo>
                        <a:cubicBezTo>
                          <a:pt x="1238842" y="232731"/>
                          <a:pt x="1210446" y="285914"/>
                          <a:pt x="1219211" y="412414"/>
                        </a:cubicBezTo>
                        <a:cubicBezTo>
                          <a:pt x="1223973" y="446176"/>
                          <a:pt x="1182153" y="497645"/>
                          <a:pt x="1136726" y="494899"/>
                        </a:cubicBezTo>
                        <a:cubicBezTo>
                          <a:pt x="907560" y="544801"/>
                          <a:pt x="769238" y="446017"/>
                          <a:pt x="588521" y="494899"/>
                        </a:cubicBezTo>
                        <a:cubicBezTo>
                          <a:pt x="407804" y="543781"/>
                          <a:pt x="304105" y="447646"/>
                          <a:pt x="82485" y="494899"/>
                        </a:cubicBezTo>
                        <a:cubicBezTo>
                          <a:pt x="30654" y="502400"/>
                          <a:pt x="-2697" y="447555"/>
                          <a:pt x="0" y="412414"/>
                        </a:cubicBezTo>
                        <a:cubicBezTo>
                          <a:pt x="-35671" y="303774"/>
                          <a:pt x="31739" y="190479"/>
                          <a:pt x="0" y="8248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tháng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4033CC-28A5-B647-B4DA-7D75314DC5AA}"/>
              </a:ext>
            </a:extLst>
          </p:cNvPr>
          <p:cNvSpPr/>
          <p:nvPr/>
        </p:nvSpPr>
        <p:spPr>
          <a:xfrm>
            <a:off x="3610677" y="1257301"/>
            <a:ext cx="1281363" cy="532244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354754446">
                  <a:custGeom>
                    <a:avLst/>
                    <a:gdLst>
                      <a:gd name="connsiteX0" fmla="*/ 0 w 1281363"/>
                      <a:gd name="connsiteY0" fmla="*/ 88709 h 532244"/>
                      <a:gd name="connsiteX1" fmla="*/ 88709 w 1281363"/>
                      <a:gd name="connsiteY1" fmla="*/ 0 h 532244"/>
                      <a:gd name="connsiteX2" fmla="*/ 651721 w 1281363"/>
                      <a:gd name="connsiteY2" fmla="*/ 0 h 532244"/>
                      <a:gd name="connsiteX3" fmla="*/ 1192654 w 1281363"/>
                      <a:gd name="connsiteY3" fmla="*/ 0 h 532244"/>
                      <a:gd name="connsiteX4" fmla="*/ 1281363 w 1281363"/>
                      <a:gd name="connsiteY4" fmla="*/ 88709 h 532244"/>
                      <a:gd name="connsiteX5" fmla="*/ 1281363 w 1281363"/>
                      <a:gd name="connsiteY5" fmla="*/ 443535 h 532244"/>
                      <a:gd name="connsiteX6" fmla="*/ 1192654 w 1281363"/>
                      <a:gd name="connsiteY6" fmla="*/ 532244 h 532244"/>
                      <a:gd name="connsiteX7" fmla="*/ 618603 w 1281363"/>
                      <a:gd name="connsiteY7" fmla="*/ 532244 h 532244"/>
                      <a:gd name="connsiteX8" fmla="*/ 88709 w 1281363"/>
                      <a:gd name="connsiteY8" fmla="*/ 532244 h 532244"/>
                      <a:gd name="connsiteX9" fmla="*/ 0 w 1281363"/>
                      <a:gd name="connsiteY9" fmla="*/ 443535 h 532244"/>
                      <a:gd name="connsiteX10" fmla="*/ 0 w 1281363"/>
                      <a:gd name="connsiteY10" fmla="*/ 88709 h 53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81363" h="532244" fill="none" extrusionOk="0">
                        <a:moveTo>
                          <a:pt x="0" y="88709"/>
                        </a:moveTo>
                        <a:cubicBezTo>
                          <a:pt x="-1816" y="48719"/>
                          <a:pt x="44753" y="-11608"/>
                          <a:pt x="88709" y="0"/>
                        </a:cubicBezTo>
                        <a:cubicBezTo>
                          <a:pt x="205583" y="-58084"/>
                          <a:pt x="453928" y="8020"/>
                          <a:pt x="651721" y="0"/>
                        </a:cubicBezTo>
                        <a:cubicBezTo>
                          <a:pt x="849514" y="-8020"/>
                          <a:pt x="962330" y="7517"/>
                          <a:pt x="1192654" y="0"/>
                        </a:cubicBezTo>
                        <a:cubicBezTo>
                          <a:pt x="1248423" y="-6457"/>
                          <a:pt x="1283455" y="37803"/>
                          <a:pt x="1281363" y="88709"/>
                        </a:cubicBezTo>
                        <a:cubicBezTo>
                          <a:pt x="1289071" y="165756"/>
                          <a:pt x="1264551" y="278347"/>
                          <a:pt x="1281363" y="443535"/>
                        </a:cubicBezTo>
                        <a:cubicBezTo>
                          <a:pt x="1285487" y="504176"/>
                          <a:pt x="1249574" y="543665"/>
                          <a:pt x="1192654" y="532244"/>
                        </a:cubicBezTo>
                        <a:cubicBezTo>
                          <a:pt x="1048417" y="534473"/>
                          <a:pt x="874895" y="507935"/>
                          <a:pt x="618603" y="532244"/>
                        </a:cubicBezTo>
                        <a:cubicBezTo>
                          <a:pt x="362311" y="556553"/>
                          <a:pt x="306162" y="501657"/>
                          <a:pt x="88709" y="532244"/>
                        </a:cubicBezTo>
                        <a:cubicBezTo>
                          <a:pt x="36666" y="524233"/>
                          <a:pt x="8067" y="483619"/>
                          <a:pt x="0" y="443535"/>
                        </a:cubicBezTo>
                        <a:cubicBezTo>
                          <a:pt x="-35357" y="287277"/>
                          <a:pt x="32836" y="253839"/>
                          <a:pt x="0" y="88709"/>
                        </a:cubicBezTo>
                        <a:close/>
                      </a:path>
                      <a:path w="1281363" h="532244" stroke="0" extrusionOk="0">
                        <a:moveTo>
                          <a:pt x="0" y="88709"/>
                        </a:moveTo>
                        <a:cubicBezTo>
                          <a:pt x="-8928" y="49861"/>
                          <a:pt x="53744" y="-3026"/>
                          <a:pt x="88709" y="0"/>
                        </a:cubicBezTo>
                        <a:cubicBezTo>
                          <a:pt x="285494" y="-41233"/>
                          <a:pt x="390085" y="57181"/>
                          <a:pt x="640682" y="0"/>
                        </a:cubicBezTo>
                        <a:cubicBezTo>
                          <a:pt x="891279" y="-57181"/>
                          <a:pt x="1061209" y="35323"/>
                          <a:pt x="1192654" y="0"/>
                        </a:cubicBezTo>
                        <a:cubicBezTo>
                          <a:pt x="1244860" y="-560"/>
                          <a:pt x="1277946" y="43245"/>
                          <a:pt x="1281363" y="88709"/>
                        </a:cubicBezTo>
                        <a:cubicBezTo>
                          <a:pt x="1317650" y="212670"/>
                          <a:pt x="1258385" y="344148"/>
                          <a:pt x="1281363" y="443535"/>
                        </a:cubicBezTo>
                        <a:cubicBezTo>
                          <a:pt x="1286023" y="480989"/>
                          <a:pt x="1241086" y="544259"/>
                          <a:pt x="1192654" y="532244"/>
                        </a:cubicBezTo>
                        <a:cubicBezTo>
                          <a:pt x="1034982" y="560163"/>
                          <a:pt x="745492" y="468755"/>
                          <a:pt x="618603" y="532244"/>
                        </a:cubicBezTo>
                        <a:cubicBezTo>
                          <a:pt x="491714" y="595733"/>
                          <a:pt x="303562" y="517494"/>
                          <a:pt x="88709" y="532244"/>
                        </a:cubicBezTo>
                        <a:cubicBezTo>
                          <a:pt x="31788" y="541720"/>
                          <a:pt x="-1183" y="487961"/>
                          <a:pt x="0" y="443535"/>
                        </a:cubicBezTo>
                        <a:cubicBezTo>
                          <a:pt x="-36824" y="361463"/>
                          <a:pt x="13429" y="249265"/>
                          <a:pt x="0" y="8870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năm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45903A-93D9-3040-8904-5F231ECA9FA7}"/>
              </a:ext>
            </a:extLst>
          </p:cNvPr>
          <p:cNvSpPr/>
          <p:nvPr/>
        </p:nvSpPr>
        <p:spPr>
          <a:xfrm>
            <a:off x="5088403" y="1257299"/>
            <a:ext cx="1411457" cy="518161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996303169">
                  <a:custGeom>
                    <a:avLst/>
                    <a:gdLst>
                      <a:gd name="connsiteX0" fmla="*/ 0 w 1411457"/>
                      <a:gd name="connsiteY0" fmla="*/ 86362 h 518161"/>
                      <a:gd name="connsiteX1" fmla="*/ 86362 w 1411457"/>
                      <a:gd name="connsiteY1" fmla="*/ 0 h 518161"/>
                      <a:gd name="connsiteX2" fmla="*/ 718116 w 1411457"/>
                      <a:gd name="connsiteY2" fmla="*/ 0 h 518161"/>
                      <a:gd name="connsiteX3" fmla="*/ 1325095 w 1411457"/>
                      <a:gd name="connsiteY3" fmla="*/ 0 h 518161"/>
                      <a:gd name="connsiteX4" fmla="*/ 1411457 w 1411457"/>
                      <a:gd name="connsiteY4" fmla="*/ 86362 h 518161"/>
                      <a:gd name="connsiteX5" fmla="*/ 1411457 w 1411457"/>
                      <a:gd name="connsiteY5" fmla="*/ 431799 h 518161"/>
                      <a:gd name="connsiteX6" fmla="*/ 1325095 w 1411457"/>
                      <a:gd name="connsiteY6" fmla="*/ 518161 h 518161"/>
                      <a:gd name="connsiteX7" fmla="*/ 718116 w 1411457"/>
                      <a:gd name="connsiteY7" fmla="*/ 518161 h 518161"/>
                      <a:gd name="connsiteX8" fmla="*/ 86362 w 1411457"/>
                      <a:gd name="connsiteY8" fmla="*/ 518161 h 518161"/>
                      <a:gd name="connsiteX9" fmla="*/ 0 w 1411457"/>
                      <a:gd name="connsiteY9" fmla="*/ 431799 h 518161"/>
                      <a:gd name="connsiteX10" fmla="*/ 0 w 1411457"/>
                      <a:gd name="connsiteY10" fmla="*/ 86362 h 518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1457" h="518161" fill="none" extrusionOk="0">
                        <a:moveTo>
                          <a:pt x="0" y="86362"/>
                        </a:moveTo>
                        <a:cubicBezTo>
                          <a:pt x="-1690" y="42429"/>
                          <a:pt x="43136" y="-1735"/>
                          <a:pt x="86362" y="0"/>
                        </a:cubicBezTo>
                        <a:cubicBezTo>
                          <a:pt x="392563" y="20283"/>
                          <a:pt x="415387" y="31110"/>
                          <a:pt x="718116" y="0"/>
                        </a:cubicBezTo>
                        <a:cubicBezTo>
                          <a:pt x="1020845" y="-31110"/>
                          <a:pt x="1134515" y="18709"/>
                          <a:pt x="1325095" y="0"/>
                        </a:cubicBezTo>
                        <a:cubicBezTo>
                          <a:pt x="1374371" y="-969"/>
                          <a:pt x="1411447" y="36657"/>
                          <a:pt x="1411457" y="86362"/>
                        </a:cubicBezTo>
                        <a:cubicBezTo>
                          <a:pt x="1421722" y="240597"/>
                          <a:pt x="1418097" y="284689"/>
                          <a:pt x="1411457" y="431799"/>
                        </a:cubicBezTo>
                        <a:cubicBezTo>
                          <a:pt x="1417038" y="484017"/>
                          <a:pt x="1379830" y="512281"/>
                          <a:pt x="1325095" y="518161"/>
                        </a:cubicBezTo>
                        <a:cubicBezTo>
                          <a:pt x="1081159" y="502000"/>
                          <a:pt x="1013984" y="510880"/>
                          <a:pt x="718116" y="518161"/>
                        </a:cubicBezTo>
                        <a:cubicBezTo>
                          <a:pt x="422248" y="525442"/>
                          <a:pt x="269642" y="488088"/>
                          <a:pt x="86362" y="518161"/>
                        </a:cubicBezTo>
                        <a:cubicBezTo>
                          <a:pt x="32113" y="511585"/>
                          <a:pt x="-1988" y="487257"/>
                          <a:pt x="0" y="431799"/>
                        </a:cubicBezTo>
                        <a:cubicBezTo>
                          <a:pt x="1227" y="265016"/>
                          <a:pt x="-529" y="190533"/>
                          <a:pt x="0" y="86362"/>
                        </a:cubicBezTo>
                        <a:close/>
                      </a:path>
                      <a:path w="1411457" h="518161" stroke="0" extrusionOk="0">
                        <a:moveTo>
                          <a:pt x="0" y="86362"/>
                        </a:moveTo>
                        <a:cubicBezTo>
                          <a:pt x="1346" y="32623"/>
                          <a:pt x="40416" y="5665"/>
                          <a:pt x="86362" y="0"/>
                        </a:cubicBezTo>
                        <a:cubicBezTo>
                          <a:pt x="368859" y="-19572"/>
                          <a:pt x="452167" y="-18961"/>
                          <a:pt x="680954" y="0"/>
                        </a:cubicBezTo>
                        <a:cubicBezTo>
                          <a:pt x="909741" y="18961"/>
                          <a:pt x="1048322" y="19384"/>
                          <a:pt x="1325095" y="0"/>
                        </a:cubicBezTo>
                        <a:cubicBezTo>
                          <a:pt x="1378315" y="6271"/>
                          <a:pt x="1413714" y="36800"/>
                          <a:pt x="1411457" y="86362"/>
                        </a:cubicBezTo>
                        <a:cubicBezTo>
                          <a:pt x="1398161" y="216948"/>
                          <a:pt x="1419113" y="357655"/>
                          <a:pt x="1411457" y="431799"/>
                        </a:cubicBezTo>
                        <a:cubicBezTo>
                          <a:pt x="1412924" y="485076"/>
                          <a:pt x="1377679" y="526780"/>
                          <a:pt x="1325095" y="518161"/>
                        </a:cubicBezTo>
                        <a:cubicBezTo>
                          <a:pt x="1192572" y="511540"/>
                          <a:pt x="961127" y="504719"/>
                          <a:pt x="730503" y="518161"/>
                        </a:cubicBezTo>
                        <a:cubicBezTo>
                          <a:pt x="499879" y="531603"/>
                          <a:pt x="275157" y="492795"/>
                          <a:pt x="86362" y="518161"/>
                        </a:cubicBezTo>
                        <a:cubicBezTo>
                          <a:pt x="40300" y="521874"/>
                          <a:pt x="-566" y="471824"/>
                          <a:pt x="0" y="431799"/>
                        </a:cubicBezTo>
                        <a:cubicBezTo>
                          <a:pt x="-3258" y="321784"/>
                          <a:pt x="-3739" y="196233"/>
                          <a:pt x="0" y="8636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UTM Avo" panose="02040603050506020204" pitchFamily="18" charset="0"/>
              </a:rPr>
              <a:t>hôm qua</a:t>
            </a:r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29899BB-8DA1-504F-98B0-B4E577FE0CEA}"/>
              </a:ext>
            </a:extLst>
          </p:cNvPr>
          <p:cNvSpPr/>
          <p:nvPr/>
        </p:nvSpPr>
        <p:spPr>
          <a:xfrm>
            <a:off x="611192" y="2216313"/>
            <a:ext cx="5721027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957777273">
                  <a:custGeom>
                    <a:avLst/>
                    <a:gdLst>
                      <a:gd name="connsiteX0" fmla="*/ 0 w 5721027"/>
                      <a:gd name="connsiteY0" fmla="*/ 109089 h 654518"/>
                      <a:gd name="connsiteX1" fmla="*/ 109089 w 5721027"/>
                      <a:gd name="connsiteY1" fmla="*/ 0 h 654518"/>
                      <a:gd name="connsiteX2" fmla="*/ 741917 w 5721027"/>
                      <a:gd name="connsiteY2" fmla="*/ 0 h 654518"/>
                      <a:gd name="connsiteX3" fmla="*/ 1429773 w 5721027"/>
                      <a:gd name="connsiteY3" fmla="*/ 0 h 654518"/>
                      <a:gd name="connsiteX4" fmla="*/ 1952543 w 5721027"/>
                      <a:gd name="connsiteY4" fmla="*/ 0 h 654518"/>
                      <a:gd name="connsiteX5" fmla="*/ 2640400 w 5721027"/>
                      <a:gd name="connsiteY5" fmla="*/ 0 h 654518"/>
                      <a:gd name="connsiteX6" fmla="*/ 3163170 w 5721027"/>
                      <a:gd name="connsiteY6" fmla="*/ 0 h 654518"/>
                      <a:gd name="connsiteX7" fmla="*/ 3795998 w 5721027"/>
                      <a:gd name="connsiteY7" fmla="*/ 0 h 654518"/>
                      <a:gd name="connsiteX8" fmla="*/ 4538882 w 5721027"/>
                      <a:gd name="connsiteY8" fmla="*/ 0 h 654518"/>
                      <a:gd name="connsiteX9" fmla="*/ 5611938 w 5721027"/>
                      <a:gd name="connsiteY9" fmla="*/ 0 h 654518"/>
                      <a:gd name="connsiteX10" fmla="*/ 5721027 w 5721027"/>
                      <a:gd name="connsiteY10" fmla="*/ 109089 h 654518"/>
                      <a:gd name="connsiteX11" fmla="*/ 5721027 w 5721027"/>
                      <a:gd name="connsiteY11" fmla="*/ 545429 h 654518"/>
                      <a:gd name="connsiteX12" fmla="*/ 5611938 w 5721027"/>
                      <a:gd name="connsiteY12" fmla="*/ 654518 h 654518"/>
                      <a:gd name="connsiteX13" fmla="*/ 4979110 w 5721027"/>
                      <a:gd name="connsiteY13" fmla="*/ 654518 h 654518"/>
                      <a:gd name="connsiteX14" fmla="*/ 4346283 w 5721027"/>
                      <a:gd name="connsiteY14" fmla="*/ 654518 h 654518"/>
                      <a:gd name="connsiteX15" fmla="*/ 3548370 w 5721027"/>
                      <a:gd name="connsiteY15" fmla="*/ 654518 h 654518"/>
                      <a:gd name="connsiteX16" fmla="*/ 2750457 w 5721027"/>
                      <a:gd name="connsiteY16" fmla="*/ 654518 h 654518"/>
                      <a:gd name="connsiteX17" fmla="*/ 2062600 w 5721027"/>
                      <a:gd name="connsiteY17" fmla="*/ 654518 h 654518"/>
                      <a:gd name="connsiteX18" fmla="*/ 1319716 w 5721027"/>
                      <a:gd name="connsiteY18" fmla="*/ 654518 h 654518"/>
                      <a:gd name="connsiteX19" fmla="*/ 741917 w 5721027"/>
                      <a:gd name="connsiteY19" fmla="*/ 654518 h 654518"/>
                      <a:gd name="connsiteX20" fmla="*/ 109089 w 5721027"/>
                      <a:gd name="connsiteY20" fmla="*/ 654518 h 654518"/>
                      <a:gd name="connsiteX21" fmla="*/ 0 w 5721027"/>
                      <a:gd name="connsiteY21" fmla="*/ 545429 h 654518"/>
                      <a:gd name="connsiteX22" fmla="*/ 0 w 5721027"/>
                      <a:gd name="connsiteY22" fmla="*/ 109089 h 65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721027" h="654518" fill="none" extrusionOk="0">
                        <a:moveTo>
                          <a:pt x="0" y="109089"/>
                        </a:moveTo>
                        <a:cubicBezTo>
                          <a:pt x="1737" y="63074"/>
                          <a:pt x="46230" y="-352"/>
                          <a:pt x="109089" y="0"/>
                        </a:cubicBezTo>
                        <a:cubicBezTo>
                          <a:pt x="286404" y="-20736"/>
                          <a:pt x="476713" y="-18861"/>
                          <a:pt x="741917" y="0"/>
                        </a:cubicBezTo>
                        <a:cubicBezTo>
                          <a:pt x="1007121" y="18861"/>
                          <a:pt x="1266943" y="26329"/>
                          <a:pt x="1429773" y="0"/>
                        </a:cubicBezTo>
                        <a:cubicBezTo>
                          <a:pt x="1592603" y="-26329"/>
                          <a:pt x="1839606" y="-4354"/>
                          <a:pt x="1952543" y="0"/>
                        </a:cubicBezTo>
                        <a:cubicBezTo>
                          <a:pt x="2065480" y="4354"/>
                          <a:pt x="2490223" y="-34106"/>
                          <a:pt x="2640400" y="0"/>
                        </a:cubicBezTo>
                        <a:cubicBezTo>
                          <a:pt x="2790577" y="34106"/>
                          <a:pt x="3048793" y="-25366"/>
                          <a:pt x="3163170" y="0"/>
                        </a:cubicBezTo>
                        <a:cubicBezTo>
                          <a:pt x="3277547" y="25366"/>
                          <a:pt x="3544600" y="22303"/>
                          <a:pt x="3795998" y="0"/>
                        </a:cubicBezTo>
                        <a:cubicBezTo>
                          <a:pt x="4047396" y="-22303"/>
                          <a:pt x="4185501" y="22494"/>
                          <a:pt x="4538882" y="0"/>
                        </a:cubicBezTo>
                        <a:cubicBezTo>
                          <a:pt x="4892263" y="-22494"/>
                          <a:pt x="5224225" y="-29800"/>
                          <a:pt x="5611938" y="0"/>
                        </a:cubicBezTo>
                        <a:cubicBezTo>
                          <a:pt x="5676976" y="-9201"/>
                          <a:pt x="5728845" y="47177"/>
                          <a:pt x="5721027" y="109089"/>
                        </a:cubicBezTo>
                        <a:cubicBezTo>
                          <a:pt x="5700142" y="203727"/>
                          <a:pt x="5725055" y="352761"/>
                          <a:pt x="5721027" y="545429"/>
                        </a:cubicBezTo>
                        <a:cubicBezTo>
                          <a:pt x="5728933" y="617061"/>
                          <a:pt x="5660773" y="651811"/>
                          <a:pt x="5611938" y="654518"/>
                        </a:cubicBezTo>
                        <a:cubicBezTo>
                          <a:pt x="5413808" y="681031"/>
                          <a:pt x="5193875" y="644780"/>
                          <a:pt x="4979110" y="654518"/>
                        </a:cubicBezTo>
                        <a:cubicBezTo>
                          <a:pt x="4764345" y="664256"/>
                          <a:pt x="4611425" y="678302"/>
                          <a:pt x="4346283" y="654518"/>
                        </a:cubicBezTo>
                        <a:cubicBezTo>
                          <a:pt x="4081141" y="630734"/>
                          <a:pt x="3753684" y="639472"/>
                          <a:pt x="3548370" y="654518"/>
                        </a:cubicBezTo>
                        <a:cubicBezTo>
                          <a:pt x="3343056" y="669564"/>
                          <a:pt x="3141047" y="691564"/>
                          <a:pt x="2750457" y="654518"/>
                        </a:cubicBezTo>
                        <a:cubicBezTo>
                          <a:pt x="2359867" y="617472"/>
                          <a:pt x="2218002" y="642580"/>
                          <a:pt x="2062600" y="654518"/>
                        </a:cubicBezTo>
                        <a:cubicBezTo>
                          <a:pt x="1907198" y="666456"/>
                          <a:pt x="1638496" y="628543"/>
                          <a:pt x="1319716" y="654518"/>
                        </a:cubicBezTo>
                        <a:cubicBezTo>
                          <a:pt x="1000936" y="680493"/>
                          <a:pt x="981765" y="666210"/>
                          <a:pt x="741917" y="654518"/>
                        </a:cubicBezTo>
                        <a:cubicBezTo>
                          <a:pt x="502069" y="642826"/>
                          <a:pt x="271030" y="654108"/>
                          <a:pt x="109089" y="654518"/>
                        </a:cubicBezTo>
                        <a:cubicBezTo>
                          <a:pt x="43922" y="656115"/>
                          <a:pt x="-666" y="612853"/>
                          <a:pt x="0" y="545429"/>
                        </a:cubicBezTo>
                        <a:cubicBezTo>
                          <a:pt x="-21552" y="404717"/>
                          <a:pt x="14047" y="203855"/>
                          <a:pt x="0" y="109089"/>
                        </a:cubicBezTo>
                        <a:close/>
                      </a:path>
                      <a:path w="5721027" h="654518" stroke="0" extrusionOk="0">
                        <a:moveTo>
                          <a:pt x="0" y="109089"/>
                        </a:moveTo>
                        <a:cubicBezTo>
                          <a:pt x="8977" y="51947"/>
                          <a:pt x="48242" y="10090"/>
                          <a:pt x="109089" y="0"/>
                        </a:cubicBezTo>
                        <a:cubicBezTo>
                          <a:pt x="482931" y="23982"/>
                          <a:pt x="658001" y="-33535"/>
                          <a:pt x="907002" y="0"/>
                        </a:cubicBezTo>
                        <a:cubicBezTo>
                          <a:pt x="1156003" y="33535"/>
                          <a:pt x="1311638" y="24672"/>
                          <a:pt x="1649887" y="0"/>
                        </a:cubicBezTo>
                        <a:cubicBezTo>
                          <a:pt x="1988137" y="-24672"/>
                          <a:pt x="2169821" y="4356"/>
                          <a:pt x="2447800" y="0"/>
                        </a:cubicBezTo>
                        <a:cubicBezTo>
                          <a:pt x="2725779" y="-4356"/>
                          <a:pt x="2906451" y="-12486"/>
                          <a:pt x="3080627" y="0"/>
                        </a:cubicBezTo>
                        <a:cubicBezTo>
                          <a:pt x="3254803" y="12486"/>
                          <a:pt x="3430841" y="-29380"/>
                          <a:pt x="3768484" y="0"/>
                        </a:cubicBezTo>
                        <a:cubicBezTo>
                          <a:pt x="4106127" y="29380"/>
                          <a:pt x="4253669" y="36682"/>
                          <a:pt x="4511368" y="0"/>
                        </a:cubicBezTo>
                        <a:cubicBezTo>
                          <a:pt x="4769067" y="-36682"/>
                          <a:pt x="5071032" y="-44794"/>
                          <a:pt x="5611938" y="0"/>
                        </a:cubicBezTo>
                        <a:cubicBezTo>
                          <a:pt x="5663922" y="-5695"/>
                          <a:pt x="5717528" y="56238"/>
                          <a:pt x="5721027" y="109089"/>
                        </a:cubicBezTo>
                        <a:cubicBezTo>
                          <a:pt x="5699905" y="297311"/>
                          <a:pt x="5733288" y="349242"/>
                          <a:pt x="5721027" y="545429"/>
                        </a:cubicBezTo>
                        <a:cubicBezTo>
                          <a:pt x="5717721" y="595506"/>
                          <a:pt x="5673126" y="656334"/>
                          <a:pt x="5611938" y="654518"/>
                        </a:cubicBezTo>
                        <a:cubicBezTo>
                          <a:pt x="5398517" y="647038"/>
                          <a:pt x="5241896" y="666522"/>
                          <a:pt x="5089167" y="654518"/>
                        </a:cubicBezTo>
                        <a:cubicBezTo>
                          <a:pt x="4936438" y="642514"/>
                          <a:pt x="4605720" y="625815"/>
                          <a:pt x="4346283" y="654518"/>
                        </a:cubicBezTo>
                        <a:cubicBezTo>
                          <a:pt x="4086846" y="683221"/>
                          <a:pt x="3841872" y="666770"/>
                          <a:pt x="3658427" y="654518"/>
                        </a:cubicBezTo>
                        <a:cubicBezTo>
                          <a:pt x="3474982" y="642266"/>
                          <a:pt x="3184238" y="622579"/>
                          <a:pt x="2915542" y="654518"/>
                        </a:cubicBezTo>
                        <a:cubicBezTo>
                          <a:pt x="2646846" y="686457"/>
                          <a:pt x="2644518" y="671175"/>
                          <a:pt x="2392771" y="654518"/>
                        </a:cubicBezTo>
                        <a:cubicBezTo>
                          <a:pt x="2141024" y="637861"/>
                          <a:pt x="2011120" y="623077"/>
                          <a:pt x="1704915" y="654518"/>
                        </a:cubicBezTo>
                        <a:cubicBezTo>
                          <a:pt x="1398710" y="685959"/>
                          <a:pt x="1236749" y="674042"/>
                          <a:pt x="962031" y="654518"/>
                        </a:cubicBezTo>
                        <a:cubicBezTo>
                          <a:pt x="687313" y="634994"/>
                          <a:pt x="516260" y="643015"/>
                          <a:pt x="109089" y="654518"/>
                        </a:cubicBezTo>
                        <a:cubicBezTo>
                          <a:pt x="44965" y="650616"/>
                          <a:pt x="-5219" y="617339"/>
                          <a:pt x="0" y="545429"/>
                        </a:cubicBezTo>
                        <a:cubicBezTo>
                          <a:pt x="-4438" y="385601"/>
                          <a:pt x="-17319" y="226704"/>
                          <a:pt x="0" y="1090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" name="TextBox4" r:id="rId2" imgW="5553000" imgH="466560"/>
        </mc:Choice>
        <mc:Fallback>
          <p:control name="TextBox4" r:id="rId2" imgW="5553000" imgH="466560">
            <p:pic>
              <p:nvPicPr>
                <p:cNvPr id="9" name="TextBox4">
                  <a:extLst>
                    <a:ext uri="{FF2B5EF4-FFF2-40B4-BE49-F238E27FC236}">
                      <a16:creationId xmlns:a16="http://schemas.microsoft.com/office/drawing/2014/main" id="{1E2DA1CD-9D61-4175-9937-C28ABFA084C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0561" y="2294576"/>
                  <a:ext cx="5547359" cy="4653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320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6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97" y="297652"/>
            <a:ext cx="103029" cy="11213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10" y="3685665"/>
            <a:ext cx="814898" cy="8148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48" y="1204372"/>
            <a:ext cx="488528" cy="4946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14" y="3537431"/>
            <a:ext cx="1030265" cy="1030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4" y="3537431"/>
            <a:ext cx="1030265" cy="1030265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" y="642937"/>
            <a:ext cx="4746752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0056" y="3095923"/>
            <a:ext cx="1939529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A.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Ngọc</a:t>
            </a: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Châu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6025" y="3104853"/>
            <a:ext cx="1856387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B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Ngô Hoài Chung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0056" y="3784673"/>
            <a:ext cx="1939528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C.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Tố</a:t>
            </a: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Hữu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86025" y="3780018"/>
            <a:ext cx="1856387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D.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Tô</a:t>
            </a: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Hoài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6534" y="1674802"/>
            <a:ext cx="34208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250" kern="120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Bài</a:t>
            </a:r>
            <a:r>
              <a:rPr lang="en-US" sz="2250" kern="120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 Hạt thóc 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do </a:t>
            </a:r>
            <a:r>
              <a:rPr lang="en-US" sz="2250" kern="1200" dirty="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tác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giả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nào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sáng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50" kern="1200" dirty="0" err="1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tác</a:t>
            </a:r>
            <a:r>
              <a:rPr lang="en-US" sz="2250" kern="1200" dirty="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89" y="3870715"/>
            <a:ext cx="855683" cy="363698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79469" y="2399829"/>
            <a:ext cx="342900" cy="3429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20003" y="3116883"/>
            <a:ext cx="342900" cy="3429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79469" y="3608568"/>
            <a:ext cx="342900" cy="3429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24389" y="4100253"/>
            <a:ext cx="342900" cy="3429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9" y="1219080"/>
            <a:ext cx="442371" cy="4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5984909" y="983284"/>
            <a:ext cx="425860" cy="21097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575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93" y="1313545"/>
            <a:ext cx="359426" cy="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086" y="1307003"/>
            <a:ext cx="50762" cy="42935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843" y="1617671"/>
            <a:ext cx="50762" cy="42935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346926" y="1471826"/>
            <a:ext cx="50762" cy="42935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26450" y="1485854"/>
            <a:ext cx="50762" cy="42935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6185407" y="1470207"/>
            <a:ext cx="38134" cy="3231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GB" sz="101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5430226" y="1873895"/>
            <a:ext cx="1328738" cy="87498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kern="1200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163943" y="1317656"/>
            <a:ext cx="342900" cy="3429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72425" y="240598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97" y="297652"/>
            <a:ext cx="103029" cy="11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10" y="3685665"/>
            <a:ext cx="814898" cy="814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48" y="1204372"/>
            <a:ext cx="488528" cy="494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14" y="3537431"/>
            <a:ext cx="1030265" cy="1030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4" y="3537431"/>
            <a:ext cx="1030265" cy="1030265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" y="642937"/>
            <a:ext cx="4746752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50056" y="3095923"/>
            <a:ext cx="1939529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A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Sông 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86025" y="3758506"/>
            <a:ext cx="1856387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D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Cánh đồng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0056" y="3763242"/>
            <a:ext cx="1939528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C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Câu chuyện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86025" y="3104934"/>
            <a:ext cx="1856387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B.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Giấc</a:t>
            </a: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2025" kern="1200" dirty="0" err="1">
                <a:solidFill>
                  <a:srgbClr val="008000"/>
                </a:solidFill>
                <a:latin typeface="Calibri" panose="020F0502020204030204"/>
              </a:rPr>
              <a:t>mơ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246" y="1674802"/>
            <a:ext cx="36471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250" kern="120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Hạt thóc được sinh ra ở đâu?</a:t>
            </a:r>
            <a:endParaRPr lang="en-US" sz="2250" kern="1200" dirty="0">
              <a:solidFill>
                <a:srgbClr val="0080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89" y="3870715"/>
            <a:ext cx="855683" cy="363698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79469" y="2399829"/>
            <a:ext cx="342900" cy="3429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0003" y="3116883"/>
            <a:ext cx="342900" cy="3429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79469" y="3608568"/>
            <a:ext cx="342900" cy="3429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4389" y="4100253"/>
            <a:ext cx="342900" cy="3429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9" y="1219080"/>
            <a:ext cx="442371" cy="4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5984909" y="983284"/>
            <a:ext cx="425860" cy="21097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575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93" y="1313545"/>
            <a:ext cx="359426" cy="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086" y="1307003"/>
            <a:ext cx="50762" cy="42935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843" y="1617671"/>
            <a:ext cx="50762" cy="42935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346926" y="1471826"/>
            <a:ext cx="50762" cy="42935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26450" y="1485854"/>
            <a:ext cx="50762" cy="42935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6185407" y="1470207"/>
            <a:ext cx="38134" cy="3231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GB" sz="101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5430226" y="1873895"/>
            <a:ext cx="1328738" cy="87498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kern="1200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63943" y="1317656"/>
            <a:ext cx="342900" cy="3429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72425" y="240598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8"/>
            <a:ext cx="6858000" cy="3855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97" y="297652"/>
            <a:ext cx="103029" cy="112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10" y="3685665"/>
            <a:ext cx="814898" cy="814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48" y="1204372"/>
            <a:ext cx="488528" cy="494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14" y="3537431"/>
            <a:ext cx="1030265" cy="1030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4" y="3537431"/>
            <a:ext cx="1030265" cy="1030265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" y="642937"/>
            <a:ext cx="4746752" cy="254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486025" y="3773958"/>
            <a:ext cx="1939529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D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Món ăn 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0055" y="3093754"/>
            <a:ext cx="1939529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 dirty="0">
                <a:solidFill>
                  <a:srgbClr val="008000"/>
                </a:solidFill>
                <a:latin typeface="Calibri" panose="020F0502020204030204"/>
              </a:rPr>
              <a:t>A</a:t>
            </a: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. nuôi sống con người 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0056" y="3763242"/>
            <a:ext cx="1939528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C. một loại thực phẩm 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86025" y="3104934"/>
            <a:ext cx="1939529" cy="535781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2025" kern="1200">
                <a:solidFill>
                  <a:srgbClr val="008000"/>
                </a:solidFill>
                <a:latin typeface="Calibri" panose="020F0502020204030204"/>
              </a:rPr>
              <a:t>B.một thức quà</a:t>
            </a:r>
            <a:endParaRPr lang="en-US" sz="2025" kern="1200" dirty="0">
              <a:solidFill>
                <a:srgbClr val="008000"/>
              </a:solidFill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6534" y="1674802"/>
            <a:ext cx="34208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buClrTx/>
              <a:defRPr/>
            </a:pPr>
            <a:r>
              <a:rPr lang="en-US" sz="2250" kern="1200">
                <a:solidFill>
                  <a:srgbClr val="008000"/>
                </a:solidFill>
                <a:latin typeface="Calibri" panose="020F0502020204030204"/>
                <a:ea typeface="+mn-ea"/>
                <a:cs typeface="+mn-cs"/>
              </a:rPr>
              <a:t>Hạt thóc quý giá như thế nào với con người? </a:t>
            </a:r>
            <a:endParaRPr lang="en-US" sz="2250" kern="1200" dirty="0">
              <a:solidFill>
                <a:srgbClr val="0080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89" y="3870715"/>
            <a:ext cx="855683" cy="363698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79469" y="2399829"/>
            <a:ext cx="342900" cy="3429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0003" y="3116883"/>
            <a:ext cx="342900" cy="3429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79469" y="3608568"/>
            <a:ext cx="342900" cy="3429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24389" y="4100253"/>
            <a:ext cx="342900" cy="3429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9" y="1219080"/>
            <a:ext cx="442371" cy="4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5984909" y="983284"/>
            <a:ext cx="425860" cy="21097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GB" sz="1575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buClrTx/>
                <a:defRPr/>
              </a:pP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619" kern="12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619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93" y="1313545"/>
            <a:ext cx="359426" cy="35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086" y="1307003"/>
            <a:ext cx="50762" cy="42935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79843" y="1617671"/>
            <a:ext cx="50762" cy="42935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346926" y="1471826"/>
            <a:ext cx="50762" cy="42935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26450" y="1485854"/>
            <a:ext cx="50762" cy="42935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buClrTx/>
                <a:defRPr/>
              </a:pPr>
              <a:endParaRPr lang="en-GB" sz="1013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6185407" y="1470207"/>
            <a:ext cx="38134" cy="3231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514350">
              <a:buClrTx/>
              <a:defRPr/>
            </a:pPr>
            <a:endParaRPr lang="en-GB" sz="1013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5430226" y="1873895"/>
            <a:ext cx="1328738" cy="87498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r>
              <a:rPr lang="en-US" sz="1350" kern="1200" dirty="0">
                <a:solidFill>
                  <a:srgbClr val="0000FF"/>
                </a:solidFill>
                <a:latin typeface="Calibri" panose="020F0502020204030204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63943" y="1317656"/>
            <a:ext cx="342900" cy="3429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72425" y="2405981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980" y="1200444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302041" y="1272256"/>
            <a:ext cx="4620268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</a:rPr>
              <a:t>Giải đố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525276" y="378487"/>
            <a:ext cx="4620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LUỸ TRE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D3229D-B8A8-1B45-ABCD-A8DD88F52D58}"/>
              </a:ext>
            </a:extLst>
          </p:cNvPr>
          <p:cNvGrpSpPr/>
          <p:nvPr/>
        </p:nvGrpSpPr>
        <p:grpSpPr>
          <a:xfrm>
            <a:off x="386192" y="578414"/>
            <a:ext cx="1631953" cy="742615"/>
            <a:chOff x="360464" y="617893"/>
            <a:chExt cx="1631953" cy="7426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C743F2-9ED5-F541-B86C-E3E9166118B2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E45CD-0985-5947-ADFD-12760D42073D}"/>
                </a:ext>
              </a:extLst>
            </p:cNvPr>
            <p:cNvSpPr txBox="1"/>
            <p:nvPr/>
          </p:nvSpPr>
          <p:spPr>
            <a:xfrm>
              <a:off x="360464" y="65262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6E3102-0A59-D941-8EFB-F68A7CC0ACCD}"/>
              </a:ext>
            </a:extLst>
          </p:cNvPr>
          <p:cNvSpPr txBox="1"/>
          <p:nvPr/>
        </p:nvSpPr>
        <p:spPr>
          <a:xfrm>
            <a:off x="301407" y="2420484"/>
            <a:ext cx="4095224" cy="1893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Cái gì mang dáng quê hương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Thân chia từng đốt, rợp đường em đi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Mầm non dành tặng thiếu nhi</a:t>
            </a:r>
          </a:p>
          <a:p>
            <a:pPr algn="ctr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Gắn trên huy hiện, em ghi tạc lòng?</a:t>
            </a:r>
          </a:p>
          <a:p>
            <a:pPr algn="r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  <a:ea typeface="Calibri" panose="020F0502020204030204" pitchFamily="34" charset="0"/>
              </a:rPr>
              <a:t>(Là cây gì?)</a:t>
            </a:r>
            <a:endParaRPr lang="en-VN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E86D3390-30B6-9041-A381-D4DCBD774216}"/>
              </a:ext>
            </a:extLst>
          </p:cNvPr>
          <p:cNvSpPr/>
          <p:nvPr/>
        </p:nvSpPr>
        <p:spPr>
          <a:xfrm>
            <a:off x="4679001" y="4163711"/>
            <a:ext cx="1265855" cy="374021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tre</a:t>
            </a:r>
          </a:p>
        </p:txBody>
      </p:sp>
      <p:pic>
        <p:nvPicPr>
          <p:cNvPr id="3" name="Picture 2" descr="Transparent Bamboo Stick Png - Cartoon Bamboo, Png Download - kindpng">
            <a:extLst>
              <a:ext uri="{FF2B5EF4-FFF2-40B4-BE49-F238E27FC236}">
                <a16:creationId xmlns:a16="http://schemas.microsoft.com/office/drawing/2014/main" id="{CDBD5391-9C56-FC46-AC97-CFE35614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22" y="1415943"/>
            <a:ext cx="3530215" cy="279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1791"/>
            <a:ext cx="6539948" cy="477740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DE65B1A-857B-4E78-B0F7-7D4836C38F09}"/>
              </a:ext>
            </a:extLst>
          </p:cNvPr>
          <p:cNvSpPr txBox="1"/>
          <p:nvPr/>
        </p:nvSpPr>
        <p:spPr>
          <a:xfrm>
            <a:off x="1566949" y="733925"/>
            <a:ext cx="423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16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2981317" y="1103257"/>
            <a:ext cx="110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endParaRPr lang="en-US" sz="1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2549136" y="1446675"/>
            <a:ext cx="198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85753"/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Lũy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tre</a:t>
            </a:r>
            <a:r>
              <a:rPr lang="en-US" sz="1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(Tr34)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98713" y="606594"/>
            <a:ext cx="2307" cy="393227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41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B8887D-E216-AE4F-9B9B-7D49792729D4}"/>
              </a:ext>
            </a:extLst>
          </p:cNvPr>
          <p:cNvSpPr txBox="1"/>
          <p:nvPr/>
        </p:nvSpPr>
        <p:spPr>
          <a:xfrm>
            <a:off x="1485846" y="362970"/>
            <a:ext cx="4620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2"/>
                </a:solidFill>
                <a:latin typeface="UTM Cookies" panose="02040603050506020204" pitchFamily="18" charset="0"/>
              </a:rPr>
              <a:t>LUỸ TRE</a:t>
            </a:r>
            <a:endParaRPr lang="en-US" sz="5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013D5B-BAE9-BC49-A649-6B02DE1A6EBF}"/>
              </a:ext>
            </a:extLst>
          </p:cNvPr>
          <p:cNvGrpSpPr/>
          <p:nvPr/>
        </p:nvGrpSpPr>
        <p:grpSpPr>
          <a:xfrm>
            <a:off x="386192" y="578414"/>
            <a:ext cx="1631953" cy="742615"/>
            <a:chOff x="360464" y="617893"/>
            <a:chExt cx="1631953" cy="7426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DBF6C7-76EB-864A-95F9-9D51B9E9D21D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C94ED1-54B8-844E-B6AD-F998F010A87E}"/>
                </a:ext>
              </a:extLst>
            </p:cNvPr>
            <p:cNvSpPr txBox="1"/>
            <p:nvPr/>
          </p:nvSpPr>
          <p:spPr>
            <a:xfrm>
              <a:off x="360464" y="652622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9D18CF-4B80-144B-9BC1-FF1904E87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253" r="45893"/>
          <a:stretch/>
        </p:blipFill>
        <p:spPr>
          <a:xfrm>
            <a:off x="1" y="1"/>
            <a:ext cx="3429000" cy="50118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61679" y="22470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4210663" y="-2060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089595" y="456104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Mỗi sớm mai thức dậy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Lũy tre xanh rì rào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Ngọn tre cong gọng vó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Kéo mặt trời lên cao.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80E02-7BEF-D247-B4AA-1779EEAEB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40" y="464672"/>
            <a:ext cx="30477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FF53D-4CDA-6640-943A-1CAEAE491CD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1671531"/>
            <a:ext cx="28800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54ABDA-D424-AF4C-B3E8-09955AA20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26" y="2875101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C575C9-71C4-8B42-9B85-A4148F8041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090" t="28446" r="16812" b="22809"/>
          <a:stretch/>
        </p:blipFill>
        <p:spPr>
          <a:xfrm>
            <a:off x="3819529" y="4045308"/>
            <a:ext cx="342793" cy="3770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C2269A-94D6-2744-901A-B6446179E0EF}"/>
              </a:ext>
            </a:extLst>
          </p:cNvPr>
          <p:cNvSpPr txBox="1"/>
          <p:nvPr/>
        </p:nvSpPr>
        <p:spPr>
          <a:xfrm>
            <a:off x="4084027" y="1668242"/>
            <a:ext cx="2773973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Những trưa đồng đầy nắng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Trâu nằm nhai bóng râm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Tre bần thần nhớ gió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Chợt về đầy tiếng chim.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81553-B441-E140-AA9C-17472ACCC983}"/>
              </a:ext>
            </a:extLst>
          </p:cNvPr>
          <p:cNvSpPr txBox="1"/>
          <p:nvPr/>
        </p:nvSpPr>
        <p:spPr>
          <a:xfrm>
            <a:off x="4084027" y="2856775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Mặt trời xuống núi ngủ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Tre nâng vầng trăng lên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Sao, sao treo đầy cánh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Suốt đêm dài thắp sáng.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107173-2331-904B-A26F-FFF99854D54D}"/>
              </a:ext>
            </a:extLst>
          </p:cNvPr>
          <p:cNvSpPr txBox="1"/>
          <p:nvPr/>
        </p:nvSpPr>
        <p:spPr>
          <a:xfrm>
            <a:off x="4084027" y="4045308"/>
            <a:ext cx="2580289" cy="109683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Bỗng gà lên tiếng gáy 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Xôn xao ngoài lũy tre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Đêm chuyển dần về sáng</a:t>
            </a:r>
          </a:p>
          <a:p>
            <a:pPr marL="44450" algn="just">
              <a:lnSpc>
                <a:spcPct val="120000"/>
              </a:lnSpc>
              <a:defRPr/>
            </a:pPr>
            <a:r>
              <a:rPr lang="vi-VN" dirty="0">
                <a:latin typeface="UTM Avo" panose="02040603050506020204" pitchFamily="18" charset="0"/>
              </a:rPr>
              <a:t>Mầm măng đợi nắng về.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91AB5-7A8E-4AFB-8126-9949EEFB1B93}"/>
              </a:ext>
            </a:extLst>
          </p:cNvPr>
          <p:cNvSpPr txBox="1"/>
          <p:nvPr/>
        </p:nvSpPr>
        <p:spPr>
          <a:xfrm>
            <a:off x="4210663" y="0"/>
            <a:ext cx="2068758" cy="453907"/>
          </a:xfrm>
          <a:prstGeom prst="rect">
            <a:avLst/>
          </a:prstGeom>
          <a:solidFill>
            <a:schemeClr val="accent2"/>
          </a:solidFill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LUỸ TRE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5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812</Words>
  <Application>Microsoft Office PowerPoint</Application>
  <PresentationFormat>Custom</PresentationFormat>
  <Paragraphs>167</Paragraphs>
  <Slides>21</Slides>
  <Notes>6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Kalam</vt:lpstr>
      <vt:lpstr>Arial</vt:lpstr>
      <vt:lpstr>iCiel Nabila</vt:lpstr>
      <vt:lpstr>UTM Cookies</vt:lpstr>
      <vt:lpstr>Montserrat</vt:lpstr>
      <vt:lpstr>Times New Roman</vt:lpstr>
      <vt:lpstr>UTM Avo</vt:lpstr>
      <vt:lpstr>HP001 4 hàng</vt:lpstr>
      <vt:lpstr>Calibri Light</vt:lpstr>
      <vt:lpstr>Calibri</vt:lpstr>
      <vt:lpstr>Doodle Sketchbook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Trang Thu</cp:lastModifiedBy>
  <cp:revision>282</cp:revision>
  <dcterms:modified xsi:type="dcterms:W3CDTF">2022-02-15T02:51:56Z</dcterms:modified>
</cp:coreProperties>
</file>