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57" r:id="rId3"/>
    <p:sldId id="258" r:id="rId4"/>
    <p:sldId id="456" r:id="rId5"/>
    <p:sldId id="452" r:id="rId6"/>
    <p:sldId id="434" r:id="rId7"/>
    <p:sldId id="290" r:id="rId8"/>
    <p:sldId id="259" r:id="rId9"/>
    <p:sldId id="260" r:id="rId10"/>
    <p:sldId id="455" r:id="rId11"/>
    <p:sldId id="292" r:id="rId12"/>
    <p:sldId id="269" r:id="rId13"/>
    <p:sldId id="266" r:id="rId14"/>
    <p:sldId id="454" r:id="rId15"/>
    <p:sldId id="453" r:id="rId16"/>
    <p:sldId id="326" r:id="rId17"/>
    <p:sldId id="327" r:id="rId18"/>
    <p:sldId id="328" r:id="rId19"/>
    <p:sldId id="310" r:id="rId20"/>
    <p:sldId id="297" r:id="rId21"/>
    <p:sldId id="282" r:id="rId22"/>
    <p:sldId id="441" r:id="rId23"/>
    <p:sldId id="285" r:id="rId24"/>
  </p:sldIdLst>
  <p:sldSz cx="10515600" cy="59436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72">
          <p15:clr>
            <a:srgbClr val="A4A3A4"/>
          </p15:clr>
        </p15:guide>
        <p15:guide id="4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7" y="490"/>
      </p:cViewPr>
      <p:guideLst>
        <p:guide orient="horz" pos="2160"/>
        <p:guide pos="2880"/>
        <p:guide orient="horz" pos="1872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C381-1987-44C8-8E9C-6FA68CDAD663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A028-D921-4039-8D72-19E81846F6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93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0F2B6-F43A-46EB-96F1-64720018B009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85800"/>
            <a:ext cx="606425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9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20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8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23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92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00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5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14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3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172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8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207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39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97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7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20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33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842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96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57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9219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728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883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7505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6455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049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354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91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430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53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622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798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40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027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88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276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429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57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226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853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276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3819314"/>
            <a:ext cx="893826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519152"/>
            <a:ext cx="893826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757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386841"/>
            <a:ext cx="464439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386841"/>
            <a:ext cx="464439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516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330431"/>
            <a:ext cx="4646216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1884891"/>
            <a:ext cx="4646216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330431"/>
            <a:ext cx="4648041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1884891"/>
            <a:ext cx="4648041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5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541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372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345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129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680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218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540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98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1827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507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3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005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36643"/>
            <a:ext cx="3459560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36644"/>
            <a:ext cx="5878513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243754"/>
            <a:ext cx="3459560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787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160520"/>
            <a:ext cx="630936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531072"/>
            <a:ext cx="630936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4651693"/>
            <a:ext cx="630936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44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839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38020"/>
            <a:ext cx="2366010" cy="5071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38020"/>
            <a:ext cx="6922770" cy="5071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6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5780" y="211879"/>
            <a:ext cx="9646603" cy="5071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F0FD-1F32-4B31-B747-459BF0C792F3}" type="datetime2">
              <a:rPr lang="en-US"/>
              <a:pPr>
                <a:defRPr/>
              </a:pPr>
              <a:t>Friday, October 1, 2021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7545-772A-4A09-B575-126062210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299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1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36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92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38020"/>
            <a:ext cx="946404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386841"/>
            <a:ext cx="946404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6D63-E463-471C-92DC-E980D19E622D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6E19-8426-4FB2-98B7-12148355B4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8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7" r:id="rId7"/>
    <p:sldLayoutId id="2147483706" r:id="rId8"/>
    <p:sldLayoutId id="2147483705" r:id="rId9"/>
    <p:sldLayoutId id="2147483704" r:id="rId10"/>
    <p:sldLayoutId id="2147483702" r:id="rId11"/>
    <p:sldLayoutId id="2147483701" r:id="rId12"/>
    <p:sldLayoutId id="2147483700" r:id="rId13"/>
    <p:sldLayoutId id="2147483699" r:id="rId14"/>
    <p:sldLayoutId id="2147483698" r:id="rId15"/>
    <p:sldLayoutId id="2147483697" r:id="rId16"/>
    <p:sldLayoutId id="2147483693" r:id="rId17"/>
    <p:sldLayoutId id="2147483692" r:id="rId18"/>
    <p:sldLayoutId id="2147483688" r:id="rId19"/>
    <p:sldLayoutId id="2147483687" r:id="rId20"/>
    <p:sldLayoutId id="2147483686" r:id="rId21"/>
    <p:sldLayoutId id="2147483684" r:id="rId22"/>
    <p:sldLayoutId id="2147483675" r:id="rId23"/>
    <p:sldLayoutId id="2147483674" r:id="rId24"/>
    <p:sldLayoutId id="2147483670" r:id="rId25"/>
    <p:sldLayoutId id="2147483666" r:id="rId26"/>
    <p:sldLayoutId id="2147483708" r:id="rId27"/>
    <p:sldLayoutId id="2147483703" r:id="rId28"/>
    <p:sldLayoutId id="2147483685" r:id="rId29"/>
    <p:sldLayoutId id="2147483650" r:id="rId30"/>
    <p:sldLayoutId id="2147483717" r:id="rId31"/>
    <p:sldLayoutId id="2147483715" r:id="rId32"/>
    <p:sldLayoutId id="2147483696" r:id="rId33"/>
    <p:sldLayoutId id="2147483695" r:id="rId34"/>
    <p:sldLayoutId id="2147483694" r:id="rId35"/>
    <p:sldLayoutId id="2147483690" r:id="rId36"/>
    <p:sldLayoutId id="2147483683" r:id="rId37"/>
    <p:sldLayoutId id="2147483682" r:id="rId38"/>
    <p:sldLayoutId id="2147483681" r:id="rId39"/>
    <p:sldLayoutId id="2147483680" r:id="rId40"/>
    <p:sldLayoutId id="2147483679" r:id="rId41"/>
    <p:sldLayoutId id="2147483678" r:id="rId42"/>
    <p:sldLayoutId id="2147483677" r:id="rId43"/>
    <p:sldLayoutId id="2147483676" r:id="rId44"/>
    <p:sldLayoutId id="2147483672" r:id="rId45"/>
    <p:sldLayoutId id="2147483668" r:id="rId46"/>
    <p:sldLayoutId id="2147483651" r:id="rId47"/>
    <p:sldLayoutId id="2147483652" r:id="rId48"/>
    <p:sldLayoutId id="2147483653" r:id="rId49"/>
    <p:sldLayoutId id="2147483654" r:id="rId50"/>
    <p:sldLayoutId id="2147483655" r:id="rId51"/>
    <p:sldLayoutId id="2147483716" r:id="rId52"/>
    <p:sldLayoutId id="2147483714" r:id="rId53"/>
    <p:sldLayoutId id="2147483691" r:id="rId54"/>
    <p:sldLayoutId id="2147483689" r:id="rId55"/>
    <p:sldLayoutId id="2147483673" r:id="rId56"/>
    <p:sldLayoutId id="2147483671" r:id="rId57"/>
    <p:sldLayoutId id="2147483669" r:id="rId58"/>
    <p:sldLayoutId id="2147483667" r:id="rId59"/>
    <p:sldLayoutId id="2147483656" r:id="rId60"/>
    <p:sldLayoutId id="2147483657" r:id="rId61"/>
    <p:sldLayoutId id="2147483658" r:id="rId62"/>
    <p:sldLayoutId id="2147483659" r:id="rId63"/>
    <p:sldLayoutId id="2147483660" r:id="rId6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ages.vietnamnet.vn/dataimages/200706/original/images1343845_l5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9107">
            <a:off x="633654" y="364010"/>
            <a:ext cx="1355002" cy="179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64" y="3930744"/>
            <a:ext cx="1200696" cy="7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67814" y="276407"/>
            <a:ext cx="1086482" cy="14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04" y="4111976"/>
            <a:ext cx="1852117" cy="13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35" y="902085"/>
            <a:ext cx="1377486" cy="9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23" y="707114"/>
            <a:ext cx="1669306" cy="111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76" y="4239210"/>
            <a:ext cx="1440160" cy="9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1055" y="1655654"/>
            <a:ext cx="86394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5</a:t>
            </a:r>
          </a:p>
        </p:txBody>
      </p:sp>
    </p:spTree>
    <p:extLst>
      <p:ext uri="{BB962C8B-B14F-4D97-AF65-F5344CB8AC3E}">
        <p14:creationId xmlns:p14="http://schemas.microsoft.com/office/powerpoint/2010/main" val="221269035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vietnamnet.vn/dataimages/200706/original/images1343845_l51.jpg">
            <a:extLst>
              <a:ext uri="{FF2B5EF4-FFF2-40B4-BE49-F238E27FC236}">
                <a16:creationId xmlns:a16="http://schemas.microsoft.com/office/drawing/2014/main" id="{E18FC743-0993-4968-85FE-BAA7C1DFE1B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7792720" cy="4820920"/>
          </a:xfrm>
          <a:noFill/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96E04C34-6E7E-4AA8-AFAC-BC5FF23B2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455676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>
                <a:solidFill>
                  <a:srgbClr val="FF0000"/>
                </a:solidFill>
                <a:latin typeface="VN-NTime" pitchFamily="2" charset="0"/>
              </a:rPr>
              <a:t> </a:t>
            </a:r>
            <a:r>
              <a:rPr lang="en-US" altLang="en-US" sz="2427" b="1">
                <a:solidFill>
                  <a:srgbClr val="FF0000"/>
                </a:solidFill>
              </a:rPr>
              <a:t>Lầu Ngũ Giác (Lầu Năm Góc):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2402C0E9-3400-4C8A-B05E-AEA6377D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840" y="4953000"/>
            <a:ext cx="356616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  Tòa nhà hình 5 góc, 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02CDA2BD-3471-42BF-A85C-27A2457C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80" y="5415280"/>
            <a:ext cx="416052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 b="1" dirty="0" err="1">
                <a:solidFill>
                  <a:srgbClr val="0000CC"/>
                </a:solidFill>
              </a:rPr>
              <a:t>trụ</a:t>
            </a:r>
            <a:r>
              <a:rPr lang="en-US" altLang="en-US" sz="2427" b="1" dirty="0">
                <a:solidFill>
                  <a:srgbClr val="0000CC"/>
                </a:solidFill>
              </a:rPr>
              <a:t> </a:t>
            </a:r>
            <a:r>
              <a:rPr lang="en-US" altLang="en-US" sz="2427" b="1" dirty="0" err="1">
                <a:solidFill>
                  <a:srgbClr val="0000CC"/>
                </a:solidFill>
              </a:rPr>
              <a:t>sở</a:t>
            </a:r>
            <a:r>
              <a:rPr lang="en-US" altLang="en-US" sz="2427" b="1" dirty="0">
                <a:solidFill>
                  <a:srgbClr val="0000CC"/>
                </a:solidFill>
              </a:rPr>
              <a:t> </a:t>
            </a:r>
            <a:r>
              <a:rPr lang="en-US" altLang="en-US" sz="2427" b="1" dirty="0" err="1">
                <a:solidFill>
                  <a:srgbClr val="0000CC"/>
                </a:solidFill>
              </a:rPr>
              <a:t>Bộ</a:t>
            </a:r>
            <a:r>
              <a:rPr lang="en-US" altLang="en-US" sz="2427" b="1" dirty="0">
                <a:solidFill>
                  <a:srgbClr val="0000CC"/>
                </a:solidFill>
              </a:rPr>
              <a:t> </a:t>
            </a:r>
            <a:r>
              <a:rPr lang="en-US" altLang="en-US" sz="2427" b="1" dirty="0" err="1">
                <a:solidFill>
                  <a:srgbClr val="0000CC"/>
                </a:solidFill>
              </a:rPr>
              <a:t>Quốc</a:t>
            </a:r>
            <a:r>
              <a:rPr lang="en-US" altLang="en-US" sz="2427" b="1" dirty="0">
                <a:solidFill>
                  <a:srgbClr val="0000CC"/>
                </a:solidFill>
              </a:rPr>
              <a:t> </a:t>
            </a:r>
            <a:r>
              <a:rPr lang="en-US" altLang="en-US" sz="2427" b="1" dirty="0" err="1">
                <a:solidFill>
                  <a:srgbClr val="0000CC"/>
                </a:solidFill>
              </a:rPr>
              <a:t>phòng</a:t>
            </a:r>
            <a:r>
              <a:rPr lang="en-US" altLang="en-US" sz="2427" b="1" dirty="0">
                <a:solidFill>
                  <a:srgbClr val="0000CC"/>
                </a:solidFill>
              </a:rPr>
              <a:t> </a:t>
            </a:r>
            <a:r>
              <a:rPr lang="en-US" altLang="en-US" sz="2427" b="1" dirty="0" err="1">
                <a:solidFill>
                  <a:srgbClr val="0000CC"/>
                </a:solidFill>
              </a:rPr>
              <a:t>Mĩ</a:t>
            </a:r>
            <a:endParaRPr lang="en-US" altLang="en-US" sz="2427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onxon">
            <a:extLst>
              <a:ext uri="{FF2B5EF4-FFF2-40B4-BE49-F238E27FC236}">
                <a16:creationId xmlns:a16="http://schemas.microsoft.com/office/drawing/2014/main" id="{CBA426CB-D27E-40DD-9250-0D4DCCBA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0" y="330200"/>
            <a:ext cx="429260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650FC4E0-100B-4109-A67D-9A09113C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5349240"/>
            <a:ext cx="640588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FF0000"/>
                </a:solidFill>
                <a:cs typeface="Times New Roman" panose="02020603050405020304" pitchFamily="18" charset="0"/>
              </a:rPr>
              <a:t>Giôn – xơn: </a:t>
            </a:r>
            <a:r>
              <a:rPr lang="en-US" altLang="en-US" sz="2427" b="1">
                <a:solidFill>
                  <a:srgbClr val="0000CC"/>
                </a:solidFill>
                <a:cs typeface="Times New Roman" panose="02020603050405020304" pitchFamily="18" charset="0"/>
              </a:rPr>
              <a:t>tổng thống Mĩ từ năm 1963 - 1968</a:t>
            </a:r>
            <a:r>
              <a:rPr lang="en-US" altLang="en-US" sz="2427" b="1">
                <a:solidFill>
                  <a:srgbClr val="0000CC"/>
                </a:solidFill>
                <a:latin typeface="VN-NTime" pitchFamily="2" charset="0"/>
              </a:rPr>
              <a:t> </a:t>
            </a:r>
            <a:endParaRPr lang="en-US" altLang="en-US" sz="2427" b="1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3EA562E-EC5E-42C7-83A9-A9BB73264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5364" name="Picture 4" descr="Boeing_B-52_dropping_bombs[1]">
            <a:extLst>
              <a:ext uri="{FF2B5EF4-FFF2-40B4-BE49-F238E27FC236}">
                <a16:creationId xmlns:a16="http://schemas.microsoft.com/office/drawing/2014/main" id="{3AE0C353-5478-497E-B1DE-B868BCC9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924800" cy="52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50DCB3D8-D5B7-42B4-8ACF-C3DCCB3E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520" y="5335482"/>
            <a:ext cx="581152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27" b="1">
                <a:solidFill>
                  <a:srgbClr val="0000CC"/>
                </a:solidFill>
              </a:rPr>
              <a:t>Máy bay ném bom khổng lồ của Mĩ.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B5F1E8D4-5A3A-499F-9C87-9E85B4AEE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5283200"/>
            <a:ext cx="1056640" cy="5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73" b="1">
                <a:solidFill>
                  <a:srgbClr val="FF0000"/>
                </a:solidFill>
              </a:rPr>
              <a:t>B.52</a:t>
            </a:r>
            <a:r>
              <a:rPr lang="en-US" altLang="en-US" sz="2773" b="1">
                <a:solidFill>
                  <a:srgbClr val="FF0000"/>
                </a:solidFill>
                <a:latin typeface="VN-NTime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45037A2-3737-47C5-BB26-F2638BED4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C82ECA9-9C0F-41F8-ACE7-8AF7F76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726680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FA27FE57-82F2-4528-B43C-6B5C52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5283200"/>
            <a:ext cx="700024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bom dùng chất xăng đặc để gây cháy, bỏng</a:t>
            </a:r>
            <a:endParaRPr lang="en-US" altLang="en-US" sz="2427" b="1">
              <a:solidFill>
                <a:srgbClr val="0000CC"/>
              </a:solidFill>
              <a:latin typeface="VN-NTime" pitchFamily="2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98DC1A2-8E2E-4F17-8FBE-F19B6623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83200"/>
            <a:ext cx="191516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FF0000"/>
                </a:solidFill>
                <a:latin typeface="VN-NTime" pitchFamily="2" charset="0"/>
              </a:rPr>
              <a:t>   </a:t>
            </a:r>
            <a:r>
              <a:rPr lang="en-US" altLang="en-US" sz="2427" b="1">
                <a:solidFill>
                  <a:srgbClr val="FF0000"/>
                </a:solidFill>
              </a:rPr>
              <a:t>Na pan:</a:t>
            </a:r>
            <a:r>
              <a:rPr lang="en-US" altLang="en-US" sz="2427" b="1">
                <a:latin typeface="VN-NTime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0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494170" y="1675656"/>
            <a:ext cx="0" cy="40823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6347768" y="1218461"/>
            <a:ext cx="2366416" cy="492443"/>
            <a:chOff x="6347768" y="1340381"/>
            <a:chExt cx="2366416" cy="49244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347768" y="1340381"/>
              <a:ext cx="236641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625952" y="1768486"/>
              <a:ext cx="1828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609728" y="2611760"/>
            <a:ext cx="564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69491" y="3302222"/>
            <a:ext cx="5722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-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tr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6546" y="1675656"/>
            <a:ext cx="4377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Pô-tô-mác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pan ;  B.52 ; Oa-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1376" y="1193696"/>
            <a:ext cx="1912021" cy="492443"/>
            <a:chOff x="1833611" y="1315616"/>
            <a:chExt cx="1912021" cy="492443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611" y="1315616"/>
              <a:ext cx="19120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đọc: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964100" y="1768486"/>
              <a:ext cx="15957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3826" y="2805132"/>
            <a:ext cx="4549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 Oa-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/</a:t>
            </a:r>
          </a:p>
          <a:p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/            </a:t>
            </a:r>
          </a:p>
          <a:p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? /                      </a:t>
            </a:r>
          </a:p>
          <a:p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ta/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!/</a:t>
            </a:r>
          </a:p>
          <a:p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ta/ </a:t>
            </a:r>
          </a:p>
          <a:p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loà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37720" y="1755587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9998" y="1760806"/>
            <a:ext cx="1668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921364" y="1760805"/>
            <a:ext cx="17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609728" y="2179714"/>
            <a:ext cx="16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pan,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33864" y="2179713"/>
            <a:ext cx="216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Oa-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-ton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498482" y="1760946"/>
            <a:ext cx="943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52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15584" y="19472"/>
            <a:ext cx="3479001" cy="1231107"/>
            <a:chOff x="3908153" y="91480"/>
            <a:chExt cx="3479001" cy="1231107"/>
          </a:xfrm>
        </p:grpSpPr>
        <p:sp>
          <p:nvSpPr>
            <p:cNvPr id="36" name="Rectangle 35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39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 dirty="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 dirty="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CE85649-A07B-430D-988C-41CE42334A0D}"/>
              </a:ext>
            </a:extLst>
          </p:cNvPr>
          <p:cNvSpPr txBox="1"/>
          <p:nvPr/>
        </p:nvSpPr>
        <p:spPr>
          <a:xfrm>
            <a:off x="4674130" y="4850970"/>
            <a:ext cx="525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*Tích</a:t>
            </a:r>
            <a:r>
              <a:rPr lang="vi-VN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hợp dạy học môn lịch sử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r>
              <a:rPr lang="vi-V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0831-AF46-4D3D-9A01-D1EF16438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E484E-9AA9-4597-B779-18D4C34F2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800px-Deadmanandchild[1]">
            <a:extLst>
              <a:ext uri="{FF2B5EF4-FFF2-40B4-BE49-F238E27FC236}">
                <a16:creationId xmlns:a16="http://schemas.microsoft.com/office/drawing/2014/main" id="{26E8FCD0-F266-46B2-863F-73687431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" y="105154"/>
            <a:ext cx="4934085" cy="30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800px-Burningdwelling2[1]">
            <a:extLst>
              <a:ext uri="{FF2B5EF4-FFF2-40B4-BE49-F238E27FC236}">
                <a16:creationId xmlns:a16="http://schemas.microsoft.com/office/drawing/2014/main" id="{74406255-64D5-4F14-AC7F-FE333564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7" y="105153"/>
            <a:ext cx="5256584" cy="30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y_Lai_massacre[1]">
            <a:extLst>
              <a:ext uri="{FF2B5EF4-FFF2-40B4-BE49-F238E27FC236}">
                <a16:creationId xmlns:a16="http://schemas.microsoft.com/office/drawing/2014/main" id="{CA2C99D6-8B37-4802-902C-3B349BE6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" y="3154678"/>
            <a:ext cx="4926190" cy="26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hue68a">
            <a:extLst>
              <a:ext uri="{FF2B5EF4-FFF2-40B4-BE49-F238E27FC236}">
                <a16:creationId xmlns:a16="http://schemas.microsoft.com/office/drawing/2014/main" id="{A54B290F-FA17-4E17-9D80-89D8D237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6" y="3154678"/>
            <a:ext cx="5283159" cy="26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494170" y="1675656"/>
            <a:ext cx="0" cy="40823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6347768" y="1218461"/>
            <a:ext cx="2366416" cy="492443"/>
            <a:chOff x="6347768" y="1340381"/>
            <a:chExt cx="2366416" cy="49244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347768" y="1340381"/>
              <a:ext cx="236641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bài: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625952" y="1768486"/>
              <a:ext cx="1828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582295" y="3154953"/>
            <a:ext cx="564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43828" y="3760371"/>
            <a:ext cx="5722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Ê-mi-li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“Cha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đừ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6546" y="1675656"/>
            <a:ext cx="4377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Mo-ri-x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; Pô-tô-mác ; Lầu Ngũ Giác ; Giôn-xơn ; na pan ;  B.52 ; Oa-sinh-tơn</a:t>
            </a:r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1376" y="1193696"/>
            <a:ext cx="1912021" cy="492443"/>
            <a:chOff x="1833611" y="1315616"/>
            <a:chExt cx="1912021" cy="492443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611" y="1315616"/>
              <a:ext cx="19120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đọc: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964100" y="1768486"/>
              <a:ext cx="15957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3826" y="2805132"/>
            <a:ext cx="4549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 Oa-sinh-t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Buổi hoàng hôn/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Ôi những linh hồn/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Còn,/ mất ? /          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phút lòng ta/ sáng nhất!/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thân ta/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 ngọn lửa sáng loà/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Sự thật.//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37720" y="1755587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 ngũ giác,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9998" y="1760806"/>
            <a:ext cx="1668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Giôn-xơn,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928421" y="1760805"/>
            <a:ext cx="17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danh,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609728" y="2179714"/>
            <a:ext cx="16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pan,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33864" y="2179713"/>
            <a:ext cx="216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Oa-sinh-ton,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498482" y="1760946"/>
            <a:ext cx="943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52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15584" y="19472"/>
            <a:ext cx="3479001" cy="1231107"/>
            <a:chOff x="3908153" y="91480"/>
            <a:chExt cx="3479001" cy="1231107"/>
          </a:xfrm>
        </p:grpSpPr>
        <p:sp>
          <p:nvSpPr>
            <p:cNvPr id="33" name="Rectangle 32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38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718709C-5E6C-4B31-BECA-F9F617195F9D}"/>
              </a:ext>
            </a:extLst>
          </p:cNvPr>
          <p:cNvSpPr txBox="1"/>
          <p:nvPr/>
        </p:nvSpPr>
        <p:spPr>
          <a:xfrm>
            <a:off x="4646984" y="2648634"/>
            <a:ext cx="5516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1,2: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Mo-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xơn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Giôn</a:t>
            </a:r>
            <a:r>
              <a:rPr lang="en-US" sz="1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xơn</a:t>
            </a:r>
            <a:endParaRPr lang="en-US" sz="2000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E8AB4E-E5A4-4D5C-BB22-FDD0F5CA7DFD}"/>
              </a:ext>
            </a:extLst>
          </p:cNvPr>
          <p:cNvSpPr txBox="1"/>
          <p:nvPr/>
        </p:nvSpPr>
        <p:spPr>
          <a:xfrm>
            <a:off x="4753744" y="5297269"/>
            <a:ext cx="5260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Mo-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xơn</a:t>
            </a:r>
            <a:endParaRPr lang="en-US" sz="2000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494170" y="1675656"/>
            <a:ext cx="0" cy="40823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6347768" y="1218461"/>
            <a:ext cx="2366416" cy="492443"/>
            <a:chOff x="6347768" y="1340381"/>
            <a:chExt cx="2366416" cy="49244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347768" y="1340381"/>
              <a:ext cx="236641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bài: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625952" y="1768486"/>
              <a:ext cx="1828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581449" y="2495620"/>
            <a:ext cx="564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94169" y="3209186"/>
            <a:ext cx="5722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Mo-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 phi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6546" y="1675656"/>
            <a:ext cx="4377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Mo-ri-x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; Pô-tô-mác ; Lầu Ngũ Giác ; Giôn-xơn ; na pan ;  B.52 ; Oa-sinh-tơn</a:t>
            </a:r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1376" y="1193696"/>
            <a:ext cx="1912021" cy="492443"/>
            <a:chOff x="1833611" y="1315616"/>
            <a:chExt cx="1912021" cy="492443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611" y="1315616"/>
              <a:ext cx="19120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đọc: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964100" y="1768486"/>
              <a:ext cx="15957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3826" y="2805132"/>
            <a:ext cx="4549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 Oa-sinh-t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Buổi hoàng hôn/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Ôi những linh hồn/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Còn,/ mất ? /          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phút lòng ta/ sáng nhất!/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thân ta/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 ngọn lửa sáng loà/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Sự thật.//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37720" y="1755587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 ngũ giác,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9998" y="1760806"/>
            <a:ext cx="1668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Giôn-xơn,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928421" y="1760805"/>
            <a:ext cx="17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danh,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609728" y="2179714"/>
            <a:ext cx="16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pan,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33864" y="2179713"/>
            <a:ext cx="216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Oa-sinh-ton,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498482" y="1760946"/>
            <a:ext cx="943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52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15584" y="19472"/>
            <a:ext cx="3479001" cy="1231107"/>
            <a:chOff x="3908153" y="91480"/>
            <a:chExt cx="3479001" cy="1231107"/>
          </a:xfrm>
        </p:grpSpPr>
        <p:sp>
          <p:nvSpPr>
            <p:cNvPr id="33" name="Rectangle 32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38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2A1A272-73DC-4441-BF0C-EC378ECEA660}"/>
              </a:ext>
            </a:extLst>
          </p:cNvPr>
          <p:cNvSpPr txBox="1"/>
          <p:nvPr/>
        </p:nvSpPr>
        <p:spPr>
          <a:xfrm>
            <a:off x="4625744" y="5388684"/>
            <a:ext cx="5816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Mo-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xơn</a:t>
            </a:r>
            <a:endParaRPr lang="en-US" sz="2000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494170" y="1675656"/>
            <a:ext cx="0" cy="40823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6347768" y="1218461"/>
            <a:ext cx="2366416" cy="492443"/>
            <a:chOff x="6347768" y="1340381"/>
            <a:chExt cx="2366416" cy="49244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347768" y="1340381"/>
              <a:ext cx="236641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bài: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625952" y="1768486"/>
              <a:ext cx="1828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6546" y="1675656"/>
            <a:ext cx="4377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Mo-ri-x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; Pô-tô-mác ; Lầu Ngũ Giác ; Giôn-xơn ; na pan ;  B.52 ; Oa-sinh-tơn</a:t>
            </a:r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1376" y="1193696"/>
            <a:ext cx="1912021" cy="492443"/>
            <a:chOff x="1833611" y="1315616"/>
            <a:chExt cx="1912021" cy="492443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611" y="1315616"/>
              <a:ext cx="19120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đọc: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964100" y="1768486"/>
              <a:ext cx="15957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3826" y="2805132"/>
            <a:ext cx="4549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 Oa-sinh-t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Buổi hoàng hôn/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Ôi những linh hồn/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Còn,/ mất ? /          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phút lòng ta/ sáng nhất!/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thân ta/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 ngọn lửa sáng loà/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Sự thật.//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37720" y="1755587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 ngũ giác,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9998" y="1760806"/>
            <a:ext cx="1668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Giôn-xơn,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928421" y="1760805"/>
            <a:ext cx="17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danh,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609728" y="2179714"/>
            <a:ext cx="16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pan,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33864" y="2179713"/>
            <a:ext cx="216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Oa-sinh-ton,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498482" y="1760946"/>
            <a:ext cx="943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52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875380" y="3217441"/>
            <a:ext cx="5422980" cy="2540575"/>
            <a:chOff x="4522231" y="3424697"/>
            <a:chExt cx="5426308" cy="3497694"/>
          </a:xfrm>
        </p:grpSpPr>
        <p:sp>
          <p:nvSpPr>
            <p:cNvPr id="33" name="Plaque 32"/>
            <p:cNvSpPr/>
            <p:nvPr/>
          </p:nvSpPr>
          <p:spPr>
            <a:xfrm>
              <a:off x="4522231" y="3424697"/>
              <a:ext cx="5426308" cy="3497694"/>
            </a:xfrm>
            <a:prstGeom prst="plaqu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48412" y="4077873"/>
              <a:ext cx="5150232" cy="216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Ca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ượ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dám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thiêu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xâm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l</a:t>
              </a:r>
              <a:r>
                <a: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ượ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049888" y="267272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15584" y="19472"/>
            <a:ext cx="3479001" cy="1231107"/>
            <a:chOff x="3908153" y="91480"/>
            <a:chExt cx="3479001" cy="1231107"/>
          </a:xfrm>
        </p:grpSpPr>
        <p:sp>
          <p:nvSpPr>
            <p:cNvPr id="39" name="Rectangle 38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7D9DBB9A-DFE5-481F-A380-BEB0C3CA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785" y="526376"/>
            <a:ext cx="703230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450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9459" name="Picture 7" descr="sun14[1]">
            <a:extLst>
              <a:ext uri="{FF2B5EF4-FFF2-40B4-BE49-F238E27FC236}">
                <a16:creationId xmlns:a16="http://schemas.microsoft.com/office/drawing/2014/main" id="{ED3C8D51-995C-457D-8CF2-95BF112BD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67" y="14287"/>
            <a:ext cx="1117283" cy="11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sun14[1]">
            <a:extLst>
              <a:ext uri="{FF2B5EF4-FFF2-40B4-BE49-F238E27FC236}">
                <a16:creationId xmlns:a16="http://schemas.microsoft.com/office/drawing/2014/main" id="{B071BDEE-6D69-4298-BAC1-9618151CB1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288"/>
            <a:ext cx="105156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8004C87F-8BDF-47DB-8ECB-D68C2961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871" y="56734"/>
            <a:ext cx="5717858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tư,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682" name="WordArt 10">
            <a:extLst>
              <a:ext uri="{FF2B5EF4-FFF2-40B4-BE49-F238E27FC236}">
                <a16:creationId xmlns:a16="http://schemas.microsoft.com/office/drawing/2014/main" id="{2718D757-04FF-47BF-88D8-B5AB351887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8842" y="868680"/>
            <a:ext cx="5586413" cy="256317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1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3.LUYỆN ĐỌC</a:t>
            </a:r>
          </a:p>
          <a:p>
            <a:pPr algn="ctr"/>
            <a:r>
              <a:rPr lang="en-US" sz="31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CẢM.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0D32E2A7-274D-49AF-A580-88E6E3C3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629025"/>
            <a:ext cx="4271963" cy="4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88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588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588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8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88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8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588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8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588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E26FE3D2-0C74-485D-95FD-247C8AD7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" y="4100036"/>
            <a:ext cx="9110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 động trầm lắng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 ngợi hành động dũng cảm của một công nhân Mĩ, phản đối cuộc chiến tranh xâm lược ở Việt Nam. 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8E6A4E-DC39-4B0D-8A54-3EB0EF8F9745}"/>
              </a:ext>
            </a:extLst>
          </p:cNvPr>
          <p:cNvGrpSpPr/>
          <p:nvPr/>
        </p:nvGrpSpPr>
        <p:grpSpPr>
          <a:xfrm>
            <a:off x="3834774" y="436115"/>
            <a:ext cx="3479001" cy="1231107"/>
            <a:chOff x="3908153" y="91480"/>
            <a:chExt cx="3479001" cy="12311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614208-88A7-4A29-883F-FE8F87FB5DAF}"/>
                </a:ext>
              </a:extLst>
            </p:cNvPr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4D0188BD-B624-4E1A-9F39-62AB69D91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FB2B8A-ABF2-4B24-83AB-405B39546FBE}"/>
                </a:ext>
              </a:extLst>
            </p:cNvPr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21" name="Line 65">
                <a:extLst>
                  <a:ext uri="{FF2B5EF4-FFF2-40B4-BE49-F238E27FC236}">
                    <a16:creationId xmlns:a16="http://schemas.microsoft.com/office/drawing/2014/main" id="{AB787EF5-B1AF-4CC3-9225-B8A02C870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1B1D9-1048-4521-BFAC-68A3F07465B6}"/>
                  </a:ext>
                </a:extLst>
              </p:cNvPr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19465" grpId="0"/>
      <p:bldP spid="194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un14[1]">
            <a:extLst>
              <a:ext uri="{FF2B5EF4-FFF2-40B4-BE49-F238E27FC236}">
                <a16:creationId xmlns:a16="http://schemas.microsoft.com/office/drawing/2014/main" id="{E46D142C-C9C3-4C6B-A3B1-899E331E1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2" y="66318"/>
            <a:ext cx="1117283" cy="11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sun14[1]">
            <a:extLst>
              <a:ext uri="{FF2B5EF4-FFF2-40B4-BE49-F238E27FC236}">
                <a16:creationId xmlns:a16="http://schemas.microsoft.com/office/drawing/2014/main" id="{811D03C3-AA3C-4070-B512-C6A23214D2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8"/>
            <a:ext cx="105156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id="{3E5EFE9B-BA2B-4099-BE8B-6DF74E30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732" y="14288"/>
            <a:ext cx="5717858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4" name="WordArt 14">
            <a:extLst>
              <a:ext uri="{FF2B5EF4-FFF2-40B4-BE49-F238E27FC236}">
                <a16:creationId xmlns:a16="http://schemas.microsoft.com/office/drawing/2014/main" id="{33DC0D04-4D78-45D2-B648-7B051E6D2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6010" y="2183130"/>
            <a:ext cx="5192078" cy="322040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105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6E847D-A89F-4688-8BAC-A8D400A1B27A}"/>
              </a:ext>
            </a:extLst>
          </p:cNvPr>
          <p:cNvGrpSpPr/>
          <p:nvPr/>
        </p:nvGrpSpPr>
        <p:grpSpPr>
          <a:xfrm>
            <a:off x="4176190" y="541656"/>
            <a:ext cx="1589538" cy="461665"/>
            <a:chOff x="4051431" y="457508"/>
            <a:chExt cx="1382207" cy="532690"/>
          </a:xfrm>
        </p:grpSpPr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F1385F13-E410-43F5-92FB-3BAD97CEF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933" y="908720"/>
              <a:ext cx="125348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8DC78-874F-42F2-AD7F-B9CD707A0F89}"/>
                </a:ext>
              </a:extLst>
            </p:cNvPr>
            <p:cNvSpPr/>
            <p:nvPr/>
          </p:nvSpPr>
          <p:spPr>
            <a:xfrm>
              <a:off x="4051431" y="457508"/>
              <a:ext cx="1382207" cy="5326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vi-VN" sz="2400" b="1" kern="10" cap="none" spc="50">
                  <a:ln w="11430"/>
                  <a:solidFill>
                    <a:srgbClr val="FF00FF"/>
                  </a:solidFill>
                  <a:latin typeface="Times New Roman"/>
                  <a:cs typeface="Times New Roman"/>
                </a:rPr>
                <a:t>TẬP ĐỌC</a:t>
              </a:r>
              <a:endParaRPr lang="vi-VN" sz="2400" b="1" cap="none" spc="50">
                <a:ln w="11430"/>
                <a:solidFill>
                  <a:srgbClr val="FF00FF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20266B-25B2-499B-8E1F-CB8853AA3D97}"/>
              </a:ext>
            </a:extLst>
          </p:cNvPr>
          <p:cNvSpPr txBox="1"/>
          <p:nvPr/>
        </p:nvSpPr>
        <p:spPr>
          <a:xfrm>
            <a:off x="967021" y="91740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D99AA9-15B2-4680-AB83-2E1E0DA2197C}"/>
              </a:ext>
            </a:extLst>
          </p:cNvPr>
          <p:cNvGrpSpPr/>
          <p:nvPr/>
        </p:nvGrpSpPr>
        <p:grpSpPr>
          <a:xfrm>
            <a:off x="865312" y="1252964"/>
            <a:ext cx="9464754" cy="1629407"/>
            <a:chOff x="764769" y="1442466"/>
            <a:chExt cx="9464754" cy="16294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92027-A339-49F6-9E83-07D660FD4670}"/>
                </a:ext>
              </a:extLst>
            </p:cNvPr>
            <p:cNvSpPr/>
            <p:nvPr/>
          </p:nvSpPr>
          <p:spPr>
            <a:xfrm>
              <a:off x="764769" y="1442466"/>
              <a:ext cx="8986061" cy="16294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5E14D9-239E-42A2-BDC7-A0949710B3BF}"/>
                </a:ext>
              </a:extLst>
            </p:cNvPr>
            <p:cNvSpPr txBox="1"/>
            <p:nvPr/>
          </p:nvSpPr>
          <p:spPr>
            <a:xfrm>
              <a:off x="1243461" y="1724779"/>
              <a:ext cx="89860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1.Đọc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D030B-618F-4C9E-855F-0E9B2EBA38F5}"/>
              </a:ext>
            </a:extLst>
          </p:cNvPr>
          <p:cNvGrpSpPr/>
          <p:nvPr/>
        </p:nvGrpSpPr>
        <p:grpSpPr>
          <a:xfrm>
            <a:off x="834680" y="1245052"/>
            <a:ext cx="9549475" cy="1629407"/>
            <a:chOff x="-149813" y="3208250"/>
            <a:chExt cx="9549475" cy="162940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89415-BFC2-4925-A794-3E6FEA45A4EA}"/>
                </a:ext>
              </a:extLst>
            </p:cNvPr>
            <p:cNvSpPr/>
            <p:nvPr/>
          </p:nvSpPr>
          <p:spPr>
            <a:xfrm>
              <a:off x="-149813" y="3208250"/>
              <a:ext cx="9549475" cy="16294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C6E60F-921E-4221-93EF-9E82431E3006}"/>
                </a:ext>
              </a:extLst>
            </p:cNvPr>
            <p:cNvSpPr txBox="1"/>
            <p:nvPr/>
          </p:nvSpPr>
          <p:spPr>
            <a:xfrm>
              <a:off x="888909" y="3484344"/>
              <a:ext cx="84192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2.Đọc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2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8CDA763F-E2F7-468A-908B-A382D368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198120"/>
            <a:ext cx="73964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   + </a:t>
            </a:r>
            <a:r>
              <a:rPr lang="en-US" altLang="en-US" sz="2600" dirty="0" err="1">
                <a:solidFill>
                  <a:srgbClr val="0000CC"/>
                </a:solidFill>
              </a:rPr>
              <a:t>Khổ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 1: </a:t>
            </a:r>
            <a:r>
              <a:rPr lang="en-US" altLang="en-US" sz="2600" dirty="0" err="1">
                <a:solidFill>
                  <a:srgbClr val="0000CC"/>
                </a:solidFill>
              </a:rPr>
              <a:t>Lời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chú</a:t>
            </a:r>
            <a:r>
              <a:rPr lang="en-US" altLang="en-US" sz="2600" dirty="0">
                <a:solidFill>
                  <a:srgbClr val="0000CC"/>
                </a:solidFill>
              </a:rPr>
              <a:t> Mo-</a:t>
            </a:r>
            <a:r>
              <a:rPr lang="en-US" altLang="en-US" sz="2600" dirty="0" err="1">
                <a:solidFill>
                  <a:srgbClr val="0000CC"/>
                </a:solidFill>
              </a:rPr>
              <a:t>ri</a:t>
            </a:r>
            <a:r>
              <a:rPr lang="en-US" altLang="en-US" sz="2600" dirty="0">
                <a:solidFill>
                  <a:srgbClr val="0000CC"/>
                </a:solidFill>
              </a:rPr>
              <a:t>-</a:t>
            </a:r>
            <a:r>
              <a:rPr lang="en-US" altLang="en-US" sz="2600" dirty="0" err="1">
                <a:solidFill>
                  <a:srgbClr val="0000CC"/>
                </a:solidFill>
              </a:rPr>
              <a:t>xơn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nói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với</a:t>
            </a:r>
            <a:r>
              <a:rPr lang="en-US" altLang="en-US" sz="2600" dirty="0">
                <a:solidFill>
                  <a:srgbClr val="0000CC"/>
                </a:solidFill>
              </a:rPr>
              <a:t> con - </a:t>
            </a:r>
            <a:r>
              <a:rPr lang="en-US" altLang="en-US" sz="2600" dirty="0" err="1">
                <a:solidFill>
                  <a:srgbClr val="0000CC"/>
                </a:solidFill>
              </a:rPr>
              <a:t>giọng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nghiêm</a:t>
            </a:r>
            <a:r>
              <a:rPr lang="en-US" altLang="en-US" sz="2600" dirty="0">
                <a:solidFill>
                  <a:srgbClr val="0000CC"/>
                </a:solidFill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</a:rPr>
              <a:t>nén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xúc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động</a:t>
            </a:r>
            <a:r>
              <a:rPr lang="en-US" altLang="en-US" sz="2600" dirty="0">
                <a:solidFill>
                  <a:srgbClr val="0000CC"/>
                </a:solidFill>
              </a:rPr>
              <a:t>; </a:t>
            </a:r>
            <a:r>
              <a:rPr lang="en-US" altLang="en-US" sz="2600" dirty="0" err="1">
                <a:solidFill>
                  <a:srgbClr val="0000CC"/>
                </a:solidFill>
              </a:rPr>
              <a:t>Lời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bé</a:t>
            </a:r>
            <a:r>
              <a:rPr lang="en-US" altLang="en-US" sz="2600" dirty="0">
                <a:solidFill>
                  <a:srgbClr val="0000CC"/>
                </a:solidFill>
              </a:rPr>
              <a:t> Ê-mi-li </a:t>
            </a:r>
            <a:r>
              <a:rPr lang="en-US" altLang="en-US" sz="2600" dirty="0" err="1">
                <a:solidFill>
                  <a:srgbClr val="0000CC"/>
                </a:solidFill>
              </a:rPr>
              <a:t>ngây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hồn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nhiên</a:t>
            </a:r>
            <a:r>
              <a:rPr lang="en-US" altLang="en-US" sz="2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B5F8DE55-7389-42D5-A65E-F4297013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440" y="1452880"/>
            <a:ext cx="77266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     + </a:t>
            </a:r>
            <a:r>
              <a:rPr lang="en-US" altLang="en-US" sz="2600" dirty="0" err="1">
                <a:solidFill>
                  <a:srgbClr val="0000CC"/>
                </a:solidFill>
              </a:rPr>
              <a:t>Khổ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 2: </a:t>
            </a:r>
            <a:r>
              <a:rPr lang="en-US" altLang="en-US" sz="2600" dirty="0" err="1">
                <a:solidFill>
                  <a:srgbClr val="0000CC"/>
                </a:solidFill>
              </a:rPr>
              <a:t>Lời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chú</a:t>
            </a:r>
            <a:r>
              <a:rPr lang="en-US" altLang="en-US" sz="2600" dirty="0">
                <a:solidFill>
                  <a:srgbClr val="0000CC"/>
                </a:solidFill>
              </a:rPr>
              <a:t> Mo-</a:t>
            </a:r>
            <a:r>
              <a:rPr lang="en-US" altLang="en-US" sz="2600" dirty="0" err="1">
                <a:solidFill>
                  <a:srgbClr val="0000CC"/>
                </a:solidFill>
              </a:rPr>
              <a:t>ri</a:t>
            </a:r>
            <a:r>
              <a:rPr lang="en-US" altLang="en-US" sz="2600" dirty="0">
                <a:solidFill>
                  <a:srgbClr val="0000CC"/>
                </a:solidFill>
              </a:rPr>
              <a:t>-</a:t>
            </a:r>
            <a:r>
              <a:rPr lang="en-US" altLang="en-US" sz="2600" dirty="0" err="1">
                <a:solidFill>
                  <a:srgbClr val="0000CC"/>
                </a:solidFill>
              </a:rPr>
              <a:t>xơn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lên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án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tội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ác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của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chính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quyền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Giôn-xơn</a:t>
            </a:r>
            <a:r>
              <a:rPr lang="en-US" altLang="en-US" sz="2600" dirty="0">
                <a:solidFill>
                  <a:srgbClr val="0000CC"/>
                </a:solidFill>
              </a:rPr>
              <a:t>  - </a:t>
            </a:r>
            <a:r>
              <a:rPr lang="en-US" altLang="en-US" sz="2600" dirty="0" err="1">
                <a:solidFill>
                  <a:srgbClr val="0000CC"/>
                </a:solidFill>
              </a:rPr>
              <a:t>Giọng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phẫn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nộ</a:t>
            </a:r>
            <a:r>
              <a:rPr lang="en-US" altLang="en-US" sz="2600" dirty="0">
                <a:solidFill>
                  <a:srgbClr val="0000CC"/>
                </a:solidFill>
              </a:rPr>
              <a:t>, </a:t>
            </a:r>
            <a:r>
              <a:rPr lang="en-US" altLang="en-US" sz="2600" dirty="0" err="1">
                <a:solidFill>
                  <a:srgbClr val="0000CC"/>
                </a:solidFill>
              </a:rPr>
              <a:t>đau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thương</a:t>
            </a:r>
            <a:r>
              <a:rPr lang="en-US" altLang="en-US" sz="2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D207357F-7548-4E61-ABD6-026FF7C1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560" y="2377440"/>
            <a:ext cx="76606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   + Khổ thơ 3: Lời chú Mo-ri-xơn nhắn nhủ, từ biệt vợ con - giọng yêu thương, nghẹn ngào, xúc động.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BD38CDAF-F28E-4B69-BA6C-6968E69D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3288242"/>
            <a:ext cx="772668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    + Khổ thơ 4: Mong ước của chú Mo-ri-xơn thức tỉnh lương tâm nhân loại - giọng đọc chậm, xúc động, nhấn giọng các từ:</a:t>
            </a:r>
            <a:r>
              <a:rPr lang="en-US" altLang="en-US" sz="2600"/>
              <a:t> </a:t>
            </a:r>
            <a:r>
              <a:rPr lang="en-US" altLang="en-US" sz="2600">
                <a:solidFill>
                  <a:srgbClr val="FF0000"/>
                </a:solidFill>
              </a:rPr>
              <a:t>sáng nhất, đốt, sáng lòa, sự thật,</a:t>
            </a:r>
            <a:r>
              <a:rPr lang="en-US" altLang="en-US" sz="2600">
                <a:solidFill>
                  <a:srgbClr val="C00000"/>
                </a:solidFill>
              </a:rPr>
              <a:t> </a:t>
            </a:r>
            <a:r>
              <a:rPr lang="en-US" altLang="en-US" sz="2600">
                <a:solidFill>
                  <a:srgbClr val="0000CC"/>
                </a:solidFill>
              </a:rPr>
              <a:t>gợi cảm giác thiêng liêng về một cái chết bất tử.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9614BD29-60C5-4D5F-BA15-89AC3367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0" y="1536807"/>
            <a:ext cx="5283200" cy="438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27" b="1">
                <a:solidFill>
                  <a:srgbClr val="0000CC"/>
                </a:solidFill>
              </a:rPr>
              <a:t>Oa - sinh - tơn</a:t>
            </a:r>
            <a:endParaRPr lang="en-US" altLang="en-US" sz="2427" b="1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Buổi hoàng hôn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Ôi những linh hồn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Còn, mất?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Đã đến phút lòng ta sáng nhất!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Ta đốt thân 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Cho ngọn lửa sáng lòa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27" b="1">
                <a:solidFill>
                  <a:srgbClr val="0000CC"/>
                </a:solidFill>
              </a:rPr>
              <a:t>Sự thật.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39D5CAE1-7459-4F28-8CE4-A7996540C9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2528" y="4144010"/>
            <a:ext cx="12258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60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4D249DF1-82B1-4F2E-8148-74F61F332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645" y="5241925"/>
            <a:ext cx="10566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60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A0155408-2881-44D5-82A4-61519A05E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9653" y="5799138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60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4AB007FB-BAA9-46E4-AC8D-76071FC95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8913" y="4688840"/>
            <a:ext cx="3962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60"/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0A6F43D8-C203-4278-A80C-7E3FCBFE3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440" y="1056640"/>
            <a:ext cx="3500120" cy="4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27" b="1" i="1" u="sng">
                <a:solidFill>
                  <a:srgbClr val="FF0000"/>
                </a:solidFill>
              </a:rPr>
              <a:t>Luyện đọc diễn cảm:</a:t>
            </a:r>
            <a:r>
              <a:rPr lang="en-US" altLang="en-US" sz="2427" u="sng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6" name="Line 13">
            <a:extLst>
              <a:ext uri="{FF2B5EF4-FFF2-40B4-BE49-F238E27FC236}">
                <a16:creationId xmlns:a16="http://schemas.microsoft.com/office/drawing/2014/main" id="{A0F8DDC6-DC5C-46A2-B5C7-10B70813A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880" y="475488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60"/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5F811C6B-0785-442E-B48D-24CCB430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560" y="1783080"/>
            <a:ext cx="198120" cy="46228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560"/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1628D600-2243-4BB6-B09D-744D6D528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560" y="5151120"/>
            <a:ext cx="198120" cy="46228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56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96EF6B-F618-45E4-9E23-F71148966A97}"/>
              </a:ext>
            </a:extLst>
          </p:cNvPr>
          <p:cNvGrpSpPr/>
          <p:nvPr/>
        </p:nvGrpSpPr>
        <p:grpSpPr>
          <a:xfrm>
            <a:off x="4376819" y="310872"/>
            <a:ext cx="3479001" cy="1231107"/>
            <a:chOff x="3908153" y="91480"/>
            <a:chExt cx="3479001" cy="12311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291819-F7AA-43CD-917B-42FE3D233D1F}"/>
                </a:ext>
              </a:extLst>
            </p:cNvPr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748A5C57-A21E-42C3-957B-72CA18707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1131C1-449D-4309-B02C-0758DBBB8185}"/>
                </a:ext>
              </a:extLst>
            </p:cNvPr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18" name="Line 65">
                <a:extLst>
                  <a:ext uri="{FF2B5EF4-FFF2-40B4-BE49-F238E27FC236}">
                    <a16:creationId xmlns:a16="http://schemas.microsoft.com/office/drawing/2014/main" id="{0A3F74D2-02E6-4537-8826-6E5725893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D1C607-CE18-4AA6-8366-FBA0C56460A2}"/>
                  </a:ext>
                </a:extLst>
              </p:cNvPr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4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C207EE67-1EE7-4BFF-B933-E9FE66F1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44" y="1209929"/>
            <a:ext cx="9793088" cy="460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27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ý nội dung của bài?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vi-VN" altLang="en-US" sz="277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GB" altLang="en-US" sz="277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GB" altLang="en-US" sz="27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7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GB" altLang="en-US" sz="27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77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Đọc</a:t>
            </a:r>
            <a:r>
              <a:rPr lang="en-GB" altLang="en-US" sz="2400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lại</a:t>
            </a:r>
            <a:r>
              <a:rPr lang="en-GB" altLang="en-US" sz="2400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bài</a:t>
            </a:r>
            <a:r>
              <a:rPr lang="vi-VN" altLang="en-US" sz="2400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sưu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tầm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dũng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phản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chiến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"/>
              </a:rPr>
              <a:t>giới</a:t>
            </a:r>
            <a:r>
              <a:rPr lang="vi-VN" altLang="en-US" sz="2400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 "/>
                <a:cs typeface="Times New Roman" panose="02020603050405020304" pitchFamily="18" charset="0"/>
              </a:rPr>
              <a:t>                      </a:t>
            </a:r>
            <a:r>
              <a:rPr lang="vi-VN" altLang="en-US" sz="277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Soạn bài: Sự sụp đổ của chế độ A- pác- thai.</a:t>
            </a:r>
            <a:endParaRPr lang="en-GB" altLang="en-US" sz="2773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806A2-6E41-4DFA-8AD6-DF6C8495B428}"/>
              </a:ext>
            </a:extLst>
          </p:cNvPr>
          <p:cNvSpPr txBox="1"/>
          <p:nvPr/>
        </p:nvSpPr>
        <p:spPr>
          <a:xfrm>
            <a:off x="308027" y="163487"/>
            <a:ext cx="2789533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+mj-lt"/>
              </a:rPr>
              <a:t>Củng cố- dặn dò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F56F89-75BD-4A7C-AAF4-4BB4E82AA45A}"/>
              </a:ext>
            </a:extLst>
          </p:cNvPr>
          <p:cNvGrpSpPr/>
          <p:nvPr/>
        </p:nvGrpSpPr>
        <p:grpSpPr>
          <a:xfrm>
            <a:off x="4393704" y="163487"/>
            <a:ext cx="3479001" cy="1231107"/>
            <a:chOff x="3908153" y="91480"/>
            <a:chExt cx="3479001" cy="1231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C9076F-9767-46AD-ABAF-03AF70F40288}"/>
                </a:ext>
              </a:extLst>
            </p:cNvPr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26D91C23-6CF1-481D-A97C-801C7E005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6F2934-0950-43DD-A24D-24A9C72BD9E0}"/>
                </a:ext>
              </a:extLst>
            </p:cNvPr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14" name="Line 65">
                <a:extLst>
                  <a:ext uri="{FF2B5EF4-FFF2-40B4-BE49-F238E27FC236}">
                    <a16:creationId xmlns:a16="http://schemas.microsoft.com/office/drawing/2014/main" id="{6D866070-6AFE-4F67-8734-ECCD01398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979483-C4F2-4D6B-BAFA-7063493D3077}"/>
                  </a:ext>
                </a:extLst>
              </p:cNvPr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 dirty="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 dirty="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wer7">
            <a:extLst>
              <a:ext uri="{FF2B5EF4-FFF2-40B4-BE49-F238E27FC236}">
                <a16:creationId xmlns:a16="http://schemas.microsoft.com/office/drawing/2014/main" id="{C15C7A2F-247C-4114-8733-4FF81DC3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2" y="163488"/>
            <a:ext cx="101550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>
            <a:extLst>
              <a:ext uri="{FF2B5EF4-FFF2-40B4-BE49-F238E27FC236}">
                <a16:creationId xmlns:a16="http://schemas.microsoft.com/office/drawing/2014/main" id="{6A974A2D-76A1-4E2A-A4CF-4F34EEFA09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2210" y="1473518"/>
            <a:ext cx="6427893" cy="299656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12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073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 bwMode="auto">
          <a:xfrm>
            <a:off x="279657" y="1394825"/>
            <a:ext cx="5256584" cy="31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48" y="235496"/>
            <a:ext cx="4574282" cy="54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91E8C78-DA4F-4C12-A638-BEA37B35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29" y="198120"/>
            <a:ext cx="3172672" cy="53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FFCC8EDB-0222-4ECC-95CC-25DC7B35B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1240" y="330201"/>
            <a:ext cx="4820920" cy="1941301"/>
          </a:xfr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42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Ngày 2-11-1965, một công dân Mĩ tên là Mo-ri-xơn đã tự thiêu để phản đối cuộc chiến tranh xâm lược của chính quyền Mĩ ở Việt Nam.</a:t>
            </a: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65B489AD-CF6F-446A-B724-AC08CF01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1"/>
            <a:ext cx="402844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60">
              <a:latin typeface="VN-NTime" pitchFamily="2" charset="0"/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D55B6FD9-BD74-406B-AFAA-43EAC6FC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77440"/>
            <a:ext cx="4556760" cy="12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27" b="1">
                <a:solidFill>
                  <a:srgbClr val="0000CC"/>
                </a:solidFill>
                <a:cs typeface="Times New Roman" panose="02020603050405020304" pitchFamily="18" charset="0"/>
              </a:rPr>
              <a:t> Xúc động trước hành động của anh, nhà thơ Tố Hữu đã viết bài thơ </a:t>
            </a:r>
            <a:r>
              <a:rPr lang="en-US" altLang="en-US" sz="2427" b="1" i="1">
                <a:solidFill>
                  <a:srgbClr val="0000CC"/>
                </a:solidFill>
                <a:cs typeface="Times New Roman" panose="02020603050405020304" pitchFamily="18" charset="0"/>
              </a:rPr>
              <a:t>Ê-mi- li, con…</a:t>
            </a:r>
            <a:r>
              <a:rPr lang="en-US" altLang="en-US" sz="2427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9AC9EDB7-C957-4BB0-9A90-D31DEC28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32201"/>
            <a:ext cx="39624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60"/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7033FCAE-DEEE-4C4F-BDE5-0FBA1609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98240"/>
            <a:ext cx="4688840" cy="25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27" b="1">
                <a:solidFill>
                  <a:srgbClr val="0000CC"/>
                </a:solidFill>
                <a:cs typeface="Times New Roman" panose="02020603050405020304" pitchFamily="18" charset="0"/>
              </a:rPr>
              <a:t>Bài thơ gợi lại hình ảnh Mo-ri-xơn bế con gái là bé Ê - mi - li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427" b="1">
                <a:solidFill>
                  <a:srgbClr val="0000CC"/>
                </a:solidFill>
                <a:cs typeface="Times New Roman" panose="02020603050405020304" pitchFamily="18" charset="0"/>
              </a:rPr>
              <a:t>18 tháng tuổi tới trụ sở Bộ Quốc phòng Mĩ, nơi anh tự thiêu vì hòa bình ở Việt Nam.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427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8" grpId="0"/>
      <p:bldP spid="102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un14[1]">
            <a:extLst>
              <a:ext uri="{FF2B5EF4-FFF2-40B4-BE49-F238E27FC236}">
                <a16:creationId xmlns:a16="http://schemas.microsoft.com/office/drawing/2014/main" id="{E46D142C-C9C3-4C6B-A3B1-899E331E1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2" y="66318"/>
            <a:ext cx="1117283" cy="11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sun14[1]">
            <a:extLst>
              <a:ext uri="{FF2B5EF4-FFF2-40B4-BE49-F238E27FC236}">
                <a16:creationId xmlns:a16="http://schemas.microsoft.com/office/drawing/2014/main" id="{811D03C3-AA3C-4070-B512-C6A23214D2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8"/>
            <a:ext cx="105156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id="{3E5EFE9B-BA2B-4099-BE8B-6DF74E30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732" y="14288"/>
            <a:ext cx="5717858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4" name="WordArt 14">
            <a:extLst>
              <a:ext uri="{FF2B5EF4-FFF2-40B4-BE49-F238E27FC236}">
                <a16:creationId xmlns:a16="http://schemas.microsoft.com/office/drawing/2014/main" id="{33DC0D04-4D78-45D2-B648-7B051E6D2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6010" y="2183130"/>
            <a:ext cx="5192078" cy="322040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105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D3466-26AD-4D2E-BFCA-B95E4A1D6685}"/>
              </a:ext>
            </a:extLst>
          </p:cNvPr>
          <p:cNvGrpSpPr/>
          <p:nvPr/>
        </p:nvGrpSpPr>
        <p:grpSpPr>
          <a:xfrm>
            <a:off x="3673624" y="541656"/>
            <a:ext cx="3479001" cy="1231107"/>
            <a:chOff x="3908153" y="91480"/>
            <a:chExt cx="3479001" cy="12311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A33008-A208-444F-A703-8D9BE3362541}"/>
                </a:ext>
              </a:extLst>
            </p:cNvPr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56CBDDE5-1652-4C44-AD6B-4B0DDCDC6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6E847D-A89F-4688-8BAC-A8D400A1B27A}"/>
                </a:ext>
              </a:extLst>
            </p:cNvPr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22" name="Line 65">
                <a:extLst>
                  <a:ext uri="{FF2B5EF4-FFF2-40B4-BE49-F238E27FC236}">
                    <a16:creationId xmlns:a16="http://schemas.microsoft.com/office/drawing/2014/main" id="{F1385F13-E410-43F5-92FB-3BAD97CEF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78DC78-874F-42F2-AD7F-B9CD707A0F89}"/>
                  </a:ext>
                </a:extLst>
              </p:cNvPr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72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CE35-BFCB-4BCD-894D-CBD78640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7BB6-6971-4C11-8AF5-92F3CA1EA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ình nền PowerPoint màu xanh dương đẹp nhất cho slide">
            <a:extLst>
              <a:ext uri="{FF2B5EF4-FFF2-40B4-BE49-F238E27FC236}">
                <a16:creationId xmlns:a16="http://schemas.microsoft.com/office/drawing/2014/main" id="{79ACF3DF-D163-4830-9F86-CE0AF7C9E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5813"/>
          <a:stretch/>
        </p:blipFill>
        <p:spPr bwMode="auto">
          <a:xfrm>
            <a:off x="217240" y="238020"/>
            <a:ext cx="10081120" cy="54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0FB8E0-9251-423C-8221-A877ED2E2460}"/>
              </a:ext>
            </a:extLst>
          </p:cNvPr>
          <p:cNvSpPr/>
          <p:nvPr/>
        </p:nvSpPr>
        <p:spPr>
          <a:xfrm>
            <a:off x="217240" y="746020"/>
            <a:ext cx="9721080" cy="2844881"/>
          </a:xfrm>
          <a:prstGeom prst="rect">
            <a:avLst/>
          </a:prstGeom>
          <a:noFill/>
        </p:spPr>
        <p:txBody>
          <a:bodyPr wrap="square" lIns="59436" tIns="29718" rIns="59436" bIns="29718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cần đạt:</a:t>
            </a:r>
          </a:p>
          <a:p>
            <a:pPr algn="just"/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loát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thơ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B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iết đọc diễn cảm bài thơ với giọng xúc động, trầm lắng, ca ngợi hành động dũng cảm của một công nhân Mĩ, phản đối cuộc chiến tranh xâm lược ở Việt Nam.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spc="33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33" dirty="0" err="1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spc="33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spc="33" dirty="0" err="1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33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2800" spc="33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bài</a:t>
            </a:r>
            <a:endParaRPr lang="en-US" sz="2800" spc="33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un14[1]">
            <a:extLst>
              <a:ext uri="{FF2B5EF4-FFF2-40B4-BE49-F238E27FC236}">
                <a16:creationId xmlns:a16="http://schemas.microsoft.com/office/drawing/2014/main" id="{E46D142C-C9C3-4C6B-A3B1-899E331E1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2" y="66318"/>
            <a:ext cx="1117283" cy="11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sun14[1]">
            <a:extLst>
              <a:ext uri="{FF2B5EF4-FFF2-40B4-BE49-F238E27FC236}">
                <a16:creationId xmlns:a16="http://schemas.microsoft.com/office/drawing/2014/main" id="{811D03C3-AA3C-4070-B512-C6A23214D2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8"/>
            <a:ext cx="105156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id="{3E5EFE9B-BA2B-4099-BE8B-6DF74E30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732" y="-19579"/>
            <a:ext cx="5717858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3" name="WordArt 13">
            <a:extLst>
              <a:ext uri="{FF2B5EF4-FFF2-40B4-BE49-F238E27FC236}">
                <a16:creationId xmlns:a16="http://schemas.microsoft.com/office/drawing/2014/main" id="{44CB70CE-5ECC-48D5-9AC3-4D7AE52BFD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4565" y="1788795"/>
            <a:ext cx="5586413" cy="256317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105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1.Luyện </a:t>
            </a:r>
            <a:r>
              <a:rPr lang="en-US" sz="3105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105" b="1" kern="10" dirty="0">
              <a:ln w="9525"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WordArt 14">
            <a:extLst>
              <a:ext uri="{FF2B5EF4-FFF2-40B4-BE49-F238E27FC236}">
                <a16:creationId xmlns:a16="http://schemas.microsoft.com/office/drawing/2014/main" id="{33DC0D04-4D78-45D2-B648-7B051E6D2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6010" y="2183130"/>
            <a:ext cx="5192078" cy="322040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105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8DCB2D-A39B-4EA8-B5F8-A66A4A24FA8D}"/>
              </a:ext>
            </a:extLst>
          </p:cNvPr>
          <p:cNvGrpSpPr/>
          <p:nvPr/>
        </p:nvGrpSpPr>
        <p:grpSpPr>
          <a:xfrm>
            <a:off x="3601616" y="398738"/>
            <a:ext cx="3479001" cy="1231107"/>
            <a:chOff x="3908153" y="91480"/>
            <a:chExt cx="3479001" cy="12311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A4F30A-F251-48AE-BE15-28D19876A70D}"/>
                </a:ext>
              </a:extLst>
            </p:cNvPr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A2B9D7DE-7D1C-4B97-BFD1-564808885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7D4E57-A32D-4959-BE48-5C0B6AA85751}"/>
                </a:ext>
              </a:extLst>
            </p:cNvPr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23" name="Line 65">
                <a:extLst>
                  <a:ext uri="{FF2B5EF4-FFF2-40B4-BE49-F238E27FC236}">
                    <a16:creationId xmlns:a16="http://schemas.microsoft.com/office/drawing/2014/main" id="{0B239C0A-4238-4762-97A5-71DC66A25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40A1CC-EFE8-49D6-928A-DEDDC59B59A7}"/>
                  </a:ext>
                </a:extLst>
              </p:cNvPr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7980" y="1315616"/>
            <a:ext cx="98083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731" tIns="72366" rIns="144731" bIns="72366"/>
          <a:lstStyle/>
          <a:p>
            <a:pPr algn="just"/>
            <a:endParaRPr lang="en-GB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45632" y="697737"/>
            <a:ext cx="3479001" cy="1231107"/>
            <a:chOff x="3908153" y="91480"/>
            <a:chExt cx="3479001" cy="1231107"/>
          </a:xfrm>
        </p:grpSpPr>
        <p:sp>
          <p:nvSpPr>
            <p:cNvPr id="11" name="Rectangle 10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19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 dirty="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 dirty="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7280" y="2220426"/>
            <a:ext cx="98083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731" tIns="72366" rIns="144731" bIns="72366"/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…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GB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F454A1-6DB4-45B5-944E-C1C46D1A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871" y="309536"/>
            <a:ext cx="5717858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41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5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494170" y="1675656"/>
            <a:ext cx="0" cy="40823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6347768" y="1218461"/>
            <a:ext cx="2366416" cy="492443"/>
            <a:chOff x="6347768" y="1340381"/>
            <a:chExt cx="2366416" cy="49244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347768" y="1340381"/>
              <a:ext cx="236641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625952" y="1768486"/>
              <a:ext cx="1828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6546" y="1675656"/>
            <a:ext cx="4377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Mo-ri-x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; Pô-tô-mác ; Lầu Ngũ Giác ; Giôn-xơn ; na pan ;  B.52 ; Oa-sinh-tơn</a:t>
            </a:r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1376" y="1193696"/>
            <a:ext cx="1912021" cy="492443"/>
            <a:chOff x="1833611" y="1315616"/>
            <a:chExt cx="1912021" cy="492443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611" y="1315616"/>
              <a:ext cx="19120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đọc: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964100" y="1768486"/>
              <a:ext cx="15957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3826" y="2805132"/>
            <a:ext cx="4549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- Oa-sinh-t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n 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Buổi hoàng hôn/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Ôi những linh hồn/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Còn,/ mất ? /                     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phút lòng ta/ sáng nhất!/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 thân ta/ 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Cho ngọn lửa sáng loà/</a:t>
            </a:r>
          </a:p>
          <a:p>
            <a:r>
              <a:rPr lang="en-US" sz="2400" b="1">
                <a:solidFill>
                  <a:srgbClr val="0C21E4"/>
                </a:solidFill>
                <a:latin typeface="Times New Roman" pitchFamily="18" charset="0"/>
                <a:cs typeface="Times New Roman" pitchFamily="18" charset="0"/>
              </a:rPr>
              <a:t>Sự thật.//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37720" y="1755587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Lầu ngũ giác,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9998" y="1760806"/>
            <a:ext cx="1668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Giôn-xơn,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928421" y="1760805"/>
            <a:ext cx="17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danh,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609728" y="2179714"/>
            <a:ext cx="16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pan,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33864" y="2179713"/>
            <a:ext cx="216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Oa-sinh-ton,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498482" y="1760946"/>
            <a:ext cx="943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52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15584" y="19472"/>
            <a:ext cx="3479001" cy="1231107"/>
            <a:chOff x="3908153" y="91480"/>
            <a:chExt cx="3479001" cy="1231107"/>
          </a:xfrm>
        </p:grpSpPr>
        <p:sp>
          <p:nvSpPr>
            <p:cNvPr id="36" name="Rectangle 35"/>
            <p:cNvSpPr/>
            <p:nvPr/>
          </p:nvSpPr>
          <p:spPr>
            <a:xfrm>
              <a:off x="3908153" y="491590"/>
              <a:ext cx="2643672" cy="46166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Ê-MI-LI, CON …</a:t>
              </a:r>
              <a:endParaRPr lang="en-US" sz="2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5566393" y="953255"/>
              <a:ext cx="1820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 Hữu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410719" y="91480"/>
              <a:ext cx="1589538" cy="461665"/>
              <a:chOff x="4051431" y="457508"/>
              <a:chExt cx="1382207" cy="532690"/>
            </a:xfrm>
          </p:grpSpPr>
          <p:sp>
            <p:nvSpPr>
              <p:cNvPr id="39" name="Line 65"/>
              <p:cNvSpPr>
                <a:spLocks noChangeShapeType="1"/>
              </p:cNvSpPr>
              <p:nvPr/>
            </p:nvSpPr>
            <p:spPr bwMode="auto">
              <a:xfrm>
                <a:off x="4116933" y="908720"/>
                <a:ext cx="125348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51431" y="457508"/>
                <a:ext cx="1382207" cy="5326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vi-VN" sz="2400" b="1" kern="10" cap="none" spc="50" dirty="0">
                    <a:ln w="11430"/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TẬP ĐỌC</a:t>
                </a:r>
                <a:endParaRPr lang="vi-VN" sz="2400" b="1" cap="none" spc="50" dirty="0">
                  <a:ln w="11430"/>
                  <a:solidFill>
                    <a:srgbClr val="FF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2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/>
      <p:bldP spid="34" grpId="0"/>
      <p:bldP spid="45" grpId="0"/>
      <p:bldP spid="46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7021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1562</Words>
  <Application>Microsoft Office PowerPoint</Application>
  <PresentationFormat>Custom</PresentationFormat>
  <Paragraphs>192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Times New Roman </vt:lpstr>
      <vt:lpstr>VNI-Times</vt:lpstr>
      <vt:lpstr>VN-NTime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A33515 Vũ Tuấn Long</cp:lastModifiedBy>
  <cp:revision>279</cp:revision>
  <dcterms:created xsi:type="dcterms:W3CDTF">2017-03-16T13:41:37Z</dcterms:created>
  <dcterms:modified xsi:type="dcterms:W3CDTF">2021-10-01T08:01:33Z</dcterms:modified>
</cp:coreProperties>
</file>