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15" r:id="rId3"/>
    <p:sldMasterId id="2147483727" r:id="rId4"/>
    <p:sldMasterId id="2147483740" r:id="rId5"/>
    <p:sldMasterId id="2147483752" r:id="rId6"/>
  </p:sldMasterIdLst>
  <p:notesMasterIdLst>
    <p:notesMasterId r:id="rId25"/>
  </p:notesMasterIdLst>
  <p:sldIdLst>
    <p:sldId id="322" r:id="rId7"/>
    <p:sldId id="335" r:id="rId8"/>
    <p:sldId id="260" r:id="rId9"/>
    <p:sldId id="347" r:id="rId10"/>
    <p:sldId id="281" r:id="rId11"/>
    <p:sldId id="259" r:id="rId12"/>
    <p:sldId id="270" r:id="rId13"/>
    <p:sldId id="257" r:id="rId14"/>
    <p:sldId id="271" r:id="rId15"/>
    <p:sldId id="258" r:id="rId16"/>
    <p:sldId id="318" r:id="rId17"/>
    <p:sldId id="319" r:id="rId18"/>
    <p:sldId id="320" r:id="rId19"/>
    <p:sldId id="267" r:id="rId20"/>
    <p:sldId id="265" r:id="rId21"/>
    <p:sldId id="266" r:id="rId22"/>
    <p:sldId id="285" r:id="rId23"/>
    <p:sldId id="35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00"/>
    <a:srgbClr val="CC0099"/>
    <a:srgbClr val="0000FF"/>
    <a:srgbClr val="FF6600"/>
    <a:srgbClr val="0066FF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73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043E3E9-7A6D-4C26-BCBD-D41D05FFB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8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7C5730B0-2A84-4D31-819F-301AE6A23B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3659E7-6AED-4502-A074-63DA9DC2E15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1038771-63A1-4F4D-92E8-9670BB7034F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F2D46737-2A5F-4240-9D04-44C83C8047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>
            <a:extLst>
              <a:ext uri="{FF2B5EF4-FFF2-40B4-BE49-F238E27FC236}">
                <a16:creationId xmlns:a16="http://schemas.microsoft.com/office/drawing/2014/main" id="{6EA36A2F-C0E7-485E-962B-B25207ABEB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备注占位符 2">
            <a:extLst>
              <a:ext uri="{FF2B5EF4-FFF2-40B4-BE49-F238E27FC236}">
                <a16:creationId xmlns:a16="http://schemas.microsoft.com/office/drawing/2014/main" id="{F715EF20-EC85-499A-A2DF-B7061EF95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1444" name="灯片编号占位符 3">
            <a:extLst>
              <a:ext uri="{FF2B5EF4-FFF2-40B4-BE49-F238E27FC236}">
                <a16:creationId xmlns:a16="http://schemas.microsoft.com/office/drawing/2014/main" id="{35B00A60-F4DC-47FD-ADC9-F4F956ECDF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F4D387-6E95-4339-AA6E-C647EC9F47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40728-E057-48C9-A9B1-FA1F8B357B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4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F43BA-35CF-4376-8B9E-43A1EE709A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83F51-5645-48C5-85EE-8B693EA126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Title-R1d.png">
            <a:extLst>
              <a:ext uri="{FF2B5EF4-FFF2-40B4-BE49-F238E27FC236}">
                <a16:creationId xmlns:a16="http://schemas.microsoft.com/office/drawing/2014/main" id="{FAD0A3DE-5667-4109-BC1F-9564542D5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2"/>
            <a:ext cx="6517482" cy="1371599"/>
          </a:xfrm>
        </p:spPr>
        <p:txBody>
          <a:bodyPr/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69AEC1-D053-4025-8052-609AAB69C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D0793-A1A1-4F89-97D4-C3A03B1CCA25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F48B77-8B1B-4858-B0A0-7025B7082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58806C-8B3C-4AF6-9EF8-49B1F8AF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E544E-503A-4C78-9DEB-31135A154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59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>
            <a:extLst>
              <a:ext uri="{FF2B5EF4-FFF2-40B4-BE49-F238E27FC236}">
                <a16:creationId xmlns:a16="http://schemas.microsoft.com/office/drawing/2014/main" id="{37BEC768-6130-48D2-9ADD-401D4AF5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0C2ECF-217B-4E3F-BED8-3FBF6519E58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44B6B-6F52-4886-8393-73BF817550FE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FD5915-9706-4DF3-81BA-69336E68F4D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335689-6D0B-4955-BC5C-1450EA9FD8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8FD79-B1B7-411C-A8C0-FA9F0DF28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7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>
            <a:extLst>
              <a:ext uri="{FF2B5EF4-FFF2-40B4-BE49-F238E27FC236}">
                <a16:creationId xmlns:a16="http://schemas.microsoft.com/office/drawing/2014/main" id="{A5A0A623-EE2B-41F9-A7C6-45D1EE725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20BCB6-0C34-4DB5-B20E-0CEB7361C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3DCE4-44E6-43B7-994D-C3444B97484D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A85FB9-CE49-47BE-947E-9E978952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9C2AE3-3D95-4594-B94F-7E1704557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FAD28-696B-469C-83F1-71558633A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67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>
            <a:extLst>
              <a:ext uri="{FF2B5EF4-FFF2-40B4-BE49-F238E27FC236}">
                <a16:creationId xmlns:a16="http://schemas.microsoft.com/office/drawing/2014/main" id="{EAEA6DD5-6BDB-4D22-96A2-6C75B5EFB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02C1E0E-0413-456D-B875-D615CDBF4AA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A00F9-5273-46AB-9DFD-9D5992D3C622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7690660-5EB7-49F8-BC6D-A5DE219B05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A824FF6-DDCF-4080-B8C5-E98C69E28CA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BF5CE-A947-48EB-8315-5ED7718F3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93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roplets-HD-Content-R1d.png">
            <a:extLst>
              <a:ext uri="{FF2B5EF4-FFF2-40B4-BE49-F238E27FC236}">
                <a16:creationId xmlns:a16="http://schemas.microsoft.com/office/drawing/2014/main" id="{3895C88A-AC43-44A4-9F11-F35A9198C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7"/>
            <a:ext cx="3655106" cy="679995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8" y="2371017"/>
            <a:ext cx="3661353" cy="679995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1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D495A5F8-D4C1-4F56-9566-86077554CA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281DA-7CDB-4D2E-BC24-D6ECD07DFFF4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FA77BF1B-9071-4FE0-83A6-0587301CE5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C26A5D11-0570-4963-9C83-D06534A9C07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08D21-8A3D-4991-A25C-C3F5D6CCD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6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>
            <a:extLst>
              <a:ext uri="{FF2B5EF4-FFF2-40B4-BE49-F238E27FC236}">
                <a16:creationId xmlns:a16="http://schemas.microsoft.com/office/drawing/2014/main" id="{7129DAD0-4FFF-4B25-B437-C4A48A43F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D689652D-EAD5-4487-90FB-8B64B683F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C017F-DA20-464E-A442-1737A7FF59D6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94E9030-6578-4365-8D77-71BFC75B4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DAFCE3F-1B2B-4655-B3B8-A5494887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B999B-FB25-400A-B35D-D315CBD1C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32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>
            <a:extLst>
              <a:ext uri="{FF2B5EF4-FFF2-40B4-BE49-F238E27FC236}">
                <a16:creationId xmlns:a16="http://schemas.microsoft.com/office/drawing/2014/main" id="{A4E6445F-3DA8-4024-8234-12A5673D9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052C69E1-107B-4530-8AF8-C5608877E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A84F5-B61C-4A86-A732-D23E004E5E70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1F808C0-B2D6-4E88-B8B3-42F1E60FB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B19E914-FD23-4ED3-B9C4-12C3D63F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88A77-34A3-4AB6-9044-414FC6152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73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>
            <a:extLst>
              <a:ext uri="{FF2B5EF4-FFF2-40B4-BE49-F238E27FC236}">
                <a16:creationId xmlns:a16="http://schemas.microsoft.com/office/drawing/2014/main" id="{192F3543-6BC1-4FE6-8F35-2F2BBD06D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1"/>
            <a:ext cx="2951766" cy="2023252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2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2632853"/>
            <a:ext cx="2951767" cy="3158348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C21CD72-925B-4FE1-A650-3BE2921DF8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95282-0C14-462C-9677-924925BCE9F8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E9140C7-2D4C-4416-B2E2-46462D6EEF8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7566AA8-8B48-46D3-8611-05D855B7DF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EC589-08DB-476C-9FB5-EBE74404C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8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27401-09EC-4532-9544-EA5F479FF4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75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>
            <a:extLst>
              <a:ext uri="{FF2B5EF4-FFF2-40B4-BE49-F238E27FC236}">
                <a16:creationId xmlns:a16="http://schemas.microsoft.com/office/drawing/2014/main" id="{819F2CD9-BA67-4EBA-9ED9-7B4B58A65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1"/>
            <a:ext cx="4451227" cy="202325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2"/>
            <a:ext cx="4451212" cy="315834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CEF269B-CB48-44B0-AAAC-CF395D933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A75E5-EB0A-48E0-BEEE-EB0053BE3CBB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D6EBB2D-6A92-44CE-B4E8-284F13938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853D575-6A67-4165-830A-B6054BEE8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C2079-ACCE-4F4C-AED3-C013949C2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73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>
            <a:extLst>
              <a:ext uri="{FF2B5EF4-FFF2-40B4-BE49-F238E27FC236}">
                <a16:creationId xmlns:a16="http://schemas.microsoft.com/office/drawing/2014/main" id="{EB21BBC1-1587-4F3E-AD1F-5CE53C552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3"/>
            <a:ext cx="7773324" cy="81161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9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5108728"/>
            <a:ext cx="7773339" cy="682472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B0C8208-12A7-4A50-8DAD-466D613E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09112-23A7-47E1-90A3-6FE4AFBA43F1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24A238F-9BE6-4EDC-9478-448ACFE49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DE50FE9-98E7-47CD-8760-A557F7F1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B1365-A595-42F8-B4FE-F0C8B308E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10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>
            <a:extLst>
              <a:ext uri="{FF2B5EF4-FFF2-40B4-BE49-F238E27FC236}">
                <a16:creationId xmlns:a16="http://schemas.microsoft.com/office/drawing/2014/main" id="{887F4D1C-0FF7-435A-B62A-7047ABDE0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7773339" cy="3427245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4204822"/>
            <a:ext cx="7773339" cy="158638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102CA88-8C99-4584-AEE1-07ABA266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2E4F6-B03B-4CFC-8C0A-9187AF1773EF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65EC4BB-15A9-4031-A571-95C1A194D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68C2D7D-390F-4E64-9CA2-46CDA980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79CF2-B8C3-45AE-B75A-71AF56661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74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>
            <a:extLst>
              <a:ext uri="{FF2B5EF4-FFF2-40B4-BE49-F238E27FC236}">
                <a16:creationId xmlns:a16="http://schemas.microsoft.com/office/drawing/2014/main" id="{BE30610A-7C5B-420F-9DC0-CCC292D3F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C17E70-D3C3-4EFC-9AB8-D42F912338CD}"/>
              </a:ext>
            </a:extLst>
          </p:cNvPr>
          <p:cNvSpPr txBox="1"/>
          <p:nvPr/>
        </p:nvSpPr>
        <p:spPr>
          <a:xfrm>
            <a:off x="750888" y="754063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6000" dirty="0">
                <a:effectLst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BE9BB9-CEB3-43EB-BE81-FFF1E33ED2B7}"/>
              </a:ext>
            </a:extLst>
          </p:cNvPr>
          <p:cNvSpPr txBox="1"/>
          <p:nvPr/>
        </p:nvSpPr>
        <p:spPr>
          <a:xfrm>
            <a:off x="7918450" y="2994025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6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9478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4372796"/>
            <a:ext cx="7773339" cy="142105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AD9EFF03-AB41-4231-8DCB-A4A2FF6F2B2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FB98E-A1B2-4AE0-8142-9F8739E203FF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8AD13D14-5917-4CB2-A388-C70F314159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74C8A50-B145-42AB-8A4D-929C6A4836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942E0-802F-4F66-B042-46120AD37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82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>
            <a:extLst>
              <a:ext uri="{FF2B5EF4-FFF2-40B4-BE49-F238E27FC236}">
                <a16:creationId xmlns:a16="http://schemas.microsoft.com/office/drawing/2014/main" id="{4A8D247F-5B27-4E9A-9CDD-AE466E23A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2138721"/>
            <a:ext cx="7773339" cy="251183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3275427-6219-45AA-A4E4-93520CE3E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E0D12-9F5C-4288-843E-5EF4A2A5CF6E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D74A549-35FF-4BA5-8DC1-BAEBF7AA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72ED617-D67B-4BED-ADF5-EDB86DAFC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E21EF-49AD-40A9-B02A-A7C8C4078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50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Droplets-HD-Content-R1d.png">
            <a:extLst>
              <a:ext uri="{FF2B5EF4-FFF2-40B4-BE49-F238E27FC236}">
                <a16:creationId xmlns:a16="http://schemas.microsoft.com/office/drawing/2014/main" id="{1EBF673F-26E8-4FCF-B69E-0F9375698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2" y="609601"/>
            <a:ext cx="7773339" cy="16050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2474232" cy="57626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3" y="2367094"/>
            <a:ext cx="2468641" cy="57626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3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4"/>
            <a:ext cx="2478696" cy="57626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7B7B3377-10D8-4114-8C20-21072414883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E039A-C08D-4706-BAC5-9F090C882089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25ACF581-9CF1-4B71-8909-F758FB7F360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1682D63A-B9E7-4CAE-A6AD-73994FB4D09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1238B-1FFD-4CD0-977C-2E3AECCD5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064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Droplets-HD-Content-R1d.png">
            <a:extLst>
              <a:ext uri="{FF2B5EF4-FFF2-40B4-BE49-F238E27FC236}">
                <a16:creationId xmlns:a16="http://schemas.microsoft.com/office/drawing/2014/main" id="{BF26022F-88EB-4AE1-8407-3B31DDCB5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2" y="610772"/>
            <a:ext cx="7773339" cy="16039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2" y="4204821"/>
            <a:ext cx="2472307" cy="57626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2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2" y="4781082"/>
            <a:ext cx="2472307" cy="1010119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70" y="4204821"/>
            <a:ext cx="2476371" cy="57626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2"/>
            <a:ext cx="2477514" cy="1010119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5" y="4204821"/>
            <a:ext cx="2475511" cy="57626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80"/>
            <a:ext cx="2478790" cy="1010121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F2B39520-7241-4885-A5BE-8C0C25FB3E1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5253C-BC8B-43E2-A64E-8AC826436724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8F8E7505-1DB3-47BD-B40E-8763F4ECFEC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7CD968D6-4692-496E-9F00-3C8DA57D7C8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1C037-52BD-48A0-B7AF-30A9341CD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06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>
            <a:extLst>
              <a:ext uri="{FF2B5EF4-FFF2-40B4-BE49-F238E27FC236}">
                <a16:creationId xmlns:a16="http://schemas.microsoft.com/office/drawing/2014/main" id="{0794B0AC-588D-4BC8-9F54-F8407CEEF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2" y="2367093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22A7A5-F07A-4A94-B4C6-F79460A5CCD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04BC2-0145-4136-9E8D-ED20A479BA83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422782-4ACC-4F67-A721-6DDAA4E7C3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14FF42-4322-4315-94A7-A380EA61AB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7AB0-A235-464A-9BAB-6504865BA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86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>
            <a:extLst>
              <a:ext uri="{FF2B5EF4-FFF2-40B4-BE49-F238E27FC236}">
                <a16:creationId xmlns:a16="http://schemas.microsoft.com/office/drawing/2014/main" id="{0CE9CB40-D64C-4ED8-A168-280744EF1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2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C02E93-AF92-40BF-A25E-5D3241DBC3F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ED0B-878C-4E4C-8FFB-E369FCDC1F50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6A2249-B7DF-4A39-B885-E6C150BD1C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A5448E-3E31-4F10-ABC1-749D4EC8017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6CAE7-FF0F-40C2-BB98-73389737F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13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7FA0E-0EF7-4020-9F0A-6A361327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2DBD8-0F96-41F6-BA09-91F8F08FD1BF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44ED2-DC5F-4890-B91F-C5D08F010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F6DF6-0A09-437D-98F8-B31E7923C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CCE52-7215-4F7E-B31C-12E0F068B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6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CCB3B-330B-4E3C-A8F8-FE89C48D83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60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31ECE-A58B-4D51-86F1-599CF1C40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6D352-C8CE-4E4D-AFCB-AF4B8D65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FED78-35AC-4114-B4C7-6865FF4F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32856-68EE-49DC-B846-095DF72388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950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9EA73-6AE6-43A9-8529-F9567EA2D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B0561-7738-47E7-B16D-F8DAE3C85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17A16-9A46-46DF-9347-94391A47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DA41F-505A-4063-BF2D-65D45C4015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557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1290E-9BFA-48E7-839F-C59B3DC2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6EBD2-B270-4BF0-9795-4C08D29AD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9BBDA-27D0-4945-A27A-5FE8DE8DF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BDE5F-A564-4EC5-8C68-60D2D1A616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481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6482A6-816E-4794-94E2-45EA0C81C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6CF41E-A131-47CE-A3B9-485D170D1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BEC5E3-B0FF-4B41-8002-52360E8D0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931EC-26D8-497F-8A46-CE34F91A5B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4829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0C0713A-503D-4067-BAAB-8641B3D3F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7F1C8FB-56FA-4D44-8D90-C5D71C3C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F03AB53-0586-4A30-A075-63EFBDB80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5750-0DE5-4194-BAEB-B0E56A4A48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700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91151DA-5789-4BA1-8374-1B34191E0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95A7FD-7803-4F53-AB1E-E3E4A889D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9109D7-07B4-49D1-8323-7BEF019E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68470-71C7-4421-AC7A-A513AA8C7E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013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714D56B-77F9-41DD-9295-DB27801C8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0309206-CE95-4105-B3BE-51A978E97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27A924-4929-44F1-B2AE-C6B40553A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3585D-AD94-49C9-8A3F-B676A8033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4126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18E8F8-2D3F-4212-9427-35586AC6B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322391-D66F-45FE-BCCE-F1155E42E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2F0F7C-86FC-4144-8976-9F80B5F2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AB874-B238-4B36-9669-5A17862B5F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3588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D4146E-801B-49A6-A53B-F3B5BAD6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ED87A3-C43C-45DD-BEE8-A428E03F9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3A9F01-2762-4B54-95E6-EFB3E8855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70E5B-14ED-4F27-8543-8426E4BC14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4982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06D64-88FC-46FD-AA4F-61354738A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BAE59-7ED2-4344-9319-22F09D6BE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31811-9451-463C-B35F-339EE1E1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F2F03-3080-4950-BEAF-8BF23DCFA8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74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64743-A5DF-4E04-90A0-3049F19F02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986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EE7B9-835B-49AB-93B4-16794E748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306CC-261A-4234-BF87-643EE99F0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F0D18-7B85-4C35-AAC9-06FA8BFDB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5F632-E8DF-47DB-9403-F251373069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6429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E74B6-73F6-43E6-AB84-0EBAE33F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F351E-B79B-478F-AA7D-BE761383A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5F757-D4EF-47D6-9CD4-5AA8182A4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1E6E1-C326-4B74-9B38-B02ACEAC2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2665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5929F-288A-42E7-AF04-3ACA4367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1ED97-5BAB-4A0B-9CBF-059F72D0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ADC26-DE25-4B99-AD2D-4318F9AF9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D50A1-0D09-4369-94E9-42AB30C4B0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9807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4400-B5F1-4409-A122-9B42F91FA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9F5BE-B9B2-4132-9A1A-900CDB0DF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FB355-0761-42AB-B387-50F22A7CC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E49CD-98EC-46E8-98F8-DE5D7214D4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4827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365F41-2457-4D1A-AE80-BD74A9114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602D3F-F1EA-4C33-A470-A130E7A9E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368C2C-0EDE-44F6-B9A8-5A7F05BE5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1A343-DD87-4736-A7A2-CA38575304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1033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213359-C732-420C-A071-C8AE1C384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CDF3476-ACAB-49AC-9676-7D229A198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899CBD-7B71-46FD-ACF4-CCFD6D30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8518A-896D-47F3-86B1-BF586F3225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3756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F4DEFFA-2A21-4997-9B20-C7EFCAD7E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42D8B8-EB10-4F97-9118-68E00233D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F7B2D55-9C8B-4D10-BFCC-D7DC6417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DC68E-4C3C-4773-9D4A-EF8DC31CCE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8944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58FB07A-C6B3-4D5E-8BFE-9E2B167DC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EF0862B-64E7-47F5-A35B-8A9E5267F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8D19E-847F-407C-B1D6-AC07B3CB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531FD-8C28-4067-BFA7-FBD0406624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7248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92245E-B61A-482F-9A31-C04B186B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E798FE-B60E-46A5-9A01-A0EF13F12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954FD6-5C95-4124-BE39-5B4EF5FB3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BFAC0-2F15-43C2-8F0C-960F4272F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7777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8706F4-7C8B-4061-8375-5ADDEC19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6DFB9F-49B6-4938-98AC-6B1182FCC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89020F-B4F9-475B-A1CF-94918192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A192A-C303-4763-9E0C-6B7FFFEF86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66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F1447E-21F9-420C-A0FC-55F8C9EC53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10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13EB3-9274-4761-8A08-56FA5DCD1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F362C-BC8A-47D2-A655-A7579BC87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58261-644A-4547-A6E0-1B91641B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760C-7762-4388-A7E5-38852B7E3C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6540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D6B19-050A-48F0-814A-A50BF37D9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7F9A7-EF26-4141-B093-929451C6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E973D-1DB3-45F8-8EA0-F801F920E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F40D4-748A-4C89-81A6-0A0E3D416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0819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94DCAA3-3DF0-4D4E-970A-EA99699EA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35B9FB-140B-493B-A524-5F3DC279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79F03F-16C3-466E-8BA2-DBF43488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1EBB6-C9FA-4B79-BCCA-F5C08A019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0456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A59D4-FC92-495F-B826-CDE21819C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F03FC-8470-4E4A-ACCB-64D22CC1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99B71-660F-45AA-8BA3-DBEC32A2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19098-7590-4913-81D2-693B5389EF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9352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55C51-ADBA-430A-BDEE-DFC48BE17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5B2CE-E618-45A7-9EAE-1404346C5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1E82C-D058-43D0-BE3C-72B776E7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BCEDB-3427-44E3-818F-988B8D3301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2132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565D2-B2A0-4FD5-A790-7E1DDB4E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ADC3D-7840-41E8-A280-D0D836AF9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5303A-1EF7-4492-B8F6-D926A81D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215B0-E4E3-4904-BC9E-5E9848487B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3854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70FE8B-226C-4C89-A194-09F5E3D93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29E215-FE44-4124-9F96-07C5CD991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DC3B59-5947-48A0-A046-370B5E6B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5F067-25CE-48A7-9916-4A639D5195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3984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4C23CC3-B885-4456-BFD4-38CFCBC0A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8222E07-68CD-4E4F-88D4-9E19EF1E7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8D4CC3-24DA-4601-AE3F-87666E705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26180-7707-4708-9D96-D05BF1014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4049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CB59D3A-CD70-437A-A270-BE803B05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D8DFFF2-7216-4BEC-A39A-333DA296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1131FB2-431A-4164-8628-9046EF3A2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E9404-019A-4030-BAB7-AFF8C09BDE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7783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3204119-64EE-4823-941C-1CBE5695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3C4A23F-6E39-4A21-8C7E-322938AC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036D27-454E-4663-B899-1E74D3C3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49DD8-B10C-4FA9-B911-A7FF65269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87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72FD9-D79B-4800-9613-84F200246A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711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E5E78D-B096-4999-8B7E-7C960FB52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2B1A89-A77B-413B-805F-E1A29457D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2C589F-C8B8-448E-BC5A-08F1779A9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9909-46B2-4CC1-8A13-2DF0A9B639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8130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A750E9-7902-4E71-9295-B69E29501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3123A2-4F93-40DC-BD41-C82D3738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B4955C-C31F-4344-B676-F8E43741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90514-69C7-499D-93B3-948414F58C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7239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5EB5E-13B7-4B46-811D-0F972854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C9A5B-F852-4BD6-B8DF-60203AE5E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C4DF3-1C1A-46DE-B4B0-AC1DD575A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99300-0780-4D90-AFC7-BD83B65FA5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0757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CF366-BD5D-4589-8BDF-43CE254B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69E63-E57D-4D69-86FB-97ECC422B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E090F-EBCE-4E57-9249-C4E58D15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EA72C-9E20-4959-9E77-3B6CFCFAC7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9326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B1036-8A9B-4E03-A645-96BD2265F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7CD9B-7C85-41DF-B67B-9207CB6F5C63}" type="datetimeFigureOut">
              <a:rPr lang="zh-CN" altLang="en-US"/>
              <a:pPr>
                <a:defRPr/>
              </a:pPr>
              <a:t>2022/1/3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6F6A4-57C8-446A-8505-A38F71C0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8D238-5128-4DFF-A42D-17FAF9A9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0629A-E7DE-4BDA-8AAD-75C4C04813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110121"/>
      </p:ext>
    </p:extLst>
  </p:cSld>
  <p:clrMapOvr>
    <a:masterClrMapping/>
  </p:clrMapOvr>
  <p:transition advTm="3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B89AC-91DA-475C-AB09-A1F186BC3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CE02B-34CD-41C6-8B33-ED957FB0FB40}" type="datetimeFigureOut">
              <a:rPr lang="zh-CN" altLang="en-US"/>
              <a:pPr>
                <a:defRPr/>
              </a:pPr>
              <a:t>2022/1/3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FF732-6E55-4828-9626-4CC3C8A9E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950D3-BDC9-4E2E-BADE-AC6353C2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8C266-EF38-4BB2-8D89-AD9B933F2B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54822"/>
      </p:ext>
    </p:extLst>
  </p:cSld>
  <p:clrMapOvr>
    <a:masterClrMapping/>
  </p:clrMapOvr>
  <p:transition advTm="3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2D4B1-23CA-47A5-BC0E-2363B7FEA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2D3E4-080B-4402-89C3-F94605C893BD}" type="datetimeFigureOut">
              <a:rPr lang="zh-CN" altLang="en-US"/>
              <a:pPr>
                <a:defRPr/>
              </a:pPr>
              <a:t>2022/1/3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D3ED0-BC62-4F36-92F0-C527C1DF4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F31AE-260A-4565-B7C2-B069263C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02387-F7BA-455F-B46B-EF88EA423F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251163"/>
      </p:ext>
    </p:extLst>
  </p:cSld>
  <p:clrMapOvr>
    <a:masterClrMapping/>
  </p:clrMapOvr>
  <p:transition advTm="3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C97B4B-C15E-4444-8ADE-2ADD938CF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4895A-F9B0-42FD-8E36-D65DD564416F}" type="datetimeFigureOut">
              <a:rPr lang="zh-CN" altLang="en-US"/>
              <a:pPr>
                <a:defRPr/>
              </a:pPr>
              <a:t>2022/1/3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26C8DE-72D5-4BFA-8547-3A339C2B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5DE05F-C262-419B-8A9D-6248FF8D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218FA-E985-4602-AC64-9BD395A6FF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171831"/>
      </p:ext>
    </p:extLst>
  </p:cSld>
  <p:clrMapOvr>
    <a:masterClrMapping/>
  </p:clrMapOvr>
  <p:transition advTm="3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635CCF6-8A1F-48E9-9958-E1C4A4B7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22A94-4A73-4C5F-A9F0-E936770C33A6}" type="datetimeFigureOut">
              <a:rPr lang="zh-CN" altLang="en-US"/>
              <a:pPr>
                <a:defRPr/>
              </a:pPr>
              <a:t>2022/1/3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15D5B52-E90E-4462-A9EB-C571792ED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3AAF3A-D95F-4F19-9F3B-E589924D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879C1-3A1B-49B2-9656-499D02BB87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227952"/>
      </p:ext>
    </p:extLst>
  </p:cSld>
  <p:clrMapOvr>
    <a:masterClrMapping/>
  </p:clrMapOvr>
  <p:transition advTm="3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B928FFD-C3D7-44CE-B1DC-E89E393CD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E1D99-CDD2-49D5-8D8A-D96D7E774A2C}" type="datetimeFigureOut">
              <a:rPr lang="zh-CN" altLang="en-US"/>
              <a:pPr>
                <a:defRPr/>
              </a:pPr>
              <a:t>2022/1/3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077778-26BC-4222-BE44-831D8DE1C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6758FB-C70C-496A-9025-0BDAB8916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F339C-77BD-4D64-8F17-074935EC9B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303333"/>
      </p:ext>
    </p:extLst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3AE26-5516-43AD-8A81-3C7859387F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277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C6F7C7C-0A90-4102-819C-0AAFF4328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75436-D02E-47B7-BD0A-86BC26EB55A5}" type="datetimeFigureOut">
              <a:rPr lang="zh-CN" altLang="en-US"/>
              <a:pPr>
                <a:defRPr/>
              </a:pPr>
              <a:t>2022/1/3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3E7839-9F2E-4009-833B-8E7ADBFF7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882F9F-AA67-436F-B932-505828CB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9523A-525D-46C4-9319-645E2366D6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590010"/>
      </p:ext>
    </p:extLst>
  </p:cSld>
  <p:clrMapOvr>
    <a:masterClrMapping/>
  </p:clrMapOvr>
  <p:transition advTm="3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E4AD8F-1C11-4DD0-AD1D-FFA9EFC38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BAF76-6A10-4FA8-BBE6-025E09753E55}" type="datetimeFigureOut">
              <a:rPr lang="zh-CN" altLang="en-US"/>
              <a:pPr>
                <a:defRPr/>
              </a:pPr>
              <a:t>2022/1/3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881C49-8F76-4AFE-A018-9EAF7FCE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C75E7F-9276-4796-8A29-24C53869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3593E-E7D1-4F5B-BAD3-E501F733B0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980439"/>
      </p:ext>
    </p:extLst>
  </p:cSld>
  <p:clrMapOvr>
    <a:masterClrMapping/>
  </p:clrMapOvr>
  <p:transition advTm="3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0316D4-9152-4B06-9FDF-45D684573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F4E93-C550-4042-ACA4-ADDC0AE92ADA}" type="datetimeFigureOut">
              <a:rPr lang="zh-CN" altLang="en-US"/>
              <a:pPr>
                <a:defRPr/>
              </a:pPr>
              <a:t>2022/1/3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6365C1-F84C-48FA-A100-04857080C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551AFC-B208-4450-BC31-EC75CA8E7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170EE-A115-4277-8BE4-BC91E6640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682901"/>
      </p:ext>
    </p:extLst>
  </p:cSld>
  <p:clrMapOvr>
    <a:masterClrMapping/>
  </p:clrMapOvr>
  <p:transition advTm="3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E9001-E203-4F2E-9385-D2483F50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25888-09AD-4493-B118-6AC197D38B8E}" type="datetimeFigureOut">
              <a:rPr lang="zh-CN" altLang="en-US"/>
              <a:pPr>
                <a:defRPr/>
              </a:pPr>
              <a:t>2022/1/3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660F2-F8A0-4172-B14B-5EC9EE8B0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7682E-B2F7-43B4-9F43-24458E998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934D3-273F-4187-89B7-2CC72A36AC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117487"/>
      </p:ext>
    </p:extLst>
  </p:cSld>
  <p:clrMapOvr>
    <a:masterClrMapping/>
  </p:clrMapOvr>
  <p:transition advTm="3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A0A05-B58A-4E0D-98DE-240BE3FD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A79F3-0C21-42CB-A96C-471B3E1FF8C4}" type="datetimeFigureOut">
              <a:rPr lang="zh-CN" altLang="en-US"/>
              <a:pPr>
                <a:defRPr/>
              </a:pPr>
              <a:t>2022/1/3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21D32-EC16-405B-BB7C-9BC94A6AE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B1E7F-8A68-460C-A1BB-EAF5CD12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DEB10-17FE-4A32-B208-25D03EB96E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327228"/>
      </p:ext>
    </p:extLst>
  </p:cSld>
  <p:clrMapOvr>
    <a:masterClrMapping/>
  </p:clrMapOvr>
  <p:transition advTm="3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665122"/>
      </p:ext>
    </p:extLst>
  </p:cSld>
  <p:clrMapOvr>
    <a:masterClrMapping/>
  </p:clrMapOvr>
  <p:transition advTm="3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292DEE4-C343-4BBA-8570-8710E21BB4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813899"/>
      </p:ext>
    </p:extLst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C6720-8B96-47E2-9ED6-7CA620341D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9174F-5FF2-4319-A130-FA15BB5E97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8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43120E-18C4-4588-B22E-A0396CD8B9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9C8EF"/>
            </a:gs>
            <a:gs pos="100000">
              <a:srgbClr val="89ADD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5D4B3EEE-81A0-4FCC-B96E-63B175BC7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6919EA-9907-48E6-8A30-98184C5CE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0B26D-ACCB-4B46-9274-CA0656F28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97AE9-688B-443A-AEE8-C7E5D6F56A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34EE94D-D649-48D5-B4B1-C741E82FF218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FC20D-1DB2-4431-B8B6-238E2F882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B5FC1-2021-4970-BAE8-2CF288066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99D5D2-BF67-4686-BB29-57E78CC5F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anose="020B0602020104020603" pitchFamily="34" charset="0"/>
        </a:defRPr>
      </a:lvl2pPr>
      <a:lvl3pPr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anose="020B0602020104020603" pitchFamily="34" charset="0"/>
        </a:defRPr>
      </a:lvl3pPr>
      <a:lvl4pPr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anose="020B0602020104020603" pitchFamily="34" charset="0"/>
        </a:defRPr>
      </a:lvl4pPr>
      <a:lvl5pPr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anose="020B0602020104020603" pitchFamily="34" charset="0"/>
        </a:defRPr>
      </a:lvl5pPr>
      <a:lvl6pPr marL="4572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anose="020B0602020104020603" pitchFamily="34" charset="0"/>
        </a:defRPr>
      </a:lvl6pPr>
      <a:lvl7pPr marL="9144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anose="020B0602020104020603" pitchFamily="34" charset="0"/>
        </a:defRPr>
      </a:lvl7pPr>
      <a:lvl8pPr marL="13716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anose="020B0602020104020603" pitchFamily="34" charset="0"/>
        </a:defRPr>
      </a:lvl8pPr>
      <a:lvl9pPr marL="18288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171450" indent="-171450" algn="l" defTabSz="685800" rtl="0" fontAlgn="base">
        <a:lnSpc>
          <a:spcPct val="120000"/>
        </a:lnSpc>
        <a:spcBef>
          <a:spcPts val="7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5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300"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2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0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0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38CAD08-7CE2-4427-9938-3ED20C62C37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0815463-6ECD-4426-B3DB-96033B80FE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3FF61-D63C-4E3A-B050-E074CF864C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F52DC-D217-4BC6-9CBE-3C0049EB0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15350-7869-451F-BC27-34E30550A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14114B1-457B-4A4C-B703-A735A19BF8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05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AD8A24F6-8688-4F2A-99A9-92BE2CA26C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DE6FDFF-D4DA-4F96-BB83-D2B67E2DE1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3B26-FEDE-41C9-8115-CDCD23E50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D8FF7-396F-4B13-8486-F12F2F77E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26494-7EAE-4C77-91EA-70C4CDA67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496BFD9-D9D6-49F8-A9F6-480DE3739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38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9DF7227A-9045-40A7-8AEA-1B21238920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48076702-6912-47FD-A85B-2F8E1A83D1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1E76F-62BF-4358-8AA4-C9E677EA1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57F7E-A504-43D9-B338-C10C1BA7B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47299-A866-46EC-9CAC-468663203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34F2A88-1554-4D0B-A2C6-54F108C8D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02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7B042A70-C275-45CE-97F1-BC4B27B732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0C694618-658B-4AEC-A67B-63831006E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8CD92-0FF0-4E9F-BB97-B27E6BD8B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55BC32-24C0-454A-86FB-2F8B36622ABC}" type="datetimeFigureOut">
              <a:rPr lang="zh-CN" altLang="en-US"/>
              <a:pPr>
                <a:defRPr/>
              </a:pPr>
              <a:t>2022/1/3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0F1F2-9E13-4574-BCE1-49478C313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C150A-29F6-46E1-BBBC-8CB0034D8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31AC19-8EB0-4EBE-8509-F5E8B491CA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06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transition advTm="300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2.xml"/><Relationship Id="rId4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2F2F2"/>
            </a:gs>
            <a:gs pos="100000">
              <a:srgbClr val="F2CEF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ackground, phông nền khai giảng đẹp">
            <a:extLst>
              <a:ext uri="{FF2B5EF4-FFF2-40B4-BE49-F238E27FC236}">
                <a16:creationId xmlns:a16="http://schemas.microsoft.com/office/drawing/2014/main" id="{5B1884CE-E767-477D-9634-A31FEF90A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9" r="7433"/>
          <a:stretch>
            <a:fillRect/>
          </a:stretch>
        </p:blipFill>
        <p:spPr bwMode="auto">
          <a:xfrm>
            <a:off x="-1588" y="858838"/>
            <a:ext cx="9144001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blumen-pflanzen094">
            <a:extLst>
              <a:ext uri="{FF2B5EF4-FFF2-40B4-BE49-F238E27FC236}">
                <a16:creationId xmlns:a16="http://schemas.microsoft.com/office/drawing/2014/main" id="{40D9B2D2-5CDE-4503-8A5A-9D14121AF9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6132">
            <a:off x="0" y="903288"/>
            <a:ext cx="12636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blumen-pflanzen094">
            <a:extLst>
              <a:ext uri="{FF2B5EF4-FFF2-40B4-BE49-F238E27FC236}">
                <a16:creationId xmlns:a16="http://schemas.microsoft.com/office/drawing/2014/main" id="{BAAB31DA-59D5-4D7A-891E-2713DDF06D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80094">
            <a:off x="8116888" y="920750"/>
            <a:ext cx="12001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blumen-pflanzen094">
            <a:extLst>
              <a:ext uri="{FF2B5EF4-FFF2-40B4-BE49-F238E27FC236}">
                <a16:creationId xmlns:a16="http://schemas.microsoft.com/office/drawing/2014/main" id="{377B412A-4FE7-4DAF-93A7-4A32D37B78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8123">
            <a:off x="8024019" y="4955382"/>
            <a:ext cx="12652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blumen-pflanzen094">
            <a:extLst>
              <a:ext uri="{FF2B5EF4-FFF2-40B4-BE49-F238E27FC236}">
                <a16:creationId xmlns:a16="http://schemas.microsoft.com/office/drawing/2014/main" id="{A805EF9A-01DC-48A1-BC06-FF936130DA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7460">
            <a:off x="-231775" y="5026025"/>
            <a:ext cx="1265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WordArt 7">
            <a:extLst>
              <a:ext uri="{FF2B5EF4-FFF2-40B4-BE49-F238E27FC236}">
                <a16:creationId xmlns:a16="http://schemas.microsoft.com/office/drawing/2014/main" id="{5CB69179-DDF4-4F68-AFB4-C6418A7A18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8375" y="1279525"/>
            <a:ext cx="6891338" cy="4171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0" cap="none" spc="0" normalizeH="0" baseline="0" noProof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CÁC EM ĐẾN VỚI TIẾT HỌC ONLINE!</a:t>
            </a:r>
          </a:p>
        </p:txBody>
      </p:sp>
      <p:sp>
        <p:nvSpPr>
          <p:cNvPr id="26632" name="WordArt 8">
            <a:extLst>
              <a:ext uri="{FF2B5EF4-FFF2-40B4-BE49-F238E27FC236}">
                <a16:creationId xmlns:a16="http://schemas.microsoft.com/office/drawing/2014/main" id="{46B105EA-5FFB-4144-B82A-C7440E2993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55900" y="1990725"/>
            <a:ext cx="3314700" cy="285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Toán </a:t>
            </a:r>
          </a:p>
        </p:txBody>
      </p:sp>
      <p:sp>
        <p:nvSpPr>
          <p:cNvPr id="26633" name="WordArt 9">
            <a:extLst>
              <a:ext uri="{FF2B5EF4-FFF2-40B4-BE49-F238E27FC236}">
                <a16:creationId xmlns:a16="http://schemas.microsoft.com/office/drawing/2014/main" id="{1902998A-4A94-4DAB-B36E-77CEED63D8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92500" y="2490788"/>
            <a:ext cx="1525588" cy="2968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Lớp: 5</a:t>
            </a: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838200" y="1143000"/>
            <a:ext cx="6400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hình tam giác ta làm thế nào?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609600" y="1219200"/>
            <a:ext cx="8001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hình tam giác ta lấy độ dài đáy, </a:t>
            </a:r>
          </a:p>
          <a:p>
            <a:pPr algn="ctr"/>
            <a:r>
              <a:rPr lang="vi-VN" sz="28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 chiều cao (cùng một đơn vị đo) rồi chia cho 2.</a:t>
            </a:r>
            <a:endParaRPr lang="en-US" sz="28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609600" y="685800"/>
            <a:ext cx="2209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Quy tắc:</a:t>
            </a:r>
          </a:p>
        </p:txBody>
      </p:sp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838200" y="3048000"/>
            <a:ext cx="6553200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Nếu gọi S là diện tích, a là độ dài đáy, h là chiều cao:</a:t>
            </a:r>
            <a:endParaRPr lang="en-US" sz="2800" kern="10" dirty="0">
              <a:ln w="9525">
                <a:noFill/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762000" y="2590800"/>
            <a:ext cx="20574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thức:</a:t>
            </a:r>
          </a:p>
        </p:txBody>
      </p:sp>
      <p:grpSp>
        <p:nvGrpSpPr>
          <p:cNvPr id="4110" name="Group 14"/>
          <p:cNvGrpSpPr>
            <a:grpSpLocks/>
          </p:cNvGrpSpPr>
          <p:nvPr/>
        </p:nvGrpSpPr>
        <p:grpSpPr bwMode="auto">
          <a:xfrm>
            <a:off x="4419600" y="4724400"/>
            <a:ext cx="3429000" cy="1295400"/>
            <a:chOff x="2352" y="2784"/>
            <a:chExt cx="2352" cy="864"/>
          </a:xfrm>
        </p:grpSpPr>
        <p:sp>
          <p:nvSpPr>
            <p:cNvPr id="10264" name="Rectangle 15"/>
            <p:cNvSpPr>
              <a:spLocks noChangeArrowheads="1"/>
            </p:cNvSpPr>
            <p:nvPr/>
          </p:nvSpPr>
          <p:spPr bwMode="auto">
            <a:xfrm>
              <a:off x="2352" y="2784"/>
              <a:ext cx="2352" cy="86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265" name="Group 16"/>
            <p:cNvGrpSpPr>
              <a:grpSpLocks/>
            </p:cNvGrpSpPr>
            <p:nvPr/>
          </p:nvGrpSpPr>
          <p:grpSpPr bwMode="auto">
            <a:xfrm>
              <a:off x="3456" y="2994"/>
              <a:ext cx="960" cy="462"/>
              <a:chOff x="3600" y="3567"/>
              <a:chExt cx="960" cy="462"/>
            </a:xfrm>
          </p:grpSpPr>
          <p:sp>
            <p:nvSpPr>
              <p:cNvPr id="10267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48" y="3567"/>
                <a:ext cx="912" cy="1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800" kern="10">
                    <a:ln w="9525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x h</a:t>
                </a:r>
              </a:p>
            </p:txBody>
          </p:sp>
          <p:sp>
            <p:nvSpPr>
              <p:cNvPr id="10268" name="Line 18"/>
              <p:cNvSpPr>
                <a:spLocks noChangeShapeType="1"/>
              </p:cNvSpPr>
              <p:nvPr/>
            </p:nvSpPr>
            <p:spPr bwMode="auto">
              <a:xfrm>
                <a:off x="3600" y="3792"/>
                <a:ext cx="942" cy="0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69" name="WordArt 19"/>
              <p:cNvSpPr>
                <a:spLocks noChangeArrowheads="1" noChangeShapeType="1" noTextEdit="1"/>
              </p:cNvSpPr>
              <p:nvPr/>
            </p:nvSpPr>
            <p:spPr bwMode="auto">
              <a:xfrm>
                <a:off x="4026" y="3840"/>
                <a:ext cx="171" cy="18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800" kern="10">
                    <a:ln w="9525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0266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688" y="3072"/>
              <a:ext cx="672" cy="2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= </a:t>
              </a:r>
            </a:p>
          </p:txBody>
        </p:sp>
      </p:grpSp>
      <p:sp>
        <p:nvSpPr>
          <p:cNvPr id="4118" name="WordArt 22"/>
          <p:cNvSpPr>
            <a:spLocks noChangeArrowheads="1" noChangeShapeType="1" noTextEdit="1"/>
          </p:cNvSpPr>
          <p:nvPr/>
        </p:nvSpPr>
        <p:spPr bwMode="auto">
          <a:xfrm>
            <a:off x="3048000" y="3810000"/>
            <a:ext cx="548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129" name="Group 33"/>
          <p:cNvGrpSpPr>
            <a:grpSpLocks/>
          </p:cNvGrpSpPr>
          <p:nvPr/>
        </p:nvGrpSpPr>
        <p:grpSpPr bwMode="auto">
          <a:xfrm>
            <a:off x="533400" y="3733800"/>
            <a:ext cx="2819400" cy="1752600"/>
            <a:chOff x="480" y="2976"/>
            <a:chExt cx="1680" cy="1009"/>
          </a:xfrm>
        </p:grpSpPr>
        <p:grpSp>
          <p:nvGrpSpPr>
            <p:cNvPr id="10260" name="Group 25"/>
            <p:cNvGrpSpPr>
              <a:grpSpLocks/>
            </p:cNvGrpSpPr>
            <p:nvPr/>
          </p:nvGrpSpPr>
          <p:grpSpPr bwMode="auto">
            <a:xfrm>
              <a:off x="480" y="2976"/>
              <a:ext cx="1680" cy="1009"/>
              <a:chOff x="480" y="2976"/>
              <a:chExt cx="1680" cy="1009"/>
            </a:xfrm>
          </p:grpSpPr>
          <p:sp>
            <p:nvSpPr>
              <p:cNvPr id="10262" name="AutoShape 23"/>
              <p:cNvSpPr>
                <a:spLocks noChangeArrowheads="1"/>
              </p:cNvSpPr>
              <p:nvPr/>
            </p:nvSpPr>
            <p:spPr bwMode="auto">
              <a:xfrm>
                <a:off x="480" y="2976"/>
                <a:ext cx="1680" cy="1009"/>
              </a:xfrm>
              <a:prstGeom prst="triangle">
                <a:avLst>
                  <a:gd name="adj" fmla="val 33551"/>
                </a:avLst>
              </a:prstGeom>
              <a:solidFill>
                <a:srgbClr val="00FFFF"/>
              </a:solidFill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63" name="Line 24"/>
              <p:cNvSpPr>
                <a:spLocks noChangeShapeType="1"/>
              </p:cNvSpPr>
              <p:nvPr/>
            </p:nvSpPr>
            <p:spPr bwMode="auto">
              <a:xfrm>
                <a:off x="1056" y="297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0261" name="AutoShape 32"/>
            <p:cNvCxnSpPr>
              <a:cxnSpLocks noChangeShapeType="1"/>
            </p:cNvCxnSpPr>
            <p:nvPr/>
          </p:nvCxnSpPr>
          <p:spPr bwMode="auto">
            <a:xfrm rot="16200000" flipH="1">
              <a:off x="984" y="3768"/>
              <a:ext cx="288" cy="14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35" name="Group 39"/>
          <p:cNvGrpSpPr>
            <a:grpSpLocks/>
          </p:cNvGrpSpPr>
          <p:nvPr/>
        </p:nvGrpSpPr>
        <p:grpSpPr bwMode="auto">
          <a:xfrm>
            <a:off x="533400" y="5486400"/>
            <a:ext cx="2819400" cy="747713"/>
            <a:chOff x="480" y="3696"/>
            <a:chExt cx="1680" cy="471"/>
          </a:xfrm>
        </p:grpSpPr>
        <p:sp>
          <p:nvSpPr>
            <p:cNvPr id="10258" name="AutoShape 37"/>
            <p:cNvSpPr>
              <a:spLocks/>
            </p:cNvSpPr>
            <p:nvPr/>
          </p:nvSpPr>
          <p:spPr bwMode="auto">
            <a:xfrm rot="5400000" flipH="1">
              <a:off x="1224" y="2952"/>
              <a:ext cx="192" cy="1680"/>
            </a:xfrm>
            <a:prstGeom prst="leftBrace">
              <a:avLst>
                <a:gd name="adj1" fmla="val 72917"/>
                <a:gd name="adj2" fmla="val 50000"/>
              </a:avLst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59" name="Text Box 38"/>
            <p:cNvSpPr txBox="1">
              <a:spLocks noChangeArrowheads="1"/>
            </p:cNvSpPr>
            <p:nvPr/>
          </p:nvSpPr>
          <p:spPr bwMode="auto">
            <a:xfrm>
              <a:off x="1200" y="3840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4141" name="Group 45"/>
          <p:cNvGrpSpPr>
            <a:grpSpLocks/>
          </p:cNvGrpSpPr>
          <p:nvPr/>
        </p:nvGrpSpPr>
        <p:grpSpPr bwMode="auto">
          <a:xfrm>
            <a:off x="1524000" y="3810000"/>
            <a:ext cx="609600" cy="1600200"/>
            <a:chOff x="1920" y="2400"/>
            <a:chExt cx="384" cy="1008"/>
          </a:xfrm>
        </p:grpSpPr>
        <p:sp>
          <p:nvSpPr>
            <p:cNvPr id="10256" name="AutoShape 36"/>
            <p:cNvSpPr>
              <a:spLocks/>
            </p:cNvSpPr>
            <p:nvPr/>
          </p:nvSpPr>
          <p:spPr bwMode="auto">
            <a:xfrm rot="10800000">
              <a:off x="1920" y="2400"/>
              <a:ext cx="144" cy="1008"/>
            </a:xfrm>
            <a:prstGeom prst="leftBrace">
              <a:avLst>
                <a:gd name="adj1" fmla="val 175000"/>
                <a:gd name="adj2" fmla="val 50000"/>
              </a:avLst>
            </a:prstGeom>
            <a:noFill/>
            <a:ln w="222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57" name="Rectangle 40"/>
            <p:cNvSpPr>
              <a:spLocks noChangeArrowheads="1"/>
            </p:cNvSpPr>
            <p:nvPr/>
          </p:nvSpPr>
          <p:spPr bwMode="auto">
            <a:xfrm>
              <a:off x="2016" y="2736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590800" y="304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TAM GIÁC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5" grpId="1" animBg="1"/>
      <p:bldP spid="4106" grpId="0"/>
      <p:bldP spid="4107" grpId="0" animBg="1"/>
      <p:bldP spid="4108" grpId="0"/>
      <p:bldP spid="4109" grpId="0" animBg="1"/>
      <p:bldP spid="41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30" name="AutoShape 18">
            <a:extLst>
              <a:ext uri="{FF2B5EF4-FFF2-40B4-BE49-F238E27FC236}">
                <a16:creationId xmlns:a16="http://schemas.microsoft.com/office/drawing/2014/main" id="{E9B76254-66C0-466A-898F-416579347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144000" cy="1219200"/>
          </a:xfrm>
          <a:prstGeom prst="flowChartTerminator">
            <a:avLst/>
          </a:prstGeom>
          <a:solidFill>
            <a:schemeClr val="bg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marL="5334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906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478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050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3622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8194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766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7338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910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x-none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Bài</a:t>
            </a:r>
            <a:r>
              <a:rPr lang="en-US" altLang="x-none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1.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Tính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diện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tích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hình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tam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giác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có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>
              <a:defRPr/>
            </a:pP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a.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Độ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dài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đáy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là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8cm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và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chiều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cao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là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6cm.</a:t>
            </a:r>
          </a:p>
          <a:p>
            <a:pPr>
              <a:defRPr/>
            </a:pP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b.Độ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dài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đáy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là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2,3dm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và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chiều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cao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là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1,2dm.</a:t>
            </a:r>
          </a:p>
        </p:txBody>
      </p:sp>
      <p:sp>
        <p:nvSpPr>
          <p:cNvPr id="115731" name="AutoShape 19">
            <a:extLst>
              <a:ext uri="{FF2B5EF4-FFF2-40B4-BE49-F238E27FC236}">
                <a16:creationId xmlns:a16="http://schemas.microsoft.com/office/drawing/2014/main" id="{F7FADD1A-958D-4444-8EA7-5D2B215B1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7497" y="3819524"/>
            <a:ext cx="4648200" cy="2319338"/>
          </a:xfrm>
          <a:prstGeom prst="horizontalScroll">
            <a:avLst>
              <a:gd name="adj" fmla="val 4116"/>
            </a:avLst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x-none" sz="2400" dirty="0">
                <a:latin typeface="Times New Roman" panose="02020603050405020304" pitchFamily="18" charset="0"/>
              </a:rPr>
              <a:t>a,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Diện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tích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hình</a:t>
            </a:r>
            <a:r>
              <a:rPr lang="en-US" altLang="x-none" sz="2400" dirty="0">
                <a:latin typeface="Times New Roman" panose="02020603050405020304" pitchFamily="18" charset="0"/>
              </a:rPr>
              <a:t> tam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giác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là</a:t>
            </a:r>
            <a:r>
              <a:rPr lang="en-US" altLang="x-none" sz="2400" dirty="0">
                <a:latin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x-none" sz="2400" dirty="0">
                <a:latin typeface="Times New Roman" panose="02020603050405020304" pitchFamily="18" charset="0"/>
              </a:rPr>
              <a:t>           (8 x 6 ): 2 = 24 (cm</a:t>
            </a:r>
            <a:r>
              <a:rPr lang="en-US" altLang="x-none" sz="2400" baseline="30000" dirty="0">
                <a:latin typeface="Times New Roman" panose="02020603050405020304" pitchFamily="18" charset="0"/>
              </a:rPr>
              <a:t>2</a:t>
            </a:r>
            <a:r>
              <a:rPr lang="en-US" altLang="x-none" sz="2400" dirty="0">
                <a:latin typeface="Times New Roman" panose="02020603050405020304" pitchFamily="18" charset="0"/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x-none" sz="2400" dirty="0" err="1">
                <a:latin typeface="Times New Roman" panose="02020603050405020304" pitchFamily="18" charset="0"/>
              </a:rPr>
              <a:t>Đáp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số</a:t>
            </a:r>
            <a:r>
              <a:rPr lang="en-US" altLang="x-none" sz="2400" dirty="0">
                <a:latin typeface="Times New Roman" panose="02020603050405020304" pitchFamily="18" charset="0"/>
              </a:rPr>
              <a:t>: a. 24 cm</a:t>
            </a:r>
            <a:r>
              <a:rPr lang="en-US" altLang="x-none" sz="2400" baseline="300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15735" name="AutoShape 23">
            <a:extLst>
              <a:ext uri="{FF2B5EF4-FFF2-40B4-BE49-F238E27FC236}">
                <a16:creationId xmlns:a16="http://schemas.microsoft.com/office/drawing/2014/main" id="{A97F999A-D8B0-47FF-A290-6D6949D2A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347913"/>
            <a:ext cx="2971800" cy="1524000"/>
          </a:xfrm>
          <a:prstGeom prst="flowChartExtra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115736" name="Line 24">
            <a:extLst>
              <a:ext uri="{FF2B5EF4-FFF2-40B4-BE49-F238E27FC236}">
                <a16:creationId xmlns:a16="http://schemas.microsoft.com/office/drawing/2014/main" id="{27200978-30B7-41A9-BAC9-01E6C5B610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7975" y="2376488"/>
            <a:ext cx="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7" name="Rectangle 25">
            <a:extLst>
              <a:ext uri="{FF2B5EF4-FFF2-40B4-BE49-F238E27FC236}">
                <a16:creationId xmlns:a16="http://schemas.microsoft.com/office/drawing/2014/main" id="{8E125FBA-9ED3-4E2F-8DB6-E167BC375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7462" y="3898900"/>
            <a:ext cx="966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200">
                <a:latin typeface="Times New Roman" panose="02020603050405020304" pitchFamily="18" charset="0"/>
              </a:rPr>
              <a:t>2,3dm</a:t>
            </a:r>
            <a:r>
              <a:rPr lang="en-US" altLang="vi-VN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5738" name="Rectangle 26">
            <a:extLst>
              <a:ext uri="{FF2B5EF4-FFF2-40B4-BE49-F238E27FC236}">
                <a16:creationId xmlns:a16="http://schemas.microsoft.com/office/drawing/2014/main" id="{F78BE832-D4F2-4DC3-B130-14E280CB7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1312" y="3033713"/>
            <a:ext cx="979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200">
                <a:latin typeface="Times New Roman" panose="02020603050405020304" pitchFamily="18" charset="0"/>
              </a:rPr>
              <a:t>1,2dm</a:t>
            </a:r>
            <a:r>
              <a:rPr lang="en-US" altLang="vi-VN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5739" name="AutoShape 27">
            <a:extLst>
              <a:ext uri="{FF2B5EF4-FFF2-40B4-BE49-F238E27FC236}">
                <a16:creationId xmlns:a16="http://schemas.microsoft.com/office/drawing/2014/main" id="{39E0E2A6-73A7-4E1F-BB4A-A207ACE2D876}"/>
              </a:ext>
            </a:extLst>
          </p:cNvPr>
          <p:cNvSpPr>
            <a:spLocks/>
          </p:cNvSpPr>
          <p:nvPr/>
        </p:nvSpPr>
        <p:spPr bwMode="auto">
          <a:xfrm>
            <a:off x="6691312" y="2371725"/>
            <a:ext cx="76200" cy="1524000"/>
          </a:xfrm>
          <a:prstGeom prst="rightBrace">
            <a:avLst>
              <a:gd name="adj1" fmla="val 1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115740" name="AutoShape 28">
            <a:extLst>
              <a:ext uri="{FF2B5EF4-FFF2-40B4-BE49-F238E27FC236}">
                <a16:creationId xmlns:a16="http://schemas.microsoft.com/office/drawing/2014/main" id="{F92F198C-1BD0-4F5D-8AF1-AF9578F60B13}"/>
              </a:ext>
            </a:extLst>
          </p:cNvPr>
          <p:cNvSpPr>
            <a:spLocks/>
          </p:cNvSpPr>
          <p:nvPr/>
        </p:nvSpPr>
        <p:spPr bwMode="auto">
          <a:xfrm rot="5400000">
            <a:off x="6536532" y="2497931"/>
            <a:ext cx="233362" cy="2943225"/>
          </a:xfrm>
          <a:prstGeom prst="rightBrace">
            <a:avLst>
              <a:gd name="adj1" fmla="val 10510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115742" name="Rectangle 30">
            <a:extLst>
              <a:ext uri="{FF2B5EF4-FFF2-40B4-BE49-F238E27FC236}">
                <a16:creationId xmlns:a16="http://schemas.microsoft.com/office/drawing/2014/main" id="{468180B9-3E3D-465B-B8F0-7FC486E33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4937" y="2524125"/>
            <a:ext cx="941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S = ?</a:t>
            </a:r>
          </a:p>
        </p:txBody>
      </p:sp>
      <p:sp>
        <p:nvSpPr>
          <p:cNvPr id="115744" name="AutoShape 32">
            <a:extLst>
              <a:ext uri="{FF2B5EF4-FFF2-40B4-BE49-F238E27FC236}">
                <a16:creationId xmlns:a16="http://schemas.microsoft.com/office/drawing/2014/main" id="{E7F00AF9-E2E9-4F43-AF13-52C279344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2347913"/>
            <a:ext cx="2438400" cy="10668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115745" name="Line 33">
            <a:extLst>
              <a:ext uri="{FF2B5EF4-FFF2-40B4-BE49-F238E27FC236}">
                <a16:creationId xmlns:a16="http://schemas.microsoft.com/office/drawing/2014/main" id="{DC7CB83E-C27A-4B69-BEF4-B13A2D3912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4500" y="2347913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6" name="AutoShape 34">
            <a:extLst>
              <a:ext uri="{FF2B5EF4-FFF2-40B4-BE49-F238E27FC236}">
                <a16:creationId xmlns:a16="http://schemas.microsoft.com/office/drawing/2014/main" id="{AD443A7C-B90D-4865-8B07-893D599E7D65}"/>
              </a:ext>
            </a:extLst>
          </p:cNvPr>
          <p:cNvSpPr>
            <a:spLocks/>
          </p:cNvSpPr>
          <p:nvPr/>
        </p:nvSpPr>
        <p:spPr bwMode="auto">
          <a:xfrm flipH="1">
            <a:off x="1614488" y="2405063"/>
            <a:ext cx="76200" cy="990600"/>
          </a:xfrm>
          <a:prstGeom prst="rightBrace">
            <a:avLst>
              <a:gd name="adj1" fmla="val 10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115747" name="Rectangle 35">
            <a:extLst>
              <a:ext uri="{FF2B5EF4-FFF2-40B4-BE49-F238E27FC236}">
                <a16:creationId xmlns:a16="http://schemas.microsoft.com/office/drawing/2014/main" id="{498B4233-7946-4802-BC32-AE2A1AC5E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8" y="2700338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200">
                <a:latin typeface="Times New Roman" panose="02020603050405020304" pitchFamily="18" charset="0"/>
              </a:rPr>
              <a:t>6cm</a:t>
            </a:r>
            <a:r>
              <a:rPr lang="en-US" altLang="vi-VN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5748" name="Rectangle 36">
            <a:extLst>
              <a:ext uri="{FF2B5EF4-FFF2-40B4-BE49-F238E27FC236}">
                <a16:creationId xmlns:a16="http://schemas.microsoft.com/office/drawing/2014/main" id="{7A586A8F-80DD-4B5F-836D-6CB7986DF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175" y="3367088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200">
                <a:latin typeface="Times New Roman" panose="02020603050405020304" pitchFamily="18" charset="0"/>
              </a:rPr>
              <a:t>8cm</a:t>
            </a:r>
            <a:r>
              <a:rPr lang="en-US" altLang="vi-VN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5749" name="AutoShape 37">
            <a:extLst>
              <a:ext uri="{FF2B5EF4-FFF2-40B4-BE49-F238E27FC236}">
                <a16:creationId xmlns:a16="http://schemas.microsoft.com/office/drawing/2014/main" id="{64EC29FC-79C5-4BD0-8368-6A85DF12ABCF}"/>
              </a:ext>
            </a:extLst>
          </p:cNvPr>
          <p:cNvSpPr>
            <a:spLocks/>
          </p:cNvSpPr>
          <p:nvPr/>
        </p:nvSpPr>
        <p:spPr bwMode="auto">
          <a:xfrm rot="5400000">
            <a:off x="1635919" y="2274094"/>
            <a:ext cx="157162" cy="2438400"/>
          </a:xfrm>
          <a:prstGeom prst="rightBrace">
            <a:avLst>
              <a:gd name="adj1" fmla="val 1292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115750" name="Rectangle 38">
            <a:extLst>
              <a:ext uri="{FF2B5EF4-FFF2-40B4-BE49-F238E27FC236}">
                <a16:creationId xmlns:a16="http://schemas.microsoft.com/office/drawing/2014/main" id="{DCAD5957-FAFD-4E3F-9032-FF3C42B7F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2381250"/>
            <a:ext cx="941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S = ?</a:t>
            </a:r>
          </a:p>
        </p:txBody>
      </p:sp>
      <p:sp>
        <p:nvSpPr>
          <p:cNvPr id="2" name="Rectangle 1"/>
          <p:cNvSpPr/>
          <p:nvPr/>
        </p:nvSpPr>
        <p:spPr>
          <a:xfrm>
            <a:off x="3526211" y="1524000"/>
            <a:ext cx="1350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201236" y="2371725"/>
            <a:ext cx="0" cy="4333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367213" y="453866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dirty="0">
                <a:latin typeface="Times New Roman" panose="02020603050405020304" pitchFamily="18" charset="0"/>
              </a:rPr>
              <a:t>b,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Diện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tích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hình</a:t>
            </a:r>
            <a:r>
              <a:rPr lang="en-US" altLang="x-none" sz="2400" dirty="0">
                <a:latin typeface="Times New Roman" panose="02020603050405020304" pitchFamily="18" charset="0"/>
              </a:rPr>
              <a:t> tam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giác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là</a:t>
            </a:r>
            <a:r>
              <a:rPr lang="en-US" altLang="x-none" sz="2400" dirty="0">
                <a:latin typeface="Times New Roman" panose="02020603050405020304" pitchFamily="18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dirty="0">
                <a:latin typeface="Times New Roman" panose="02020603050405020304" pitchFamily="18" charset="0"/>
              </a:rPr>
              <a:t>           (2,3 x 1,2) : 2 = 1,38 (dm</a:t>
            </a:r>
            <a:r>
              <a:rPr lang="en-US" altLang="x-none" sz="2400" baseline="30000" dirty="0">
                <a:latin typeface="Times New Roman" panose="02020603050405020304" pitchFamily="18" charset="0"/>
              </a:rPr>
              <a:t>2</a:t>
            </a:r>
            <a:r>
              <a:rPr lang="en-US" altLang="x-none" sz="2400" dirty="0">
                <a:latin typeface="Times New Roman" panose="02020603050405020304" pitchFamily="18" charset="0"/>
              </a:rPr>
              <a:t>) </a:t>
            </a:r>
          </a:p>
        </p:txBody>
      </p:sp>
      <p:sp>
        <p:nvSpPr>
          <p:cNvPr id="6" name="Rectangle 5"/>
          <p:cNvSpPr/>
          <p:nvPr/>
        </p:nvSpPr>
        <p:spPr>
          <a:xfrm>
            <a:off x="5938301" y="5451572"/>
            <a:ext cx="3029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x-none" sz="2400" dirty="0" err="1">
                <a:latin typeface="Times New Roman" panose="02020603050405020304" pitchFamily="18" charset="0"/>
              </a:rPr>
              <a:t>Đáp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số</a:t>
            </a:r>
            <a:r>
              <a:rPr lang="en-US" altLang="x-none" sz="2400" dirty="0">
                <a:latin typeface="Times New Roman" panose="02020603050405020304" pitchFamily="18" charset="0"/>
              </a:rPr>
              <a:t>:  1,38dm</a:t>
            </a:r>
            <a:r>
              <a:rPr lang="en-US" altLang="x-none" sz="2400" baseline="30000" dirty="0">
                <a:latin typeface="Times New Roman" panose="02020603050405020304" pitchFamily="18" charset="0"/>
              </a:rPr>
              <a:t>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5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5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1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1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30" grpId="0" animBg="1"/>
      <p:bldP spid="115731" grpId="0"/>
      <p:bldP spid="115737" grpId="0"/>
      <p:bldP spid="115738" grpId="0"/>
      <p:bldP spid="115742" grpId="0"/>
      <p:bldP spid="115747" grpId="0"/>
      <p:bldP spid="115748" grpId="0"/>
      <p:bldP spid="115750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4" name="AutoShape 8">
            <a:extLst>
              <a:ext uri="{FF2B5EF4-FFF2-40B4-BE49-F238E27FC236}">
                <a16:creationId xmlns:a16="http://schemas.microsoft.com/office/drawing/2014/main" id="{CD7C2F4E-CA0E-48DD-B218-CAA25648E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510"/>
            <a:ext cx="9144000" cy="1219200"/>
          </a:xfrm>
          <a:prstGeom prst="flowChartTerminator">
            <a:avLst/>
          </a:prstGeom>
          <a:solidFill>
            <a:srgbClr val="CCFF99">
              <a:alpha val="4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marL="5334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906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478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050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3622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8194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766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7338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910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x-none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300" b="1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Bài</a:t>
            </a:r>
            <a:r>
              <a:rPr lang="en-US" altLang="x-none" sz="2300" b="1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2.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Tính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diện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tích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hình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tam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giác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có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:</a:t>
            </a:r>
          </a:p>
          <a:p>
            <a:pPr>
              <a:defRPr/>
            </a:pP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a.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Độ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dài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đáy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là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5m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và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chiều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cao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là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24dm.</a:t>
            </a:r>
          </a:p>
          <a:p>
            <a:pPr>
              <a:defRPr/>
            </a:pP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b.Độ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dài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đáy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là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42,5m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và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chiều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cao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là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5,2m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116745" name="AutoShape 9">
            <a:extLst>
              <a:ext uri="{FF2B5EF4-FFF2-40B4-BE49-F238E27FC236}">
                <a16:creationId xmlns:a16="http://schemas.microsoft.com/office/drawing/2014/main" id="{4FFB3D46-FBAB-4889-844B-4E7DE4274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1711674"/>
            <a:ext cx="3330575" cy="1143000"/>
          </a:xfrm>
          <a:prstGeom prst="flowChartExtract">
            <a:avLst/>
          </a:prstGeom>
          <a:solidFill>
            <a:srgbClr val="EFFD67">
              <a:alpha val="52940"/>
            </a:srgbClr>
          </a:solidFill>
          <a:ln w="19050">
            <a:solidFill>
              <a:srgbClr val="66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116746" name="Line 10">
            <a:extLst>
              <a:ext uri="{FF2B5EF4-FFF2-40B4-BE49-F238E27FC236}">
                <a16:creationId xmlns:a16="http://schemas.microsoft.com/office/drawing/2014/main" id="{E43DD950-36F1-4F69-9FE7-8ED4894BCC31}"/>
              </a:ext>
            </a:extLst>
          </p:cNvPr>
          <p:cNvSpPr>
            <a:spLocks noChangeShapeType="1"/>
          </p:cNvSpPr>
          <p:nvPr/>
        </p:nvSpPr>
        <p:spPr bwMode="auto">
          <a:xfrm rot="1050429">
            <a:off x="1497941" y="1734141"/>
            <a:ext cx="321200" cy="1115902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7" name="AutoShape 11">
            <a:extLst>
              <a:ext uri="{FF2B5EF4-FFF2-40B4-BE49-F238E27FC236}">
                <a16:creationId xmlns:a16="http://schemas.microsoft.com/office/drawing/2014/main" id="{777279DE-C597-42E3-AC3B-CCA2BF728A14}"/>
              </a:ext>
            </a:extLst>
          </p:cNvPr>
          <p:cNvSpPr>
            <a:spLocks/>
          </p:cNvSpPr>
          <p:nvPr/>
        </p:nvSpPr>
        <p:spPr bwMode="auto">
          <a:xfrm rot="5409293">
            <a:off x="1620441" y="1376755"/>
            <a:ext cx="76200" cy="3246438"/>
          </a:xfrm>
          <a:prstGeom prst="rightBrace">
            <a:avLst>
              <a:gd name="adj1" fmla="val 35503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116748" name="AutoShape 12">
            <a:extLst>
              <a:ext uri="{FF2B5EF4-FFF2-40B4-BE49-F238E27FC236}">
                <a16:creationId xmlns:a16="http://schemas.microsoft.com/office/drawing/2014/main" id="{CCB6BF87-BF11-41AD-AF04-E51A103DEF13}"/>
              </a:ext>
            </a:extLst>
          </p:cNvPr>
          <p:cNvSpPr>
            <a:spLocks/>
          </p:cNvSpPr>
          <p:nvPr/>
        </p:nvSpPr>
        <p:spPr bwMode="auto">
          <a:xfrm>
            <a:off x="1705770" y="1776533"/>
            <a:ext cx="93662" cy="1078141"/>
          </a:xfrm>
          <a:prstGeom prst="rightBrace">
            <a:avLst>
              <a:gd name="adj1" fmla="val 85172"/>
              <a:gd name="adj2" fmla="val 50000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116749" name="Rectangle 13">
            <a:extLst>
              <a:ext uri="{FF2B5EF4-FFF2-40B4-BE49-F238E27FC236}">
                <a16:creationId xmlns:a16="http://schemas.microsoft.com/office/drawing/2014/main" id="{095DD00F-369E-40BF-9194-3CE51A22161E}"/>
              </a:ext>
            </a:extLst>
          </p:cNvPr>
          <p:cNvSpPr>
            <a:spLocks noChangeArrowheads="1"/>
          </p:cNvSpPr>
          <p:nvPr/>
        </p:nvSpPr>
        <p:spPr bwMode="auto">
          <a:xfrm rot="21322634">
            <a:off x="1866900" y="2084736"/>
            <a:ext cx="7620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24dm</a:t>
            </a:r>
          </a:p>
        </p:txBody>
      </p:sp>
      <p:sp>
        <p:nvSpPr>
          <p:cNvPr id="116750" name="Rectangle 14">
            <a:extLst>
              <a:ext uri="{FF2B5EF4-FFF2-40B4-BE49-F238E27FC236}">
                <a16:creationId xmlns:a16="http://schemas.microsoft.com/office/drawing/2014/main" id="{CCE50CFF-0159-40BC-B8D0-0B94C78E969B}"/>
              </a:ext>
            </a:extLst>
          </p:cNvPr>
          <p:cNvSpPr>
            <a:spLocks noChangeArrowheads="1"/>
          </p:cNvSpPr>
          <p:nvPr/>
        </p:nvSpPr>
        <p:spPr bwMode="auto">
          <a:xfrm rot="195007">
            <a:off x="1631950" y="3061248"/>
            <a:ext cx="522288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5m</a:t>
            </a:r>
          </a:p>
        </p:txBody>
      </p:sp>
      <p:sp>
        <p:nvSpPr>
          <p:cNvPr id="116752" name="AutoShape 16">
            <a:extLst>
              <a:ext uri="{FF2B5EF4-FFF2-40B4-BE49-F238E27FC236}">
                <a16:creationId xmlns:a16="http://schemas.microsoft.com/office/drawing/2014/main" id="{586483AA-88E9-4332-8598-A6BE94B49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730" y="1610913"/>
            <a:ext cx="3048000" cy="1066800"/>
          </a:xfrm>
          <a:prstGeom prst="rtTriangle">
            <a:avLst/>
          </a:prstGeom>
          <a:solidFill>
            <a:schemeClr val="bg2"/>
          </a:solidFill>
          <a:ln w="9525">
            <a:solidFill>
              <a:srgbClr val="66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116753" name="AutoShape 17">
            <a:extLst>
              <a:ext uri="{FF2B5EF4-FFF2-40B4-BE49-F238E27FC236}">
                <a16:creationId xmlns:a16="http://schemas.microsoft.com/office/drawing/2014/main" id="{FD11C553-9C6A-44CF-82C8-75D84334EFF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31130" y="1610913"/>
            <a:ext cx="990600" cy="1066800"/>
          </a:xfrm>
          <a:prstGeom prst="rtTriangle">
            <a:avLst/>
          </a:prstGeom>
          <a:solidFill>
            <a:schemeClr val="bg2"/>
          </a:solidFill>
          <a:ln w="9525">
            <a:solidFill>
              <a:srgbClr val="66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116755" name="AutoShape 19">
            <a:extLst>
              <a:ext uri="{FF2B5EF4-FFF2-40B4-BE49-F238E27FC236}">
                <a16:creationId xmlns:a16="http://schemas.microsoft.com/office/drawing/2014/main" id="{634FA8E1-A62D-4256-BDA6-7B6AD071B8F0}"/>
              </a:ext>
            </a:extLst>
          </p:cNvPr>
          <p:cNvSpPr>
            <a:spLocks/>
          </p:cNvSpPr>
          <p:nvPr/>
        </p:nvSpPr>
        <p:spPr bwMode="auto">
          <a:xfrm>
            <a:off x="6045542" y="1610913"/>
            <a:ext cx="76200" cy="1066800"/>
          </a:xfrm>
          <a:prstGeom prst="rightBrace">
            <a:avLst>
              <a:gd name="adj1" fmla="val 11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116756" name="Rectangle 20">
            <a:extLst>
              <a:ext uri="{FF2B5EF4-FFF2-40B4-BE49-F238E27FC236}">
                <a16:creationId xmlns:a16="http://schemas.microsoft.com/office/drawing/2014/main" id="{3C5B96F0-123A-408F-AF02-E467ACCBB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0317" y="2010963"/>
            <a:ext cx="8016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5,2m</a:t>
            </a:r>
          </a:p>
        </p:txBody>
      </p:sp>
      <p:sp>
        <p:nvSpPr>
          <p:cNvPr id="116757" name="AutoShape 21">
            <a:extLst>
              <a:ext uri="{FF2B5EF4-FFF2-40B4-BE49-F238E27FC236}">
                <a16:creationId xmlns:a16="http://schemas.microsoft.com/office/drawing/2014/main" id="{186D7235-117D-43B7-8F61-242B07406B1C}"/>
              </a:ext>
            </a:extLst>
          </p:cNvPr>
          <p:cNvSpPr>
            <a:spLocks/>
          </p:cNvSpPr>
          <p:nvPr/>
        </p:nvSpPr>
        <p:spPr bwMode="auto">
          <a:xfrm rot="5400000">
            <a:off x="6938511" y="817957"/>
            <a:ext cx="228600" cy="3986212"/>
          </a:xfrm>
          <a:prstGeom prst="rightBrace">
            <a:avLst>
              <a:gd name="adj1" fmla="val 14531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116758" name="Rectangle 22">
            <a:extLst>
              <a:ext uri="{FF2B5EF4-FFF2-40B4-BE49-F238E27FC236}">
                <a16:creationId xmlns:a16="http://schemas.microsoft.com/office/drawing/2014/main" id="{0F50B455-D1D4-4FD4-9FC5-DEB331805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1711673"/>
            <a:ext cx="838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 = ?</a:t>
            </a:r>
          </a:p>
        </p:txBody>
      </p:sp>
      <p:sp>
        <p:nvSpPr>
          <p:cNvPr id="116759" name="Rectangle 23">
            <a:extLst>
              <a:ext uri="{FF2B5EF4-FFF2-40B4-BE49-F238E27FC236}">
                <a16:creationId xmlns:a16="http://schemas.microsoft.com/office/drawing/2014/main" id="{A27D65FD-7668-41D1-8303-23E4172CC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205" y="2772963"/>
            <a:ext cx="954087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42,5m</a:t>
            </a:r>
          </a:p>
        </p:txBody>
      </p:sp>
      <p:sp>
        <p:nvSpPr>
          <p:cNvPr id="116760" name="Rectangle 24">
            <a:extLst>
              <a:ext uri="{FF2B5EF4-FFF2-40B4-BE49-F238E27FC236}">
                <a16:creationId xmlns:a16="http://schemas.microsoft.com/office/drawing/2014/main" id="{98F98D82-1C04-405E-A399-E8E7E0F7A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1117" y="1477563"/>
            <a:ext cx="8318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S = ?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5224" y="3440216"/>
            <a:ext cx="4495800" cy="345479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en-US" altLang="en-US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5m = 50 </a:t>
            </a:r>
            <a:r>
              <a:rPr lang="en-US" alt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alt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defRPr/>
            </a:pPr>
            <a:r>
              <a:rPr lang="en-US" alt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tích hình tam giác đó là: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50 x 24: 2 = 600 ( dm</a:t>
            </a:r>
            <a:r>
              <a:rPr lang="en-US" altLang="en-US" sz="19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số: 600dm</a:t>
            </a:r>
            <a:r>
              <a:rPr lang="en-US" altLang="en-US" sz="19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C2:    </a:t>
            </a:r>
            <a:r>
              <a:rPr lang="en-US" altLang="en-US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24dm= 2,4m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altLang="en-US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5 x 2, 4: 2 = 6 ( m</a:t>
            </a:r>
            <a:r>
              <a:rPr lang="en-US" altLang="en-US" sz="19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6m</a:t>
            </a:r>
            <a:r>
              <a:rPr lang="en-US" altLang="en-US" sz="19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804911" y="3581400"/>
            <a:ext cx="44958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altLang="en-US" sz="19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19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42, 5 x 5, 2: 2 = 110,5 ( m</a:t>
            </a:r>
            <a:r>
              <a:rPr lang="en-US" altLang="en-US" sz="19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>
              <a:spcBef>
                <a:spcPct val="50000"/>
              </a:spcBef>
            </a:pP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altLang="en-US" sz="19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: 110,5m</a:t>
            </a:r>
            <a:r>
              <a:rPr lang="en-US" altLang="en-US" sz="19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54350" y="1228710"/>
            <a:ext cx="15176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 b="1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419600" y="2054674"/>
            <a:ext cx="40976" cy="48033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1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1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8" grpId="0" animBg="1"/>
      <p:bldP spid="116749" grpId="0"/>
      <p:bldP spid="116750" grpId="0"/>
      <p:bldP spid="116756" grpId="0"/>
      <p:bldP spid="116758" grpId="0"/>
      <p:bldP spid="116759" grpId="0"/>
      <p:bldP spid="116760" grpId="0"/>
      <p:bldP spid="21" grpId="0" autoUpdateAnimBg="0"/>
      <p:bldP spid="2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>
            <a:extLst>
              <a:ext uri="{FF2B5EF4-FFF2-40B4-BE49-F238E27FC236}">
                <a16:creationId xmlns:a16="http://schemas.microsoft.com/office/drawing/2014/main" id="{A38D8079-A082-44EE-BD5E-E1AD4A1A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81" name="AutoShape 21">
            <a:extLst>
              <a:ext uri="{FF2B5EF4-FFF2-40B4-BE49-F238E27FC236}">
                <a16:creationId xmlns:a16="http://schemas.microsoft.com/office/drawing/2014/main" id="{1FCDE427-8B5B-4FE1-801B-98AF9C6CB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438400"/>
            <a:ext cx="7772400" cy="609600"/>
          </a:xfrm>
          <a:prstGeom prst="flowChartTerminator">
            <a:avLst/>
          </a:prstGeom>
          <a:solidFill>
            <a:schemeClr val="bg2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Muốn tính diện tích hình tam giác ta làm thế nào ? </a:t>
            </a:r>
          </a:p>
        </p:txBody>
      </p:sp>
      <p:sp>
        <p:nvSpPr>
          <p:cNvPr id="117782" name="AutoShape 22">
            <a:extLst>
              <a:ext uri="{FF2B5EF4-FFF2-40B4-BE49-F238E27FC236}">
                <a16:creationId xmlns:a16="http://schemas.microsoft.com/office/drawing/2014/main" id="{E0FAC152-E662-499F-824F-9517C0B32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8" y="2366963"/>
            <a:ext cx="8305800" cy="1066800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600">
                <a:latin typeface="Times New Roman" panose="02020603050405020304" pitchFamily="18" charset="0"/>
              </a:rPr>
              <a:t>Muốn tính diện tích hình tam giác ta lấy độ dài đáy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600">
                <a:latin typeface="Times New Roman" panose="02020603050405020304" pitchFamily="18" charset="0"/>
              </a:rPr>
              <a:t> nhân với chiều cao (cùng một đơn vị đo) rồi chia cho 2.</a:t>
            </a:r>
            <a:r>
              <a:rPr lang="en-US" altLang="vi-VN" sz="240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17783" name="AutoShape 23">
            <a:extLst>
              <a:ext uri="{FF2B5EF4-FFF2-40B4-BE49-F238E27FC236}">
                <a16:creationId xmlns:a16="http://schemas.microsoft.com/office/drawing/2014/main" id="{B1415725-C3AE-4E66-BFD5-16E3EE183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67125"/>
            <a:ext cx="7772400" cy="609600"/>
          </a:xfrm>
          <a:prstGeom prst="flowChartTerminator">
            <a:avLst/>
          </a:prstGeom>
          <a:solidFill>
            <a:schemeClr val="bg2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Viết công thức tính diện tích hình tam giác ? </a:t>
            </a:r>
          </a:p>
        </p:txBody>
      </p:sp>
      <p:sp>
        <p:nvSpPr>
          <p:cNvPr id="117785" name="AutoShape 25">
            <a:extLst>
              <a:ext uri="{FF2B5EF4-FFF2-40B4-BE49-F238E27FC236}">
                <a16:creationId xmlns:a16="http://schemas.microsoft.com/office/drawing/2014/main" id="{23104901-2F28-4DDD-8B8F-316AC3DC4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4538663"/>
            <a:ext cx="1943100" cy="1014412"/>
          </a:xfrm>
          <a:prstGeom prst="flowChartAlternateProcess">
            <a:avLst/>
          </a:prstGeom>
          <a:solidFill>
            <a:srgbClr val="FFCCFF">
              <a:alpha val="56078"/>
            </a:srgbClr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 S =</a:t>
            </a:r>
          </a:p>
        </p:txBody>
      </p:sp>
      <p:graphicFrame>
        <p:nvGraphicFramePr>
          <p:cNvPr id="117786" name="Object 26">
            <a:extLst>
              <a:ext uri="{FF2B5EF4-FFF2-40B4-BE49-F238E27FC236}">
                <a16:creationId xmlns:a16="http://schemas.microsoft.com/office/drawing/2014/main" id="{B7FFED2E-23D5-47A3-823A-7464FFE110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24350" y="4676775"/>
          <a:ext cx="838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4" imgW="6143625" imgH="6800850" progId="">
                  <p:embed/>
                </p:oleObj>
              </mc:Choice>
              <mc:Fallback>
                <p:oleObj name="Equation" r:id="rId4" imgW="6143625" imgH="680085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0" y="4676775"/>
                        <a:ext cx="8382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90800" y="304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TAM GIÁC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17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1" grpId="0" animBg="1"/>
      <p:bldP spid="117782" grpId="0" animBg="1"/>
      <p:bldP spid="117783" grpId="0" animBg="1"/>
      <p:bldP spid="117783" grpId="1" animBg="1"/>
      <p:bldP spid="1177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</a:p>
        </p:txBody>
      </p:sp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1736725" y="7175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371600" y="990600"/>
            <a:ext cx="6934200" cy="11906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quy tắc và công thức tính diện tích hình tam giác?</a:t>
            </a:r>
          </a:p>
        </p:txBody>
      </p:sp>
      <p:pic>
        <p:nvPicPr>
          <p:cNvPr id="14341" name="Picture 10" descr="BD1498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WordArt 12"/>
          <p:cNvSpPr>
            <a:spLocks noChangeArrowheads="1" noChangeShapeType="1" noTextEdit="1"/>
          </p:cNvSpPr>
          <p:nvPr/>
        </p:nvSpPr>
        <p:spPr bwMode="auto">
          <a:xfrm>
            <a:off x="685800" y="2514600"/>
            <a:ext cx="8001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hình tam giác ta lấy độ dài đáy, </a:t>
            </a:r>
          </a:p>
          <a:p>
            <a:pPr algn="ctr"/>
            <a:r>
              <a:rPr lang="vi-VN" sz="2800" kern="1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 chiều cao (cùng một đơn vị đo) rồi chia cho 2.</a:t>
            </a:r>
            <a:endParaRPr lang="en-US" sz="2800" kern="10">
              <a:ln w="9525">
                <a:solidFill>
                  <a:srgbClr val="0066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3048000" y="4572000"/>
            <a:ext cx="3429000" cy="1295400"/>
            <a:chOff x="2352" y="2784"/>
            <a:chExt cx="2352" cy="864"/>
          </a:xfrm>
        </p:grpSpPr>
        <p:sp>
          <p:nvSpPr>
            <p:cNvPr id="14346" name="Rectangle 14"/>
            <p:cNvSpPr>
              <a:spLocks noChangeArrowheads="1"/>
            </p:cNvSpPr>
            <p:nvPr/>
          </p:nvSpPr>
          <p:spPr bwMode="auto">
            <a:xfrm>
              <a:off x="2352" y="2784"/>
              <a:ext cx="2352" cy="86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347" name="Group 15"/>
            <p:cNvGrpSpPr>
              <a:grpSpLocks/>
            </p:cNvGrpSpPr>
            <p:nvPr/>
          </p:nvGrpSpPr>
          <p:grpSpPr bwMode="auto">
            <a:xfrm>
              <a:off x="3456" y="2994"/>
              <a:ext cx="960" cy="462"/>
              <a:chOff x="3600" y="3567"/>
              <a:chExt cx="960" cy="462"/>
            </a:xfrm>
          </p:grpSpPr>
          <p:sp>
            <p:nvSpPr>
              <p:cNvPr id="14349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48" y="3567"/>
                <a:ext cx="912" cy="1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800" kern="10">
                    <a:ln w="9525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x h</a:t>
                </a:r>
              </a:p>
            </p:txBody>
          </p:sp>
          <p:sp>
            <p:nvSpPr>
              <p:cNvPr id="14350" name="Line 17"/>
              <p:cNvSpPr>
                <a:spLocks noChangeShapeType="1"/>
              </p:cNvSpPr>
              <p:nvPr/>
            </p:nvSpPr>
            <p:spPr bwMode="auto">
              <a:xfrm>
                <a:off x="3600" y="3792"/>
                <a:ext cx="942" cy="0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1" name="WordArt 1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026" y="3840"/>
                <a:ext cx="171" cy="18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800" kern="10">
                    <a:ln w="9525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4348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2688" y="3072"/>
              <a:ext cx="672" cy="2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= </a:t>
              </a:r>
            </a:p>
          </p:txBody>
        </p:sp>
      </p:grpSp>
      <p:sp>
        <p:nvSpPr>
          <p:cNvPr id="17428" name="WordArt 20"/>
          <p:cNvSpPr>
            <a:spLocks noChangeArrowheads="1" noChangeShapeType="1" noTextEdit="1"/>
          </p:cNvSpPr>
          <p:nvPr/>
        </p:nvSpPr>
        <p:spPr bwMode="auto">
          <a:xfrm>
            <a:off x="1828800" y="3810000"/>
            <a:ext cx="548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diện tích hình tam giác:</a:t>
            </a:r>
          </a:p>
        </p:txBody>
      </p:sp>
      <p:sp>
        <p:nvSpPr>
          <p:cNvPr id="14345" name="WordArt 21"/>
          <p:cNvSpPr>
            <a:spLocks noChangeArrowheads="1" noChangeShapeType="1" noTextEdit="1"/>
          </p:cNvSpPr>
          <p:nvPr/>
        </p:nvSpPr>
        <p:spPr bwMode="auto">
          <a:xfrm>
            <a:off x="2514600" y="228600"/>
            <a:ext cx="3705225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 kiến thức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nimBg="1"/>
      <p:bldP spid="17420" grpId="0" animBg="1"/>
      <p:bldP spid="174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 rot="10800000" flipV="1">
            <a:off x="5029200" y="1600200"/>
            <a:ext cx="3279775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	24 cm</a:t>
            </a:r>
            <a:r>
              <a:rPr lang="en-US" altLang="en-US" sz="32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 rot="10800000" flipV="1">
            <a:off x="5029200" y="3276600"/>
            <a:ext cx="3201988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	   48 cm</a:t>
            </a:r>
            <a:r>
              <a:rPr lang="en-US" altLang="en-US" sz="32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 rot="10800000" flipV="1">
            <a:off x="5029200" y="2362200"/>
            <a:ext cx="3200400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12 cm</a:t>
            </a:r>
            <a:r>
              <a:rPr lang="en-US" altLang="en-US" sz="3200" b="1" baseline="3000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4953000" y="236220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736725" y="7175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295400" y="457200"/>
            <a:ext cx="6934200" cy="11906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tam giác có số đo như hình vẽ là:</a:t>
            </a:r>
          </a:p>
        </p:txBody>
      </p:sp>
      <p:pic>
        <p:nvPicPr>
          <p:cNvPr id="15369" name="Picture 12" descr="BD1498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87" name="Group 27"/>
          <p:cNvGrpSpPr>
            <a:grpSpLocks/>
          </p:cNvGrpSpPr>
          <p:nvPr/>
        </p:nvGrpSpPr>
        <p:grpSpPr bwMode="auto">
          <a:xfrm>
            <a:off x="685800" y="1828800"/>
            <a:ext cx="3505200" cy="2743200"/>
            <a:chOff x="480" y="1104"/>
            <a:chExt cx="2208" cy="1722"/>
          </a:xfrm>
        </p:grpSpPr>
        <p:grpSp>
          <p:nvGrpSpPr>
            <p:cNvPr id="15372" name="Group 14"/>
            <p:cNvGrpSpPr>
              <a:grpSpLocks/>
            </p:cNvGrpSpPr>
            <p:nvPr/>
          </p:nvGrpSpPr>
          <p:grpSpPr bwMode="auto">
            <a:xfrm>
              <a:off x="480" y="1104"/>
              <a:ext cx="2208" cy="1200"/>
              <a:chOff x="480" y="2976"/>
              <a:chExt cx="1680" cy="1009"/>
            </a:xfrm>
          </p:grpSpPr>
          <p:grpSp>
            <p:nvGrpSpPr>
              <p:cNvPr id="15379" name="Group 15"/>
              <p:cNvGrpSpPr>
                <a:grpSpLocks/>
              </p:cNvGrpSpPr>
              <p:nvPr/>
            </p:nvGrpSpPr>
            <p:grpSpPr bwMode="auto">
              <a:xfrm>
                <a:off x="480" y="2976"/>
                <a:ext cx="1680" cy="1009"/>
                <a:chOff x="480" y="2976"/>
                <a:chExt cx="1680" cy="1009"/>
              </a:xfrm>
            </p:grpSpPr>
            <p:sp>
              <p:nvSpPr>
                <p:cNvPr id="15381" name="AutoShape 16"/>
                <p:cNvSpPr>
                  <a:spLocks noChangeArrowheads="1"/>
                </p:cNvSpPr>
                <p:nvPr/>
              </p:nvSpPr>
              <p:spPr bwMode="auto">
                <a:xfrm>
                  <a:off x="480" y="2976"/>
                  <a:ext cx="1680" cy="1009"/>
                </a:xfrm>
                <a:prstGeom prst="triangle">
                  <a:avLst>
                    <a:gd name="adj" fmla="val 33551"/>
                  </a:avLst>
                </a:prstGeom>
                <a:solidFill>
                  <a:srgbClr val="00FFFF"/>
                </a:solidFill>
                <a:ln w="28575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382" name="Line 17"/>
                <p:cNvSpPr>
                  <a:spLocks noChangeShapeType="1"/>
                </p:cNvSpPr>
                <p:nvPr/>
              </p:nvSpPr>
              <p:spPr bwMode="auto">
                <a:xfrm>
                  <a:off x="1056" y="2976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5380" name="AutoShape 18"/>
              <p:cNvCxnSpPr>
                <a:cxnSpLocks noChangeShapeType="1"/>
              </p:cNvCxnSpPr>
              <p:nvPr/>
            </p:nvCxnSpPr>
            <p:spPr bwMode="auto">
              <a:xfrm rot="16200000" flipH="1">
                <a:off x="984" y="3768"/>
                <a:ext cx="288" cy="144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1248" y="1104"/>
              <a:ext cx="768" cy="1200"/>
              <a:chOff x="1248" y="1104"/>
              <a:chExt cx="768" cy="1200"/>
            </a:xfrm>
          </p:grpSpPr>
          <p:sp>
            <p:nvSpPr>
              <p:cNvPr id="15377" name="AutoShape 20"/>
              <p:cNvSpPr>
                <a:spLocks/>
              </p:cNvSpPr>
              <p:nvPr/>
            </p:nvSpPr>
            <p:spPr bwMode="auto">
              <a:xfrm rot="10800000">
                <a:off x="1248" y="1104"/>
                <a:ext cx="144" cy="1200"/>
              </a:xfrm>
              <a:prstGeom prst="leftBrace">
                <a:avLst>
                  <a:gd name="adj1" fmla="val 20833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78" name="Rectangle 21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624" cy="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4cm</a:t>
                </a:r>
              </a:p>
            </p:txBody>
          </p:sp>
        </p:grpSp>
        <p:grpSp>
          <p:nvGrpSpPr>
            <p:cNvPr id="15374" name="Group 25"/>
            <p:cNvGrpSpPr>
              <a:grpSpLocks/>
            </p:cNvGrpSpPr>
            <p:nvPr/>
          </p:nvGrpSpPr>
          <p:grpSpPr bwMode="auto">
            <a:xfrm>
              <a:off x="480" y="2352"/>
              <a:ext cx="2208" cy="474"/>
              <a:chOff x="480" y="2352"/>
              <a:chExt cx="2208" cy="474"/>
            </a:xfrm>
          </p:grpSpPr>
          <p:sp>
            <p:nvSpPr>
              <p:cNvPr id="15375" name="AutoShape 23"/>
              <p:cNvSpPr>
                <a:spLocks/>
              </p:cNvSpPr>
              <p:nvPr/>
            </p:nvSpPr>
            <p:spPr bwMode="auto">
              <a:xfrm rot="5400000" flipH="1">
                <a:off x="1488" y="1344"/>
                <a:ext cx="192" cy="2208"/>
              </a:xfrm>
              <a:prstGeom prst="leftBrace">
                <a:avLst>
                  <a:gd name="adj1" fmla="val 9583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76" name="Text Box 24"/>
              <p:cNvSpPr txBox="1">
                <a:spLocks noChangeArrowheads="1"/>
              </p:cNvSpPr>
              <p:nvPr/>
            </p:nvSpPr>
            <p:spPr bwMode="auto">
              <a:xfrm>
                <a:off x="1406" y="2499"/>
                <a:ext cx="80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6cm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3388E-6 L 1.11022E-16 -0.1042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3" grpId="1" animBg="1"/>
      <p:bldP spid="15365" grpId="0" animBg="1"/>
      <p:bldP spid="15365" grpId="1" animBg="1"/>
      <p:bldP spid="15367" grpId="0" animBg="1"/>
      <p:bldP spid="15367" grpId="1" animBg="1"/>
      <p:bldP spid="15368" grpId="0" animBg="1"/>
      <p:bldP spid="15368" grpId="1" animBg="1"/>
      <p:bldP spid="153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 rot="10800000" flipV="1">
            <a:off x="2970213" y="1828800"/>
            <a:ext cx="3281362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	1,8 dm</a:t>
            </a:r>
            <a:r>
              <a:rPr lang="en-US" altLang="en-US" sz="32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 rot="10800000" flipV="1">
            <a:off x="3046413" y="3427413"/>
            <a:ext cx="3200400" cy="5794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	7,2 cm</a:t>
            </a:r>
            <a:r>
              <a:rPr lang="en-US" altLang="en-US" sz="32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 rot="10800000" flipV="1">
            <a:off x="3046413" y="2667000"/>
            <a:ext cx="3125787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 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3,6 dm</a:t>
            </a:r>
            <a:r>
              <a:rPr lang="en-US" altLang="en-US" sz="32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2895600" y="18288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736725" y="7175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524000" y="457200"/>
            <a:ext cx="7315200" cy="11906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tam giác có cạnh đáy 3dm, chiều cao 1,2dm là:</a:t>
            </a:r>
          </a:p>
        </p:txBody>
      </p:sp>
      <p:pic>
        <p:nvPicPr>
          <p:cNvPr id="16393" name="Picture 11" descr="BD1498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388" grpId="1" animBg="1"/>
      <p:bldP spid="16390" grpId="0" animBg="1"/>
      <p:bldP spid="16390" grpId="1" animBg="1"/>
      <p:bldP spid="16391" grpId="0" animBg="1"/>
      <p:bldP spid="16391" grpId="1" animBg="1"/>
      <p:bldP spid="163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inh">
            <a:extLst>
              <a:ext uri="{FF2B5EF4-FFF2-40B4-BE49-F238E27FC236}">
                <a16:creationId xmlns:a16="http://schemas.microsoft.com/office/drawing/2014/main" id="{143BB2EC-E8CF-4003-9F50-D724E585F33B}"/>
              </a:ext>
            </a:extLst>
          </p:cNvPr>
          <p:cNvPicPr>
            <a:picLocks noChangeAspect="1" noChangeArrowheads="1" noCrop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7150" y="1609725"/>
            <a:ext cx="9124950" cy="3952875"/>
          </a:xfrm>
          <a:noFill/>
        </p:spPr>
      </p:pic>
      <p:sp>
        <p:nvSpPr>
          <p:cNvPr id="59395" name="WordArt 5">
            <a:extLst>
              <a:ext uri="{FF2B5EF4-FFF2-40B4-BE49-F238E27FC236}">
                <a16:creationId xmlns:a16="http://schemas.microsoft.com/office/drawing/2014/main" id="{D731726D-2135-42CE-A3D1-600A4C1E85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2800" y="1000125"/>
            <a:ext cx="2819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3999">
                      <a:srgbClr val="83A7C3"/>
                    </a:gs>
                    <a:gs pos="6500">
                      <a:srgbClr val="768FB9"/>
                    </a:gs>
                    <a:gs pos="10501">
                      <a:srgbClr val="83A7C3"/>
                    </a:gs>
                    <a:gs pos="25999">
                      <a:srgbClr val="FFFFFF"/>
                    </a:gs>
                    <a:gs pos="28000">
                      <a:srgbClr val="9C6563"/>
                    </a:gs>
                    <a:gs pos="28999">
                      <a:srgbClr val="80302D"/>
                    </a:gs>
                    <a:gs pos="35501">
                      <a:srgbClr val="C0524E"/>
                    </a:gs>
                    <a:gs pos="47000">
                      <a:srgbClr val="EBDAD4"/>
                    </a:gs>
                    <a:gs pos="50000">
                      <a:srgbClr val="55261C"/>
                    </a:gs>
                    <a:gs pos="53000">
                      <a:srgbClr val="EBDAD4"/>
                    </a:gs>
                    <a:gs pos="64500">
                      <a:srgbClr val="C0524E"/>
                    </a:gs>
                    <a:gs pos="71001">
                      <a:srgbClr val="80302D"/>
                    </a:gs>
                    <a:gs pos="72000">
                      <a:srgbClr val="9C6563"/>
                    </a:gs>
                    <a:gs pos="74001">
                      <a:srgbClr val="FFFFFF"/>
                    </a:gs>
                    <a:gs pos="89500">
                      <a:srgbClr val="83A7C3"/>
                    </a:gs>
                    <a:gs pos="93500">
                      <a:srgbClr val="768FB9"/>
                    </a:gs>
                    <a:gs pos="96001">
                      <a:srgbClr val="83A7C3"/>
                    </a:gs>
                    <a:gs pos="100000">
                      <a:srgbClr val="DCEBF5"/>
                    </a:gs>
                  </a:gsLst>
                  <a:lin ang="18900000" scaled="1"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1508" name="Rectangle 36">
            <a:extLst>
              <a:ext uri="{FF2B5EF4-FFF2-40B4-BE49-F238E27FC236}">
                <a16:creationId xmlns:a16="http://schemas.microsoft.com/office/drawing/2014/main" id="{F3E57D85-F454-44A8-9540-5D14012D1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551DE6-B004-4C27-9BB8-3C8FB4341B06}"/>
              </a:ext>
            </a:extLst>
          </p:cNvPr>
          <p:cNvSpPr txBox="1"/>
          <p:nvPr/>
        </p:nvSpPr>
        <p:spPr>
          <a:xfrm>
            <a:off x="1992313" y="2297113"/>
            <a:ext cx="55403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E98B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Hoàn thành VBTT: Diện tích hình tam giác 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E98B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Chuẩn bị tiết: Luyện tập (trang 88).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图片 1">
            <a:extLst>
              <a:ext uri="{FF2B5EF4-FFF2-40B4-BE49-F238E27FC236}">
                <a16:creationId xmlns:a16="http://schemas.microsoft.com/office/drawing/2014/main" id="{015B2960-8634-4FAE-8B0F-37B1A1AAB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85725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图片 2">
            <a:extLst>
              <a:ext uri="{FF2B5EF4-FFF2-40B4-BE49-F238E27FC236}">
                <a16:creationId xmlns:a16="http://schemas.microsoft.com/office/drawing/2014/main" id="{F500324E-8E65-4537-8B96-37C900D98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846513"/>
            <a:ext cx="38703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图片 3">
            <a:extLst>
              <a:ext uri="{FF2B5EF4-FFF2-40B4-BE49-F238E27FC236}">
                <a16:creationId xmlns:a16="http://schemas.microsoft.com/office/drawing/2014/main" id="{EBCFB40F-C6A2-40FA-AC94-8C1D6E1C7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4373563"/>
            <a:ext cx="1158875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图片 4">
            <a:extLst>
              <a:ext uri="{FF2B5EF4-FFF2-40B4-BE49-F238E27FC236}">
                <a16:creationId xmlns:a16="http://schemas.microsoft.com/office/drawing/2014/main" id="{7CD31E56-6AEF-4484-81D8-3765E4953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92613"/>
            <a:ext cx="2733675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2A026D-A441-4484-A2FC-03036EC3EE28}"/>
              </a:ext>
            </a:extLst>
          </p:cNvPr>
          <p:cNvSpPr/>
          <p:nvPr/>
        </p:nvSpPr>
        <p:spPr>
          <a:xfrm>
            <a:off x="-2626242" y="2152650"/>
            <a:ext cx="1497064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2700">
                  <a:solidFill>
                    <a:srgbClr val="FE98B0"/>
                  </a:solidFill>
                  <a:prstDash val="solid"/>
                </a:ln>
                <a:pattFill prst="pct50">
                  <a:fgClr>
                    <a:srgbClr val="FE98B0"/>
                  </a:fgClr>
                  <a:bgClr>
                    <a:srgbClr val="FE98B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E98B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Tiết học kết thúc.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2700">
                  <a:solidFill>
                    <a:srgbClr val="FE98B0"/>
                  </a:solidFill>
                  <a:prstDash val="solid"/>
                </a:ln>
                <a:pattFill prst="pct50">
                  <a:fgClr>
                    <a:srgbClr val="FE98B0"/>
                  </a:fgClr>
                  <a:bgClr>
                    <a:srgbClr val="FE98B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E98B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Chúc các con luôn vui vẻ và học tốt!</a:t>
            </a:r>
          </a:p>
        </p:txBody>
      </p:sp>
    </p:spTree>
  </p:cSld>
  <p:clrMapOvr>
    <a:masterClrMapping/>
  </p:clrMapOvr>
  <p:transition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53F73A7B-9D82-4900-8088-C83A942EF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152400"/>
            <a:ext cx="9196388" cy="6705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/>
              <a:t>vc</a:t>
            </a:r>
          </a:p>
        </p:txBody>
      </p:sp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2743200" y="109870"/>
            <a:ext cx="3733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28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Unicode MS"/>
                <a:ea typeface="Arial Unicode MS"/>
                <a:cs typeface="Arial Unicode MS"/>
              </a:rPr>
              <a:t>Hình tam giác</a:t>
            </a:r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57150" cmpd="thinThick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Text Box 12"/>
          <p:cNvSpPr txBox="1">
            <a:spLocks noChangeArrowheads="1"/>
          </p:cNvSpPr>
          <p:nvPr/>
        </p:nvSpPr>
        <p:spPr bwMode="auto">
          <a:xfrm>
            <a:off x="1295400" y="4876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graphicFrame>
        <p:nvGraphicFramePr>
          <p:cNvPr id="6321" name="Group 177"/>
          <p:cNvGraphicFramePr>
            <a:graphicFrameLocks noGrp="1"/>
          </p:cNvGraphicFramePr>
          <p:nvPr/>
        </p:nvGraphicFramePr>
        <p:xfrm>
          <a:off x="0" y="990600"/>
          <a:ext cx="8991600" cy="5715000"/>
        </p:xfrm>
        <a:graphic>
          <a:graphicData uri="http://schemas.openxmlformats.org/drawingml/2006/table">
            <a:tbl>
              <a:tblPr/>
              <a:tblGrid>
                <a:gridCol w="339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Hình tam giác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Các góc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Các cạnh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Đáy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Đường cao tương ứng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123" name="Group 126"/>
          <p:cNvGrpSpPr>
            <a:grpSpLocks/>
          </p:cNvGrpSpPr>
          <p:nvPr/>
        </p:nvGrpSpPr>
        <p:grpSpPr bwMode="auto">
          <a:xfrm>
            <a:off x="381000" y="5181600"/>
            <a:ext cx="2682875" cy="1539875"/>
            <a:chOff x="288" y="3072"/>
            <a:chExt cx="1690" cy="970"/>
          </a:xfrm>
        </p:grpSpPr>
        <p:sp>
          <p:nvSpPr>
            <p:cNvPr id="4164" name="AutoShape 66"/>
            <p:cNvSpPr>
              <a:spLocks noChangeArrowheads="1"/>
            </p:cNvSpPr>
            <p:nvPr/>
          </p:nvSpPr>
          <p:spPr bwMode="auto">
            <a:xfrm>
              <a:off x="528" y="3312"/>
              <a:ext cx="1056" cy="577"/>
            </a:xfrm>
            <a:prstGeom prst="triangle">
              <a:avLst>
                <a:gd name="adj" fmla="val 0"/>
              </a:avLst>
            </a:prstGeom>
            <a:solidFill>
              <a:srgbClr val="CCFFFF"/>
            </a:solidFill>
            <a:ln w="28575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65" name="Text Box 115"/>
            <p:cNvSpPr txBox="1">
              <a:spLocks noChangeArrowheads="1"/>
            </p:cNvSpPr>
            <p:nvPr/>
          </p:nvSpPr>
          <p:spPr bwMode="auto">
            <a:xfrm>
              <a:off x="422" y="3072"/>
              <a:ext cx="3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b="1"/>
                <a:t>M</a:t>
              </a:r>
            </a:p>
          </p:txBody>
        </p:sp>
        <p:sp>
          <p:nvSpPr>
            <p:cNvPr id="4166" name="Text Box 117"/>
            <p:cNvSpPr txBox="1">
              <a:spLocks noChangeArrowheads="1"/>
            </p:cNvSpPr>
            <p:nvPr/>
          </p:nvSpPr>
          <p:spPr bwMode="auto">
            <a:xfrm>
              <a:off x="288" y="3792"/>
              <a:ext cx="3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b="1"/>
                <a:t>N</a:t>
              </a:r>
            </a:p>
          </p:txBody>
        </p:sp>
        <p:sp>
          <p:nvSpPr>
            <p:cNvPr id="4167" name="Text Box 118"/>
            <p:cNvSpPr txBox="1">
              <a:spLocks noChangeArrowheads="1"/>
            </p:cNvSpPr>
            <p:nvPr/>
          </p:nvSpPr>
          <p:spPr bwMode="auto">
            <a:xfrm>
              <a:off x="1584" y="3782"/>
              <a:ext cx="3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b="1"/>
                <a:t>P</a:t>
              </a:r>
            </a:p>
          </p:txBody>
        </p:sp>
      </p:grpSp>
      <p:sp>
        <p:nvSpPr>
          <p:cNvPr id="4124" name="Text Box 119"/>
          <p:cNvSpPr txBox="1">
            <a:spLocks noChangeArrowheads="1"/>
          </p:cNvSpPr>
          <p:nvPr/>
        </p:nvSpPr>
        <p:spPr bwMode="auto">
          <a:xfrm>
            <a:off x="441325" y="4800600"/>
            <a:ext cx="625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/>
              <a:t>K</a:t>
            </a:r>
          </a:p>
        </p:txBody>
      </p:sp>
      <p:sp>
        <p:nvSpPr>
          <p:cNvPr id="4125" name="Text Box 120"/>
          <p:cNvSpPr txBox="1">
            <a:spLocks noChangeArrowheads="1"/>
          </p:cNvSpPr>
          <p:nvPr/>
        </p:nvSpPr>
        <p:spPr bwMode="auto">
          <a:xfrm>
            <a:off x="974725" y="4800600"/>
            <a:ext cx="625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/>
              <a:t>E</a:t>
            </a:r>
          </a:p>
        </p:txBody>
      </p:sp>
      <p:sp>
        <p:nvSpPr>
          <p:cNvPr id="4126" name="Text Box 121"/>
          <p:cNvSpPr txBox="1">
            <a:spLocks noChangeArrowheads="1"/>
          </p:cNvSpPr>
          <p:nvPr/>
        </p:nvSpPr>
        <p:spPr bwMode="auto">
          <a:xfrm>
            <a:off x="3032125" y="4648200"/>
            <a:ext cx="625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/>
              <a:t>G</a:t>
            </a:r>
          </a:p>
        </p:txBody>
      </p:sp>
      <p:sp>
        <p:nvSpPr>
          <p:cNvPr id="4127" name="Text Box 122"/>
          <p:cNvSpPr txBox="1">
            <a:spLocks noChangeArrowheads="1"/>
          </p:cNvSpPr>
          <p:nvPr/>
        </p:nvSpPr>
        <p:spPr bwMode="auto">
          <a:xfrm>
            <a:off x="396875" y="3505200"/>
            <a:ext cx="625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/>
              <a:t>D</a:t>
            </a:r>
          </a:p>
        </p:txBody>
      </p:sp>
      <p:sp>
        <p:nvSpPr>
          <p:cNvPr id="6282" name="Text Box 138"/>
          <p:cNvSpPr txBox="1">
            <a:spLocks noChangeArrowheads="1"/>
          </p:cNvSpPr>
          <p:nvPr/>
        </p:nvSpPr>
        <p:spPr bwMode="auto">
          <a:xfrm>
            <a:off x="3505200" y="25146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99"/>
                </a:solidFill>
              </a:rPr>
              <a:t>A, B,C</a:t>
            </a:r>
          </a:p>
        </p:txBody>
      </p:sp>
      <p:sp>
        <p:nvSpPr>
          <p:cNvPr id="6283" name="Text Box 139"/>
          <p:cNvSpPr txBox="1">
            <a:spLocks noChangeArrowheads="1"/>
          </p:cNvSpPr>
          <p:nvPr/>
        </p:nvSpPr>
        <p:spPr bwMode="auto">
          <a:xfrm>
            <a:off x="3429000" y="40386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99"/>
                </a:solidFill>
              </a:rPr>
              <a:t>D, E,G</a:t>
            </a:r>
          </a:p>
        </p:txBody>
      </p:sp>
      <p:sp>
        <p:nvSpPr>
          <p:cNvPr id="6284" name="Text Box 140"/>
          <p:cNvSpPr txBox="1">
            <a:spLocks noChangeArrowheads="1"/>
          </p:cNvSpPr>
          <p:nvPr/>
        </p:nvSpPr>
        <p:spPr bwMode="auto">
          <a:xfrm>
            <a:off x="3429000" y="55626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99"/>
                </a:solidFill>
              </a:rPr>
              <a:t>M,N,P</a:t>
            </a:r>
          </a:p>
        </p:txBody>
      </p:sp>
      <p:sp>
        <p:nvSpPr>
          <p:cNvPr id="6287" name="Text Box 143"/>
          <p:cNvSpPr txBox="1">
            <a:spLocks noChangeArrowheads="1"/>
          </p:cNvSpPr>
          <p:nvPr/>
        </p:nvSpPr>
        <p:spPr bwMode="auto">
          <a:xfrm>
            <a:off x="5105400" y="2057400"/>
            <a:ext cx="838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99"/>
                </a:solidFill>
              </a:rPr>
              <a:t>AC CB BA</a:t>
            </a:r>
          </a:p>
        </p:txBody>
      </p:sp>
      <p:sp>
        <p:nvSpPr>
          <p:cNvPr id="6288" name="Text Box 144"/>
          <p:cNvSpPr txBox="1">
            <a:spLocks noChangeArrowheads="1"/>
          </p:cNvSpPr>
          <p:nvPr/>
        </p:nvSpPr>
        <p:spPr bwMode="auto">
          <a:xfrm>
            <a:off x="5105400" y="3579813"/>
            <a:ext cx="8382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99"/>
                </a:solidFill>
              </a:rPr>
              <a:t>DG GE ED</a:t>
            </a:r>
          </a:p>
        </p:txBody>
      </p:sp>
      <p:sp>
        <p:nvSpPr>
          <p:cNvPr id="6289" name="Text Box 145"/>
          <p:cNvSpPr txBox="1">
            <a:spLocks noChangeArrowheads="1"/>
          </p:cNvSpPr>
          <p:nvPr/>
        </p:nvSpPr>
        <p:spPr bwMode="auto">
          <a:xfrm>
            <a:off x="5105400" y="5103813"/>
            <a:ext cx="8382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99"/>
                </a:solidFill>
              </a:rPr>
              <a:t>MP PNNM</a:t>
            </a:r>
          </a:p>
        </p:txBody>
      </p:sp>
      <p:sp>
        <p:nvSpPr>
          <p:cNvPr id="4134" name="Rectangle 146"/>
          <p:cNvSpPr>
            <a:spLocks noChangeArrowheads="1"/>
          </p:cNvSpPr>
          <p:nvPr/>
        </p:nvSpPr>
        <p:spPr bwMode="auto">
          <a:xfrm>
            <a:off x="762000" y="63246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135" name="Group 180"/>
          <p:cNvGrpSpPr>
            <a:grpSpLocks/>
          </p:cNvGrpSpPr>
          <p:nvPr/>
        </p:nvGrpSpPr>
        <p:grpSpPr bwMode="auto">
          <a:xfrm>
            <a:off x="377825" y="3886200"/>
            <a:ext cx="2593975" cy="1152525"/>
            <a:chOff x="238" y="2448"/>
            <a:chExt cx="1634" cy="726"/>
          </a:xfrm>
        </p:grpSpPr>
        <p:grpSp>
          <p:nvGrpSpPr>
            <p:cNvPr id="4158" name="Group 178"/>
            <p:cNvGrpSpPr>
              <a:grpSpLocks/>
            </p:cNvGrpSpPr>
            <p:nvPr/>
          </p:nvGrpSpPr>
          <p:grpSpPr bwMode="auto">
            <a:xfrm>
              <a:off x="391" y="2448"/>
              <a:ext cx="281" cy="576"/>
              <a:chOff x="391" y="2448"/>
              <a:chExt cx="281" cy="576"/>
            </a:xfrm>
          </p:grpSpPr>
          <p:sp>
            <p:nvSpPr>
              <p:cNvPr id="4162" name="Line 127"/>
              <p:cNvSpPr>
                <a:spLocks noChangeShapeType="1"/>
              </p:cNvSpPr>
              <p:nvPr/>
            </p:nvSpPr>
            <p:spPr bwMode="auto">
              <a:xfrm>
                <a:off x="391" y="2448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3" name="Line 128"/>
              <p:cNvSpPr>
                <a:spLocks noChangeShapeType="1"/>
              </p:cNvSpPr>
              <p:nvPr/>
            </p:nvSpPr>
            <p:spPr bwMode="auto">
              <a:xfrm>
                <a:off x="391" y="3024"/>
                <a:ext cx="2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59" name="Group 179"/>
            <p:cNvGrpSpPr>
              <a:grpSpLocks/>
            </p:cNvGrpSpPr>
            <p:nvPr/>
          </p:nvGrpSpPr>
          <p:grpSpPr bwMode="auto">
            <a:xfrm>
              <a:off x="238" y="2724"/>
              <a:ext cx="1634" cy="450"/>
              <a:chOff x="238" y="2724"/>
              <a:chExt cx="1634" cy="450"/>
            </a:xfrm>
          </p:grpSpPr>
          <p:sp>
            <p:nvSpPr>
              <p:cNvPr id="4160" name="AutoShape 69"/>
              <p:cNvSpPr>
                <a:spLocks noChangeArrowheads="1"/>
              </p:cNvSpPr>
              <p:nvPr/>
            </p:nvSpPr>
            <p:spPr bwMode="auto">
              <a:xfrm rot="-9472113">
                <a:off x="238" y="2724"/>
                <a:ext cx="1634" cy="450"/>
              </a:xfrm>
              <a:prstGeom prst="triangle">
                <a:avLst>
                  <a:gd name="adj" fmla="val 70995"/>
                </a:avLst>
              </a:prstGeom>
              <a:solidFill>
                <a:srgbClr val="CCFFFF"/>
              </a:solidFill>
              <a:ln w="22225">
                <a:solidFill>
                  <a:srgbClr val="3399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61" name="Rectangle 147"/>
              <p:cNvSpPr>
                <a:spLocks noChangeArrowheads="1"/>
              </p:cNvSpPr>
              <p:nvPr/>
            </p:nvSpPr>
            <p:spPr bwMode="auto">
              <a:xfrm>
                <a:off x="384" y="292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4136" name="Text Box 149"/>
          <p:cNvSpPr txBox="1">
            <a:spLocks noChangeArrowheads="1"/>
          </p:cNvSpPr>
          <p:nvPr/>
        </p:nvSpPr>
        <p:spPr bwMode="auto">
          <a:xfrm>
            <a:off x="6477000" y="26670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4137" name="Group 81"/>
          <p:cNvGrpSpPr>
            <a:grpSpLocks/>
          </p:cNvGrpSpPr>
          <p:nvPr/>
        </p:nvGrpSpPr>
        <p:grpSpPr bwMode="auto">
          <a:xfrm>
            <a:off x="304800" y="1905000"/>
            <a:ext cx="2895600" cy="1692275"/>
            <a:chOff x="288" y="3024"/>
            <a:chExt cx="2016" cy="1066"/>
          </a:xfrm>
        </p:grpSpPr>
        <p:sp>
          <p:nvSpPr>
            <p:cNvPr id="4154" name="AutoShape 61"/>
            <p:cNvSpPr>
              <a:spLocks noChangeArrowheads="1"/>
            </p:cNvSpPr>
            <p:nvPr/>
          </p:nvSpPr>
          <p:spPr bwMode="auto">
            <a:xfrm>
              <a:off x="528" y="3312"/>
              <a:ext cx="1296" cy="576"/>
            </a:xfrm>
            <a:prstGeom prst="triangle">
              <a:avLst>
                <a:gd name="adj" fmla="val 31681"/>
              </a:avLst>
            </a:prstGeom>
            <a:solidFill>
              <a:srgbClr val="CCFFFF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55" name="Text Box 70"/>
            <p:cNvSpPr txBox="1">
              <a:spLocks noChangeArrowheads="1"/>
            </p:cNvSpPr>
            <p:nvPr/>
          </p:nvSpPr>
          <p:spPr bwMode="auto">
            <a:xfrm>
              <a:off x="288" y="3840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/>
                <a:t>B</a:t>
              </a:r>
            </a:p>
          </p:txBody>
        </p:sp>
        <p:sp>
          <p:nvSpPr>
            <p:cNvPr id="4156" name="Text Box 71"/>
            <p:cNvSpPr txBox="1">
              <a:spLocks noChangeArrowheads="1"/>
            </p:cNvSpPr>
            <p:nvPr/>
          </p:nvSpPr>
          <p:spPr bwMode="auto">
            <a:xfrm>
              <a:off x="1824" y="3840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/>
                <a:t>C</a:t>
              </a:r>
            </a:p>
          </p:txBody>
        </p:sp>
        <p:sp>
          <p:nvSpPr>
            <p:cNvPr id="4157" name="Text Box 72"/>
            <p:cNvSpPr txBox="1">
              <a:spLocks noChangeArrowheads="1"/>
            </p:cNvSpPr>
            <p:nvPr/>
          </p:nvSpPr>
          <p:spPr bwMode="auto">
            <a:xfrm>
              <a:off x="816" y="3024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/>
                <a:t>A</a:t>
              </a:r>
            </a:p>
          </p:txBody>
        </p:sp>
      </p:grpSp>
      <p:sp>
        <p:nvSpPr>
          <p:cNvPr id="4138" name="Line 150"/>
          <p:cNvSpPr>
            <a:spLocks noChangeShapeType="1"/>
          </p:cNvSpPr>
          <p:nvPr/>
        </p:nvSpPr>
        <p:spPr bwMode="auto">
          <a:xfrm>
            <a:off x="1219200" y="2362200"/>
            <a:ext cx="0" cy="914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9" name="Rectangle 152"/>
          <p:cNvSpPr>
            <a:spLocks noChangeArrowheads="1"/>
          </p:cNvSpPr>
          <p:nvPr/>
        </p:nvSpPr>
        <p:spPr bwMode="auto">
          <a:xfrm>
            <a:off x="1219200" y="31242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40" name="Text Box 154"/>
          <p:cNvSpPr txBox="1">
            <a:spLocks noChangeArrowheads="1"/>
          </p:cNvSpPr>
          <p:nvPr/>
        </p:nvSpPr>
        <p:spPr bwMode="auto">
          <a:xfrm>
            <a:off x="1066800" y="3324225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/>
              <a:t>H</a:t>
            </a:r>
          </a:p>
        </p:txBody>
      </p:sp>
      <p:sp>
        <p:nvSpPr>
          <p:cNvPr id="4141" name="Text Box 168"/>
          <p:cNvSpPr txBox="1">
            <a:spLocks noChangeArrowheads="1"/>
          </p:cNvSpPr>
          <p:nvPr/>
        </p:nvSpPr>
        <p:spPr bwMode="auto">
          <a:xfrm>
            <a:off x="8213725" y="6080125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15" name="Text Box 171"/>
          <p:cNvSpPr txBox="1">
            <a:spLocks noChangeArrowheads="1"/>
          </p:cNvSpPr>
          <p:nvPr/>
        </p:nvSpPr>
        <p:spPr bwMode="auto">
          <a:xfrm>
            <a:off x="6400800" y="25146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99"/>
                </a:solidFill>
              </a:rPr>
              <a:t>BC</a:t>
            </a:r>
          </a:p>
        </p:txBody>
      </p:sp>
      <p:sp>
        <p:nvSpPr>
          <p:cNvPr id="6316" name="Text Box 172"/>
          <p:cNvSpPr txBox="1">
            <a:spLocks noChangeArrowheads="1"/>
          </p:cNvSpPr>
          <p:nvPr/>
        </p:nvSpPr>
        <p:spPr bwMode="auto">
          <a:xfrm>
            <a:off x="7620000" y="25146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99"/>
                </a:solidFill>
              </a:rPr>
              <a:t>AH</a:t>
            </a:r>
          </a:p>
        </p:txBody>
      </p:sp>
      <p:sp>
        <p:nvSpPr>
          <p:cNvPr id="6317" name="Text Box 173"/>
          <p:cNvSpPr txBox="1">
            <a:spLocks noChangeArrowheads="1"/>
          </p:cNvSpPr>
          <p:nvPr/>
        </p:nvSpPr>
        <p:spPr bwMode="auto">
          <a:xfrm>
            <a:off x="7543800" y="40386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99"/>
                </a:solidFill>
              </a:rPr>
              <a:t>DK</a:t>
            </a:r>
          </a:p>
        </p:txBody>
      </p:sp>
      <p:sp>
        <p:nvSpPr>
          <p:cNvPr id="6318" name="Text Box 174"/>
          <p:cNvSpPr txBox="1">
            <a:spLocks noChangeArrowheads="1"/>
          </p:cNvSpPr>
          <p:nvPr/>
        </p:nvSpPr>
        <p:spPr bwMode="auto">
          <a:xfrm>
            <a:off x="6324600" y="40386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99"/>
                </a:solidFill>
              </a:rPr>
              <a:t>EG</a:t>
            </a:r>
          </a:p>
        </p:txBody>
      </p:sp>
      <p:sp>
        <p:nvSpPr>
          <p:cNvPr id="6319" name="Text Box 175"/>
          <p:cNvSpPr txBox="1">
            <a:spLocks noChangeArrowheads="1"/>
          </p:cNvSpPr>
          <p:nvPr/>
        </p:nvSpPr>
        <p:spPr bwMode="auto">
          <a:xfrm>
            <a:off x="6324600" y="55626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99"/>
                </a:solidFill>
              </a:rPr>
              <a:t>NP</a:t>
            </a:r>
          </a:p>
        </p:txBody>
      </p:sp>
      <p:sp>
        <p:nvSpPr>
          <p:cNvPr id="6320" name="Text Box 176"/>
          <p:cNvSpPr txBox="1">
            <a:spLocks noChangeArrowheads="1"/>
          </p:cNvSpPr>
          <p:nvPr/>
        </p:nvSpPr>
        <p:spPr bwMode="auto">
          <a:xfrm>
            <a:off x="7543800" y="55626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99"/>
                </a:solidFill>
              </a:rPr>
              <a:t>MN</a:t>
            </a:r>
          </a:p>
        </p:txBody>
      </p:sp>
      <p:grpSp>
        <p:nvGrpSpPr>
          <p:cNvPr id="4148" name="Group 181"/>
          <p:cNvGrpSpPr>
            <a:grpSpLocks/>
          </p:cNvGrpSpPr>
          <p:nvPr/>
        </p:nvGrpSpPr>
        <p:grpSpPr bwMode="auto">
          <a:xfrm>
            <a:off x="304800" y="1905000"/>
            <a:ext cx="2895600" cy="1692275"/>
            <a:chOff x="288" y="3024"/>
            <a:chExt cx="2016" cy="1066"/>
          </a:xfrm>
        </p:grpSpPr>
        <p:sp>
          <p:nvSpPr>
            <p:cNvPr id="4150" name="AutoShape 182"/>
            <p:cNvSpPr>
              <a:spLocks noChangeArrowheads="1"/>
            </p:cNvSpPr>
            <p:nvPr/>
          </p:nvSpPr>
          <p:spPr bwMode="auto">
            <a:xfrm>
              <a:off x="528" y="3312"/>
              <a:ext cx="1296" cy="576"/>
            </a:xfrm>
            <a:prstGeom prst="triangle">
              <a:avLst>
                <a:gd name="adj" fmla="val 31681"/>
              </a:avLst>
            </a:prstGeom>
            <a:solidFill>
              <a:srgbClr val="CCFFFF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51" name="Text Box 183"/>
            <p:cNvSpPr txBox="1">
              <a:spLocks noChangeArrowheads="1"/>
            </p:cNvSpPr>
            <p:nvPr/>
          </p:nvSpPr>
          <p:spPr bwMode="auto">
            <a:xfrm>
              <a:off x="288" y="3840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/>
                <a:t>B</a:t>
              </a:r>
            </a:p>
          </p:txBody>
        </p:sp>
        <p:sp>
          <p:nvSpPr>
            <p:cNvPr id="4152" name="Text Box 184"/>
            <p:cNvSpPr txBox="1">
              <a:spLocks noChangeArrowheads="1"/>
            </p:cNvSpPr>
            <p:nvPr/>
          </p:nvSpPr>
          <p:spPr bwMode="auto">
            <a:xfrm>
              <a:off x="1824" y="3840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/>
                <a:t>C</a:t>
              </a:r>
            </a:p>
          </p:txBody>
        </p:sp>
        <p:sp>
          <p:nvSpPr>
            <p:cNvPr id="4153" name="Text Box 185"/>
            <p:cNvSpPr txBox="1">
              <a:spLocks noChangeArrowheads="1"/>
            </p:cNvSpPr>
            <p:nvPr/>
          </p:nvSpPr>
          <p:spPr bwMode="auto">
            <a:xfrm>
              <a:off x="816" y="3024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/>
                <a:t>A</a:t>
              </a:r>
            </a:p>
          </p:txBody>
        </p:sp>
      </p:grpSp>
      <p:sp>
        <p:nvSpPr>
          <p:cNvPr id="4149" name="Line 186"/>
          <p:cNvSpPr>
            <a:spLocks noChangeShapeType="1"/>
          </p:cNvSpPr>
          <p:nvPr/>
        </p:nvSpPr>
        <p:spPr bwMode="auto">
          <a:xfrm>
            <a:off x="1219200" y="2362200"/>
            <a:ext cx="0" cy="914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6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2" grpId="0"/>
      <p:bldP spid="6283" grpId="0"/>
      <p:bldP spid="6284" grpId="0"/>
      <p:bldP spid="6287" grpId="0"/>
      <p:bldP spid="6288" grpId="0"/>
      <p:bldP spid="6289" grpId="0"/>
      <p:bldP spid="6315" grpId="0"/>
      <p:bldP spid="6316" grpId="0"/>
      <p:bldP spid="6317" grpId="0"/>
      <p:bldP spid="6318" grpId="0"/>
      <p:bldP spid="6319" grpId="0"/>
      <p:bldP spid="63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6">
            <a:extLst>
              <a:ext uri="{FF2B5EF4-FFF2-40B4-BE49-F238E27FC236}">
                <a16:creationId xmlns:a16="http://schemas.microsoft.com/office/drawing/2014/main" id="{2FD76A09-63F7-4310-A9ED-835045260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17463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5" name="Rectangle 18">
            <a:extLst>
              <a:ext uri="{FF2B5EF4-FFF2-40B4-BE49-F238E27FC236}">
                <a16:creationId xmlns:a16="http://schemas.microsoft.com/office/drawing/2014/main" id="{3311470A-4A06-4765-B252-2B9BDB640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85800"/>
            <a:ext cx="91440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Arial" panose="020B0604020202020204" pitchFamily="34" charset="0"/>
              </a:rPr>
              <a:t>Thứ ba, ngày 4 tháng 1 n</a:t>
            </a: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Arial" panose="020B0604020202020204" pitchFamily="34" charset="0"/>
              </a:rPr>
              <a:t>ă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Arial" panose="020B0604020202020204" pitchFamily="34" charset="0"/>
              </a:rPr>
              <a:t>m  2021</a:t>
            </a:r>
          </a:p>
        </p:txBody>
      </p:sp>
      <p:sp>
        <p:nvSpPr>
          <p:cNvPr id="33796" name="TextBox 37">
            <a:extLst>
              <a:ext uri="{FF2B5EF4-FFF2-40B4-BE49-F238E27FC236}">
                <a16:creationId xmlns:a16="http://schemas.microsoft.com/office/drawing/2014/main" id="{B89A620B-A4ED-4E3C-BAF0-A6EB9E0A0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001712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Arial" panose="020B0604020202020204" pitchFamily="34" charset="0"/>
              </a:rPr>
              <a:t>Toán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36" name="MH_Other_1">
            <a:extLst>
              <a:ext uri="{FF2B5EF4-FFF2-40B4-BE49-F238E27FC236}">
                <a16:creationId xmlns:a16="http://schemas.microsoft.com/office/drawing/2014/main" id="{0FED5C7D-0414-4F2D-9288-6BE5BF2CBCFC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185863" y="3062288"/>
            <a:ext cx="509587" cy="512762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ACD94C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1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37" name="MH_Other_2">
            <a:extLst>
              <a:ext uri="{FF2B5EF4-FFF2-40B4-BE49-F238E27FC236}">
                <a16:creationId xmlns:a16="http://schemas.microsoft.com/office/drawing/2014/main" id="{51300ECD-384F-4DAC-B927-449E68D5A7FE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185863" y="3865563"/>
            <a:ext cx="509587" cy="512762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4C6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1" b="0" i="0" u="none" strike="noStrike" kern="0" cap="none" spc="0" normalizeH="0" baseline="0" noProof="0" dirty="0">
                <a:ln>
                  <a:noFill/>
                </a:ln>
                <a:solidFill>
                  <a:srgbClr val="FF4C6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8" name="MH_Text_1">
            <a:extLst>
              <a:ext uri="{FF2B5EF4-FFF2-40B4-BE49-F238E27FC236}">
                <a16:creationId xmlns:a16="http://schemas.microsoft.com/office/drawing/2014/main" id="{B98A2ADC-4A13-4D7B-99DB-FDEF5F3A8FD4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66900" y="3134797"/>
            <a:ext cx="6457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Nắm được quy tắc tính diện tích hình tam giác.</a:t>
            </a:r>
            <a:endParaRPr lang="en-US" sz="240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MH_Text_1">
            <a:extLst>
              <a:ext uri="{FF2B5EF4-FFF2-40B4-BE49-F238E27FC236}">
                <a16:creationId xmlns:a16="http://schemas.microsoft.com/office/drawing/2014/main" id="{E51D80C0-1714-48C7-8AD4-14855FEED0F5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68488" y="3924300"/>
            <a:ext cx="6456362" cy="369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151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151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151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15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15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15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15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15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15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spcBef>
                <a:spcPts val="0"/>
              </a:spcBef>
              <a:buNone/>
              <a:tabLst/>
            </a:pP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vận dụng quy tắc tính diện tích hình tam giác.</a:t>
            </a:r>
            <a:endParaRPr lang="en-US" sz="2400">
              <a:solidFill>
                <a:prstClr val="black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DA7354A-270D-4D39-959D-5E2648E91810}"/>
              </a:ext>
            </a:extLst>
          </p:cNvPr>
          <p:cNvSpPr/>
          <p:nvPr/>
        </p:nvSpPr>
        <p:spPr>
          <a:xfrm>
            <a:off x="1075527" y="2315044"/>
            <a:ext cx="319189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 w="12700">
                  <a:solidFill>
                    <a:srgbClr val="FFDD43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DD43"/>
                  </a:fgClr>
                  <a:bgClr>
                    <a:srgbClr val="FFDD43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DD43">
                      <a:lumMod val="50000"/>
                    </a:srgbClr>
                  </a:innerShdw>
                </a:effectLst>
                <a:uLnTx/>
                <a:uFillTx/>
                <a:latin typeface="Arial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MỤC TIÊU TIẾT HỌC</a:t>
            </a:r>
            <a:endParaRPr kumimoji="0" lang="en-US" sz="2400" b="1" i="0" u="none" strike="noStrike" kern="1200" cap="none" spc="0" normalizeH="0" baseline="0" noProof="0">
              <a:ln w="12700">
                <a:solidFill>
                  <a:srgbClr val="FFDD43">
                    <a:lumMod val="50000"/>
                  </a:srgbClr>
                </a:solidFill>
                <a:prstDash val="solid"/>
              </a:ln>
              <a:pattFill prst="narHorz">
                <a:fgClr>
                  <a:srgbClr val="FFDD43"/>
                </a:fgClr>
                <a:bgClr>
                  <a:srgbClr val="FFDD43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FFDD43">
                    <a:lumMod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4C32871-36CE-4BBD-B4C8-CAF99E919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869" y="1381367"/>
            <a:ext cx="5434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tích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tam giác (trang 87)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39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850" y="279400"/>
            <a:ext cx="810895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2362200" y="3582988"/>
            <a:ext cx="4876800" cy="167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Hình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thành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kiến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thức</a:t>
            </a:r>
            <a:endParaRPr lang="en-US" sz="3600" kern="10" dirty="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609600" y="933450"/>
            <a:ext cx="3048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1. </a:t>
            </a:r>
            <a:r>
              <a:rPr lang="en-US" sz="2800" kern="10" dirty="0" err="1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Ghép</a:t>
            </a:r>
            <a:r>
              <a:rPr lang="en-US" sz="28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2800" kern="10" dirty="0" err="1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hình</a:t>
            </a:r>
            <a:r>
              <a:rPr lang="en-US" sz="28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990600" y="1600200"/>
            <a:ext cx="586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hai hình tam giác bằng nhau (hình vẽ)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876800" y="4191000"/>
            <a:ext cx="2209800" cy="1449388"/>
          </a:xfrm>
          <a:prstGeom prst="triangle">
            <a:avLst>
              <a:gd name="adj" fmla="val 33551"/>
            </a:avLst>
          </a:prstGeom>
          <a:solidFill>
            <a:srgbClr val="FF9900"/>
          </a:solidFill>
          <a:ln w="2857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1447800" y="4191000"/>
            <a:ext cx="2209800" cy="1449388"/>
          </a:xfrm>
          <a:prstGeom prst="triangle">
            <a:avLst>
              <a:gd name="adj" fmla="val 33551"/>
            </a:avLst>
          </a:prstGeom>
          <a:solidFill>
            <a:schemeClr val="hlink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2209800" y="4191000"/>
            <a:ext cx="0" cy="1447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WordArt 20"/>
          <p:cNvSpPr>
            <a:spLocks noChangeArrowheads="1" noChangeShapeType="1" noTextEdit="1"/>
          </p:cNvSpPr>
          <p:nvPr/>
        </p:nvSpPr>
        <p:spPr bwMode="auto">
          <a:xfrm>
            <a:off x="1828800" y="4953000"/>
            <a:ext cx="1524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1</a:t>
            </a:r>
          </a:p>
        </p:txBody>
      </p:sp>
      <p:sp>
        <p:nvSpPr>
          <p:cNvPr id="5141" name="WordArt 21"/>
          <p:cNvSpPr>
            <a:spLocks noChangeArrowheads="1" noChangeShapeType="1" noTextEdit="1"/>
          </p:cNvSpPr>
          <p:nvPr/>
        </p:nvSpPr>
        <p:spPr bwMode="auto">
          <a:xfrm>
            <a:off x="2438400" y="4953000"/>
            <a:ext cx="152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2</a:t>
            </a:r>
          </a:p>
        </p:txBody>
      </p:sp>
      <p:sp>
        <p:nvSpPr>
          <p:cNvPr id="5143" name="WordArt 23"/>
          <p:cNvSpPr>
            <a:spLocks noChangeArrowheads="1" noChangeShapeType="1" noTextEdit="1"/>
          </p:cNvSpPr>
          <p:nvPr/>
        </p:nvSpPr>
        <p:spPr bwMode="auto">
          <a:xfrm>
            <a:off x="990600" y="2362200"/>
            <a:ext cx="6615113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một hình tam giác thành 2 mảnh theo đường cao.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4" name="WordArt 24"/>
          <p:cNvSpPr>
            <a:spLocks noChangeArrowheads="1" noChangeShapeType="1" noTextEdit="1"/>
          </p:cNvSpPr>
          <p:nvPr/>
        </p:nvSpPr>
        <p:spPr bwMode="auto">
          <a:xfrm>
            <a:off x="990600" y="3200400"/>
            <a:ext cx="656748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mảnh 1 và mảnh 2 vào hình tam giác còn lại.</a:t>
            </a:r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2209800" y="5486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590800" y="304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TAM GIÁC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5127" grpId="0" animBg="1"/>
      <p:bldP spid="5128" grpId="0" animBg="1"/>
      <p:bldP spid="5139" grpId="0" animBg="1"/>
      <p:bldP spid="5140" grpId="0" animBg="1"/>
      <p:bldP spid="5141" grpId="0" animBg="1"/>
      <p:bldP spid="5143" grpId="0" animBg="1"/>
      <p:bldP spid="5144" grpId="0" animBg="1"/>
      <p:bldP spid="5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/>
              <a:t>vc</a:t>
            </a:r>
          </a:p>
        </p:txBody>
      </p:sp>
      <p:sp>
        <p:nvSpPr>
          <p:cNvPr id="7171" name="WordArt 2"/>
          <p:cNvSpPr>
            <a:spLocks noChangeArrowheads="1" noChangeShapeType="1" noTextEdit="1"/>
          </p:cNvSpPr>
          <p:nvPr/>
        </p:nvSpPr>
        <p:spPr bwMode="auto">
          <a:xfrm>
            <a:off x="609600" y="990600"/>
            <a:ext cx="3505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1. Ghép hình:</a:t>
            </a:r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914400" y="1752600"/>
            <a:ext cx="656748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Ghép mảnh 1 và mảnh 2 vào hình tam giác còn lại.</a:t>
            </a:r>
          </a:p>
        </p:txBody>
      </p:sp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914400" y="2667000"/>
            <a:ext cx="5943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Ta được hình chữ nhật ABCD (hình vẽ)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4800600" y="4114800"/>
            <a:ext cx="2286000" cy="1524000"/>
          </a:xfrm>
          <a:prstGeom prst="triangle">
            <a:avLst>
              <a:gd name="adj" fmla="val 33551"/>
            </a:avLst>
          </a:prstGeom>
          <a:solidFill>
            <a:srgbClr val="FF9900"/>
          </a:solidFill>
          <a:ln w="2540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0489" name="Group 9"/>
          <p:cNvGrpSpPr>
            <a:grpSpLocks/>
          </p:cNvGrpSpPr>
          <p:nvPr/>
        </p:nvGrpSpPr>
        <p:grpSpPr bwMode="auto">
          <a:xfrm>
            <a:off x="4800600" y="4114800"/>
            <a:ext cx="762000" cy="1524000"/>
            <a:chOff x="3925" y="2519"/>
            <a:chExt cx="691" cy="913"/>
          </a:xfrm>
        </p:grpSpPr>
        <p:sp>
          <p:nvSpPr>
            <p:cNvPr id="7192" name="AutoShape 10"/>
            <p:cNvSpPr>
              <a:spLocks noChangeArrowheads="1"/>
            </p:cNvSpPr>
            <p:nvPr/>
          </p:nvSpPr>
          <p:spPr bwMode="auto">
            <a:xfrm rot="5400000">
              <a:off x="3814" y="2630"/>
              <a:ext cx="913" cy="691"/>
            </a:xfrm>
            <a:prstGeom prst="rtTriangle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93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080" y="2736"/>
              <a:ext cx="48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 Black"/>
                </a:rPr>
                <a:t>1</a:t>
              </a:r>
            </a:p>
          </p:txBody>
        </p:sp>
      </p:grp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5562600" y="4114800"/>
            <a:ext cx="1524000" cy="1524000"/>
            <a:chOff x="4648" y="2522"/>
            <a:chExt cx="702" cy="912"/>
          </a:xfrm>
        </p:grpSpPr>
        <p:sp>
          <p:nvSpPr>
            <p:cNvPr id="7190" name="AutoShape 13"/>
            <p:cNvSpPr>
              <a:spLocks noChangeArrowheads="1"/>
            </p:cNvSpPr>
            <p:nvPr/>
          </p:nvSpPr>
          <p:spPr bwMode="auto">
            <a:xfrm rot="10800000">
              <a:off x="4648" y="2522"/>
              <a:ext cx="702" cy="912"/>
            </a:xfrm>
            <a:prstGeom prst="rtTriangle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91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136" y="2706"/>
              <a:ext cx="48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 Black"/>
                </a:rPr>
                <a:t>2</a:t>
              </a:r>
            </a:p>
          </p:txBody>
        </p:sp>
      </p:grpSp>
      <p:sp>
        <p:nvSpPr>
          <p:cNvPr id="20505" name="AutoShape 25"/>
          <p:cNvSpPr>
            <a:spLocks noChangeArrowheads="1"/>
          </p:cNvSpPr>
          <p:nvPr/>
        </p:nvSpPr>
        <p:spPr bwMode="auto">
          <a:xfrm>
            <a:off x="2819400" y="4267200"/>
            <a:ext cx="1447800" cy="1447800"/>
          </a:xfrm>
          <a:prstGeom prst="rtTriangle">
            <a:avLst/>
          </a:prstGeom>
          <a:solidFill>
            <a:schemeClr val="hlink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0507" name="AutoShape 27"/>
          <p:cNvSpPr>
            <a:spLocks noChangeArrowheads="1"/>
          </p:cNvSpPr>
          <p:nvPr/>
        </p:nvSpPr>
        <p:spPr bwMode="auto">
          <a:xfrm rot="-5400000">
            <a:off x="1714500" y="4610100"/>
            <a:ext cx="1447800" cy="762000"/>
          </a:xfrm>
          <a:prstGeom prst="rtTriangle">
            <a:avLst/>
          </a:prstGeom>
          <a:solidFill>
            <a:schemeClr val="hlink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3300"/>
                </a:solidFill>
              </a:rPr>
              <a:t>1</a:t>
            </a:r>
          </a:p>
        </p:txBody>
      </p:sp>
      <p:grpSp>
        <p:nvGrpSpPr>
          <p:cNvPr id="20510" name="Group 30"/>
          <p:cNvGrpSpPr>
            <a:grpSpLocks/>
          </p:cNvGrpSpPr>
          <p:nvPr/>
        </p:nvGrpSpPr>
        <p:grpSpPr bwMode="auto">
          <a:xfrm>
            <a:off x="5562600" y="4114800"/>
            <a:ext cx="152400" cy="1524000"/>
            <a:chOff x="3504" y="2784"/>
            <a:chExt cx="96" cy="960"/>
          </a:xfrm>
        </p:grpSpPr>
        <p:sp>
          <p:nvSpPr>
            <p:cNvPr id="7188" name="Line 28"/>
            <p:cNvSpPr>
              <a:spLocks noChangeShapeType="1"/>
            </p:cNvSpPr>
            <p:nvPr/>
          </p:nvSpPr>
          <p:spPr bwMode="auto">
            <a:xfrm>
              <a:off x="3504" y="2784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Rectangle 29"/>
            <p:cNvSpPr>
              <a:spLocks noChangeArrowheads="1"/>
            </p:cNvSpPr>
            <p:nvPr/>
          </p:nvSpPr>
          <p:spPr bwMode="auto">
            <a:xfrm>
              <a:off x="3504" y="364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4419600" y="365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5334000" y="365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5410200" y="5638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 flipH="1">
            <a:off x="7086600" y="373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4495800" y="5638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7086600" y="5638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90800" y="304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TAM GIÁC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6" grpId="0" animBg="1"/>
      <p:bldP spid="20487" grpId="0" animBg="1"/>
      <p:bldP spid="20505" grpId="0" animBg="1"/>
      <p:bldP spid="20505" grpId="1" animBg="1"/>
      <p:bldP spid="20507" grpId="0" animBg="1"/>
      <p:bldP spid="20507" grpId="1" animBg="1"/>
      <p:bldP spid="20511" grpId="0"/>
      <p:bldP spid="20512" grpId="0"/>
      <p:bldP spid="20513" grpId="0"/>
      <p:bldP spid="20514" grpId="0"/>
      <p:bldP spid="20515" grpId="0"/>
      <p:bldP spid="205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</a:p>
        </p:txBody>
      </p:sp>
      <p:sp>
        <p:nvSpPr>
          <p:cNvPr id="3095" name="WordArt 23"/>
          <p:cNvSpPr>
            <a:spLocks noChangeArrowheads="1" noChangeShapeType="1" noTextEdit="1"/>
          </p:cNvSpPr>
          <p:nvPr/>
        </p:nvSpPr>
        <p:spPr bwMode="auto">
          <a:xfrm>
            <a:off x="0" y="4876800"/>
            <a:ext cx="7231786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ABCD so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EDC:</a:t>
            </a:r>
          </a:p>
        </p:txBody>
      </p:sp>
      <p:sp>
        <p:nvSpPr>
          <p:cNvPr id="3096" name="WordArt 24"/>
          <p:cNvSpPr>
            <a:spLocks noChangeArrowheads="1" noChangeShapeType="1" noTextEdit="1"/>
          </p:cNvSpPr>
          <p:nvPr/>
        </p:nvSpPr>
        <p:spPr bwMode="auto">
          <a:xfrm>
            <a:off x="7383162" y="4794422"/>
            <a:ext cx="1752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7" name="WordArt 25"/>
          <p:cNvSpPr>
            <a:spLocks noChangeArrowheads="1" noChangeShapeType="1" noTextEdit="1"/>
          </p:cNvSpPr>
          <p:nvPr/>
        </p:nvSpPr>
        <p:spPr bwMode="auto">
          <a:xfrm>
            <a:off x="533400" y="1447800"/>
            <a:ext cx="403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2.So sánh và nhận xét:</a:t>
            </a:r>
          </a:p>
        </p:txBody>
      </p:sp>
      <p:sp>
        <p:nvSpPr>
          <p:cNvPr id="3098" name="WordArt 26"/>
          <p:cNvSpPr>
            <a:spLocks noChangeArrowheads="1" noChangeShapeType="1" noTextEdit="1"/>
          </p:cNvSpPr>
          <p:nvPr/>
        </p:nvSpPr>
        <p:spPr bwMode="auto">
          <a:xfrm>
            <a:off x="76200" y="3033713"/>
            <a:ext cx="4694981" cy="47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099" name="WordArt 27"/>
          <p:cNvSpPr>
            <a:spLocks noChangeArrowheads="1" noChangeShapeType="1" noTextEdit="1"/>
          </p:cNvSpPr>
          <p:nvPr/>
        </p:nvSpPr>
        <p:spPr bwMode="auto">
          <a:xfrm>
            <a:off x="76200" y="3930650"/>
            <a:ext cx="4535829" cy="488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100" name="WordArt 28"/>
          <p:cNvSpPr>
            <a:spLocks noChangeArrowheads="1" noChangeShapeType="1" noTextEdit="1"/>
          </p:cNvSpPr>
          <p:nvPr/>
        </p:nvSpPr>
        <p:spPr bwMode="auto">
          <a:xfrm>
            <a:off x="5105400" y="3095625"/>
            <a:ext cx="35052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đáy DC của tam giác EDC</a:t>
            </a:r>
            <a:endParaRPr lang="en-US" sz="28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01" name="WordArt 29"/>
          <p:cNvSpPr>
            <a:spLocks noChangeArrowheads="1" noChangeShapeType="1" noTextEdit="1"/>
          </p:cNvSpPr>
          <p:nvPr/>
        </p:nvSpPr>
        <p:spPr bwMode="auto">
          <a:xfrm>
            <a:off x="5029200" y="3962400"/>
            <a:ext cx="3505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cao EH của tam giác EDC</a:t>
            </a:r>
          </a:p>
        </p:txBody>
      </p:sp>
      <p:grpSp>
        <p:nvGrpSpPr>
          <p:cNvPr id="8202" name="Group 38"/>
          <p:cNvGrpSpPr>
            <a:grpSpLocks/>
          </p:cNvGrpSpPr>
          <p:nvPr/>
        </p:nvGrpSpPr>
        <p:grpSpPr bwMode="auto">
          <a:xfrm>
            <a:off x="4953000" y="685800"/>
            <a:ext cx="3209925" cy="2462213"/>
            <a:chOff x="2016" y="0"/>
            <a:chExt cx="2022" cy="1551"/>
          </a:xfrm>
        </p:grpSpPr>
        <p:grpSp>
          <p:nvGrpSpPr>
            <p:cNvPr id="8205" name="Group 11"/>
            <p:cNvGrpSpPr>
              <a:grpSpLocks/>
            </p:cNvGrpSpPr>
            <p:nvPr/>
          </p:nvGrpSpPr>
          <p:grpSpPr bwMode="auto">
            <a:xfrm>
              <a:off x="2016" y="0"/>
              <a:ext cx="2022" cy="1551"/>
              <a:chOff x="3120" y="96"/>
              <a:chExt cx="2022" cy="1551"/>
            </a:xfrm>
          </p:grpSpPr>
          <p:grpSp>
            <p:nvGrpSpPr>
              <p:cNvPr id="8207" name="Group 12"/>
              <p:cNvGrpSpPr>
                <a:grpSpLocks/>
              </p:cNvGrpSpPr>
              <p:nvPr/>
            </p:nvGrpSpPr>
            <p:grpSpPr bwMode="auto">
              <a:xfrm>
                <a:off x="3405" y="392"/>
                <a:ext cx="491" cy="897"/>
                <a:chOff x="3925" y="2519"/>
                <a:chExt cx="691" cy="913"/>
              </a:xfrm>
            </p:grpSpPr>
            <p:sp>
              <p:nvSpPr>
                <p:cNvPr id="8216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3814" y="2630"/>
                  <a:ext cx="913" cy="691"/>
                </a:xfrm>
                <a:prstGeom prst="rtTriangle">
                  <a:avLst/>
                </a:prstGeom>
                <a:solidFill>
                  <a:schemeClr val="hlink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7" name="WordArt 1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080" y="2736"/>
                  <a:ext cx="48" cy="19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28575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FF66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8208" name="Group 15"/>
              <p:cNvGrpSpPr>
                <a:grpSpLocks/>
              </p:cNvGrpSpPr>
              <p:nvPr/>
            </p:nvGrpSpPr>
            <p:grpSpPr bwMode="auto">
              <a:xfrm>
                <a:off x="3883" y="390"/>
                <a:ext cx="922" cy="920"/>
                <a:chOff x="4648" y="2522"/>
                <a:chExt cx="702" cy="912"/>
              </a:xfrm>
            </p:grpSpPr>
            <p:sp>
              <p:nvSpPr>
                <p:cNvPr id="8214" name="AutoShape 16"/>
                <p:cNvSpPr>
                  <a:spLocks noChangeArrowheads="1"/>
                </p:cNvSpPr>
                <p:nvPr/>
              </p:nvSpPr>
              <p:spPr bwMode="auto">
                <a:xfrm rot="10800000">
                  <a:off x="4648" y="2522"/>
                  <a:ext cx="702" cy="912"/>
                </a:xfrm>
                <a:prstGeom prst="rtTriangle">
                  <a:avLst/>
                </a:prstGeom>
                <a:solidFill>
                  <a:schemeClr val="hlink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5" name="WordArt 17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136" y="2706"/>
                  <a:ext cx="48" cy="19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28575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FF66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8209" name="Group 18"/>
              <p:cNvGrpSpPr>
                <a:grpSpLocks/>
              </p:cNvGrpSpPr>
              <p:nvPr/>
            </p:nvGrpSpPr>
            <p:grpSpPr bwMode="auto">
              <a:xfrm>
                <a:off x="3120" y="96"/>
                <a:ext cx="2022" cy="1551"/>
                <a:chOff x="3648" y="2208"/>
                <a:chExt cx="2022" cy="1551"/>
              </a:xfrm>
            </p:grpSpPr>
            <p:sp>
              <p:nvSpPr>
                <p:cNvPr id="8212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654" y="2208"/>
                  <a:ext cx="201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           E                  B</a:t>
                  </a: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</a:t>
                  </a:r>
                </a:p>
              </p:txBody>
            </p:sp>
            <p:sp>
              <p:nvSpPr>
                <p:cNvPr id="821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648" y="3432"/>
                  <a:ext cx="201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 	   H 		C</a:t>
                  </a:r>
                  <a:r>
                    <a:rPr lang="en-US" alt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p:grpSp>
          <p:sp>
            <p:nvSpPr>
              <p:cNvPr id="8210" name="AutoShape 21"/>
              <p:cNvSpPr>
                <a:spLocks noChangeArrowheads="1"/>
              </p:cNvSpPr>
              <p:nvPr/>
            </p:nvSpPr>
            <p:spPr bwMode="auto">
              <a:xfrm>
                <a:off x="3408" y="399"/>
                <a:ext cx="1392" cy="913"/>
              </a:xfrm>
              <a:prstGeom prst="triangle">
                <a:avLst>
                  <a:gd name="adj" fmla="val 34194"/>
                </a:avLst>
              </a:prstGeom>
              <a:solidFill>
                <a:srgbClr val="FF9900"/>
              </a:solidFill>
              <a:ln w="28575">
                <a:solidFill>
                  <a:srgbClr val="99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11" name="Line 22"/>
              <p:cNvSpPr>
                <a:spLocks noChangeShapeType="1"/>
              </p:cNvSpPr>
              <p:nvPr/>
            </p:nvSpPr>
            <p:spPr bwMode="auto">
              <a:xfrm>
                <a:off x="3888" y="408"/>
                <a:ext cx="0" cy="9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206" name="Rectangle 37"/>
            <p:cNvSpPr>
              <a:spLocks noChangeArrowheads="1"/>
            </p:cNvSpPr>
            <p:nvPr/>
          </p:nvSpPr>
          <p:spPr bwMode="auto">
            <a:xfrm flipH="1">
              <a:off x="2784" y="110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590800" y="304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TAM GIÁC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5" grpId="0"/>
      <p:bldP spid="3096" grpId="0" animBg="1"/>
      <p:bldP spid="3097" grpId="0" animBg="1"/>
      <p:bldP spid="3098" grpId="0"/>
      <p:bldP spid="3099" grpId="0"/>
      <p:bldP spid="3100" grpId="0"/>
      <p:bldP spid="31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381000" y="990600"/>
            <a:ext cx="3886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Quy tắc và công thức</a:t>
            </a:r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381000" y="3429000"/>
            <a:ext cx="4648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chữ nhật ABCD là:</a:t>
            </a:r>
          </a:p>
        </p:txBody>
      </p:sp>
      <p:sp>
        <p:nvSpPr>
          <p:cNvPr id="21514" name="WordArt 10"/>
          <p:cNvSpPr>
            <a:spLocks noChangeArrowheads="1" noChangeShapeType="1" noTextEdit="1"/>
          </p:cNvSpPr>
          <p:nvPr/>
        </p:nvSpPr>
        <p:spPr bwMode="auto">
          <a:xfrm>
            <a:off x="5715000" y="3505200"/>
            <a:ext cx="2895600" cy="33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8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x AD = DC x EH</a:t>
            </a:r>
            <a:endParaRPr lang="en-US" sz="28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5" name="WordArt 11"/>
          <p:cNvSpPr>
            <a:spLocks noChangeArrowheads="1" noChangeShapeType="1" noTextEdit="1"/>
          </p:cNvSpPr>
          <p:nvPr/>
        </p:nvSpPr>
        <p:spPr bwMode="auto">
          <a:xfrm>
            <a:off x="457200" y="5257800"/>
            <a:ext cx="426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Vậy diện tích tam giác EDC là:</a:t>
            </a:r>
          </a:p>
        </p:txBody>
      </p:sp>
      <p:grpSp>
        <p:nvGrpSpPr>
          <p:cNvPr id="21516" name="Group 12"/>
          <p:cNvGrpSpPr>
            <a:grpSpLocks/>
          </p:cNvGrpSpPr>
          <p:nvPr/>
        </p:nvGrpSpPr>
        <p:grpSpPr bwMode="auto">
          <a:xfrm>
            <a:off x="5181600" y="5105400"/>
            <a:ext cx="1524000" cy="733425"/>
            <a:chOff x="3600" y="3567"/>
            <a:chExt cx="960" cy="462"/>
          </a:xfrm>
        </p:grpSpPr>
        <p:sp>
          <p:nvSpPr>
            <p:cNvPr id="9243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3648" y="3567"/>
              <a:ext cx="912" cy="1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 dirty="0">
                  <a:ln w="9525">
                    <a:solidFill>
                      <a:srgbClr val="0066FF"/>
                    </a:solidFill>
                    <a:round/>
                    <a:headEnd/>
                    <a:tailEnd/>
                  </a:ln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DC x EH</a:t>
              </a:r>
            </a:p>
          </p:txBody>
        </p:sp>
        <p:sp>
          <p:nvSpPr>
            <p:cNvPr id="9244" name="Line 14"/>
            <p:cNvSpPr>
              <a:spLocks noChangeShapeType="1"/>
            </p:cNvSpPr>
            <p:nvPr/>
          </p:nvSpPr>
          <p:spPr bwMode="auto">
            <a:xfrm>
              <a:off x="3600" y="3792"/>
              <a:ext cx="942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5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4026" y="3840"/>
              <a:ext cx="171" cy="1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66FF"/>
                    </a:solidFill>
                    <a:round/>
                    <a:headEnd/>
                    <a:tailEnd/>
                  </a:ln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9224" name="Group 16"/>
          <p:cNvGrpSpPr>
            <a:grpSpLocks/>
          </p:cNvGrpSpPr>
          <p:nvPr/>
        </p:nvGrpSpPr>
        <p:grpSpPr bwMode="auto">
          <a:xfrm>
            <a:off x="5486400" y="762000"/>
            <a:ext cx="3209925" cy="2462213"/>
            <a:chOff x="2016" y="0"/>
            <a:chExt cx="2022" cy="1551"/>
          </a:xfrm>
        </p:grpSpPr>
        <p:grpSp>
          <p:nvGrpSpPr>
            <p:cNvPr id="9230" name="Group 17"/>
            <p:cNvGrpSpPr>
              <a:grpSpLocks/>
            </p:cNvGrpSpPr>
            <p:nvPr/>
          </p:nvGrpSpPr>
          <p:grpSpPr bwMode="auto">
            <a:xfrm>
              <a:off x="2016" y="0"/>
              <a:ext cx="2022" cy="1551"/>
              <a:chOff x="3120" y="96"/>
              <a:chExt cx="2022" cy="1551"/>
            </a:xfrm>
          </p:grpSpPr>
          <p:grpSp>
            <p:nvGrpSpPr>
              <p:cNvPr id="9232" name="Group 18"/>
              <p:cNvGrpSpPr>
                <a:grpSpLocks/>
              </p:cNvGrpSpPr>
              <p:nvPr/>
            </p:nvGrpSpPr>
            <p:grpSpPr bwMode="auto">
              <a:xfrm>
                <a:off x="3405" y="392"/>
                <a:ext cx="491" cy="897"/>
                <a:chOff x="3925" y="2519"/>
                <a:chExt cx="691" cy="913"/>
              </a:xfrm>
            </p:grpSpPr>
            <p:sp>
              <p:nvSpPr>
                <p:cNvPr id="9241" name="AutoShape 19"/>
                <p:cNvSpPr>
                  <a:spLocks noChangeArrowheads="1"/>
                </p:cNvSpPr>
                <p:nvPr/>
              </p:nvSpPr>
              <p:spPr bwMode="auto">
                <a:xfrm rot="5400000">
                  <a:off x="3814" y="2630"/>
                  <a:ext cx="913" cy="691"/>
                </a:xfrm>
                <a:prstGeom prst="rtTriangle">
                  <a:avLst/>
                </a:prstGeom>
                <a:solidFill>
                  <a:schemeClr val="hlink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42" name="WordArt 20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080" y="2736"/>
                  <a:ext cx="48" cy="19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28575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FF66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9233" name="Group 21"/>
              <p:cNvGrpSpPr>
                <a:grpSpLocks/>
              </p:cNvGrpSpPr>
              <p:nvPr/>
            </p:nvGrpSpPr>
            <p:grpSpPr bwMode="auto">
              <a:xfrm>
                <a:off x="3883" y="390"/>
                <a:ext cx="922" cy="920"/>
                <a:chOff x="4648" y="2522"/>
                <a:chExt cx="702" cy="912"/>
              </a:xfrm>
            </p:grpSpPr>
            <p:sp>
              <p:nvSpPr>
                <p:cNvPr id="9239" name="AutoShape 22"/>
                <p:cNvSpPr>
                  <a:spLocks noChangeArrowheads="1"/>
                </p:cNvSpPr>
                <p:nvPr/>
              </p:nvSpPr>
              <p:spPr bwMode="auto">
                <a:xfrm rot="10800000">
                  <a:off x="4648" y="2522"/>
                  <a:ext cx="702" cy="912"/>
                </a:xfrm>
                <a:prstGeom prst="rtTriangle">
                  <a:avLst/>
                </a:prstGeom>
                <a:solidFill>
                  <a:schemeClr val="hlink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40" name="WordArt 23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136" y="2706"/>
                  <a:ext cx="48" cy="19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28575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FF66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9234" name="Group 24"/>
              <p:cNvGrpSpPr>
                <a:grpSpLocks/>
              </p:cNvGrpSpPr>
              <p:nvPr/>
            </p:nvGrpSpPr>
            <p:grpSpPr bwMode="auto">
              <a:xfrm>
                <a:off x="3120" y="96"/>
                <a:ext cx="2022" cy="1551"/>
                <a:chOff x="3648" y="2208"/>
                <a:chExt cx="2022" cy="1551"/>
              </a:xfrm>
            </p:grpSpPr>
            <p:sp>
              <p:nvSpPr>
                <p:cNvPr id="923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654" y="2208"/>
                  <a:ext cx="201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           E                  B</a:t>
                  </a: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</a:t>
                  </a:r>
                </a:p>
              </p:txBody>
            </p:sp>
            <p:sp>
              <p:nvSpPr>
                <p:cNvPr id="923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648" y="3432"/>
                  <a:ext cx="201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 	   H 		C</a:t>
                  </a:r>
                  <a:r>
                    <a:rPr lang="en-US" alt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p:grpSp>
          <p:sp>
            <p:nvSpPr>
              <p:cNvPr id="9235" name="AutoShape 27"/>
              <p:cNvSpPr>
                <a:spLocks noChangeArrowheads="1"/>
              </p:cNvSpPr>
              <p:nvPr/>
            </p:nvSpPr>
            <p:spPr bwMode="auto">
              <a:xfrm>
                <a:off x="3408" y="399"/>
                <a:ext cx="1392" cy="913"/>
              </a:xfrm>
              <a:prstGeom prst="triangle">
                <a:avLst>
                  <a:gd name="adj" fmla="val 34194"/>
                </a:avLst>
              </a:prstGeom>
              <a:solidFill>
                <a:srgbClr val="FF9900"/>
              </a:solidFill>
              <a:ln w="28575">
                <a:solidFill>
                  <a:srgbClr val="99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36" name="Line 28"/>
              <p:cNvSpPr>
                <a:spLocks noChangeShapeType="1"/>
              </p:cNvSpPr>
              <p:nvPr/>
            </p:nvSpPr>
            <p:spPr bwMode="auto">
              <a:xfrm>
                <a:off x="3888" y="408"/>
                <a:ext cx="0" cy="9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231" name="Rectangle 29"/>
            <p:cNvSpPr>
              <a:spLocks noChangeArrowheads="1"/>
            </p:cNvSpPr>
            <p:nvPr/>
          </p:nvSpPr>
          <p:spPr bwMode="auto">
            <a:xfrm flipH="1">
              <a:off x="2784" y="110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304800" y="2057400"/>
            <a:ext cx="487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hình chữ nhật ABCD?</a:t>
            </a:r>
          </a:p>
        </p:txBody>
      </p:sp>
      <p:sp>
        <p:nvSpPr>
          <p:cNvPr id="21537" name="Rectangle 33"/>
          <p:cNvSpPr>
            <a:spLocks noChangeArrowheads="1"/>
          </p:cNvSpPr>
          <p:nvPr/>
        </p:nvSpPr>
        <p:spPr bwMode="auto">
          <a:xfrm>
            <a:off x="304800" y="3962400"/>
            <a:ext cx="47132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hình tam giác EDC?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4724400" y="5943600"/>
            <a:ext cx="434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(DC x EH) : 2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90800" y="304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TAM GIÁC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13" grpId="0" animBg="1"/>
      <p:bldP spid="21514" grpId="0"/>
      <p:bldP spid="21515" grpId="0" animBg="1"/>
      <p:bldP spid="21536" grpId="0"/>
      <p:bldP spid="21537" grpId="0"/>
      <p:bldP spid="215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889</TotalTime>
  <Words>937</Words>
  <Application>Microsoft Office PowerPoint</Application>
  <PresentationFormat>On-screen Show (4:3)</PresentationFormat>
  <Paragraphs>178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.VnTime</vt:lpstr>
      <vt:lpstr>Arial</vt:lpstr>
      <vt:lpstr>Arial Black</vt:lpstr>
      <vt:lpstr>Arial Unicode MS</vt:lpstr>
      <vt:lpstr>Calibri</vt:lpstr>
      <vt:lpstr>Calibri Light</vt:lpstr>
      <vt:lpstr>Times New Roman</vt:lpstr>
      <vt:lpstr>Tw Cen MT</vt:lpstr>
      <vt:lpstr>Office Theme</vt:lpstr>
      <vt:lpstr>Droplet</vt:lpstr>
      <vt:lpstr>1_Office Theme</vt:lpstr>
      <vt:lpstr>2_Office Theme</vt:lpstr>
      <vt:lpstr>3_Office Theme</vt:lpstr>
      <vt:lpstr>Office 主题​​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164A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oOOo</cp:lastModifiedBy>
  <cp:revision>64</cp:revision>
  <dcterms:created xsi:type="dcterms:W3CDTF">2001-12-31T17:25:14Z</dcterms:created>
  <dcterms:modified xsi:type="dcterms:W3CDTF">2022-01-03T08:08:21Z</dcterms:modified>
</cp:coreProperties>
</file>