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activeX/activeX1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68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9900"/>
    <a:srgbClr val="FF99FF"/>
    <a:srgbClr val="FF00FF"/>
    <a:srgbClr val="FF9933"/>
    <a:srgbClr val="FF99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41" autoAdjust="0"/>
    <p:restoredTop sz="94660"/>
  </p:normalViewPr>
  <p:slideViewPr>
    <p:cSldViewPr>
      <p:cViewPr varScale="1">
        <p:scale>
          <a:sx n="76" d="100"/>
          <a:sy n="76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7A141-05C3-48FC-9FF8-C2D4464365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9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7650F-28C9-4FAF-854D-8D792DB614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8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23002-0916-49E8-A30A-D8C076500B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02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F93832-6350-4074-9718-03BAA4C43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19F86-17BF-4F6F-A0B8-BD7C3D0060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78CD9-D157-4324-9A70-85479DC879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D4523-4385-414D-AF74-A0198EB56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6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DB82E-0CCE-4A34-A548-3F8ECD54EE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4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006CC-3217-4595-99C8-DD7B50B2FC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6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E6120-5959-4356-B90C-303AF66E87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1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B246D-4828-49D4-84EC-960E5073F0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4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D844C-59F1-4989-A1EE-035BB8E5C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7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479973F-9558-4605-8818-B1CF7BE6D7A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다시투1-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slide1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5891213"/>
            <a:ext cx="7747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slide" Target="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3.gi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E:\LONG\GI&#193;O%20&#193;N%20_%20N&#258;M%20H&#7884;C%202008%20-%202009\ThayTrung_tang\BGT_LO~1\Toan%204\trang_chu.ppt#-1,1,Slide 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35" y="1363282"/>
            <a:ext cx="8316187" cy="17312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rgbClr val="002060"/>
                </a:solidFill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33227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895600" y="228600"/>
            <a:ext cx="3581400" cy="685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AAF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69925" y="981075"/>
            <a:ext cx="104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u="sng"/>
              <a:t>Bài 2</a:t>
            </a:r>
            <a:r>
              <a:rPr lang="en-US"/>
              <a:t>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79525" y="1489075"/>
            <a:ext cx="1824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00"/>
                </a:solidFill>
              </a:rPr>
              <a:t>Vẽ theo mẫu: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1241425" y="2927350"/>
            <a:ext cx="457200" cy="457200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prstShdw prst="shdw18" dist="17961" dir="13500000">
              <a:srgbClr val="FF99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1231900" y="4870450"/>
            <a:ext cx="457200" cy="457200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prstShdw prst="shdw18" dist="17961" dir="13500000">
              <a:srgbClr val="FF99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752600" y="2873375"/>
            <a:ext cx="41148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>
                <a:solidFill>
                  <a:srgbClr val="0000FF"/>
                </a:solidFill>
              </a:rPr>
              <a:t>Xác định tâm của hình tròn - chính là giao điểm của hai đường chéo đó.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733550" y="4124325"/>
            <a:ext cx="3597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>
                <a:solidFill>
                  <a:srgbClr val="0000FF"/>
                </a:solidFill>
              </a:rPr>
              <a:t>Vẽ hình vuông như câu a.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200150" y="2036763"/>
            <a:ext cx="457200" cy="457200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prstShdw prst="shdw18" dist="17961" dir="13500000">
              <a:srgbClr val="FF99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1219200" y="4149725"/>
            <a:ext cx="457200" cy="457200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prstShdw prst="shdw18" dist="17961" dir="13500000">
              <a:srgbClr val="FF99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752600" y="2052638"/>
            <a:ext cx="40386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>
                <a:solidFill>
                  <a:srgbClr val="0000FF"/>
                </a:solidFill>
              </a:rPr>
              <a:t>Vẽ hai đường chéo của hình vuông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295400" y="4121150"/>
            <a:ext cx="34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276350" y="2036763"/>
            <a:ext cx="34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CC00"/>
                </a:solidFill>
              </a:rPr>
              <a:t>2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317625" y="2927350"/>
            <a:ext cx="34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CC00"/>
                </a:solidFill>
              </a:rPr>
              <a:t>3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276350" y="4854575"/>
            <a:ext cx="34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CC00"/>
                </a:solidFill>
              </a:rPr>
              <a:t>4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8026400" y="6264275"/>
            <a:ext cx="982663" cy="425450"/>
          </a:xfrm>
          <a:prstGeom prst="rect">
            <a:avLst/>
          </a:prstGeom>
          <a:solidFill>
            <a:srgbClr val="B9FC8C"/>
          </a:solidFill>
          <a:ln w="28575" cap="rnd">
            <a:solidFill>
              <a:srgbClr val="00CC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FF"/>
                </a:solidFill>
              </a:rPr>
              <a:t>Đáp án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733550" y="4829175"/>
            <a:ext cx="42100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>
                <a:solidFill>
                  <a:srgbClr val="0000FF"/>
                </a:solidFill>
              </a:rPr>
              <a:t>Vẽ hình tròn có bán kính bằng 2 ô li với tâm đã xác định 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41325" y="1930400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39933"/>
                </a:solidFill>
              </a:rPr>
              <a:t>b)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324600" y="2590800"/>
            <a:ext cx="2130425" cy="2133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 rot="2685526">
            <a:off x="6646863" y="2914650"/>
            <a:ext cx="1482725" cy="1481138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6324600" y="2590800"/>
            <a:ext cx="2133600" cy="2133600"/>
          </a:xfrm>
          <a:prstGeom prst="line">
            <a:avLst/>
          </a:prstGeom>
          <a:noFill/>
          <a:ln w="12700">
            <a:solidFill>
              <a:srgbClr val="00CC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rot="-5400000">
            <a:off x="6324600" y="2590800"/>
            <a:ext cx="2133600" cy="2133600"/>
          </a:xfrm>
          <a:prstGeom prst="line">
            <a:avLst/>
          </a:prstGeom>
          <a:noFill/>
          <a:ln w="12700">
            <a:solidFill>
              <a:srgbClr val="00CC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6324600" y="2597150"/>
            <a:ext cx="2127250" cy="2076450"/>
          </a:xfrm>
          <a:custGeom>
            <a:avLst/>
            <a:gdLst>
              <a:gd name="G0" fmla="+- 10769 0 0"/>
              <a:gd name="G1" fmla="+- -11738947 0 0"/>
              <a:gd name="G2" fmla="+- 0 0 -11738947"/>
              <a:gd name="T0" fmla="*/ 0 256 1"/>
              <a:gd name="T1" fmla="*/ 180 256 1"/>
              <a:gd name="G3" fmla="+- -11738947 T0 T1"/>
              <a:gd name="T2" fmla="*/ 0 256 1"/>
              <a:gd name="T3" fmla="*/ 90 256 1"/>
              <a:gd name="G4" fmla="+- -11738947 T2 T3"/>
              <a:gd name="G5" fmla="*/ G4 2 1"/>
              <a:gd name="T4" fmla="*/ 90 256 1"/>
              <a:gd name="T5" fmla="*/ 0 256 1"/>
              <a:gd name="G6" fmla="+- -11738947 T4 T5"/>
              <a:gd name="G7" fmla="*/ G6 2 1"/>
              <a:gd name="G8" fmla="abs -1173894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769"/>
              <a:gd name="G18" fmla="*/ 10769 1 2"/>
              <a:gd name="G19" fmla="+- G18 5400 0"/>
              <a:gd name="G20" fmla="cos G19 -11738947"/>
              <a:gd name="G21" fmla="sin G19 -11738947"/>
              <a:gd name="G22" fmla="+- G20 10800 0"/>
              <a:gd name="G23" fmla="+- G21 10800 0"/>
              <a:gd name="G24" fmla="+- 10800 0 G20"/>
              <a:gd name="G25" fmla="+- 10769 10800 0"/>
              <a:gd name="G26" fmla="?: G9 G17 G25"/>
              <a:gd name="G27" fmla="?: G9 0 21600"/>
              <a:gd name="G28" fmla="cos 10800 -11738947"/>
              <a:gd name="G29" fmla="sin 10800 -11738947"/>
              <a:gd name="G30" fmla="sin 10769 -11738947"/>
              <a:gd name="G31" fmla="+- G28 10800 0"/>
              <a:gd name="G32" fmla="+- G29 10800 0"/>
              <a:gd name="G33" fmla="+- G30 10800 0"/>
              <a:gd name="G34" fmla="?: G4 0 G31"/>
              <a:gd name="G35" fmla="?: -11738947 G34 0"/>
              <a:gd name="G36" fmla="?: G6 G35 G31"/>
              <a:gd name="G37" fmla="+- 21600 0 G36"/>
              <a:gd name="G38" fmla="?: G4 0 G33"/>
              <a:gd name="G39" fmla="?: -1173894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 w 21600"/>
              <a:gd name="T15" fmla="*/ 10634 h 21600"/>
              <a:gd name="T16" fmla="*/ 10800 w 21600"/>
              <a:gd name="T17" fmla="*/ 31 h 21600"/>
              <a:gd name="T18" fmla="*/ 21584 w 21600"/>
              <a:gd name="T19" fmla="*/ 1063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" y="10635"/>
                </a:moveTo>
                <a:cubicBezTo>
                  <a:pt x="122" y="4752"/>
                  <a:pt x="4916" y="30"/>
                  <a:pt x="10800" y="31"/>
                </a:cubicBezTo>
                <a:cubicBezTo>
                  <a:pt x="16683" y="31"/>
                  <a:pt x="21477" y="4752"/>
                  <a:pt x="21567" y="10635"/>
                </a:cubicBezTo>
                <a:lnTo>
                  <a:pt x="21598" y="10634"/>
                </a:lnTo>
                <a:cubicBezTo>
                  <a:pt x="21508" y="4735"/>
                  <a:pt x="16700" y="-1"/>
                  <a:pt x="10799" y="0"/>
                </a:cubicBezTo>
                <a:cubicBezTo>
                  <a:pt x="4899" y="0"/>
                  <a:pt x="91" y="4735"/>
                  <a:pt x="1" y="1063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AutoShape 35"/>
          <p:cNvSpPr>
            <a:spLocks noChangeArrowheads="1"/>
          </p:cNvSpPr>
          <p:nvPr/>
        </p:nvSpPr>
        <p:spPr bwMode="auto">
          <a:xfrm flipV="1">
            <a:off x="6324600" y="2635250"/>
            <a:ext cx="2127250" cy="2076450"/>
          </a:xfrm>
          <a:custGeom>
            <a:avLst/>
            <a:gdLst>
              <a:gd name="G0" fmla="+- 10769 0 0"/>
              <a:gd name="G1" fmla="+- -11738947 0 0"/>
              <a:gd name="G2" fmla="+- 0 0 -11738947"/>
              <a:gd name="T0" fmla="*/ 0 256 1"/>
              <a:gd name="T1" fmla="*/ 180 256 1"/>
              <a:gd name="G3" fmla="+- -11738947 T0 T1"/>
              <a:gd name="T2" fmla="*/ 0 256 1"/>
              <a:gd name="T3" fmla="*/ 90 256 1"/>
              <a:gd name="G4" fmla="+- -11738947 T2 T3"/>
              <a:gd name="G5" fmla="*/ G4 2 1"/>
              <a:gd name="T4" fmla="*/ 90 256 1"/>
              <a:gd name="T5" fmla="*/ 0 256 1"/>
              <a:gd name="G6" fmla="+- -11738947 T4 T5"/>
              <a:gd name="G7" fmla="*/ G6 2 1"/>
              <a:gd name="G8" fmla="abs -1173894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769"/>
              <a:gd name="G18" fmla="*/ 10769 1 2"/>
              <a:gd name="G19" fmla="+- G18 5400 0"/>
              <a:gd name="G20" fmla="cos G19 -11738947"/>
              <a:gd name="G21" fmla="sin G19 -11738947"/>
              <a:gd name="G22" fmla="+- G20 10800 0"/>
              <a:gd name="G23" fmla="+- G21 10800 0"/>
              <a:gd name="G24" fmla="+- 10800 0 G20"/>
              <a:gd name="G25" fmla="+- 10769 10800 0"/>
              <a:gd name="G26" fmla="?: G9 G17 G25"/>
              <a:gd name="G27" fmla="?: G9 0 21600"/>
              <a:gd name="G28" fmla="cos 10800 -11738947"/>
              <a:gd name="G29" fmla="sin 10800 -11738947"/>
              <a:gd name="G30" fmla="sin 10769 -11738947"/>
              <a:gd name="G31" fmla="+- G28 10800 0"/>
              <a:gd name="G32" fmla="+- G29 10800 0"/>
              <a:gd name="G33" fmla="+- G30 10800 0"/>
              <a:gd name="G34" fmla="?: G4 0 G31"/>
              <a:gd name="G35" fmla="?: -11738947 G34 0"/>
              <a:gd name="G36" fmla="?: G6 G35 G31"/>
              <a:gd name="G37" fmla="+- 21600 0 G36"/>
              <a:gd name="G38" fmla="?: G4 0 G33"/>
              <a:gd name="G39" fmla="?: -1173894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 w 21600"/>
              <a:gd name="T15" fmla="*/ 10634 h 21600"/>
              <a:gd name="T16" fmla="*/ 10800 w 21600"/>
              <a:gd name="T17" fmla="*/ 31 h 21600"/>
              <a:gd name="T18" fmla="*/ 21584 w 21600"/>
              <a:gd name="T19" fmla="*/ 1063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" y="10635"/>
                </a:moveTo>
                <a:cubicBezTo>
                  <a:pt x="122" y="4752"/>
                  <a:pt x="4916" y="30"/>
                  <a:pt x="10800" y="31"/>
                </a:cubicBezTo>
                <a:cubicBezTo>
                  <a:pt x="16683" y="31"/>
                  <a:pt x="21477" y="4752"/>
                  <a:pt x="21567" y="10635"/>
                </a:cubicBezTo>
                <a:lnTo>
                  <a:pt x="21598" y="10634"/>
                </a:lnTo>
                <a:cubicBezTo>
                  <a:pt x="21508" y="4735"/>
                  <a:pt x="16700" y="-1"/>
                  <a:pt x="10799" y="0"/>
                </a:cubicBezTo>
                <a:cubicBezTo>
                  <a:pt x="4899" y="0"/>
                  <a:pt x="91" y="4735"/>
                  <a:pt x="1" y="1063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6"/>
                  </p:tgtEl>
                </p:cond>
              </p:nextCondLst>
            </p:seq>
          </p:childTnLst>
        </p:cTn>
      </p:par>
    </p:tnLst>
    <p:bldLst>
      <p:bldP spid="10252" grpId="0"/>
      <p:bldP spid="10253" grpId="0"/>
      <p:bldP spid="10254" grpId="0"/>
      <p:bldP spid="10255" grpId="0"/>
      <p:bldP spid="10270" grpId="0" animBg="1"/>
      <p:bldP spid="10271" grpId="0" animBg="1"/>
      <p:bldP spid="10273" grpId="0" animBg="1"/>
      <p:bldP spid="102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2895600" y="228600"/>
            <a:ext cx="3581400" cy="685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AAF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69925" y="981075"/>
            <a:ext cx="1082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u="sng"/>
              <a:t>Bài 3:</a:t>
            </a:r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62000" y="2986088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800">
                <a:solidFill>
                  <a:srgbClr val="FF3300"/>
                </a:solidFill>
              </a:rPr>
              <a:t>2.</a:t>
            </a:r>
            <a:r>
              <a:rPr lang="en-US" sz="2800">
                <a:solidFill>
                  <a:srgbClr val="0000FF"/>
                </a:solidFill>
              </a:rPr>
              <a:t> Vẽ một hình vuông có độ dài cạnh tuỳ chọn rồi thực hiện kiểm tra như yêu cầu bài tập 3.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62000" y="407670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800">
                <a:solidFill>
                  <a:srgbClr val="FF3300"/>
                </a:solidFill>
              </a:rPr>
              <a:t>3.</a:t>
            </a:r>
            <a:r>
              <a:rPr lang="en-US" sz="2800">
                <a:solidFill>
                  <a:srgbClr val="0000FF"/>
                </a:solidFill>
              </a:rPr>
              <a:t> Từ đó rút ra nhận xét về hai đường chéo của hình vuông.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62000" y="2255838"/>
            <a:ext cx="7315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800">
                <a:solidFill>
                  <a:srgbClr val="FF3300"/>
                </a:solidFill>
              </a:rPr>
              <a:t>1.</a:t>
            </a:r>
            <a:r>
              <a:rPr lang="en-US" sz="2800">
                <a:solidFill>
                  <a:srgbClr val="0000FF"/>
                </a:solidFill>
              </a:rPr>
              <a:t> Thực hiện yêu cầu bài tập 3.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62000" y="1511300"/>
            <a:ext cx="8201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CC00FF"/>
                </a:solidFill>
              </a:rPr>
              <a:t>Thảo luận nhóm 2 lần lượt thực hiện các yêu cầu sau: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62000" y="5105400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800">
                <a:solidFill>
                  <a:srgbClr val="FF3300"/>
                </a:solidFill>
              </a:rPr>
              <a:t>4.</a:t>
            </a:r>
            <a:r>
              <a:rPr lang="en-US" sz="2800">
                <a:solidFill>
                  <a:srgbClr val="3333FF"/>
                </a:solidFill>
              </a:rPr>
              <a:t> Nhóm 4 ghi nhận xét vào giấy A3.</a:t>
            </a:r>
          </a:p>
        </p:txBody>
      </p:sp>
      <p:sp>
        <p:nvSpPr>
          <p:cNvPr id="11276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6295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69925" y="981075"/>
            <a:ext cx="1082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u="sng"/>
              <a:t>Bài 3:</a:t>
            </a:r>
            <a:endParaRPr lang="en-US"/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2895600" y="228600"/>
            <a:ext cx="3581400" cy="685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AAF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715000" y="2133600"/>
            <a:ext cx="2362200" cy="2362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715000" y="2133600"/>
            <a:ext cx="2362200" cy="23622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rot="5400000">
            <a:off x="5715000" y="2152650"/>
            <a:ext cx="2362200" cy="23622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 rot="-2696266">
            <a:off x="6400800" y="2108200"/>
            <a:ext cx="485775" cy="1212850"/>
            <a:chOff x="3660" y="2226"/>
            <a:chExt cx="306" cy="764"/>
          </a:xfrm>
        </p:grpSpPr>
        <p:sp>
          <p:nvSpPr>
            <p:cNvPr id="17418" name="AutoShape 10"/>
            <p:cNvSpPr>
              <a:spLocks noChangeArrowheads="1"/>
            </p:cNvSpPr>
            <p:nvPr/>
          </p:nvSpPr>
          <p:spPr bwMode="auto">
            <a:xfrm>
              <a:off x="3660" y="2226"/>
              <a:ext cx="306" cy="764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AutoShape 11"/>
            <p:cNvSpPr>
              <a:spLocks noChangeArrowheads="1"/>
            </p:cNvSpPr>
            <p:nvPr/>
          </p:nvSpPr>
          <p:spPr bwMode="auto">
            <a:xfrm>
              <a:off x="3732" y="2629"/>
              <a:ext cx="105" cy="26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6800850" y="3130550"/>
            <a:ext cx="9525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rot="16200000" flipV="1">
            <a:off x="6896100" y="3130550"/>
            <a:ext cx="9525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3" name="Group 15"/>
          <p:cNvGrpSpPr>
            <a:grpSpLocks/>
          </p:cNvGrpSpPr>
          <p:nvPr/>
        </p:nvGrpSpPr>
        <p:grpSpPr bwMode="auto">
          <a:xfrm rot="-13500000">
            <a:off x="6672263" y="1630363"/>
            <a:ext cx="295275" cy="3657600"/>
            <a:chOff x="4128" y="1914"/>
            <a:chExt cx="186" cy="1883"/>
          </a:xfrm>
        </p:grpSpPr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7425" name="Picture 17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426" name="Group 18"/>
          <p:cNvGrpSpPr>
            <a:grpSpLocks/>
          </p:cNvGrpSpPr>
          <p:nvPr/>
        </p:nvGrpSpPr>
        <p:grpSpPr bwMode="auto">
          <a:xfrm rot="-18906057">
            <a:off x="6889750" y="1593850"/>
            <a:ext cx="295275" cy="3657600"/>
            <a:chOff x="4128" y="1914"/>
            <a:chExt cx="186" cy="1883"/>
          </a:xfrm>
        </p:grpSpPr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7428" name="Picture 20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429" name="AutoShape 21"/>
          <p:cNvSpPr>
            <a:spLocks noChangeArrowheads="1"/>
          </p:cNvSpPr>
          <p:nvPr/>
        </p:nvSpPr>
        <p:spPr bwMode="auto">
          <a:xfrm flipH="1">
            <a:off x="533400" y="1809750"/>
            <a:ext cx="4800600" cy="2362200"/>
          </a:xfrm>
          <a:prstGeom prst="cloudCallout">
            <a:avLst>
              <a:gd name="adj1" fmla="val -54963"/>
              <a:gd name="adj2" fmla="val 35551"/>
            </a:avLst>
          </a:prstGeom>
          <a:gradFill rotWithShape="1">
            <a:gsLst>
              <a:gs pos="0">
                <a:schemeClr val="bg1"/>
              </a:gs>
              <a:gs pos="50000">
                <a:srgbClr val="FF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914400" y="2114550"/>
            <a:ext cx="4038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3333FF"/>
                </a:solidFill>
              </a:rPr>
              <a:t>Hai đường chéo của hình vuông có độ dài bằng nhau và vuông góc với nhau.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667500" y="33909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O</a:t>
            </a:r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1981200" y="4572000"/>
            <a:ext cx="5334000" cy="18288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9999FF"/>
              </a:gs>
              <a:gs pos="50000">
                <a:schemeClr val="bg1"/>
              </a:gs>
              <a:gs pos="100000">
                <a:srgbClr val="9999FF"/>
              </a:gs>
            </a:gsLst>
            <a:lin ang="270000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200400" y="4838700"/>
            <a:ext cx="3124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FF"/>
                </a:solidFill>
              </a:rPr>
              <a:t>Hai đường chéo có cắt nhau tại trung điểm của mỗi đường không?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647950" y="4953000"/>
            <a:ext cx="419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Hai đường cắt nhau tại trung điểm của mỗi đường.</a:t>
            </a:r>
          </a:p>
        </p:txBody>
      </p:sp>
      <p:sp>
        <p:nvSpPr>
          <p:cNvPr id="17437" name="WordArt 29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508635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Hình vuông có đặc điểm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7" dur="250" autoRev="1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250" autoRev="1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mph" presetSubtype="0" fill="hold" grpId="1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3" dur="250" autoRev="1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250" autoRev="1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250" autoRev="1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2" grpId="0" animBg="1"/>
      <p:bldP spid="17429" grpId="0" animBg="1"/>
      <p:bldP spid="17430" grpId="0"/>
      <p:bldP spid="17430" grpId="1"/>
      <p:bldP spid="17431" grpId="0"/>
      <p:bldP spid="17432" grpId="0" animBg="1"/>
      <p:bldP spid="17434" grpId="0"/>
      <p:bldP spid="17434" grpId="1"/>
      <p:bldP spid="17436" grpId="0"/>
      <p:bldP spid="17436" grpId="1"/>
      <p:bldP spid="174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69925" y="981075"/>
            <a:ext cx="1082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u="sng"/>
              <a:t>Bài 3:</a:t>
            </a:r>
            <a:endParaRPr lang="en-US"/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2895600" y="228600"/>
            <a:ext cx="3581400" cy="685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AAF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2133600" y="990600"/>
            <a:ext cx="5943600" cy="1219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9900"/>
                    </a:gs>
                    <a:gs pos="100000">
                      <a:srgbClr val="33CC33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So sánh đặc điểm hai đường chéo </a:t>
            </a:r>
          </a:p>
          <a:p>
            <a:pPr algn="ctr"/>
            <a:r>
              <a:rPr lang="vi-VN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9900"/>
                    </a:gs>
                    <a:gs pos="100000">
                      <a:srgbClr val="33CC33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cs typeface="Times New Roman" panose="02020603050405020304" pitchFamily="18" charset="0"/>
              </a:rPr>
              <a:t>của hình vuông và hình chữ nhật.</a:t>
            </a:r>
            <a:endParaRPr lang="en-US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9900"/>
                  </a:gs>
                  <a:gs pos="100000">
                    <a:srgbClr val="33CC33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143000" y="4084638"/>
            <a:ext cx="2362200" cy="2362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1143000" y="4084638"/>
            <a:ext cx="2362200" cy="23622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rot="5400000">
            <a:off x="1110456" y="4071144"/>
            <a:ext cx="2427288" cy="23622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2228850" y="5081588"/>
            <a:ext cx="9525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rot="16200000" flipV="1">
            <a:off x="2324100" y="5081588"/>
            <a:ext cx="9525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1066800" y="2333625"/>
            <a:ext cx="2514600" cy="1524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1066800" y="2333625"/>
            <a:ext cx="2514600" cy="1524000"/>
          </a:xfrm>
          <a:prstGeom prst="line">
            <a:avLst/>
          </a:prstGeom>
          <a:noFill/>
          <a:ln w="19050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rot="17880000">
            <a:off x="1076325" y="2324100"/>
            <a:ext cx="2514600" cy="1524000"/>
          </a:xfrm>
          <a:prstGeom prst="line">
            <a:avLst/>
          </a:prstGeom>
          <a:noFill/>
          <a:ln w="19050">
            <a:solidFill>
              <a:srgbClr val="FF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3714750" y="2457450"/>
            <a:ext cx="5257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800">
                <a:solidFill>
                  <a:srgbClr val="0000FF"/>
                </a:solidFill>
              </a:rPr>
              <a:t>- Giống nhau</a:t>
            </a:r>
            <a:r>
              <a:rPr lang="en-US" sz="2800">
                <a:solidFill>
                  <a:srgbClr val="FF9933"/>
                </a:solidFill>
              </a:rPr>
              <a:t>: </a:t>
            </a:r>
            <a:r>
              <a:rPr lang="en-US" sz="2800" b="1" i="1">
                <a:solidFill>
                  <a:srgbClr val="FF9933"/>
                </a:solidFill>
              </a:rPr>
              <a:t>hai đường chéo bằng nhau, cắt nhau tại trung điểm của mỗi đường </a:t>
            </a: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3733800" y="4191000"/>
            <a:ext cx="52578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800">
                <a:solidFill>
                  <a:srgbClr val="0000FF"/>
                </a:solidFill>
              </a:rPr>
              <a:t>- Khác nhau</a:t>
            </a:r>
            <a:r>
              <a:rPr lang="en-US" sz="2800">
                <a:solidFill>
                  <a:srgbClr val="FF9933"/>
                </a:solidFill>
              </a:rPr>
              <a:t>: </a:t>
            </a:r>
          </a:p>
          <a:p>
            <a:pPr algn="just"/>
            <a:r>
              <a:rPr lang="en-US" sz="2800">
                <a:solidFill>
                  <a:srgbClr val="FF9933"/>
                </a:solidFill>
              </a:rPr>
              <a:t>+ </a:t>
            </a:r>
            <a:r>
              <a:rPr lang="en-US" sz="2800">
                <a:solidFill>
                  <a:srgbClr val="0000FF"/>
                </a:solidFill>
              </a:rPr>
              <a:t>Hình vuông</a:t>
            </a:r>
            <a:r>
              <a:rPr lang="en-US" sz="2800">
                <a:solidFill>
                  <a:srgbClr val="FF9933"/>
                </a:solidFill>
              </a:rPr>
              <a:t>: </a:t>
            </a:r>
            <a:r>
              <a:rPr lang="en-US" sz="2800" b="1" i="1">
                <a:solidFill>
                  <a:srgbClr val="FF9933"/>
                </a:solidFill>
              </a:rPr>
              <a:t>hai đường chéo vuông góc với nhua.</a:t>
            </a:r>
          </a:p>
          <a:p>
            <a:pPr algn="just"/>
            <a:r>
              <a:rPr lang="en-US" sz="2800">
                <a:solidFill>
                  <a:srgbClr val="FF9933"/>
                </a:solidFill>
              </a:rPr>
              <a:t>+ </a:t>
            </a:r>
            <a:r>
              <a:rPr lang="en-US" sz="2800">
                <a:solidFill>
                  <a:srgbClr val="0000FF"/>
                </a:solidFill>
              </a:rPr>
              <a:t>Hình chữ nhật</a:t>
            </a:r>
            <a:r>
              <a:rPr lang="en-US" sz="2800">
                <a:solidFill>
                  <a:srgbClr val="FF9933"/>
                </a:solidFill>
              </a:rPr>
              <a:t>: </a:t>
            </a:r>
            <a:r>
              <a:rPr lang="en-US" sz="2800" b="1" i="1">
                <a:solidFill>
                  <a:srgbClr val="FF9933"/>
                </a:solidFill>
              </a:rPr>
              <a:t>hai đường chéo không vuông góc với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1" grpId="0" animBg="1"/>
      <p:bldP spid="18442" grpId="0" animBg="1"/>
      <p:bldP spid="18446" grpId="0" animBg="1"/>
      <p:bldP spid="18447" grpId="0" animBg="1"/>
      <p:bldP spid="18455" grpId="0" animBg="1"/>
      <p:bldP spid="18456" grpId="0" animBg="1"/>
      <p:bldP spid="18457" grpId="0" animBg="1"/>
      <p:bldP spid="18462" grpId="0"/>
      <p:bldP spid="184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362200" y="304800"/>
            <a:ext cx="455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KẾT QUẢ THẢO LUẬN NHÓM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4347" name="TextBox1" r:id="rId2" imgW="7620120" imgH="5105520"/>
        </mc:Choice>
        <mc:Fallback>
          <p:control name="TextBox1" r:id="rId2" imgW="7620120" imgH="5105520">
            <p:pic>
              <p:nvPicPr>
                <p:cNvPr id="1434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914400" y="1085850"/>
                  <a:ext cx="7620000" cy="5105400"/>
                </a:xfrm>
                <a:prstGeom prst="rect">
                  <a:avLst/>
                </a:prstGeom>
                <a:noFill/>
                <a:ln/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aSadCl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668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52700" y="1524000"/>
            <a:ext cx="28035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66FF"/>
                </a:solidFill>
              </a:rPr>
              <a:t>CHƯA </a:t>
            </a:r>
          </a:p>
          <a:p>
            <a:pPr algn="ctr"/>
            <a:r>
              <a:rPr lang="en-US" sz="2800" b="1">
                <a:solidFill>
                  <a:srgbClr val="0066FF"/>
                </a:solidFill>
              </a:rPr>
              <a:t>ĐÚNG </a:t>
            </a:r>
          </a:p>
          <a:p>
            <a:pPr algn="ctr"/>
            <a:r>
              <a:rPr lang="en-US" sz="2800" b="1">
                <a:solidFill>
                  <a:srgbClr val="0066FF"/>
                </a:solidFill>
              </a:rPr>
              <a:t>RỒI!</a:t>
            </a:r>
          </a:p>
        </p:txBody>
      </p:sp>
      <p:sp>
        <p:nvSpPr>
          <p:cNvPr id="1229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514350" cy="419100"/>
          </a:xfrm>
          <a:prstGeom prst="actionButtonBeginning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" name="Group 4"/>
          <p:cNvGrpSpPr>
            <a:grpSpLocks/>
          </p:cNvGrpSpPr>
          <p:nvPr/>
        </p:nvGrpSpPr>
        <p:grpSpPr bwMode="auto">
          <a:xfrm rot="16200000">
            <a:off x="5948363" y="3424237"/>
            <a:ext cx="4800600" cy="847725"/>
            <a:chOff x="2350" y="1008"/>
            <a:chExt cx="1826" cy="534"/>
          </a:xfrm>
        </p:grpSpPr>
        <p:pic>
          <p:nvPicPr>
            <p:cNvPr id="13317" name="Picture 5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18" name="Picture 6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19" name="Picture 7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20" name="Picture 8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321" name="Group 9"/>
          <p:cNvGrpSpPr>
            <a:grpSpLocks/>
          </p:cNvGrpSpPr>
          <p:nvPr/>
        </p:nvGrpSpPr>
        <p:grpSpPr bwMode="auto">
          <a:xfrm rot="16200000">
            <a:off x="-1443037" y="3652837"/>
            <a:ext cx="4800600" cy="847725"/>
            <a:chOff x="2350" y="1008"/>
            <a:chExt cx="1826" cy="534"/>
          </a:xfrm>
        </p:grpSpPr>
        <p:pic>
          <p:nvPicPr>
            <p:cNvPr id="13322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23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24" name="Picture 12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25" name="Picture 1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0" y="152400"/>
          <a:ext cx="18288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Clip" r:id="rId4" imgW="1109880" imgH="818280" progId="MS_ClipArt_Gallery.2">
                  <p:embed/>
                </p:oleObj>
              </mc:Choice>
              <mc:Fallback>
                <p:oleObj name="Clip" r:id="rId4" imgW="1109880" imgH="818280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182880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7162800" y="152400"/>
          <a:ext cx="1981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Clip" r:id="rId6" imgW="2082600" imgH="3003480" progId="MS_ClipArt_Gallery.2">
                  <p:embed/>
                </p:oleObj>
              </mc:Choice>
              <mc:Fallback>
                <p:oleObj name="Clip" r:id="rId6" imgW="2082600" imgH="3003480" progId="MS_ClipArt_Gallery.2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52400"/>
                        <a:ext cx="19812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2012950" y="541338"/>
            <a:ext cx="5410200" cy="5791200"/>
            <a:chOff x="47" y="0"/>
            <a:chExt cx="5713" cy="4320"/>
          </a:xfrm>
        </p:grpSpPr>
        <p:sp>
          <p:nvSpPr>
            <p:cNvPr id="13329" name="Freeform 17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Freeform 18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Freeform 20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Freeform 22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24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Freeform 25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Freeform 26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Freeform 27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Freeform 28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Freeform 29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Freeform 30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31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32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33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34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41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Freeform 42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43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Freeform 44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Freeform 45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Freeform 46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Freeform 47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48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Freeform 49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Freeform 50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Freeform 51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Freeform 52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Freeform 53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Freeform 54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Freeform 55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Freeform 56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Freeform 57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Freeform 58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Freeform 59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Freeform 60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Freeform 61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Freeform 62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Freeform 63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Freeform 64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Freeform 65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Freeform 66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Freeform 67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Freeform 68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81" name="Group 69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3382" name="Freeform 70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3" name="Freeform 71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4" name="Freeform 72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85" name="Rectangle 73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86" name="Group 74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13387" name="Freeform 75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8" name="Freeform 76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9" name="Freeform 77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0" name="Freeform 78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1" name="Freeform 79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2" name="Freeform 80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3" name="Freeform 81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4" name="Freeform 82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95" name="Text Box 83"/>
          <p:cNvSpPr txBox="1">
            <a:spLocks noChangeArrowheads="1"/>
          </p:cNvSpPr>
          <p:nvPr/>
        </p:nvSpPr>
        <p:spPr bwMode="auto">
          <a:xfrm>
            <a:off x="2895600" y="2324100"/>
            <a:ext cx="37496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b="1">
                <a:solidFill>
                  <a:srgbClr val="FF00FF"/>
                </a:solidFill>
              </a:rPr>
              <a:t>ĐÂY CHÍNH LÀ CÂU TRẢ LỜI ĐÚNG. </a:t>
            </a:r>
          </a:p>
        </p:txBody>
      </p:sp>
      <p:sp>
        <p:nvSpPr>
          <p:cNvPr id="13396" name="WordArt 84"/>
          <p:cNvSpPr>
            <a:spLocks noChangeArrowheads="1" noChangeShapeType="1" noTextEdit="1"/>
          </p:cNvSpPr>
          <p:nvPr/>
        </p:nvSpPr>
        <p:spPr bwMode="auto">
          <a:xfrm>
            <a:off x="2819400" y="3886200"/>
            <a:ext cx="3581400" cy="11811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bg1"/>
                    </a:gs>
                    <a:gs pos="50000">
                      <a:srgbClr val="FF00FF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BẠN GIỎI QUÁ!</a:t>
            </a:r>
          </a:p>
        </p:txBody>
      </p:sp>
      <p:sp>
        <p:nvSpPr>
          <p:cNvPr id="13397" name="AutoShape 8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514350" cy="419100"/>
          </a:xfrm>
          <a:prstGeom prst="actionButtonBeginning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0425"/>
            <a:ext cx="8126413" cy="1898650"/>
          </a:xfrm>
        </p:spPr>
        <p:txBody>
          <a:bodyPr anchor="ctr"/>
          <a:lstStyle/>
          <a:p>
            <a:endParaRPr lang="en-US" sz="4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sz="3200"/>
          </a:p>
        </p:txBody>
      </p:sp>
      <p:pic>
        <p:nvPicPr>
          <p:cNvPr id="2052" name="Picture 4" descr="다시투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9525"/>
            <a:ext cx="9153526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19200" y="1981200"/>
            <a:ext cx="6781800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99CC"/>
                </a:solidFill>
                <a:cs typeface="Times New Roman" panose="02020603050405020304" pitchFamily="18" charset="0"/>
              </a:rPr>
              <a:t>THỰC HÀNH VẼ HÌNH VUÔNG</a:t>
            </a:r>
          </a:p>
        </p:txBody>
      </p:sp>
      <p:sp>
        <p:nvSpPr>
          <p:cNvPr id="2056" name="AutoShape 8">
            <a:hlinkClick r:id="rId3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499475" y="6365875"/>
            <a:ext cx="609600" cy="457200"/>
          </a:xfrm>
          <a:prstGeom prst="actionButtonHome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810000" y="1524000"/>
            <a:ext cx="1665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00FF"/>
                </a:solidFill>
              </a:rPr>
              <a:t>Bài 46: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28750" y="257175"/>
            <a:ext cx="2933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400" b="1" i="1">
                <a:solidFill>
                  <a:srgbClr val="0000FF"/>
                </a:solidFill>
              </a:rPr>
              <a:t>Kiểm tra bài cũ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14400" y="990600"/>
            <a:ext cx="74644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9900"/>
                </a:solidFill>
              </a:rPr>
              <a:t>Vẽ hình chữ nhật có chiều dài 6cm, chiều rộng 4cm.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00075" y="1447800"/>
            <a:ext cx="4953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>
                <a:solidFill>
                  <a:srgbClr val="CC00FF"/>
                </a:solidFill>
              </a:rPr>
              <a:t>Bước 1</a:t>
            </a:r>
            <a:r>
              <a:rPr lang="en-US" sz="2600" b="1"/>
              <a:t>: Vẽ đoạn thẳng DC = 6cm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90550" y="1974850"/>
            <a:ext cx="48006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i="1">
                <a:solidFill>
                  <a:srgbClr val="CC00FF"/>
                </a:solidFill>
              </a:rPr>
              <a:t>Bước 2</a:t>
            </a:r>
            <a:r>
              <a:rPr lang="en-US" sz="2600" b="1">
                <a:solidFill>
                  <a:srgbClr val="CC00FF"/>
                </a:solidFill>
              </a:rPr>
              <a:t>:</a:t>
            </a:r>
            <a:r>
              <a:rPr lang="en-US" sz="2600" b="1"/>
              <a:t> Vẽ đường thẳng vuông góc với DC tại D, trên đường thẳng đó lấy đoạn thẳng DA = 4cm.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52450" y="3727450"/>
            <a:ext cx="48006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i="1">
                <a:solidFill>
                  <a:srgbClr val="CC00FF"/>
                </a:solidFill>
              </a:rPr>
              <a:t>Bước 3</a:t>
            </a:r>
            <a:r>
              <a:rPr lang="en-US" sz="2600" b="1">
                <a:solidFill>
                  <a:srgbClr val="CC00FF"/>
                </a:solidFill>
              </a:rPr>
              <a:t>:</a:t>
            </a:r>
            <a:r>
              <a:rPr lang="en-US" sz="2600" b="1"/>
              <a:t> Vẽ đường thẳng vuông góc với DC tại C, trên đường thẳng đó lấy đoạn thẳng CB = 6cm.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3400" y="5499100"/>
            <a:ext cx="48006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i="1">
                <a:solidFill>
                  <a:srgbClr val="CC00FF"/>
                </a:solidFill>
              </a:rPr>
              <a:t>Bước 4</a:t>
            </a:r>
            <a:r>
              <a:rPr lang="en-US" sz="2600" b="1"/>
              <a:t>: Nối A với B ta được hình chữ nhật ABCD.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5791200" y="4752975"/>
            <a:ext cx="2979738" cy="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 rot="5400000">
            <a:off x="7110412" y="3090863"/>
            <a:ext cx="295275" cy="3657600"/>
            <a:chOff x="4128" y="1914"/>
            <a:chExt cx="186" cy="1883"/>
          </a:xfrm>
        </p:grpSpPr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85" name="Picture 13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8664575" y="4762500"/>
            <a:ext cx="422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C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553075" y="4724400"/>
            <a:ext cx="422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D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410200" y="2514600"/>
            <a:ext cx="422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A</a:t>
            </a:r>
          </a:p>
        </p:txBody>
      </p:sp>
      <p:grpSp>
        <p:nvGrpSpPr>
          <p:cNvPr id="3108" name="Group 36"/>
          <p:cNvGrpSpPr>
            <a:grpSpLocks/>
          </p:cNvGrpSpPr>
          <p:nvPr/>
        </p:nvGrpSpPr>
        <p:grpSpPr bwMode="auto">
          <a:xfrm>
            <a:off x="5810250" y="3533775"/>
            <a:ext cx="485775" cy="1212850"/>
            <a:chOff x="3660" y="2226"/>
            <a:chExt cx="306" cy="764"/>
          </a:xfrm>
        </p:grpSpPr>
        <p:sp>
          <p:nvSpPr>
            <p:cNvPr id="3090" name="AutoShape 18"/>
            <p:cNvSpPr>
              <a:spLocks noChangeArrowheads="1"/>
            </p:cNvSpPr>
            <p:nvPr/>
          </p:nvSpPr>
          <p:spPr bwMode="auto">
            <a:xfrm>
              <a:off x="3660" y="2226"/>
              <a:ext cx="306" cy="764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AutoShape 19"/>
            <p:cNvSpPr>
              <a:spLocks noChangeArrowheads="1"/>
            </p:cNvSpPr>
            <p:nvPr/>
          </p:nvSpPr>
          <p:spPr bwMode="auto">
            <a:xfrm>
              <a:off x="3732" y="2629"/>
              <a:ext cx="105" cy="26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5800725" y="3543300"/>
            <a:ext cx="0" cy="120650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5800725" y="2895600"/>
            <a:ext cx="0" cy="64770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5829300" y="2362200"/>
            <a:ext cx="295275" cy="3657600"/>
            <a:chOff x="4128" y="1914"/>
            <a:chExt cx="186" cy="1883"/>
          </a:xfrm>
        </p:grpSpPr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96" name="Picture 24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8267700" y="3524250"/>
            <a:ext cx="485775" cy="1212850"/>
            <a:chOff x="5208" y="2220"/>
            <a:chExt cx="306" cy="764"/>
          </a:xfrm>
        </p:grpSpPr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flipH="1">
              <a:off x="5208" y="2220"/>
              <a:ext cx="306" cy="764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flipH="1">
              <a:off x="5337" y="2623"/>
              <a:ext cx="105" cy="26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8763000" y="3543300"/>
            <a:ext cx="0" cy="120650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8763000" y="2895600"/>
            <a:ext cx="0" cy="646113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02" name="Group 30"/>
          <p:cNvGrpSpPr>
            <a:grpSpLocks/>
          </p:cNvGrpSpPr>
          <p:nvPr/>
        </p:nvGrpSpPr>
        <p:grpSpPr bwMode="auto">
          <a:xfrm flipH="1">
            <a:off x="8439150" y="2381250"/>
            <a:ext cx="295275" cy="3657600"/>
            <a:chOff x="4128" y="1914"/>
            <a:chExt cx="186" cy="1883"/>
          </a:xfrm>
        </p:grpSpPr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104" name="Picture 32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8682038" y="2514600"/>
            <a:ext cx="4048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B</a:t>
            </a: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5791200" y="2895600"/>
            <a:ext cx="2979738" cy="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09" name="Group 37"/>
          <p:cNvGrpSpPr>
            <a:grpSpLocks/>
          </p:cNvGrpSpPr>
          <p:nvPr/>
        </p:nvGrpSpPr>
        <p:grpSpPr bwMode="auto">
          <a:xfrm rot="5400000">
            <a:off x="7091362" y="1252538"/>
            <a:ext cx="295275" cy="3657600"/>
            <a:chOff x="4128" y="1914"/>
            <a:chExt cx="186" cy="1883"/>
          </a:xfrm>
        </p:grpSpPr>
        <p:sp>
          <p:nvSpPr>
            <p:cNvPr id="3110" name="Rectangle 38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111" name="Picture 39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  <p:bldP spid="3080" grpId="0"/>
      <p:bldP spid="3081" grpId="0"/>
      <p:bldP spid="3082" grpId="0" animBg="1"/>
      <p:bldP spid="3086" grpId="0"/>
      <p:bldP spid="3087" grpId="0"/>
      <p:bldP spid="3088" grpId="0"/>
      <p:bldP spid="3092" grpId="0" animBg="1"/>
      <p:bldP spid="3093" grpId="0" animBg="1"/>
      <p:bldP spid="3100" grpId="0" animBg="1"/>
      <p:bldP spid="3101" grpId="0" animBg="1"/>
      <p:bldP spid="3105" grpId="0"/>
      <p:bldP spid="3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28750" y="257175"/>
            <a:ext cx="2933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400" b="1" i="1">
                <a:solidFill>
                  <a:srgbClr val="0000FF"/>
                </a:solidFill>
              </a:rPr>
              <a:t>Kiểm tra bài cũ</a:t>
            </a:r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1676400" y="1752600"/>
            <a:ext cx="6096000" cy="3810000"/>
            <a:chOff x="1056" y="1104"/>
            <a:chExt cx="3840" cy="2400"/>
          </a:xfrm>
        </p:grpSpPr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1056" y="1104"/>
              <a:ext cx="3840" cy="2400"/>
            </a:xfrm>
            <a:prstGeom prst="star24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00CC00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1680" y="1536"/>
              <a:ext cx="2496" cy="1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FCF600"/>
                  </a:solidFill>
                </a:rPr>
                <a:t>Tìm điểm giống và khác nhau giữa hình chữ nhật và hình vuông</a:t>
              </a:r>
              <a:r>
                <a:rPr lang="en-US" sz="4000">
                  <a:solidFill>
                    <a:srgbClr val="FCF600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478088" y="2711450"/>
            <a:ext cx="6665912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600">
                <a:solidFill>
                  <a:srgbClr val="FF9900"/>
                </a:solidFill>
              </a:rPr>
              <a:t>+ Hai cặp cạnh đối diện song song và bằng nhau.</a:t>
            </a:r>
          </a:p>
          <a:p>
            <a:pPr algn="just">
              <a:lnSpc>
                <a:spcPct val="110000"/>
              </a:lnSpc>
            </a:pPr>
            <a:r>
              <a:rPr lang="en-US" sz="2600">
                <a:solidFill>
                  <a:srgbClr val="FF9900"/>
                </a:solidFill>
              </a:rPr>
              <a:t>+ Có 4 góc vuông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209800" y="4406900"/>
            <a:ext cx="2019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</a:rPr>
              <a:t>- Khác nhau: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81000" y="2482850"/>
            <a:ext cx="1600200" cy="8382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33400" y="3930650"/>
            <a:ext cx="1143000" cy="1143000"/>
          </a:xfrm>
          <a:prstGeom prst="rect">
            <a:avLst/>
          </a:prstGeom>
          <a:noFill/>
          <a:ln w="19050">
            <a:solidFill>
              <a:srgbClr val="CC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09800" y="217805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CC00FF"/>
                </a:solidFill>
              </a:rPr>
              <a:t>- Giống nhau: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305050" y="5454650"/>
            <a:ext cx="49704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FF9900"/>
                </a:solidFill>
              </a:rPr>
              <a:t>+ Hình vuông: cả 4 cạnh bằng nhau.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298700" y="4959350"/>
            <a:ext cx="6845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FF9900"/>
                </a:solidFill>
              </a:rPr>
              <a:t>+ Hình chữ nhật: hai cặp cạnh đối diện bằng nhau.</a:t>
            </a: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314325" y="781050"/>
            <a:ext cx="8620125" cy="14922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Biết vẽ hình chữ nhật,</a:t>
            </a:r>
          </a:p>
          <a:p>
            <a:pPr algn="ctr"/>
            <a:r>
              <a:rPr lang="vi-VN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 liệu có vẽ được hình vuông không?</a:t>
            </a:r>
            <a:endParaRPr lang="en-US" sz="36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6" grpId="0" animBg="1"/>
      <p:bldP spid="4107" grpId="0" animBg="1"/>
      <p:bldP spid="4108" grpId="0"/>
      <p:bldP spid="4109" grpId="0"/>
      <p:bldP spid="4110" grpId="0"/>
      <p:bldP spid="41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71500" y="1385888"/>
            <a:ext cx="8345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Vẽ hình vuông có cạnh 3cm. </a:t>
            </a:r>
            <a:r>
              <a:rPr lang="en-US" sz="2600" b="1" i="1">
                <a:solidFill>
                  <a:srgbClr val="0000FF"/>
                </a:solidFill>
              </a:rPr>
              <a:t>(Vẽ hình và nêu các bước vẽ)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438400" y="152400"/>
            <a:ext cx="4419600" cy="685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Thực hành vẽ hình vuông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84225" y="893763"/>
            <a:ext cx="1360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u="sng">
                <a:solidFill>
                  <a:srgbClr val="CC00FF"/>
                </a:solidFill>
              </a:rPr>
              <a:t>Bài toán</a:t>
            </a:r>
            <a:r>
              <a:rPr lang="en-US" i="1">
                <a:solidFill>
                  <a:srgbClr val="CC00FF"/>
                </a:solidFill>
              </a:rPr>
              <a:t>: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981200" y="4527550"/>
            <a:ext cx="6781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800" b="1" i="1">
                <a:solidFill>
                  <a:srgbClr val="CC00FF"/>
                </a:solidFill>
              </a:rPr>
              <a:t>3. Hai nhóm 4 kết hợp với nhau tạo thành nhóm 8. Nhóm 8 thống nhất cách vẽ và ghi kết quả thảo luận ra giấy A2, rồi dán lên bảng.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 rot="5400000">
            <a:off x="-647700" y="3848100"/>
            <a:ext cx="38100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2800" kern="10" spc="-280">
                <a:ln w="9525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rgbClr val="009900"/>
                </a:solidFill>
                <a:cs typeface="Times New Roman" panose="02020603050405020304" pitchFamily="18" charset="0"/>
              </a:rPr>
              <a:t>Thảo luận nhóm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038350" y="2438400"/>
            <a:ext cx="6705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="1" i="1">
                <a:solidFill>
                  <a:srgbClr val="CC00FF"/>
                </a:solidFill>
              </a:rPr>
              <a:t>1. Nhóm hai thống nhất cách vẽ và liệt kê các bước vẽ hình vuông. 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009775" y="3521075"/>
            <a:ext cx="6734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="1" i="1">
                <a:solidFill>
                  <a:srgbClr val="CC00FF"/>
                </a:solidFill>
              </a:rPr>
              <a:t>2. Hai nhóm hai trao đổi với nhau về hình vẽ và các bước vẽ hình vuông.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019800" y="5073650"/>
            <a:ext cx="1882775" cy="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32" name="Group 12"/>
          <p:cNvGrpSpPr>
            <a:grpSpLocks/>
          </p:cNvGrpSpPr>
          <p:nvPr/>
        </p:nvGrpSpPr>
        <p:grpSpPr bwMode="auto">
          <a:xfrm rot="5400000">
            <a:off x="7091362" y="3411538"/>
            <a:ext cx="295275" cy="3657600"/>
            <a:chOff x="4128" y="1914"/>
            <a:chExt cx="186" cy="1883"/>
          </a:xfrm>
        </p:grpSpPr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34" name="Picture 14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818438" y="5094288"/>
            <a:ext cx="422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C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781675" y="5045075"/>
            <a:ext cx="422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D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638800" y="2835275"/>
            <a:ext cx="422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A</a:t>
            </a:r>
          </a:p>
        </p:txBody>
      </p: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6038850" y="3854450"/>
            <a:ext cx="485775" cy="1212850"/>
            <a:chOff x="3660" y="2226"/>
            <a:chExt cx="306" cy="764"/>
          </a:xfrm>
        </p:grpSpPr>
        <p:sp>
          <p:nvSpPr>
            <p:cNvPr id="5139" name="AutoShape 19"/>
            <p:cNvSpPr>
              <a:spLocks noChangeArrowheads="1"/>
            </p:cNvSpPr>
            <p:nvPr/>
          </p:nvSpPr>
          <p:spPr bwMode="auto">
            <a:xfrm>
              <a:off x="3660" y="2226"/>
              <a:ext cx="306" cy="764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AutoShape 20"/>
            <p:cNvSpPr>
              <a:spLocks noChangeArrowheads="1"/>
            </p:cNvSpPr>
            <p:nvPr/>
          </p:nvSpPr>
          <p:spPr bwMode="auto">
            <a:xfrm>
              <a:off x="3732" y="2629"/>
              <a:ext cx="105" cy="26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6029325" y="3863975"/>
            <a:ext cx="0" cy="120650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6029325" y="3216275"/>
            <a:ext cx="0" cy="64770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43" name="Group 23"/>
          <p:cNvGrpSpPr>
            <a:grpSpLocks/>
          </p:cNvGrpSpPr>
          <p:nvPr/>
        </p:nvGrpSpPr>
        <p:grpSpPr bwMode="auto">
          <a:xfrm>
            <a:off x="6057900" y="2682875"/>
            <a:ext cx="295275" cy="3657600"/>
            <a:chOff x="4128" y="1914"/>
            <a:chExt cx="186" cy="1883"/>
          </a:xfrm>
        </p:grpSpPr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45" name="Picture 25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7421563" y="3856038"/>
            <a:ext cx="485775" cy="1212850"/>
            <a:chOff x="5208" y="2220"/>
            <a:chExt cx="306" cy="764"/>
          </a:xfrm>
        </p:grpSpPr>
        <p:sp>
          <p:nvSpPr>
            <p:cNvPr id="5147" name="AutoShape 27"/>
            <p:cNvSpPr>
              <a:spLocks noChangeArrowheads="1"/>
            </p:cNvSpPr>
            <p:nvPr/>
          </p:nvSpPr>
          <p:spPr bwMode="auto">
            <a:xfrm flipH="1">
              <a:off x="5208" y="2220"/>
              <a:ext cx="306" cy="764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AutoShape 28"/>
            <p:cNvSpPr>
              <a:spLocks noChangeArrowheads="1"/>
            </p:cNvSpPr>
            <p:nvPr/>
          </p:nvSpPr>
          <p:spPr bwMode="auto">
            <a:xfrm flipH="1">
              <a:off x="5337" y="2623"/>
              <a:ext cx="105" cy="26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7916863" y="3875088"/>
            <a:ext cx="0" cy="120650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7916863" y="3227388"/>
            <a:ext cx="0" cy="646112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51" name="Group 31"/>
          <p:cNvGrpSpPr>
            <a:grpSpLocks/>
          </p:cNvGrpSpPr>
          <p:nvPr/>
        </p:nvGrpSpPr>
        <p:grpSpPr bwMode="auto">
          <a:xfrm flipH="1">
            <a:off x="7593013" y="2713038"/>
            <a:ext cx="295275" cy="3657600"/>
            <a:chOff x="4128" y="1914"/>
            <a:chExt cx="186" cy="1883"/>
          </a:xfrm>
        </p:grpSpPr>
        <p:sp>
          <p:nvSpPr>
            <p:cNvPr id="5152" name="Rectangle 32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53" name="Picture 33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7835900" y="2846388"/>
            <a:ext cx="40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B</a:t>
            </a:r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6019800" y="3216275"/>
            <a:ext cx="1882775" cy="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56" name="Group 36"/>
          <p:cNvGrpSpPr>
            <a:grpSpLocks/>
          </p:cNvGrpSpPr>
          <p:nvPr/>
        </p:nvGrpSpPr>
        <p:grpSpPr bwMode="auto">
          <a:xfrm rot="5400000">
            <a:off x="7015162" y="1573213"/>
            <a:ext cx="295275" cy="3657600"/>
            <a:chOff x="4128" y="1914"/>
            <a:chExt cx="186" cy="1883"/>
          </a:xfrm>
        </p:grpSpPr>
        <p:sp>
          <p:nvSpPr>
            <p:cNvPr id="5157" name="Rectangle 37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58" name="Picture 38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600075" y="234315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CC00FF"/>
                </a:solidFill>
              </a:rPr>
              <a:t>Bước 1</a:t>
            </a:r>
            <a:r>
              <a:rPr lang="en-US" b="1"/>
              <a:t>: Vẽ đoạn thẳng DC = 3cm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590550" y="2851150"/>
            <a:ext cx="480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>
                <a:solidFill>
                  <a:srgbClr val="CC00FF"/>
                </a:solidFill>
              </a:rPr>
              <a:t>Bước 2</a:t>
            </a:r>
            <a:r>
              <a:rPr lang="en-US" b="1">
                <a:solidFill>
                  <a:srgbClr val="CC00FF"/>
                </a:solidFill>
              </a:rPr>
              <a:t>:</a:t>
            </a:r>
            <a:r>
              <a:rPr lang="en-US" b="1"/>
              <a:t> Vẽ đường thẳng vuông góc với DC tại D, trên đường thẳng đó lấy đoạn thẳng DC = 3cm.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552450" y="4086225"/>
            <a:ext cx="480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>
                <a:solidFill>
                  <a:srgbClr val="CC00FF"/>
                </a:solidFill>
              </a:rPr>
              <a:t>Bước 3</a:t>
            </a:r>
            <a:r>
              <a:rPr lang="en-US" b="1">
                <a:solidFill>
                  <a:srgbClr val="CC00FF"/>
                </a:solidFill>
              </a:rPr>
              <a:t>:</a:t>
            </a:r>
            <a:r>
              <a:rPr lang="en-US" b="1"/>
              <a:t> Vẽ đường thẳng vuông góc với DC tại C, trên đường thẳng đó lấy đoạn thẳng CB = 3cm.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533400" y="5314950"/>
            <a:ext cx="480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>
                <a:solidFill>
                  <a:srgbClr val="CC00FF"/>
                </a:solidFill>
              </a:rPr>
              <a:t>Bước 4</a:t>
            </a:r>
            <a:r>
              <a:rPr lang="en-US" b="1"/>
              <a:t>: Nối A với B ta được hình vuông ABCD.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794375" y="5395913"/>
            <a:ext cx="24511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>
                <a:solidFill>
                  <a:srgbClr val="339933"/>
                </a:solidFill>
              </a:rPr>
              <a:t>Hình vuông ABCD</a:t>
            </a:r>
          </a:p>
        </p:txBody>
      </p:sp>
      <p:sp>
        <p:nvSpPr>
          <p:cNvPr id="5164" name="WordArt 44"/>
          <p:cNvSpPr>
            <a:spLocks noChangeArrowheads="1" noChangeShapeType="1" noTextEdit="1"/>
          </p:cNvSpPr>
          <p:nvPr/>
        </p:nvSpPr>
        <p:spPr bwMode="auto">
          <a:xfrm>
            <a:off x="3562350" y="1885950"/>
            <a:ext cx="1676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Cách vẽ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53" presetClass="entr" presetSubtype="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1" dur="2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5127" grpId="1"/>
      <p:bldP spid="5128" grpId="0" animBg="1"/>
      <p:bldP spid="5128" grpId="1" animBg="1"/>
      <p:bldP spid="5129" grpId="0"/>
      <p:bldP spid="5129" grpId="1"/>
      <p:bldP spid="5130" grpId="0"/>
      <p:bldP spid="5130" grpId="1"/>
      <p:bldP spid="5131" grpId="0" animBg="1"/>
      <p:bldP spid="5135" grpId="0"/>
      <p:bldP spid="5136" grpId="0"/>
      <p:bldP spid="5137" grpId="0"/>
      <p:bldP spid="5141" grpId="0" animBg="1"/>
      <p:bldP spid="5142" grpId="0" animBg="1"/>
      <p:bldP spid="5149" grpId="0" animBg="1"/>
      <p:bldP spid="5150" grpId="0" animBg="1"/>
      <p:bldP spid="5154" grpId="0"/>
      <p:bldP spid="5155" grpId="0" animBg="1"/>
      <p:bldP spid="5159" grpId="0"/>
      <p:bldP spid="5160" grpId="0"/>
      <p:bldP spid="5161" grpId="0"/>
      <p:bldP spid="5162" grpId="0"/>
      <p:bldP spid="51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7" name="WordArt 63"/>
          <p:cNvSpPr>
            <a:spLocks noChangeArrowheads="1" noChangeShapeType="1" noTextEdit="1"/>
          </p:cNvSpPr>
          <p:nvPr/>
        </p:nvSpPr>
        <p:spPr bwMode="auto">
          <a:xfrm>
            <a:off x="2438400" y="152400"/>
            <a:ext cx="4419600" cy="685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Thực hành vẽ hình vuông</a:t>
            </a:r>
          </a:p>
        </p:txBody>
      </p:sp>
      <p:pic>
        <p:nvPicPr>
          <p:cNvPr id="6211" name="Picture 67" descr="Free Clip Art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4038600"/>
            <a:ext cx="1504950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12" name="AutoShape 68"/>
          <p:cNvSpPr>
            <a:spLocks noChangeArrowheads="1"/>
          </p:cNvSpPr>
          <p:nvPr/>
        </p:nvSpPr>
        <p:spPr bwMode="auto">
          <a:xfrm>
            <a:off x="3124200" y="1371600"/>
            <a:ext cx="4876800" cy="3429000"/>
          </a:xfrm>
          <a:prstGeom prst="cloudCallout">
            <a:avLst>
              <a:gd name="adj1" fmla="val -57815"/>
              <a:gd name="adj2" fmla="val 47778"/>
            </a:avLst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800">
              <a:solidFill>
                <a:srgbClr val="0033CC"/>
              </a:solidFill>
            </a:endParaRP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3581400" y="2133600"/>
            <a:ext cx="4038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9900"/>
                </a:solidFill>
              </a:rPr>
              <a:t>So sánh cách vẽ hình vuông và cách vẽ hình chữ nhật.</a:t>
            </a:r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3460750" y="2339975"/>
            <a:ext cx="3783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 i="1">
                <a:solidFill>
                  <a:srgbClr val="009900"/>
                </a:solidFill>
              </a:rPr>
              <a:t>Cách vẽ hai hình</a:t>
            </a:r>
          </a:p>
          <a:p>
            <a:pPr algn="ctr"/>
            <a:r>
              <a:rPr lang="en-US" sz="4000" b="1" i="1"/>
              <a:t> </a:t>
            </a:r>
            <a:r>
              <a:rPr lang="en-US" sz="4000" b="1" i="1">
                <a:solidFill>
                  <a:srgbClr val="CC00FF"/>
                </a:solidFill>
              </a:rPr>
              <a:t>tương tự</a:t>
            </a:r>
            <a:r>
              <a:rPr lang="en-US" sz="4000" b="1" i="1"/>
              <a:t> </a:t>
            </a:r>
            <a:r>
              <a:rPr lang="en-US" sz="4000" b="1" i="1">
                <a:solidFill>
                  <a:srgbClr val="009900"/>
                </a:solidFill>
              </a:rPr>
              <a:t>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2" grpId="0" animBg="1"/>
      <p:bldP spid="6208" grpId="0"/>
      <p:bldP spid="6208" grpId="1"/>
      <p:bldP spid="62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895600" y="228600"/>
            <a:ext cx="3581400" cy="685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AAF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69925" y="981075"/>
            <a:ext cx="104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u="sng"/>
              <a:t>Bài 1</a:t>
            </a:r>
            <a:r>
              <a:rPr lang="en-US"/>
              <a:t>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6575" y="1581150"/>
            <a:ext cx="48752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CC00FF"/>
                </a:solidFill>
              </a:rPr>
              <a:t>a) Hãy vẽ hình vuông có cạnh 4cm.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" y="2101850"/>
            <a:ext cx="57594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CC00FF"/>
                </a:solidFill>
              </a:rPr>
              <a:t>b) Tính chu vi và diện tích hình vuông đó.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810000" y="2514600"/>
            <a:ext cx="13128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FF9900"/>
                </a:solidFill>
              </a:rPr>
              <a:t>Bài làm: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20700" y="2895600"/>
            <a:ext cx="43545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lphaLcParenR"/>
            </a:pPr>
            <a:r>
              <a:rPr lang="en-US" sz="2600" b="1" i="1">
                <a:solidFill>
                  <a:srgbClr val="009900"/>
                </a:solidFill>
                <a:latin typeface="Times New Roman" panose="02020603050405020304" pitchFamily="18" charset="0"/>
              </a:rPr>
              <a:t>Vẽ hình vuông có cạnh 4cm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65175" y="3387725"/>
            <a:ext cx="51069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9900"/>
                </a:solidFill>
              </a:rPr>
              <a:t>- </a:t>
            </a:r>
            <a:r>
              <a:rPr lang="en-US" sz="2600" b="1" i="1">
                <a:solidFill>
                  <a:srgbClr val="FF9900"/>
                </a:solidFill>
              </a:rPr>
              <a:t>Bước 1</a:t>
            </a:r>
            <a:r>
              <a:rPr lang="en-US" sz="2600" b="1" i="1">
                <a:solidFill>
                  <a:srgbClr val="009900"/>
                </a:solidFill>
              </a:rPr>
              <a:t>: Vẽ đoạn thẳng CD = 4cm.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49300" y="3889375"/>
            <a:ext cx="8153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 b="1" i="1">
                <a:solidFill>
                  <a:srgbClr val="009900"/>
                </a:solidFill>
              </a:rPr>
              <a:t>- </a:t>
            </a:r>
            <a:r>
              <a:rPr lang="en-US" sz="2600" b="1" i="1">
                <a:solidFill>
                  <a:srgbClr val="FF9900"/>
                </a:solidFill>
              </a:rPr>
              <a:t>Bước 2</a:t>
            </a:r>
            <a:r>
              <a:rPr lang="en-US" sz="2600" b="1" i="1">
                <a:solidFill>
                  <a:srgbClr val="009900"/>
                </a:solidFill>
              </a:rPr>
              <a:t>: Vẽ đường thẳng vuông góc với CD tại D, trên đường thẳng đó lấy đoạn thẳng DA = 4cm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46125" y="4759325"/>
            <a:ext cx="81692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 b="1" i="1">
                <a:solidFill>
                  <a:srgbClr val="009900"/>
                </a:solidFill>
              </a:rPr>
              <a:t>- </a:t>
            </a:r>
            <a:r>
              <a:rPr lang="en-US" sz="2600" b="1" i="1">
                <a:solidFill>
                  <a:srgbClr val="FF9900"/>
                </a:solidFill>
              </a:rPr>
              <a:t>Bước 3</a:t>
            </a:r>
            <a:r>
              <a:rPr lang="en-US" sz="2600" b="1" i="1">
                <a:solidFill>
                  <a:srgbClr val="009900"/>
                </a:solidFill>
              </a:rPr>
              <a:t>: Vẽ đường thẳng vuông góc với CD tại C, trên đường thẳng đó lấy đoạn thẳng CB = 4cm.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68350" y="5641975"/>
            <a:ext cx="72755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9900"/>
                </a:solidFill>
              </a:rPr>
              <a:t>- </a:t>
            </a:r>
            <a:r>
              <a:rPr lang="en-US" sz="2600" b="1" i="1">
                <a:solidFill>
                  <a:srgbClr val="FF9900"/>
                </a:solidFill>
              </a:rPr>
              <a:t>Bước 4</a:t>
            </a:r>
            <a:r>
              <a:rPr lang="en-US" sz="2600" b="1" i="1">
                <a:solidFill>
                  <a:srgbClr val="009900"/>
                </a:solidFill>
              </a:rPr>
              <a:t>: Nối A và B ta được hình chữ nhật ABCD.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6324600" y="3351213"/>
            <a:ext cx="1882775" cy="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84" name="Group 16"/>
          <p:cNvGrpSpPr>
            <a:grpSpLocks/>
          </p:cNvGrpSpPr>
          <p:nvPr/>
        </p:nvGrpSpPr>
        <p:grpSpPr bwMode="auto">
          <a:xfrm rot="5400000">
            <a:off x="7177881" y="2080419"/>
            <a:ext cx="312738" cy="2895600"/>
            <a:chOff x="4128" y="1914"/>
            <a:chExt cx="186" cy="1883"/>
          </a:xfrm>
        </p:grpSpPr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186" name="Picture 18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8123238" y="3371850"/>
            <a:ext cx="422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C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086475" y="3322638"/>
            <a:ext cx="422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D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943600" y="1112838"/>
            <a:ext cx="422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A</a:t>
            </a:r>
          </a:p>
        </p:txBody>
      </p:sp>
      <p:grpSp>
        <p:nvGrpSpPr>
          <p:cNvPr id="7190" name="Group 22"/>
          <p:cNvGrpSpPr>
            <a:grpSpLocks/>
          </p:cNvGrpSpPr>
          <p:nvPr/>
        </p:nvGrpSpPr>
        <p:grpSpPr bwMode="auto">
          <a:xfrm>
            <a:off x="6343650" y="2132013"/>
            <a:ext cx="485775" cy="1212850"/>
            <a:chOff x="3660" y="2226"/>
            <a:chExt cx="306" cy="764"/>
          </a:xfrm>
        </p:grpSpPr>
        <p:sp>
          <p:nvSpPr>
            <p:cNvPr id="7191" name="AutoShape 23"/>
            <p:cNvSpPr>
              <a:spLocks noChangeArrowheads="1"/>
            </p:cNvSpPr>
            <p:nvPr/>
          </p:nvSpPr>
          <p:spPr bwMode="auto">
            <a:xfrm>
              <a:off x="3660" y="2226"/>
              <a:ext cx="306" cy="764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AutoShape 24"/>
            <p:cNvSpPr>
              <a:spLocks noChangeArrowheads="1"/>
            </p:cNvSpPr>
            <p:nvPr/>
          </p:nvSpPr>
          <p:spPr bwMode="auto">
            <a:xfrm>
              <a:off x="3732" y="2629"/>
              <a:ext cx="105" cy="26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6334125" y="2141538"/>
            <a:ext cx="0" cy="120650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6334125" y="1493838"/>
            <a:ext cx="0" cy="64770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5" name="Group 27"/>
          <p:cNvGrpSpPr>
            <a:grpSpLocks/>
          </p:cNvGrpSpPr>
          <p:nvPr/>
        </p:nvGrpSpPr>
        <p:grpSpPr bwMode="auto">
          <a:xfrm>
            <a:off x="6362700" y="1074738"/>
            <a:ext cx="342900" cy="2925762"/>
            <a:chOff x="4128" y="1914"/>
            <a:chExt cx="186" cy="1883"/>
          </a:xfrm>
        </p:grpSpPr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197" name="Picture 29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98" name="Group 30"/>
          <p:cNvGrpSpPr>
            <a:grpSpLocks/>
          </p:cNvGrpSpPr>
          <p:nvPr/>
        </p:nvGrpSpPr>
        <p:grpSpPr bwMode="auto">
          <a:xfrm>
            <a:off x="7726363" y="2133600"/>
            <a:ext cx="485775" cy="1212850"/>
            <a:chOff x="5208" y="2220"/>
            <a:chExt cx="306" cy="764"/>
          </a:xfrm>
        </p:grpSpPr>
        <p:sp>
          <p:nvSpPr>
            <p:cNvPr id="7199" name="AutoShape 31"/>
            <p:cNvSpPr>
              <a:spLocks noChangeArrowheads="1"/>
            </p:cNvSpPr>
            <p:nvPr/>
          </p:nvSpPr>
          <p:spPr bwMode="auto">
            <a:xfrm flipH="1">
              <a:off x="5208" y="2220"/>
              <a:ext cx="306" cy="764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AutoShape 32"/>
            <p:cNvSpPr>
              <a:spLocks noChangeArrowheads="1"/>
            </p:cNvSpPr>
            <p:nvPr/>
          </p:nvSpPr>
          <p:spPr bwMode="auto">
            <a:xfrm flipH="1">
              <a:off x="5337" y="2623"/>
              <a:ext cx="105" cy="26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8221663" y="2152650"/>
            <a:ext cx="0" cy="120650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8221663" y="1504950"/>
            <a:ext cx="0" cy="646113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03" name="Group 35"/>
          <p:cNvGrpSpPr>
            <a:grpSpLocks/>
          </p:cNvGrpSpPr>
          <p:nvPr/>
        </p:nvGrpSpPr>
        <p:grpSpPr bwMode="auto">
          <a:xfrm flipH="1">
            <a:off x="7840663" y="1104900"/>
            <a:ext cx="342900" cy="2925763"/>
            <a:chOff x="4128" y="1914"/>
            <a:chExt cx="186" cy="1883"/>
          </a:xfrm>
        </p:grpSpPr>
        <p:sp>
          <p:nvSpPr>
            <p:cNvPr id="7204" name="Rectangle 36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05" name="Picture 37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8140700" y="1123950"/>
            <a:ext cx="40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B</a:t>
            </a:r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6324600" y="1493838"/>
            <a:ext cx="1882775" cy="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08" name="Group 40"/>
          <p:cNvGrpSpPr>
            <a:grpSpLocks/>
          </p:cNvGrpSpPr>
          <p:nvPr/>
        </p:nvGrpSpPr>
        <p:grpSpPr bwMode="auto">
          <a:xfrm rot="5400000">
            <a:off x="7101681" y="223044"/>
            <a:ext cx="312738" cy="2895600"/>
            <a:chOff x="4128" y="1914"/>
            <a:chExt cx="186" cy="1883"/>
          </a:xfrm>
        </p:grpSpPr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 rot="5400000">
              <a:off x="3327" y="2811"/>
              <a:ext cx="1883" cy="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10" name="Picture 42" descr="thuoc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244" y="2804"/>
              <a:ext cx="1872" cy="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8" grpId="0"/>
      <p:bldP spid="7179" grpId="0"/>
      <p:bldP spid="7180" grpId="0"/>
      <p:bldP spid="7181" grpId="0"/>
      <p:bldP spid="7183" grpId="0" animBg="1"/>
      <p:bldP spid="7187" grpId="0"/>
      <p:bldP spid="7188" grpId="0"/>
      <p:bldP spid="7189" grpId="0"/>
      <p:bldP spid="7193" grpId="0" animBg="1"/>
      <p:bldP spid="7194" grpId="0" animBg="1"/>
      <p:bldP spid="7201" grpId="0" animBg="1"/>
      <p:bldP spid="7202" grpId="0" animBg="1"/>
      <p:bldP spid="7206" grpId="0"/>
      <p:bldP spid="72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2895600" y="228600"/>
            <a:ext cx="3581400" cy="685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AAF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69925" y="981075"/>
            <a:ext cx="104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u="sng"/>
              <a:t>Bài 1</a:t>
            </a:r>
            <a:r>
              <a:rPr lang="en-US"/>
              <a:t>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12788" y="1581150"/>
            <a:ext cx="48752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CC00FF"/>
                </a:solidFill>
              </a:rPr>
              <a:t>a) Hãy vẽ hình vuông có cạnh 4cm.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0" y="2514600"/>
            <a:ext cx="13128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FF9900"/>
                </a:solidFill>
              </a:rPr>
              <a:t>Bài làm: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20700" y="2895600"/>
            <a:ext cx="43545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lphaLcParenR"/>
            </a:pPr>
            <a:r>
              <a:rPr lang="en-US" sz="2600" b="1" i="1">
                <a:solidFill>
                  <a:srgbClr val="009900"/>
                </a:solidFill>
                <a:latin typeface="Times New Roman" panose="02020603050405020304" pitchFamily="18" charset="0"/>
              </a:rPr>
              <a:t>Vẽ hình vuông có cạnh 4cm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533400" y="3505200"/>
            <a:ext cx="58483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600" b="1" i="1">
                <a:solidFill>
                  <a:srgbClr val="009900"/>
                </a:solidFill>
                <a:latin typeface="Times New Roman" panose="02020603050405020304" pitchFamily="18" charset="0"/>
              </a:rPr>
              <a:t>b) Tính chu vi và diện tích hình vuông đó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685800" y="2101850"/>
            <a:ext cx="57594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CC00FF"/>
                </a:solidFill>
              </a:rPr>
              <a:t>b) Tính chu vi và diện tích hình vuông đó.</a:t>
            </a:r>
          </a:p>
        </p:txBody>
      </p:sp>
      <p:grpSp>
        <p:nvGrpSpPr>
          <p:cNvPr id="8254" name="Group 62"/>
          <p:cNvGrpSpPr>
            <a:grpSpLocks/>
          </p:cNvGrpSpPr>
          <p:nvPr/>
        </p:nvGrpSpPr>
        <p:grpSpPr bwMode="auto">
          <a:xfrm>
            <a:off x="6248400" y="990600"/>
            <a:ext cx="2759075" cy="2747963"/>
            <a:chOff x="3936" y="624"/>
            <a:chExt cx="1738" cy="1731"/>
          </a:xfrm>
        </p:grpSpPr>
        <p:grpSp>
          <p:nvGrpSpPr>
            <p:cNvPr id="8250" name="Group 58"/>
            <p:cNvGrpSpPr>
              <a:grpSpLocks/>
            </p:cNvGrpSpPr>
            <p:nvPr/>
          </p:nvGrpSpPr>
          <p:grpSpPr bwMode="auto">
            <a:xfrm>
              <a:off x="3936" y="624"/>
              <a:ext cx="1639" cy="1731"/>
              <a:chOff x="3744" y="2496"/>
              <a:chExt cx="1639" cy="1731"/>
            </a:xfrm>
          </p:grpSpPr>
          <p:sp>
            <p:nvSpPr>
              <p:cNvPr id="8234" name="Line 42"/>
              <p:cNvSpPr>
                <a:spLocks noChangeShapeType="1"/>
              </p:cNvSpPr>
              <p:nvPr/>
            </p:nvSpPr>
            <p:spPr bwMode="auto">
              <a:xfrm>
                <a:off x="3984" y="3906"/>
                <a:ext cx="1186" cy="0"/>
              </a:xfrm>
              <a:prstGeom prst="line">
                <a:avLst/>
              </a:prstGeom>
              <a:noFill/>
              <a:ln w="19050">
                <a:solidFill>
                  <a:srgbClr val="FF7C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Text Box 43"/>
              <p:cNvSpPr txBox="1">
                <a:spLocks noChangeArrowheads="1"/>
              </p:cNvSpPr>
              <p:nvPr/>
            </p:nvSpPr>
            <p:spPr bwMode="auto">
              <a:xfrm>
                <a:off x="5117" y="3919"/>
                <a:ext cx="266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600" b="1"/>
                  <a:t>C</a:t>
                </a:r>
              </a:p>
            </p:txBody>
          </p:sp>
          <p:sp>
            <p:nvSpPr>
              <p:cNvPr id="8236" name="Text Box 44"/>
              <p:cNvSpPr txBox="1">
                <a:spLocks noChangeArrowheads="1"/>
              </p:cNvSpPr>
              <p:nvPr/>
            </p:nvSpPr>
            <p:spPr bwMode="auto">
              <a:xfrm>
                <a:off x="3834" y="3888"/>
                <a:ext cx="266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600" b="1"/>
                  <a:t>D</a:t>
                </a:r>
              </a:p>
            </p:txBody>
          </p:sp>
          <p:sp>
            <p:nvSpPr>
              <p:cNvPr id="8237" name="Text Box 45"/>
              <p:cNvSpPr txBox="1">
                <a:spLocks noChangeArrowheads="1"/>
              </p:cNvSpPr>
              <p:nvPr/>
            </p:nvSpPr>
            <p:spPr bwMode="auto">
              <a:xfrm>
                <a:off x="3744" y="2496"/>
                <a:ext cx="266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600" b="1"/>
                  <a:t>A</a:t>
                </a:r>
              </a:p>
            </p:txBody>
          </p:sp>
          <p:sp>
            <p:nvSpPr>
              <p:cNvPr id="8241" name="Line 49"/>
              <p:cNvSpPr>
                <a:spLocks noChangeShapeType="1"/>
              </p:cNvSpPr>
              <p:nvPr/>
            </p:nvSpPr>
            <p:spPr bwMode="auto">
              <a:xfrm>
                <a:off x="3990" y="3144"/>
                <a:ext cx="0" cy="760"/>
              </a:xfrm>
              <a:prstGeom prst="line">
                <a:avLst/>
              </a:prstGeom>
              <a:noFill/>
              <a:ln w="19050">
                <a:solidFill>
                  <a:srgbClr val="FF7C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Line 50"/>
              <p:cNvSpPr>
                <a:spLocks noChangeShapeType="1"/>
              </p:cNvSpPr>
              <p:nvPr/>
            </p:nvSpPr>
            <p:spPr bwMode="auto">
              <a:xfrm>
                <a:off x="3990" y="2736"/>
                <a:ext cx="0" cy="408"/>
              </a:xfrm>
              <a:prstGeom prst="line">
                <a:avLst/>
              </a:prstGeom>
              <a:noFill/>
              <a:ln w="19050">
                <a:solidFill>
                  <a:srgbClr val="FF7C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6" name="Line 54"/>
              <p:cNvSpPr>
                <a:spLocks noChangeShapeType="1"/>
              </p:cNvSpPr>
              <p:nvPr/>
            </p:nvSpPr>
            <p:spPr bwMode="auto">
              <a:xfrm>
                <a:off x="5179" y="3151"/>
                <a:ext cx="0" cy="760"/>
              </a:xfrm>
              <a:prstGeom prst="line">
                <a:avLst/>
              </a:prstGeom>
              <a:noFill/>
              <a:ln w="19050">
                <a:solidFill>
                  <a:srgbClr val="FF7C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7" name="Line 55"/>
              <p:cNvSpPr>
                <a:spLocks noChangeShapeType="1"/>
              </p:cNvSpPr>
              <p:nvPr/>
            </p:nvSpPr>
            <p:spPr bwMode="auto">
              <a:xfrm>
                <a:off x="5179" y="2743"/>
                <a:ext cx="0" cy="407"/>
              </a:xfrm>
              <a:prstGeom prst="line">
                <a:avLst/>
              </a:prstGeom>
              <a:noFill/>
              <a:ln w="19050">
                <a:solidFill>
                  <a:srgbClr val="FF7C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8" name="Text Box 56"/>
              <p:cNvSpPr txBox="1">
                <a:spLocks noChangeArrowheads="1"/>
              </p:cNvSpPr>
              <p:nvPr/>
            </p:nvSpPr>
            <p:spPr bwMode="auto">
              <a:xfrm>
                <a:off x="5128" y="2503"/>
                <a:ext cx="255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600" b="1"/>
                  <a:t>B</a:t>
                </a:r>
              </a:p>
            </p:txBody>
          </p:sp>
          <p:sp>
            <p:nvSpPr>
              <p:cNvPr id="8249" name="Line 57"/>
              <p:cNvSpPr>
                <a:spLocks noChangeShapeType="1"/>
              </p:cNvSpPr>
              <p:nvPr/>
            </p:nvSpPr>
            <p:spPr bwMode="auto">
              <a:xfrm>
                <a:off x="3984" y="2736"/>
                <a:ext cx="1186" cy="0"/>
              </a:xfrm>
              <a:prstGeom prst="line">
                <a:avLst/>
              </a:prstGeom>
              <a:noFill/>
              <a:ln w="19050">
                <a:solidFill>
                  <a:srgbClr val="FF7C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52" name="Text Box 60"/>
            <p:cNvSpPr txBox="1">
              <a:spLocks noChangeArrowheads="1"/>
            </p:cNvSpPr>
            <p:nvPr/>
          </p:nvSpPr>
          <p:spPr bwMode="auto">
            <a:xfrm>
              <a:off x="4534" y="1968"/>
              <a:ext cx="4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 cm</a:t>
              </a:r>
            </a:p>
          </p:txBody>
        </p:sp>
        <p:sp>
          <p:nvSpPr>
            <p:cNvPr id="8253" name="Text Box 61"/>
            <p:cNvSpPr txBox="1">
              <a:spLocks noChangeArrowheads="1"/>
            </p:cNvSpPr>
            <p:nvPr/>
          </p:nvSpPr>
          <p:spPr bwMode="auto">
            <a:xfrm>
              <a:off x="5328" y="1260"/>
              <a:ext cx="346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4 cm</a:t>
              </a:r>
            </a:p>
          </p:txBody>
        </p:sp>
      </p:grpSp>
      <p:grpSp>
        <p:nvGrpSpPr>
          <p:cNvPr id="8273" name="Group 81"/>
          <p:cNvGrpSpPr>
            <a:grpSpLocks/>
          </p:cNvGrpSpPr>
          <p:nvPr/>
        </p:nvGrpSpPr>
        <p:grpSpPr bwMode="auto">
          <a:xfrm>
            <a:off x="1676400" y="5148263"/>
            <a:ext cx="1824038" cy="795337"/>
            <a:chOff x="1008" y="3024"/>
            <a:chExt cx="1149" cy="501"/>
          </a:xfrm>
        </p:grpSpPr>
        <p:pic>
          <p:nvPicPr>
            <p:cNvPr id="8257" name="Picture 65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3024"/>
              <a:ext cx="528" cy="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59" name="Text Box 67"/>
            <p:cNvSpPr txBox="1">
              <a:spLocks noChangeArrowheads="1"/>
            </p:cNvSpPr>
            <p:nvPr/>
          </p:nvSpPr>
          <p:spPr bwMode="auto">
            <a:xfrm>
              <a:off x="1488" y="3072"/>
              <a:ext cx="66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16 cm</a:t>
              </a:r>
            </a:p>
          </p:txBody>
        </p:sp>
      </p:grpSp>
      <p:grpSp>
        <p:nvGrpSpPr>
          <p:cNvPr id="8274" name="Group 82"/>
          <p:cNvGrpSpPr>
            <a:grpSpLocks/>
          </p:cNvGrpSpPr>
          <p:nvPr/>
        </p:nvGrpSpPr>
        <p:grpSpPr bwMode="auto">
          <a:xfrm>
            <a:off x="1676400" y="5910263"/>
            <a:ext cx="1943100" cy="795337"/>
            <a:chOff x="1344" y="3600"/>
            <a:chExt cx="1224" cy="501"/>
          </a:xfrm>
        </p:grpSpPr>
        <p:pic>
          <p:nvPicPr>
            <p:cNvPr id="8258" name="Picture 66" descr="C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600"/>
              <a:ext cx="528" cy="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262" name="Group 70"/>
            <p:cNvGrpSpPr>
              <a:grpSpLocks/>
            </p:cNvGrpSpPr>
            <p:nvPr/>
          </p:nvGrpSpPr>
          <p:grpSpPr bwMode="auto">
            <a:xfrm>
              <a:off x="1832" y="3668"/>
              <a:ext cx="736" cy="327"/>
              <a:chOff x="1488" y="3072"/>
              <a:chExt cx="736" cy="327"/>
            </a:xfrm>
          </p:grpSpPr>
          <p:sp>
            <p:nvSpPr>
              <p:cNvPr id="8260" name="Text Box 68"/>
              <p:cNvSpPr txBox="1">
                <a:spLocks noChangeArrowheads="1"/>
              </p:cNvSpPr>
              <p:nvPr/>
            </p:nvSpPr>
            <p:spPr bwMode="auto">
              <a:xfrm>
                <a:off x="1488" y="3072"/>
                <a:ext cx="66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</a:rPr>
                  <a:t>16 cm</a:t>
                </a:r>
              </a:p>
            </p:txBody>
          </p:sp>
          <p:sp>
            <p:nvSpPr>
              <p:cNvPr id="8261" name="Text Box 69"/>
              <p:cNvSpPr txBox="1">
                <a:spLocks noChangeArrowheads="1"/>
              </p:cNvSpPr>
              <p:nvPr/>
            </p:nvSpPr>
            <p:spPr bwMode="auto">
              <a:xfrm>
                <a:off x="2052" y="3108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8272" name="Group 80"/>
          <p:cNvGrpSpPr>
            <a:grpSpLocks/>
          </p:cNvGrpSpPr>
          <p:nvPr/>
        </p:nvGrpSpPr>
        <p:grpSpPr bwMode="auto">
          <a:xfrm>
            <a:off x="1676400" y="4386263"/>
            <a:ext cx="1741488" cy="795337"/>
            <a:chOff x="672" y="2496"/>
            <a:chExt cx="1097" cy="501"/>
          </a:xfrm>
        </p:grpSpPr>
        <p:pic>
          <p:nvPicPr>
            <p:cNvPr id="8256" name="Picture 64" descr="A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496"/>
              <a:ext cx="528" cy="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63" name="Text Box 71"/>
            <p:cNvSpPr txBox="1">
              <a:spLocks noChangeArrowheads="1"/>
            </p:cNvSpPr>
            <p:nvPr/>
          </p:nvSpPr>
          <p:spPr bwMode="auto">
            <a:xfrm>
              <a:off x="1212" y="2556"/>
              <a:ext cx="55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8 cm</a:t>
              </a:r>
            </a:p>
          </p:txBody>
        </p:sp>
      </p:grpSp>
      <p:grpSp>
        <p:nvGrpSpPr>
          <p:cNvPr id="8278" name="Group 86"/>
          <p:cNvGrpSpPr>
            <a:grpSpLocks/>
          </p:cNvGrpSpPr>
          <p:nvPr/>
        </p:nvGrpSpPr>
        <p:grpSpPr bwMode="auto">
          <a:xfrm>
            <a:off x="6115050" y="4391025"/>
            <a:ext cx="1862138" cy="795338"/>
            <a:chOff x="3096" y="2496"/>
            <a:chExt cx="1173" cy="501"/>
          </a:xfrm>
        </p:grpSpPr>
        <p:pic>
          <p:nvPicPr>
            <p:cNvPr id="8264" name="Picture 72" descr="A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" y="2496"/>
              <a:ext cx="528" cy="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67" name="Text Box 75"/>
            <p:cNvSpPr txBox="1">
              <a:spLocks noChangeArrowheads="1"/>
            </p:cNvSpPr>
            <p:nvPr/>
          </p:nvSpPr>
          <p:spPr bwMode="auto">
            <a:xfrm>
              <a:off x="3600" y="2544"/>
              <a:ext cx="66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16 cm</a:t>
              </a:r>
            </a:p>
          </p:txBody>
        </p:sp>
      </p:grpSp>
      <p:grpSp>
        <p:nvGrpSpPr>
          <p:cNvPr id="8280" name="Group 88"/>
          <p:cNvGrpSpPr>
            <a:grpSpLocks/>
          </p:cNvGrpSpPr>
          <p:nvPr/>
        </p:nvGrpSpPr>
        <p:grpSpPr bwMode="auto">
          <a:xfrm>
            <a:off x="6096000" y="5948363"/>
            <a:ext cx="1943100" cy="795337"/>
            <a:chOff x="3768" y="3600"/>
            <a:chExt cx="1224" cy="501"/>
          </a:xfrm>
        </p:grpSpPr>
        <p:pic>
          <p:nvPicPr>
            <p:cNvPr id="8266" name="Picture 74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8" y="3600"/>
              <a:ext cx="528" cy="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268" name="Group 76"/>
            <p:cNvGrpSpPr>
              <a:grpSpLocks/>
            </p:cNvGrpSpPr>
            <p:nvPr/>
          </p:nvGrpSpPr>
          <p:grpSpPr bwMode="auto">
            <a:xfrm>
              <a:off x="4256" y="3668"/>
              <a:ext cx="736" cy="327"/>
              <a:chOff x="1488" y="3072"/>
              <a:chExt cx="736" cy="327"/>
            </a:xfrm>
          </p:grpSpPr>
          <p:sp>
            <p:nvSpPr>
              <p:cNvPr id="8269" name="Text Box 77"/>
              <p:cNvSpPr txBox="1">
                <a:spLocks noChangeArrowheads="1"/>
              </p:cNvSpPr>
              <p:nvPr/>
            </p:nvSpPr>
            <p:spPr bwMode="auto">
              <a:xfrm>
                <a:off x="1488" y="3072"/>
                <a:ext cx="66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</a:rPr>
                  <a:t>16 cm</a:t>
                </a:r>
              </a:p>
            </p:txBody>
          </p:sp>
          <p:sp>
            <p:nvSpPr>
              <p:cNvPr id="8270" name="Text Box 78"/>
              <p:cNvSpPr txBox="1">
                <a:spLocks noChangeArrowheads="1"/>
              </p:cNvSpPr>
              <p:nvPr/>
            </p:nvSpPr>
            <p:spPr bwMode="auto">
              <a:xfrm>
                <a:off x="2052" y="3108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8279" name="Group 87"/>
          <p:cNvGrpSpPr>
            <a:grpSpLocks/>
          </p:cNvGrpSpPr>
          <p:nvPr/>
        </p:nvGrpSpPr>
        <p:grpSpPr bwMode="auto">
          <a:xfrm>
            <a:off x="6096000" y="5219700"/>
            <a:ext cx="1739900" cy="795338"/>
            <a:chOff x="3432" y="3024"/>
            <a:chExt cx="1096" cy="501"/>
          </a:xfrm>
        </p:grpSpPr>
        <p:pic>
          <p:nvPicPr>
            <p:cNvPr id="8265" name="Picture 73" descr="B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2" y="3024"/>
              <a:ext cx="528" cy="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275" name="Group 83"/>
            <p:cNvGrpSpPr>
              <a:grpSpLocks/>
            </p:cNvGrpSpPr>
            <p:nvPr/>
          </p:nvGrpSpPr>
          <p:grpSpPr bwMode="auto">
            <a:xfrm>
              <a:off x="3792" y="3084"/>
              <a:ext cx="736" cy="327"/>
              <a:chOff x="1488" y="3072"/>
              <a:chExt cx="736" cy="327"/>
            </a:xfrm>
          </p:grpSpPr>
          <p:sp>
            <p:nvSpPr>
              <p:cNvPr id="8276" name="Text Box 84"/>
              <p:cNvSpPr txBox="1">
                <a:spLocks noChangeArrowheads="1"/>
              </p:cNvSpPr>
              <p:nvPr/>
            </p:nvSpPr>
            <p:spPr bwMode="auto">
              <a:xfrm>
                <a:off x="1488" y="3072"/>
                <a:ext cx="66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</a:rPr>
                  <a:t>  8 cm</a:t>
                </a:r>
              </a:p>
            </p:txBody>
          </p:sp>
          <p:sp>
            <p:nvSpPr>
              <p:cNvPr id="8277" name="Text Box 85"/>
              <p:cNvSpPr txBox="1">
                <a:spLocks noChangeArrowheads="1"/>
              </p:cNvSpPr>
              <p:nvPr/>
            </p:nvSpPr>
            <p:spPr bwMode="auto">
              <a:xfrm>
                <a:off x="2052" y="3108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FF"/>
                    </a:solidFill>
                  </a:rPr>
                  <a:t>2</a:t>
                </a:r>
              </a:p>
            </p:txBody>
          </p:sp>
        </p:grpSp>
      </p:grpSp>
      <p:sp>
        <p:nvSpPr>
          <p:cNvPr id="8281" name="Text Box 89"/>
          <p:cNvSpPr txBox="1">
            <a:spLocks noChangeArrowheads="1"/>
          </p:cNvSpPr>
          <p:nvPr/>
        </p:nvSpPr>
        <p:spPr bwMode="auto">
          <a:xfrm>
            <a:off x="723900" y="3940175"/>
            <a:ext cx="36052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FF9900"/>
                </a:solidFill>
              </a:rPr>
              <a:t>Chu vi của hình vuông là:</a:t>
            </a:r>
          </a:p>
        </p:txBody>
      </p:sp>
      <p:sp>
        <p:nvSpPr>
          <p:cNvPr id="8282" name="Text Box 90"/>
          <p:cNvSpPr txBox="1">
            <a:spLocks noChangeArrowheads="1"/>
          </p:cNvSpPr>
          <p:nvPr/>
        </p:nvSpPr>
        <p:spPr bwMode="auto">
          <a:xfrm>
            <a:off x="5064125" y="3956050"/>
            <a:ext cx="39338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FF9900"/>
                </a:solidFill>
              </a:rPr>
              <a:t>Diện tích của hình vuông là:</a:t>
            </a:r>
          </a:p>
        </p:txBody>
      </p:sp>
      <p:sp>
        <p:nvSpPr>
          <p:cNvPr id="8283" name="Text Box 91"/>
          <p:cNvSpPr txBox="1">
            <a:spLocks noChangeArrowheads="1"/>
          </p:cNvSpPr>
          <p:nvPr/>
        </p:nvSpPr>
        <p:spPr bwMode="auto">
          <a:xfrm>
            <a:off x="1219200" y="4495800"/>
            <a:ext cx="2389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4 x 4 = 16 (cm)</a:t>
            </a:r>
          </a:p>
        </p:txBody>
      </p:sp>
      <p:grpSp>
        <p:nvGrpSpPr>
          <p:cNvPr id="8287" name="Group 95"/>
          <p:cNvGrpSpPr>
            <a:grpSpLocks/>
          </p:cNvGrpSpPr>
          <p:nvPr/>
        </p:nvGrpSpPr>
        <p:grpSpPr bwMode="auto">
          <a:xfrm>
            <a:off x="5829300" y="4433888"/>
            <a:ext cx="2478088" cy="519112"/>
            <a:chOff x="3672" y="2820"/>
            <a:chExt cx="1561" cy="327"/>
          </a:xfrm>
        </p:grpSpPr>
        <p:sp>
          <p:nvSpPr>
            <p:cNvPr id="8284" name="Text Box 92"/>
            <p:cNvSpPr txBox="1">
              <a:spLocks noChangeArrowheads="1"/>
            </p:cNvSpPr>
            <p:nvPr/>
          </p:nvSpPr>
          <p:spPr bwMode="auto">
            <a:xfrm>
              <a:off x="3672" y="2820"/>
              <a:ext cx="15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4 x 4 = 16 (cm )</a:t>
              </a:r>
            </a:p>
          </p:txBody>
        </p:sp>
        <p:sp>
          <p:nvSpPr>
            <p:cNvPr id="8285" name="Text Box 93"/>
            <p:cNvSpPr txBox="1">
              <a:spLocks noChangeArrowheads="1"/>
            </p:cNvSpPr>
            <p:nvPr/>
          </p:nvSpPr>
          <p:spPr bwMode="auto">
            <a:xfrm>
              <a:off x="4996" y="283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0000FF"/>
                  </a:solidFill>
                </a:rPr>
                <a:t>2</a:t>
              </a:r>
              <a:endParaRPr lang="en-US" sz="1800"/>
            </a:p>
          </p:txBody>
        </p:sp>
      </p:grpSp>
      <p:grpSp>
        <p:nvGrpSpPr>
          <p:cNvPr id="8290" name="Group 98"/>
          <p:cNvGrpSpPr>
            <a:grpSpLocks/>
          </p:cNvGrpSpPr>
          <p:nvPr/>
        </p:nvGrpSpPr>
        <p:grpSpPr bwMode="auto">
          <a:xfrm>
            <a:off x="2438400" y="4895850"/>
            <a:ext cx="4572000" cy="1600200"/>
            <a:chOff x="1536" y="3084"/>
            <a:chExt cx="2880" cy="1008"/>
          </a:xfrm>
        </p:grpSpPr>
        <p:sp>
          <p:nvSpPr>
            <p:cNvPr id="8288" name="AutoShape 96"/>
            <p:cNvSpPr>
              <a:spLocks noChangeArrowheads="1"/>
            </p:cNvSpPr>
            <p:nvPr/>
          </p:nvSpPr>
          <p:spPr bwMode="auto">
            <a:xfrm flipV="1">
              <a:off x="1536" y="3084"/>
              <a:ext cx="2880" cy="1008"/>
            </a:xfrm>
            <a:prstGeom prst="cloudCallout">
              <a:avLst>
                <a:gd name="adj1" fmla="val -40000"/>
                <a:gd name="adj2" fmla="val 20037"/>
              </a:avLst>
            </a:prstGeom>
            <a:solidFill>
              <a:srgbClr val="FFFFCC"/>
            </a:solidFill>
            <a:ln w="9525">
              <a:solidFill>
                <a:srgbClr val="00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8289" name="Text Box 97"/>
            <p:cNvSpPr txBox="1">
              <a:spLocks noChangeArrowheads="1"/>
            </p:cNvSpPr>
            <p:nvPr/>
          </p:nvSpPr>
          <p:spPr bwMode="auto">
            <a:xfrm>
              <a:off x="1728" y="3264"/>
              <a:ext cx="244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800" b="1"/>
                <a:t>Nhận xét gì về hai kết quả tìm được ở phần b?</a:t>
              </a:r>
            </a:p>
          </p:txBody>
        </p:sp>
      </p:grpSp>
      <p:grpSp>
        <p:nvGrpSpPr>
          <p:cNvPr id="8295" name="Group 103"/>
          <p:cNvGrpSpPr>
            <a:grpSpLocks/>
          </p:cNvGrpSpPr>
          <p:nvPr/>
        </p:nvGrpSpPr>
        <p:grpSpPr bwMode="auto">
          <a:xfrm>
            <a:off x="1066800" y="5105400"/>
            <a:ext cx="7772400" cy="1219200"/>
            <a:chOff x="672" y="3276"/>
            <a:chExt cx="4896" cy="768"/>
          </a:xfrm>
        </p:grpSpPr>
        <p:sp>
          <p:nvSpPr>
            <p:cNvPr id="8291" name="AutoShape 99"/>
            <p:cNvSpPr>
              <a:spLocks noChangeArrowheads="1"/>
            </p:cNvSpPr>
            <p:nvPr/>
          </p:nvSpPr>
          <p:spPr bwMode="auto">
            <a:xfrm>
              <a:off x="672" y="3276"/>
              <a:ext cx="4896" cy="76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293" name="Text Box 101"/>
            <p:cNvSpPr txBox="1">
              <a:spLocks noChangeArrowheads="1"/>
            </p:cNvSpPr>
            <p:nvPr/>
          </p:nvSpPr>
          <p:spPr bwMode="auto">
            <a:xfrm>
              <a:off x="864" y="3312"/>
              <a:ext cx="4560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800"/>
                <a:t>	Tuy cùng số đo là 16 nhưng đơn vị đo của chu vi là </a:t>
              </a:r>
              <a:r>
                <a:rPr lang="en-US" sz="2800" b="1" i="1"/>
                <a:t>cm</a:t>
              </a:r>
              <a:r>
                <a:rPr lang="en-US" sz="2800"/>
                <a:t>, đơn vị đo của diện tích là </a:t>
              </a:r>
              <a:r>
                <a:rPr lang="en-US" sz="2800" b="1" i="1"/>
                <a:t>cm</a:t>
              </a:r>
              <a:endParaRPr lang="en-US" sz="2800"/>
            </a:p>
          </p:txBody>
        </p:sp>
        <p:sp>
          <p:nvSpPr>
            <p:cNvPr id="8294" name="Text Box 102"/>
            <p:cNvSpPr txBox="1">
              <a:spLocks noChangeArrowheads="1"/>
            </p:cNvSpPr>
            <p:nvPr/>
          </p:nvSpPr>
          <p:spPr bwMode="auto">
            <a:xfrm>
              <a:off x="4692" y="3663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 i="1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8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8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8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81" grpId="0"/>
      <p:bldP spid="8282" grpId="0"/>
      <p:bldP spid="82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2895600" y="228600"/>
            <a:ext cx="3581400" cy="685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AAF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69925" y="981075"/>
            <a:ext cx="104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u="sng"/>
              <a:t>Bài 2</a:t>
            </a:r>
            <a:r>
              <a:rPr lang="en-US"/>
              <a:t>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79525" y="1489075"/>
            <a:ext cx="682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33"/>
                </a:solidFill>
              </a:rPr>
              <a:t>Xếp đúng thứ tự các bước vẽ hình theo mẫu đã cho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1241425" y="4454525"/>
            <a:ext cx="457200" cy="457200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prstShdw prst="shdw18" dist="17961" dir="13500000">
              <a:srgbClr val="FF99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250950" y="5851525"/>
            <a:ext cx="457200" cy="457200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prstShdw prst="shdw18" dist="17961" dir="13500000">
              <a:srgbClr val="FF99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752600" y="4438650"/>
            <a:ext cx="18827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0000FF"/>
                </a:solidFill>
              </a:rPr>
              <a:t>Nối B với C.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60525" y="1981200"/>
            <a:ext cx="7331075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>
                <a:solidFill>
                  <a:srgbClr val="0000FF"/>
                </a:solidFill>
              </a:rPr>
              <a:t>Vẽ đường thẳng vuông góc với AB tại B, và đường thẳng vuông góc với AB tại A. Trên mỗi đường thẳng vuông góc đó lấy một đoạn thẳng AD dài 4 ô li và BC dài 4 ô li.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1200150" y="2117725"/>
            <a:ext cx="457200" cy="457200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prstShdw prst="shdw18" dist="17961" dir="13500000">
              <a:srgbClr val="FF99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1238250" y="5130800"/>
            <a:ext cx="457200" cy="457200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prstShdw prst="shdw18" dist="17961" dir="13500000">
              <a:srgbClr val="FF99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657350" y="5130800"/>
            <a:ext cx="47037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0000FF"/>
                </a:solidFill>
              </a:rPr>
              <a:t>Vẽ đoạn thẳng AB có độ dài 4 ôli.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314450" y="5102225"/>
            <a:ext cx="34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276350" y="2117725"/>
            <a:ext cx="34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CC00"/>
                </a:solidFill>
              </a:rPr>
              <a:t>2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317625" y="4454525"/>
            <a:ext cx="34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CC00"/>
                </a:solidFill>
              </a:rPr>
              <a:t>3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295400" y="5835650"/>
            <a:ext cx="34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CC00"/>
                </a:solidFill>
              </a:rPr>
              <a:t>4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8026400" y="6264275"/>
            <a:ext cx="982663" cy="425450"/>
          </a:xfrm>
          <a:prstGeom prst="rect">
            <a:avLst/>
          </a:prstGeom>
          <a:solidFill>
            <a:srgbClr val="B9FC8C"/>
          </a:solidFill>
          <a:ln w="28575" cap="rnd">
            <a:solidFill>
              <a:srgbClr val="00CC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FF"/>
                </a:solidFill>
              </a:rPr>
              <a:t>Đáp án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752600" y="5810250"/>
            <a:ext cx="5645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0000FF"/>
                </a:solidFill>
              </a:rPr>
              <a:t>Lấy trung điểm các cạnh của hình vuông.</a:t>
            </a:r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1238250" y="3756025"/>
            <a:ext cx="457200" cy="457200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prstShdw prst="shdw18" dist="17961" dir="13500000">
              <a:srgbClr val="FF99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282700" y="3740150"/>
            <a:ext cx="34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CC00"/>
                </a:solidFill>
              </a:rPr>
              <a:t>5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736725" y="3749675"/>
            <a:ext cx="36306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0000FF"/>
                </a:solidFill>
              </a:rPr>
              <a:t>Nối các trung điểm đó lại.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41325" y="2011363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39933"/>
                </a:solidFill>
              </a:rPr>
              <a:t>a)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610350" y="3581400"/>
            <a:ext cx="1676400" cy="1676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>
            <a:off x="6616700" y="3581400"/>
            <a:ext cx="838200" cy="8382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rot="16200000" flipH="1">
            <a:off x="7448550" y="3581400"/>
            <a:ext cx="838200" cy="8382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rot="16200000" flipH="1">
            <a:off x="6610350" y="4413250"/>
            <a:ext cx="838200" cy="8382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7448550" y="4419600"/>
            <a:ext cx="838200" cy="8382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5"/>
                  </p:tgtEl>
                </p:cond>
              </p:nextCondLst>
            </p:seq>
          </p:childTnLst>
        </p:cTn>
      </p:par>
    </p:tnLst>
    <p:bldLst>
      <p:bldP spid="9231" grpId="0"/>
      <p:bldP spid="9232" grpId="0"/>
      <p:bldP spid="9233" grpId="0"/>
      <p:bldP spid="9234" grpId="0"/>
      <p:bldP spid="9238" grpId="1"/>
      <p:bldP spid="9241" grpId="0" animBg="1"/>
      <p:bldP spid="9242" grpId="0" animBg="1"/>
      <p:bldP spid="9243" grpId="0" animBg="1"/>
      <p:bldP spid="9244" grpId="0" animBg="1"/>
      <p:bldP spid="924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1011</Words>
  <Application>Microsoft Office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Default Design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 Thanh Thao</dc:creator>
  <cp:lastModifiedBy>All users - Windows 8</cp:lastModifiedBy>
  <cp:revision>51</cp:revision>
  <dcterms:created xsi:type="dcterms:W3CDTF">2007-05-05T14:06:37Z</dcterms:created>
  <dcterms:modified xsi:type="dcterms:W3CDTF">2018-01-21T08:53:19Z</dcterms:modified>
</cp:coreProperties>
</file>