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300" r:id="rId2"/>
    <p:sldId id="301" r:id="rId3"/>
    <p:sldId id="320" r:id="rId4"/>
    <p:sldId id="302" r:id="rId5"/>
    <p:sldId id="322" r:id="rId6"/>
    <p:sldId id="303" r:id="rId7"/>
    <p:sldId id="304" r:id="rId8"/>
    <p:sldId id="306" r:id="rId9"/>
    <p:sldId id="321" r:id="rId10"/>
    <p:sldId id="287" r:id="rId11"/>
    <p:sldId id="311" r:id="rId12"/>
    <p:sldId id="307" r:id="rId13"/>
    <p:sldId id="308" r:id="rId14"/>
    <p:sldId id="318" r:id="rId15"/>
    <p:sldId id="309" r:id="rId16"/>
    <p:sldId id="319" r:id="rId17"/>
    <p:sldId id="312" r:id="rId18"/>
    <p:sldId id="310" r:id="rId19"/>
    <p:sldId id="317" r:id="rId20"/>
    <p:sldId id="315" r:id="rId21"/>
    <p:sldId id="31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000000"/>
    <a:srgbClr val="FFFF00"/>
    <a:srgbClr val="0000FF"/>
    <a:srgbClr val="FF00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8" autoAdjust="0"/>
    <p:restoredTop sz="94660"/>
  </p:normalViewPr>
  <p:slideViewPr>
    <p:cSldViewPr>
      <p:cViewPr varScale="1">
        <p:scale>
          <a:sx n="70" d="100"/>
          <a:sy n="70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10291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302579C-3226-49AA-BDB6-720EBA70B793}" type="presOf" srcId="{C9CE7A57-E5A3-450C-8737-C72D44C4E0F3}" destId="{D0EDBA11-CE96-4FCC-BFE8-4DE9D160E032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6E5B3FE6-F89C-41D6-91AF-31016A3A1DA1}" type="presOf" srcId="{2539990F-C84A-42AC-88CF-45ED9AC1F08B}" destId="{DB69836F-FE00-4372-B69A-DF0D28029991}" srcOrd="0" destOrd="0" presId="urn:microsoft.com/office/officeart/2008/layout/VerticalCurvedList"/>
    <dgm:cxn modelId="{81D06147-7961-4617-AF1C-7407498B4350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4FF6D3F-EE8B-46D1-9C61-83596FD025EB}" type="presOf" srcId="{9B3653D9-CB4F-4D19-BD7A-77902A94D6B9}" destId="{7A289A2F-41D2-4310-A18C-8347F89AA6B9}" srcOrd="0" destOrd="0" presId="urn:microsoft.com/office/officeart/2008/layout/VerticalCurvedList"/>
    <dgm:cxn modelId="{D3821424-B104-4238-B7C6-D6A55CDFAC04}" type="presOf" srcId="{5BE2D0CB-5BBD-4A03-A3CB-F48B34989FA3}" destId="{3059196D-AF0C-4463-A93E-812664631BA3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14F54B6-93E0-436F-AA54-33E9FC5A5DD9}" type="presParOf" srcId="{3059196D-AF0C-4463-A93E-812664631BA3}" destId="{558D9870-05E2-484E-9241-818D42D9FADA}" srcOrd="0" destOrd="0" presId="urn:microsoft.com/office/officeart/2008/layout/VerticalCurvedList"/>
    <dgm:cxn modelId="{8C7C3EE9-F5E3-4F3D-B587-47938085331B}" type="presParOf" srcId="{558D9870-05E2-484E-9241-818D42D9FADA}" destId="{39FD721C-A262-4C4E-B494-AC1732E6F3A0}" srcOrd="0" destOrd="0" presId="urn:microsoft.com/office/officeart/2008/layout/VerticalCurvedList"/>
    <dgm:cxn modelId="{4639DB68-EEB1-49CE-BD48-C7110B8A0896}" type="presParOf" srcId="{39FD721C-A262-4C4E-B494-AC1732E6F3A0}" destId="{849B6A22-FC21-4DC5-A1AF-CBADFA6E7F70}" srcOrd="0" destOrd="0" presId="urn:microsoft.com/office/officeart/2008/layout/VerticalCurvedList"/>
    <dgm:cxn modelId="{E81FE18E-2DB6-4A83-984F-CECD170CBC31}" type="presParOf" srcId="{39FD721C-A262-4C4E-B494-AC1732E6F3A0}" destId="{D0EDBA11-CE96-4FCC-BFE8-4DE9D160E032}" srcOrd="1" destOrd="0" presId="urn:microsoft.com/office/officeart/2008/layout/VerticalCurvedList"/>
    <dgm:cxn modelId="{AB937BAC-2204-41F1-B504-E137B3C181A8}" type="presParOf" srcId="{39FD721C-A262-4C4E-B494-AC1732E6F3A0}" destId="{AF90F929-E81A-499C-8856-3125BD5771DB}" srcOrd="2" destOrd="0" presId="urn:microsoft.com/office/officeart/2008/layout/VerticalCurvedList"/>
    <dgm:cxn modelId="{ECF9D975-B599-4F89-960B-0C84556129A9}" type="presParOf" srcId="{39FD721C-A262-4C4E-B494-AC1732E6F3A0}" destId="{AC2B4F2C-FF8C-404D-92B0-C7C0A29210D1}" srcOrd="3" destOrd="0" presId="urn:microsoft.com/office/officeart/2008/layout/VerticalCurvedList"/>
    <dgm:cxn modelId="{282B5A97-65CA-43BF-882F-FA325F3B615D}" type="presParOf" srcId="{558D9870-05E2-484E-9241-818D42D9FADA}" destId="{16095D2C-57B4-48CA-953C-267BD9DD484B}" srcOrd="1" destOrd="0" presId="urn:microsoft.com/office/officeart/2008/layout/VerticalCurvedList"/>
    <dgm:cxn modelId="{528EED87-0C20-4538-BE8C-D309F24A4F97}" type="presParOf" srcId="{558D9870-05E2-484E-9241-818D42D9FADA}" destId="{57F98E08-EB63-4773-8250-9B6C8F0D79DB}" srcOrd="2" destOrd="0" presId="urn:microsoft.com/office/officeart/2008/layout/VerticalCurvedList"/>
    <dgm:cxn modelId="{E81303AA-B70D-42F6-8349-7E26E5510301}" type="presParOf" srcId="{57F98E08-EB63-4773-8250-9B6C8F0D79DB}" destId="{73F439AE-4020-45C5-B27A-2DB6095092F8}" srcOrd="0" destOrd="0" presId="urn:microsoft.com/office/officeart/2008/layout/VerticalCurvedList"/>
    <dgm:cxn modelId="{DBFB8C4F-0BE1-4C24-BFA2-23E4513F9E27}" type="presParOf" srcId="{558D9870-05E2-484E-9241-818D42D9FADA}" destId="{DB69836F-FE00-4372-B69A-DF0D28029991}" srcOrd="3" destOrd="0" presId="urn:microsoft.com/office/officeart/2008/layout/VerticalCurvedList"/>
    <dgm:cxn modelId="{8EC0A233-BCAF-4940-8137-1EEB0FB3AEE9}" type="presParOf" srcId="{558D9870-05E2-484E-9241-818D42D9FADA}" destId="{A23500C6-60B1-485B-9CAE-0E2BED65C988}" srcOrd="4" destOrd="0" presId="urn:microsoft.com/office/officeart/2008/layout/VerticalCurvedList"/>
    <dgm:cxn modelId="{FB5DF460-B182-4DF9-B316-568FA51C85D5}" type="presParOf" srcId="{A23500C6-60B1-485B-9CAE-0E2BED65C988}" destId="{425517B2-2BDC-437A-9C2F-A102F25D4FDA}" srcOrd="0" destOrd="0" presId="urn:microsoft.com/office/officeart/2008/layout/VerticalCurvedList"/>
    <dgm:cxn modelId="{1B9177F2-EA46-4C1A-8407-1018CE54D16E}" type="presParOf" srcId="{558D9870-05E2-484E-9241-818D42D9FADA}" destId="{7A289A2F-41D2-4310-A18C-8347F89AA6B9}" srcOrd="5" destOrd="0" presId="urn:microsoft.com/office/officeart/2008/layout/VerticalCurvedList"/>
    <dgm:cxn modelId="{D796E93E-52C2-4F77-911E-F17E3EBEA236}" type="presParOf" srcId="{558D9870-05E2-484E-9241-818D42D9FADA}" destId="{9E66E6D6-CB41-453D-81E8-440C0CD6FAC5}" srcOrd="6" destOrd="0" presId="urn:microsoft.com/office/officeart/2008/layout/VerticalCurvedList"/>
    <dgm:cxn modelId="{B51468B9-CDB4-47D6-870A-5E1990C3979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F9173-6E67-457C-AC5E-7280DA2157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7295-E8C7-4D6E-925A-CBA75AF9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9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0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83E30-CBF0-4333-982D-27A9342C9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1952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AE273-72DB-4F14-9114-FBD76EE4E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47177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B17CF-5C44-4EB5-B870-D1104242B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60333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6D83E-EB0C-42B9-8488-0942DF9FF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7443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99228-CE7C-4235-B286-95C53BB22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43526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D4516-CAE2-4436-8B50-C437D608A0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70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7F80D-31C6-405F-BBE2-2AF68DF09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6803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D6E52-758E-4450-94E6-768423E44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0920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47726-AD27-4AE1-9F6E-E9C8823D4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8134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C5FA7-8200-455D-B54C-213C3B8EC9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29815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CD579-2E57-4366-A93B-63E86AC2F1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26055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3C538B-D232-417F-ABFB-4007025FC0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png"/><Relationship Id="rId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="" xmlns:a16="http://schemas.microsoft.com/office/drawing/2014/main" id="{3F50BD48-0097-4AAA-888E-59C31C48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687"/>
            <a:ext cx="9389091" cy="685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hoa hong">
            <a:extLst>
              <a:ext uri="{FF2B5EF4-FFF2-40B4-BE49-F238E27FC236}">
                <a16:creationId xmlns="" xmlns:a16="http://schemas.microsoft.com/office/drawing/2014/main" id="{BFFACE55-AAB0-48FF-84D0-BA068F57A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973308"/>
            <a:ext cx="1200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642">
            <a:extLst>
              <a:ext uri="{FF2B5EF4-FFF2-40B4-BE49-F238E27FC236}">
                <a16:creationId xmlns="" xmlns:a16="http://schemas.microsoft.com/office/drawing/2014/main" id="{E7B9D0F2-443F-44C7-B204-57F7BB8F07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8900" y="3257551"/>
            <a:ext cx="4057650" cy="7167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13" name="WordArt 26">
            <a:extLst>
              <a:ext uri="{FF2B5EF4-FFF2-40B4-BE49-F238E27FC236}">
                <a16:creationId xmlns="" xmlns:a16="http://schemas.microsoft.com/office/drawing/2014/main" id="{93FE5626-9F13-4101-849B-2BF27EBD77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2" y="1539477"/>
            <a:ext cx="6743700" cy="1771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14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3260C"/>
                </a:solidFill>
                <a:latin typeface="Garamond" panose="02020404030301010803" pitchFamily="18" charset="0"/>
              </a:rPr>
              <a:t>CHÀO MỪNG CÁC CON HỌC SINH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1149572048"/>
      </p:ext>
    </p:extLst>
  </p:cSld>
  <p:clrMapOvr>
    <a:masterClrMapping/>
  </p:clrMapOvr>
  <p:transition spd="med">
    <p:strips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38100" y="1249493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Người ta chia đều 18 kg muối vào 240 gói. Hỏi mỗi gói có bao nhiêu gam muối?  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424613" y="1808293"/>
            <a:ext cx="19812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2667000" y="1778131"/>
            <a:ext cx="22098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950913" y="2373443"/>
            <a:ext cx="3659187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465CE1-8FFB-45AF-86CA-616DCCBE1EEE}"/>
              </a:ext>
            </a:extLst>
          </p:cNvPr>
          <p:cNvSpPr txBox="1"/>
          <p:nvPr/>
        </p:nvSpPr>
        <p:spPr>
          <a:xfrm>
            <a:off x="914400" y="2514600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(?)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0966C3-B35F-4CD6-9B16-5272CF5FA80A}"/>
              </a:ext>
            </a:extLst>
          </p:cNvPr>
          <p:cNvSpPr txBox="1"/>
          <p:nvPr/>
        </p:nvSpPr>
        <p:spPr>
          <a:xfrm>
            <a:off x="914400" y="3505200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24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763FECD-CF2E-4332-BA09-4CD5A3B4E4D7}"/>
              </a:ext>
            </a:extLst>
          </p:cNvPr>
          <p:cNvSpPr txBox="1"/>
          <p:nvPr/>
        </p:nvSpPr>
        <p:spPr>
          <a:xfrm>
            <a:off x="762000" y="4267200"/>
            <a:ext cx="8565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làm thế nào?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1553F6C3-0326-41E5-83C5-5F24D6F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06" y="138633"/>
            <a:ext cx="3450887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465CE1-8FFB-45AF-86CA-616DCCBE1EEE}"/>
              </a:ext>
            </a:extLst>
          </p:cNvPr>
          <p:cNvSpPr txBox="1"/>
          <p:nvPr/>
        </p:nvSpPr>
        <p:spPr>
          <a:xfrm>
            <a:off x="554831" y="3048000"/>
            <a:ext cx="5738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18kg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465CE1-8FFB-45AF-86CA-616DCCBE1EEE}"/>
              </a:ext>
            </a:extLst>
          </p:cNvPr>
          <p:cNvSpPr txBox="1"/>
          <p:nvPr/>
        </p:nvSpPr>
        <p:spPr>
          <a:xfrm>
            <a:off x="554830" y="3886200"/>
            <a:ext cx="5738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763FECD-CF2E-4332-BA09-4CD5A3B4E4D7}"/>
              </a:ext>
            </a:extLst>
          </p:cNvPr>
          <p:cNvSpPr txBox="1"/>
          <p:nvPr/>
        </p:nvSpPr>
        <p:spPr>
          <a:xfrm>
            <a:off x="761999" y="4953000"/>
            <a:ext cx="8565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763FECD-CF2E-4332-BA09-4CD5A3B4E4D7}"/>
              </a:ext>
            </a:extLst>
          </p:cNvPr>
          <p:cNvSpPr txBox="1"/>
          <p:nvPr/>
        </p:nvSpPr>
        <p:spPr>
          <a:xfrm>
            <a:off x="761999" y="6096000"/>
            <a:ext cx="8565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18kg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763FECD-CF2E-4332-BA09-4CD5A3B4E4D7}"/>
              </a:ext>
            </a:extLst>
          </p:cNvPr>
          <p:cNvSpPr txBox="1"/>
          <p:nvPr/>
        </p:nvSpPr>
        <p:spPr>
          <a:xfrm>
            <a:off x="670360" y="5619613"/>
            <a:ext cx="931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3" grpId="0"/>
      <p:bldP spid="9" grpId="0"/>
      <p:bldP spid="10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4800" y="24320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* </a:t>
            </a:r>
            <a:r>
              <a:rPr lang="en-US" altLang="en-US" sz="2400" i="1" u="sng" dirty="0" err="1">
                <a:solidFill>
                  <a:srgbClr val="FF0000"/>
                </a:solidFill>
                <a:latin typeface="Tahoma" panose="020B0604030504040204" pitchFamily="34" charset="0"/>
              </a:rPr>
              <a:t>Tóm</a:t>
            </a:r>
            <a:r>
              <a:rPr lang="en-US" altLang="en-US" sz="2400" i="1" u="sng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i="1" u="sng" dirty="0" err="1">
                <a:solidFill>
                  <a:srgbClr val="FF0000"/>
                </a:solidFill>
                <a:latin typeface="Tahoma" panose="020B0604030504040204" pitchFamily="34" charset="0"/>
              </a:rPr>
              <a:t>tắt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323215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240 gói : 18kg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8600" y="391795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ahoma" panose="020B0604030504040204" pitchFamily="34" charset="0"/>
              </a:rPr>
              <a:t>1 </a:t>
            </a:r>
            <a:r>
              <a:rPr lang="en-US" altLang="en-US" sz="2800" dirty="0" err="1">
                <a:latin typeface="Tahoma" panose="020B0604030504040204" pitchFamily="34" charset="0"/>
              </a:rPr>
              <a:t>gói</a:t>
            </a:r>
            <a:r>
              <a:rPr lang="en-US" altLang="en-US" sz="2800" dirty="0">
                <a:latin typeface="Tahoma" panose="020B0604030504040204" pitchFamily="34" charset="0"/>
              </a:rPr>
              <a:t>    : </a:t>
            </a:r>
            <a:r>
              <a:rPr lang="en-US" altLang="en-US" sz="2800" dirty="0" smtClean="0">
                <a:latin typeface="Tahoma" panose="020B0604030504040204" pitchFamily="34" charset="0"/>
              </a:rPr>
              <a:t>…? g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6600"/>
                </a:solidFill>
              </a:rPr>
              <a:t>2. </a:t>
            </a:r>
            <a:r>
              <a:rPr lang="en-US" altLang="en-US" sz="2800" dirty="0" err="1">
                <a:solidFill>
                  <a:srgbClr val="006600"/>
                </a:solidFill>
              </a:rPr>
              <a:t>Người</a:t>
            </a:r>
            <a:r>
              <a:rPr lang="en-US" altLang="en-US" sz="2800" dirty="0">
                <a:solidFill>
                  <a:srgbClr val="006600"/>
                </a:solidFill>
              </a:rPr>
              <a:t> ta 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 18 kg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 240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sz="2800" dirty="0">
                <a:solidFill>
                  <a:srgbClr val="006600"/>
                </a:solidFill>
              </a:rPr>
              <a:t>. </a:t>
            </a:r>
            <a:r>
              <a:rPr lang="en-US" altLang="en-US" sz="2800" dirty="0" err="1">
                <a:solidFill>
                  <a:srgbClr val="006600"/>
                </a:solidFill>
              </a:rPr>
              <a:t>Hỏi</a:t>
            </a:r>
            <a:r>
              <a:rPr lang="en-US" altLang="en-US" sz="2800" dirty="0">
                <a:solidFill>
                  <a:srgbClr val="006600"/>
                </a:solidFill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</a:rPr>
              <a:t>mỗi</a:t>
            </a:r>
            <a:r>
              <a:rPr lang="en-US" altLang="en-US" sz="2800" dirty="0">
                <a:solidFill>
                  <a:srgbClr val="006600"/>
                </a:solidFill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</a:rPr>
              <a:t>gói</a:t>
            </a:r>
            <a:r>
              <a:rPr lang="en-US" altLang="en-US" sz="2800" dirty="0">
                <a:solidFill>
                  <a:srgbClr val="006600"/>
                </a:solidFill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</a:rPr>
              <a:t>có</a:t>
            </a:r>
            <a:r>
              <a:rPr lang="en-US" altLang="en-US" sz="2800" dirty="0">
                <a:solidFill>
                  <a:srgbClr val="006600"/>
                </a:solidFill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</a:rPr>
              <a:t>bao</a:t>
            </a:r>
            <a:r>
              <a:rPr lang="en-US" altLang="en-US" sz="2800" dirty="0">
                <a:solidFill>
                  <a:srgbClr val="006600"/>
                </a:solidFill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</a:rPr>
              <a:t>nhiêu</a:t>
            </a:r>
            <a:r>
              <a:rPr lang="en-US" altLang="en-US" sz="2800" dirty="0">
                <a:solidFill>
                  <a:srgbClr val="006600"/>
                </a:solidFill>
              </a:rPr>
              <a:t> gam </a:t>
            </a:r>
            <a:r>
              <a:rPr lang="en-US" altLang="en-US" sz="2800" dirty="0" err="1">
                <a:solidFill>
                  <a:srgbClr val="006600"/>
                </a:solidFill>
              </a:rPr>
              <a:t>muối</a:t>
            </a:r>
            <a:r>
              <a:rPr lang="en-US" altLang="en-US" sz="2800" dirty="0">
                <a:solidFill>
                  <a:srgbClr val="006600"/>
                </a:solidFill>
              </a:rPr>
              <a:t>? 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876800" y="23177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i="1" u="sng">
                <a:solidFill>
                  <a:srgbClr val="FF0000"/>
                </a:solidFill>
                <a:latin typeface="Tahoma" panose="020B0604030504040204" pitchFamily="34" charset="0"/>
              </a:rPr>
              <a:t>Bài giải</a:t>
            </a:r>
            <a:r>
              <a:rPr lang="en-US" altLang="en-US" sz="2400" i="1">
                <a:solidFill>
                  <a:srgbClr val="FF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657600" y="292735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en-US" sz="2800"/>
              <a:t>          18kg = 18000g</a:t>
            </a:r>
            <a:endParaRPr lang="en-US" altLang="en-US" sz="28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3657600" y="2012950"/>
            <a:ext cx="0" cy="403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657600" y="3536950"/>
            <a:ext cx="548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en-US" sz="2800" dirty="0"/>
              <a:t>Số gam muối có trong </a:t>
            </a:r>
            <a:endParaRPr lang="nl-NL" altLang="en-US" sz="2800" dirty="0" smtClean="0"/>
          </a:p>
          <a:p>
            <a:r>
              <a:rPr lang="nl-NL" altLang="en-US" sz="2800" dirty="0" smtClean="0"/>
              <a:t>mỗi </a:t>
            </a:r>
            <a:r>
              <a:rPr lang="nl-NL" altLang="en-US" sz="2800" dirty="0"/>
              <a:t>gói là:</a:t>
            </a:r>
            <a:endParaRPr lang="en-US" altLang="en-US" sz="2800" dirty="0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657600" y="4586287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en-US" sz="2800" dirty="0"/>
              <a:t>        18000: 240 = 75 (g)</a:t>
            </a:r>
            <a:endParaRPr lang="en-US" altLang="en-US" sz="2800" dirty="0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657600" y="506095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en-US" sz="2800"/>
              <a:t>                         Đáp số: 75g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7712001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1" grpId="0"/>
      <p:bldP spid="39942" grpId="0"/>
      <p:bldP spid="39943" grpId="0"/>
      <p:bldP spid="39944" grpId="0" animBg="1"/>
      <p:bldP spid="39945" grpId="0"/>
      <p:bldP spid="39946" grpId="0"/>
      <p:bldP spid="399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7625" y="11049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6600"/>
                </a:solidFill>
              </a:rPr>
              <a:t>3</a:t>
            </a:r>
            <a:r>
              <a:rPr lang="en-US" altLang="en-US" sz="3200">
                <a:solidFill>
                  <a:srgbClr val="006600"/>
                </a:solidFill>
              </a:rPr>
              <a:t>. </a:t>
            </a:r>
            <a:r>
              <a:rPr lang="en-US" altLang="en-US" sz="3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sân bóng đá hình chữ nhật có diện tích 7140</a:t>
            </a:r>
            <a:r>
              <a:rPr lang="en-US" altLang="en-US" sz="3200">
                <a:solidFill>
                  <a:srgbClr val="008000"/>
                </a:solidFill>
              </a:rPr>
              <a:t>m</a:t>
            </a:r>
            <a:r>
              <a:rPr lang="en-US" altLang="en-US" sz="3200" baseline="30000">
                <a:solidFill>
                  <a:srgbClr val="008000"/>
                </a:solidFill>
              </a:rPr>
              <a:t>2</a:t>
            </a:r>
            <a:r>
              <a:rPr lang="en-US" altLang="en-US" sz="3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chiều dài 105 m.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chiều rộng của sân bóng đá.</a:t>
            </a:r>
          </a:p>
        </p:txBody>
      </p:sp>
      <p:sp>
        <p:nvSpPr>
          <p:cNvPr id="35" name="TextBox 67"/>
          <p:cNvSpPr txBox="1">
            <a:spLocks noChangeArrowheads="1"/>
          </p:cNvSpPr>
          <p:nvPr/>
        </p:nvSpPr>
        <p:spPr bwMode="auto">
          <a:xfrm>
            <a:off x="3162300" y="35814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tích: 7140</a:t>
            </a:r>
            <a:r>
              <a:rPr lang="en-US" altLang="en-US" sz="2800">
                <a:solidFill>
                  <a:srgbClr val="FF00FF"/>
                </a:solidFill>
              </a:rPr>
              <a:t>m</a:t>
            </a:r>
            <a:r>
              <a:rPr lang="en-US" altLang="en-US" sz="2800" baseline="30000">
                <a:solidFill>
                  <a:srgbClr val="FF00FF"/>
                </a:solidFill>
              </a:rPr>
              <a:t>2</a:t>
            </a:r>
            <a:endParaRPr lang="en-US" altLang="en-US" sz="28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67"/>
          <p:cNvSpPr txBox="1">
            <a:spLocks noChangeArrowheads="1"/>
          </p:cNvSpPr>
          <p:nvPr/>
        </p:nvSpPr>
        <p:spPr bwMode="auto">
          <a:xfrm>
            <a:off x="2840038" y="6246813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dài: 105</a:t>
            </a:r>
            <a:r>
              <a:rPr lang="en-US" altLang="en-US" sz="2800"/>
              <a:t>m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4" name="Picture 2" descr="Ảnh bìa bóng đá World Cup Brasil 2014 đẹp cho facebook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514599" y="4263851"/>
            <a:ext cx="3962400" cy="1920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2" name="TextBox 67"/>
          <p:cNvSpPr txBox="1">
            <a:spLocks noChangeArrowheads="1"/>
          </p:cNvSpPr>
          <p:nvPr/>
        </p:nvSpPr>
        <p:spPr bwMode="auto">
          <a:xfrm rot="-5400000">
            <a:off x="5488782" y="4691856"/>
            <a:ext cx="289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rộng:…m?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1553F6C3-0326-41E5-83C5-5F24D6F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994" y="122985"/>
            <a:ext cx="3965406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Zoom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38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35" grpId="0"/>
      <p:bldP spid="36" grpId="0"/>
      <p:bldP spid="1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ết quả hình ảnh cho hinh anh san van dong my d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4088"/>
            <a:ext cx="8839200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7"/>
          <p:cNvSpPr txBox="1">
            <a:spLocks noChangeArrowheads="1"/>
          </p:cNvSpPr>
          <p:nvPr/>
        </p:nvSpPr>
        <p:spPr bwMode="auto">
          <a:xfrm>
            <a:off x="1524000" y="6176963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vận động quốc gia Mỹ Đình (Hà Nội)</a:t>
            </a:r>
          </a:p>
        </p:txBody>
      </p:sp>
    </p:spTree>
    <p:extLst>
      <p:ext uri="{BB962C8B-B14F-4D97-AF65-F5344CB8AC3E}">
        <p14:creationId xmlns:p14="http://schemas.microsoft.com/office/powerpoint/2010/main" val="10273973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BB4107-EB94-430C-8F68-B43C7CCA9B2D}"/>
              </a:ext>
            </a:extLst>
          </p:cNvPr>
          <p:cNvSpPr/>
          <p:nvPr/>
        </p:nvSpPr>
        <p:spPr>
          <a:xfrm>
            <a:off x="3055804" y="15430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305" name="WordArt 45">
            <a:extLst>
              <a:ext uri="{FF2B5EF4-FFF2-40B4-BE49-F238E27FC236}">
                <a16:creationId xmlns="" xmlns:a16="http://schemas.microsoft.com/office/drawing/2014/main" id="{B75709CE-FA21-446F-80C0-4771A06394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057400"/>
            <a:ext cx="571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6" name="WordArt 46">
            <a:extLst>
              <a:ext uri="{FF2B5EF4-FFF2-40B4-BE49-F238E27FC236}">
                <a16:creationId xmlns="" xmlns:a16="http://schemas.microsoft.com/office/drawing/2014/main" id="{6DF89F00-4080-4C61-9563-6CEBD71A1C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4750" y="2057400"/>
            <a:ext cx="1828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BD42A11-7D67-4B0B-8610-524519D89918}"/>
              </a:ext>
            </a:extLst>
          </p:cNvPr>
          <p:cNvSpPr txBox="1"/>
          <p:nvPr/>
        </p:nvSpPr>
        <p:spPr>
          <a:xfrm>
            <a:off x="415040" y="2514600"/>
            <a:ext cx="85652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Bài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toán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đã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cho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biết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gì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AA4E93-A445-4DE5-84EF-303C6E4CA297}"/>
              </a:ext>
            </a:extLst>
          </p:cNvPr>
          <p:cNvSpPr txBox="1"/>
          <p:nvPr/>
        </p:nvSpPr>
        <p:spPr>
          <a:xfrm>
            <a:off x="491409" y="2971800"/>
            <a:ext cx="81611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763FECD-CF2E-4332-BA09-4CD5A3B4E4D7}"/>
              </a:ext>
            </a:extLst>
          </p:cNvPr>
          <p:cNvSpPr txBox="1"/>
          <p:nvPr/>
        </p:nvSpPr>
        <p:spPr>
          <a:xfrm>
            <a:off x="415040" y="3581400"/>
            <a:ext cx="85652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vi-VN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SVĐ ta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A4E604-EC9F-45ED-8AA7-407EA6ADD639}"/>
              </a:ext>
            </a:extLst>
          </p:cNvPr>
          <p:cNvSpPr txBox="1"/>
          <p:nvPr/>
        </p:nvSpPr>
        <p:spPr>
          <a:xfrm>
            <a:off x="415040" y="4120866"/>
            <a:ext cx="82044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6379" y="369931"/>
            <a:ext cx="81026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006600"/>
                </a:solidFill>
              </a:rPr>
              <a:t>3.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7140</a:t>
            </a:r>
            <a:r>
              <a:rPr lang="en-US" altLang="en-US" sz="2800" dirty="0">
                <a:solidFill>
                  <a:srgbClr val="008000"/>
                </a:solidFill>
              </a:rPr>
              <a:t>m</a:t>
            </a:r>
            <a:r>
              <a:rPr lang="en-US" altLang="en-US" sz="2800" baseline="30000" dirty="0">
                <a:solidFill>
                  <a:srgbClr val="008000"/>
                </a:solidFill>
              </a:rPr>
              <a:t>2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 m.</a:t>
            </a:r>
          </a:p>
          <a:p>
            <a:pPr eaLnBrk="1" hangingPunct="1">
              <a:spcBef>
                <a:spcPts val="600"/>
              </a:spcBef>
              <a:buFontTx/>
              <a:buAutoNum type="alphaLcParenR"/>
            </a:pP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buFontTx/>
              <a:buAutoNum type="alphaLcParenR"/>
            </a:pP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763FECD-CF2E-4332-BA09-4CD5A3B4E4D7}"/>
              </a:ext>
            </a:extLst>
          </p:cNvPr>
          <p:cNvSpPr txBox="1"/>
          <p:nvPr/>
        </p:nvSpPr>
        <p:spPr>
          <a:xfrm>
            <a:off x="469793" y="4732741"/>
            <a:ext cx="85652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5A4E604-EC9F-45ED-8AA7-407EA6ADD639}"/>
              </a:ext>
            </a:extLst>
          </p:cNvPr>
          <p:cNvSpPr txBox="1"/>
          <p:nvPr/>
        </p:nvSpPr>
        <p:spPr>
          <a:xfrm>
            <a:off x="415039" y="5434087"/>
            <a:ext cx="82044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HCN ta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6172200" y="838200"/>
            <a:ext cx="215057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1066800" y="1295400"/>
            <a:ext cx="2430439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066800" y="1752600"/>
            <a:ext cx="23622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66800" y="2339701"/>
            <a:ext cx="23622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153984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04800" y="3352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* </a:t>
            </a:r>
            <a:r>
              <a:rPr lang="en-US" altLang="en-US" sz="2400" i="1" u="sng" dirty="0" err="1">
                <a:solidFill>
                  <a:srgbClr val="FF0000"/>
                </a:solidFill>
                <a:latin typeface="Tahoma" panose="020B0604030504040204" pitchFamily="34" charset="0"/>
              </a:rPr>
              <a:t>Tóm</a:t>
            </a:r>
            <a:r>
              <a:rPr lang="en-US" altLang="en-US" sz="2400" i="1" u="sng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i="1" u="sng" dirty="0" err="1">
                <a:solidFill>
                  <a:srgbClr val="FF0000"/>
                </a:solidFill>
                <a:latin typeface="Tahoma" panose="020B0604030504040204" pitchFamily="34" charset="0"/>
              </a:rPr>
              <a:t>tắt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350" y="3930650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Diện tích : 7140</a:t>
            </a:r>
            <a:r>
              <a:rPr lang="en-US" altLang="en-US" sz="2800"/>
              <a:t>m</a:t>
            </a:r>
            <a:r>
              <a:rPr lang="en-US" altLang="en-US" sz="2800" baseline="30000"/>
              <a:t>2</a:t>
            </a:r>
            <a:endParaRPr lang="en-US" altLang="en-US" sz="2800">
              <a:latin typeface="Tahoma" panose="020B0604030504040204" pitchFamily="34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4403725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Chiều dài : 105m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12967" y="365505"/>
            <a:ext cx="8102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6600"/>
                </a:solidFill>
              </a:rPr>
              <a:t>3</a:t>
            </a:r>
            <a:r>
              <a:rPr lang="en-US" altLang="en-US" sz="2800" dirty="0">
                <a:solidFill>
                  <a:srgbClr val="006600"/>
                </a:solidFill>
              </a:rPr>
              <a:t>.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7140</a:t>
            </a:r>
            <a:r>
              <a:rPr lang="en-US" altLang="en-US" sz="3200" dirty="0">
                <a:solidFill>
                  <a:srgbClr val="008000"/>
                </a:solidFill>
              </a:rPr>
              <a:t>m</a:t>
            </a:r>
            <a:r>
              <a:rPr lang="en-US" altLang="en-US" sz="3200" baseline="30000" dirty="0">
                <a:solidFill>
                  <a:srgbClr val="008000"/>
                </a:solidFill>
              </a:rPr>
              <a:t>2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 m.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334000" y="3429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i="1" u="sng" dirty="0" err="1">
                <a:solidFill>
                  <a:srgbClr val="FF0000"/>
                </a:solidFill>
                <a:latin typeface="Tahoma" panose="020B0604030504040204" pitchFamily="34" charset="0"/>
              </a:rPr>
              <a:t>Bài</a:t>
            </a:r>
            <a:r>
              <a:rPr lang="en-US" altLang="en-US" sz="2400" i="1" u="sng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i="1" u="sng" dirty="0" err="1">
                <a:solidFill>
                  <a:srgbClr val="FF0000"/>
                </a:solidFill>
                <a:latin typeface="Tahoma" panose="020B0604030504040204" pitchFamily="34" charset="0"/>
              </a:rPr>
              <a:t>giải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690938" y="3930650"/>
            <a:ext cx="5486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l-NL" altLang="en-US" sz="2600" dirty="0" smtClean="0"/>
              <a:t>a/ Chiều </a:t>
            </a:r>
            <a:r>
              <a:rPr lang="nl-NL" altLang="en-US" sz="2600" dirty="0"/>
              <a:t>rộng của </a:t>
            </a:r>
            <a:r>
              <a:rPr lang="nl-NL" altLang="en-US" sz="2600" dirty="0" smtClean="0"/>
              <a:t>sân </a:t>
            </a:r>
            <a:r>
              <a:rPr lang="nl-NL" altLang="en-US" sz="2600" dirty="0"/>
              <a:t>vận động là</a:t>
            </a:r>
            <a:r>
              <a:rPr lang="nl-NL" altLang="en-US" sz="2600" dirty="0" smtClean="0"/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2600" dirty="0" smtClean="0"/>
              <a:t>          7140 </a:t>
            </a:r>
            <a:r>
              <a:rPr lang="nl-NL" altLang="en-US" sz="2600" dirty="0"/>
              <a:t>: 105  = 68 (m)</a:t>
            </a:r>
            <a:endParaRPr lang="en-US" altLang="en-US" sz="2600" dirty="0"/>
          </a:p>
          <a:p>
            <a:pPr eaLnBrk="1" hangingPunct="1"/>
            <a:endParaRPr lang="en-US" altLang="en-US" sz="2800" dirty="0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3587750" y="3351213"/>
            <a:ext cx="0" cy="34274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0" y="4964113"/>
            <a:ext cx="2971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ahoma" panose="020B0604030504040204" pitchFamily="34" charset="0"/>
              </a:rPr>
              <a:t>Chiều</a:t>
            </a:r>
            <a:r>
              <a:rPr lang="en-US" altLang="en-US" sz="2800" dirty="0"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</a:rPr>
              <a:t>rộng</a:t>
            </a:r>
            <a:r>
              <a:rPr lang="en-US" altLang="en-US" sz="2800" dirty="0">
                <a:latin typeface="Tahoma" panose="020B0604030504040204" pitchFamily="34" charset="0"/>
              </a:rPr>
              <a:t> :…m</a:t>
            </a:r>
            <a:r>
              <a:rPr lang="en-US" altLang="en-US" sz="2800" dirty="0" smtClean="0">
                <a:latin typeface="Tahoma" panose="020B060403050404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ahoma" panose="020B0604030504040204" pitchFamily="34" charset="0"/>
              </a:rPr>
              <a:t>Chu vi:      …m?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3690938" y="4953000"/>
            <a:ext cx="5486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l-NL" altLang="en-US" sz="2800" dirty="0" smtClean="0"/>
              <a:t>b/ Chu vi của </a:t>
            </a:r>
            <a:r>
              <a:rPr lang="nl-NL" altLang="en-US" sz="2800" dirty="0"/>
              <a:t>sân vận động là: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2800" dirty="0" smtClean="0"/>
              <a:t>        (105 +68) x 2= 346(m</a:t>
            </a:r>
            <a:r>
              <a:rPr lang="nl-NL" altLang="en-US" sz="2800" dirty="0"/>
              <a:t>)</a:t>
            </a:r>
            <a:endParaRPr lang="en-US" altLang="en-US" sz="2800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608394" y="6186488"/>
            <a:ext cx="4002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2800" dirty="0"/>
              <a:t>    Đáp số: </a:t>
            </a:r>
            <a:r>
              <a:rPr lang="nl-NL" altLang="en-US" sz="2800" dirty="0" smtClean="0"/>
              <a:t>68m, 346m</a:t>
            </a:r>
            <a:endParaRPr lang="en-US" altLang="en-US" sz="2800" dirty="0"/>
          </a:p>
        </p:txBody>
      </p:sp>
      <p:cxnSp>
        <p:nvCxnSpPr>
          <p:cNvPr id="13324" name="Straight Connector 20"/>
          <p:cNvCxnSpPr>
            <a:cxnSpLocks noChangeShapeType="1"/>
          </p:cNvCxnSpPr>
          <p:nvPr/>
        </p:nvCxnSpPr>
        <p:spPr bwMode="auto">
          <a:xfrm flipV="1">
            <a:off x="3200400" y="1384301"/>
            <a:ext cx="1066800" cy="317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Straight Connector 22"/>
          <p:cNvCxnSpPr>
            <a:cxnSpLocks noChangeShapeType="1"/>
          </p:cNvCxnSpPr>
          <p:nvPr/>
        </p:nvCxnSpPr>
        <p:spPr bwMode="auto">
          <a:xfrm flipV="1">
            <a:off x="7153701" y="914400"/>
            <a:ext cx="1295400" cy="1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Straight Connector 23"/>
          <p:cNvCxnSpPr>
            <a:cxnSpLocks noChangeShapeType="1"/>
          </p:cNvCxnSpPr>
          <p:nvPr/>
        </p:nvCxnSpPr>
        <p:spPr bwMode="auto">
          <a:xfrm>
            <a:off x="2262780" y="2151006"/>
            <a:ext cx="1524000" cy="2301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86362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  <p:bldP spid="78854" grpId="0"/>
      <p:bldP spid="78855" grpId="0"/>
      <p:bldP spid="78856" grpId="0" animBg="1"/>
      <p:bldP spid="78861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BB4107-EB94-430C-8F68-B43C7CCA9B2D}"/>
              </a:ext>
            </a:extLst>
          </p:cNvPr>
          <p:cNvSpPr/>
          <p:nvPr/>
        </p:nvSpPr>
        <p:spPr>
          <a:xfrm>
            <a:off x="3055804" y="15430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305" name="WordArt 45">
            <a:extLst>
              <a:ext uri="{FF2B5EF4-FFF2-40B4-BE49-F238E27FC236}">
                <a16:creationId xmlns="" xmlns:a16="http://schemas.microsoft.com/office/drawing/2014/main" id="{B75709CE-FA21-446F-80C0-4771A06394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057400"/>
            <a:ext cx="571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6" name="WordArt 46">
            <a:extLst>
              <a:ext uri="{FF2B5EF4-FFF2-40B4-BE49-F238E27FC236}">
                <a16:creationId xmlns="" xmlns:a16="http://schemas.microsoft.com/office/drawing/2014/main" id="{6DF89F00-4080-4C61-9563-6CEBD71A1C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4750" y="2057400"/>
            <a:ext cx="1828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763FECD-CF2E-4332-BA09-4CD5A3B4E4D7}"/>
              </a:ext>
            </a:extLst>
          </p:cNvPr>
          <p:cNvSpPr txBox="1"/>
          <p:nvPr/>
        </p:nvSpPr>
        <p:spPr>
          <a:xfrm>
            <a:off x="415039" y="573870"/>
            <a:ext cx="85652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 biết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A4E604-EC9F-45ED-8AA7-407EA6ADD639}"/>
              </a:ext>
            </a:extLst>
          </p:cNvPr>
          <p:cNvSpPr txBox="1"/>
          <p:nvPr/>
        </p:nvSpPr>
        <p:spPr>
          <a:xfrm>
            <a:off x="595470" y="1771552"/>
            <a:ext cx="8204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763FECD-CF2E-4332-BA09-4CD5A3B4E4D7}"/>
              </a:ext>
            </a:extLst>
          </p:cNvPr>
          <p:cNvSpPr txBox="1"/>
          <p:nvPr/>
        </p:nvSpPr>
        <p:spPr>
          <a:xfrm>
            <a:off x="578721" y="2644450"/>
            <a:ext cx="8565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5A4E604-EC9F-45ED-8AA7-407EA6ADD639}"/>
              </a:ext>
            </a:extLst>
          </p:cNvPr>
          <p:cNvSpPr txBox="1"/>
          <p:nvPr/>
        </p:nvSpPr>
        <p:spPr>
          <a:xfrm>
            <a:off x="595216" y="3516773"/>
            <a:ext cx="82044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HCN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395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33417" y="2876122"/>
            <a:ext cx="327846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6817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33400" y="533400"/>
            <a:ext cx="78486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phép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dư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lưu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chia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dư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1219200" y="2057400"/>
            <a:ext cx="7162800" cy="9144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phép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chia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chia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phải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33400" y="2057400"/>
            <a:ext cx="685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1225062" y="3200400"/>
            <a:ext cx="7162800" cy="9144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phép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chia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chia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575269" y="3202075"/>
            <a:ext cx="685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FF"/>
                </a:solidFill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1250183" y="4267200"/>
            <a:ext cx="7162800" cy="9144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phép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chia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chia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bé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575269" y="4267200"/>
            <a:ext cx="685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FF"/>
                </a:solidFill>
              </a:rPr>
              <a:t>C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953000" y="5334000"/>
            <a:ext cx="2438400" cy="914400"/>
          </a:xfrm>
          <a:prstGeom prst="wedgeRoundRectCallout">
            <a:avLst>
              <a:gd name="adj1" fmla="val 69592"/>
              <a:gd name="adj2" fmla="val 149450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  <a:latin typeface=".VnBlackH" pitchFamily="34" charset="0"/>
              <a:ea typeface="SimSun" pitchFamily="2" charset="-122"/>
              <a:cs typeface="Arial" charset="0"/>
            </a:endParaRPr>
          </a:p>
          <a:p>
            <a:pPr algn="ctr">
              <a:defRPr/>
            </a:pPr>
            <a:r>
              <a:rPr lang="en-US" altLang="zh-CN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  <a:cs typeface="Arial" charset="0"/>
              </a:rPr>
              <a:t>Đáp án: A</a:t>
            </a:r>
          </a:p>
        </p:txBody>
      </p:sp>
    </p:spTree>
    <p:extLst>
      <p:ext uri="{BB962C8B-B14F-4D97-AF65-F5344CB8AC3E}">
        <p14:creationId xmlns:p14="http://schemas.microsoft.com/office/powerpoint/2010/main" val="33824200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449" y="4495800"/>
            <a:ext cx="4743926" cy="2581275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84609" y="152400"/>
            <a:ext cx="7622382" cy="1600200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đoán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abcabc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: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abc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vi-VN" altLang="en-US" sz="3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75949" y="1017895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0400" y="999699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684608" y="125104"/>
            <a:ext cx="8154591" cy="1600200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đoán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abcabc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abc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vi-VN" altLang="en-US" sz="3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80749" y="972403"/>
            <a:ext cx="1781651" cy="18196"/>
            <a:chOff x="1875949" y="972403"/>
            <a:chExt cx="1781651" cy="1819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5949" y="990599"/>
              <a:ext cx="1143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00400" y="972403"/>
              <a:ext cx="457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371600" y="2590799"/>
            <a:ext cx="7353300" cy="181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abcabc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abc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= 1001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1001.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52149" y="2743200"/>
            <a:ext cx="1781651" cy="18196"/>
            <a:chOff x="1875949" y="972403"/>
            <a:chExt cx="1781651" cy="1819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75949" y="990599"/>
              <a:ext cx="1143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200400" y="972403"/>
              <a:ext cx="457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203457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449" y="3258979"/>
            <a:ext cx="4743926" cy="2581275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268379" y="1317784"/>
            <a:ext cx="4820603" cy="2179796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000" b="1">
                <a:solidFill>
                  <a:prstClr val="black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4483098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hông có mô tả ảnh.">
            <a:extLst>
              <a:ext uri="{FF2B5EF4-FFF2-40B4-BE49-F238E27FC236}">
                <a16:creationId xmlns="" xmlns:a16="http://schemas.microsoft.com/office/drawing/2014/main" id="{D8C0EB5C-4D18-433F-AAE6-E81897A9F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439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F310DC-6ED3-4743-B26E-4C0A646D9417}"/>
              </a:ext>
            </a:extLst>
          </p:cNvPr>
          <p:cNvSpPr txBox="1"/>
          <p:nvPr/>
        </p:nvSpPr>
        <p:spPr>
          <a:xfrm>
            <a:off x="3665095" y="3255875"/>
            <a:ext cx="369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44280E-3C83-4881-8E88-CF05B093C057}"/>
              </a:ext>
            </a:extLst>
          </p:cNvPr>
          <p:cNvSpPr txBox="1"/>
          <p:nvPr/>
        </p:nvSpPr>
        <p:spPr>
          <a:xfrm>
            <a:off x="3665095" y="2793791"/>
            <a:ext cx="434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5B397D-744F-4D37-A969-ACDC996E6C03}"/>
              </a:ext>
            </a:extLst>
          </p:cNvPr>
          <p:cNvSpPr txBox="1"/>
          <p:nvPr/>
        </p:nvSpPr>
        <p:spPr>
          <a:xfrm>
            <a:off x="3710002" y="3635524"/>
            <a:ext cx="369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BCD5F13E-BF66-47BD-A491-4C1BE8E23C4E}"/>
              </a:ext>
            </a:extLst>
          </p:cNvPr>
          <p:cNvSpPr/>
          <p:nvPr/>
        </p:nvSpPr>
        <p:spPr>
          <a:xfrm>
            <a:off x="4710659" y="1629732"/>
            <a:ext cx="2012429" cy="456373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50930" y="2393285"/>
            <a:ext cx="623031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Chào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tạm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biệt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và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hẹn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gặp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lại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các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 con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trong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tiết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học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dout" panose="00000400000000000000" pitchFamily="2" charset="0"/>
                <a:ea typeface="Standout" panose="00000400000000000000" pitchFamily="2" charset="0"/>
                <a:cs typeface="Standout" panose="00000400000000000000" pitchFamily="2" charset="0"/>
              </a:rPr>
              <a:t>sau</a:t>
            </a:r>
            <a:endParaRPr lang="en-US" sz="405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ndout" panose="00000400000000000000" pitchFamily="2" charset="0"/>
              <a:ea typeface="Standout" panose="00000400000000000000" pitchFamily="2" charset="0"/>
              <a:cs typeface="Standou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70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2" y="-1690094"/>
            <a:ext cx="9296400" cy="8548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4">
            <a:extLst>
              <a:ext uri="{FF2B5EF4-FFF2-40B4-BE49-F238E27FC236}">
                <a16:creationId xmlns="" xmlns:a16="http://schemas.microsoft.com/office/drawing/2014/main" id="{84BE02AF-5A89-4E29-8EDF-C87EE6F4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1" y="2716809"/>
            <a:ext cx="78105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Khi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chia,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="" xmlns:a16="http://schemas.microsoft.com/office/drawing/2014/main" id="{520A4BAA-F2D5-46C1-86CB-BF3F4619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20" y="4963578"/>
            <a:ext cx="7877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ý: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chia.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B29589C-4D28-4708-ABBB-A04F4B1F01D5}"/>
              </a:ext>
            </a:extLst>
          </p:cNvPr>
          <p:cNvSpPr/>
          <p:nvPr/>
        </p:nvSpPr>
        <p:spPr>
          <a:xfrm>
            <a:off x="685800" y="762000"/>
            <a:ext cx="5867400" cy="128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12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65032" y="2275384"/>
            <a:ext cx="4848571" cy="186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D9E7AE-A06F-4C89-A848-E7A7DAF58202}"/>
              </a:ext>
            </a:extLst>
          </p:cNvPr>
          <p:cNvSpPr txBox="1"/>
          <p:nvPr/>
        </p:nvSpPr>
        <p:spPr>
          <a:xfrm>
            <a:off x="3629465" y="4191293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xmlns="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56" y="1082278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xmlns="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61" y="919164"/>
            <a:ext cx="1574006" cy="12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4E7B3E7D-B91D-4857-8BE1-5B07D817B728}"/>
              </a:ext>
            </a:extLst>
          </p:cNvPr>
          <p:cNvGraphicFramePr/>
          <p:nvPr>
            <p:extLst/>
          </p:nvPr>
        </p:nvGraphicFramePr>
        <p:xfrm>
          <a:off x="1200150" y="1569427"/>
          <a:ext cx="668655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24AD8B46-8D20-452E-8093-74C9D58D83C5}"/>
              </a:ext>
            </a:extLst>
          </p:cNvPr>
          <p:cNvSpPr/>
          <p:nvPr/>
        </p:nvSpPr>
        <p:spPr>
          <a:xfrm>
            <a:off x="1123950" y="1785938"/>
            <a:ext cx="1085850" cy="105727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6FA32BB-327E-4284-8431-C054BEE82551}"/>
              </a:ext>
            </a:extLst>
          </p:cNvPr>
          <p:cNvSpPr/>
          <p:nvPr/>
        </p:nvSpPr>
        <p:spPr>
          <a:xfrm>
            <a:off x="1371600" y="3014511"/>
            <a:ext cx="108585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AA913B-13FD-4447-B4F4-953DB33686B4}"/>
              </a:ext>
            </a:extLst>
          </p:cNvPr>
          <p:cNvSpPr/>
          <p:nvPr/>
        </p:nvSpPr>
        <p:spPr>
          <a:xfrm>
            <a:off x="2389236" y="3221573"/>
            <a:ext cx="5565679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được các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toán vận dụng liên quan đến chia cho số có </a:t>
            </a:r>
            <a:r>
              <a:rPr lang="en-US" sz="2100" b="1" dirty="0" err="1">
                <a:latin typeface="Times New Roman" panose="02020603050405020304" pitchFamily="18" charset="0"/>
              </a:rPr>
              <a:t>ba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số 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0BB295-CD36-45CC-86DE-428115620B30}"/>
              </a:ext>
            </a:extLst>
          </p:cNvPr>
          <p:cNvSpPr/>
          <p:nvPr/>
        </p:nvSpPr>
        <p:spPr>
          <a:xfrm>
            <a:off x="2116931" y="2234494"/>
            <a:ext cx="6774224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</a:t>
            </a:r>
            <a:r>
              <a:rPr lang="vi-VN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cho số có </a:t>
            </a:r>
            <a:r>
              <a:rPr lang="en-US" sz="2100" b="1" dirty="0" err="1">
                <a:latin typeface="Times New Roman" panose="02020603050405020304" pitchFamily="18" charset="0"/>
              </a:rPr>
              <a:t>ba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số, nhẩm thương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86574D6-A754-4BA0-8ED1-A0423CE47C10}"/>
              </a:ext>
            </a:extLst>
          </p:cNvPr>
          <p:cNvSpPr/>
          <p:nvPr/>
        </p:nvSpPr>
        <p:spPr>
          <a:xfrm>
            <a:off x="1088231" y="4329112"/>
            <a:ext cx="1028700" cy="1025129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0A4140-6318-40C2-96EF-B7B8D4AEC923}"/>
              </a:ext>
            </a:extLst>
          </p:cNvPr>
          <p:cNvSpPr/>
          <p:nvPr/>
        </p:nvSpPr>
        <p:spPr>
          <a:xfrm>
            <a:off x="2065410" y="4604053"/>
            <a:ext cx="5943600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1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9">
            <a:extLst>
              <a:ext uri="{FF2B5EF4-FFF2-40B4-BE49-F238E27FC236}">
                <a16:creationId xmlns="" xmlns:a16="http://schemas.microsoft.com/office/drawing/2014/main" id="{B82D19FC-9084-49D5-B185-D5EF42D6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3" y="-83329"/>
            <a:ext cx="3653787" cy="3099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AE821B-FAC1-42A8-A636-2B78337C9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466380"/>
            <a:ext cx="243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None/>
              <a:defRPr/>
            </a:pPr>
            <a:r>
              <a:rPr lang="en-US" alt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E54EFAA-B608-4926-9A25-1730F33BD6B6}"/>
              </a:ext>
            </a:extLst>
          </p:cNvPr>
          <p:cNvSpPr/>
          <p:nvPr/>
        </p:nvSpPr>
        <p:spPr>
          <a:xfrm>
            <a:off x="1181687" y="3305029"/>
            <a:ext cx="2880360" cy="6059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DE5CA52C-C66D-4C17-8549-E4D44376B8F8}"/>
              </a:ext>
            </a:extLst>
          </p:cNvPr>
          <p:cNvSpPr/>
          <p:nvPr/>
        </p:nvSpPr>
        <p:spPr>
          <a:xfrm>
            <a:off x="1181687" y="4199922"/>
            <a:ext cx="2880360" cy="96204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" y="0"/>
            <a:ext cx="91440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00702" y="4355068"/>
            <a:ext cx="381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1553F6C3-0326-41E5-83C5-5F24D6F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113" y="838200"/>
            <a:ext cx="3450887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457200" y="1798653"/>
            <a:ext cx="3395663" cy="510778"/>
            <a:chOff x="405" y="672"/>
            <a:chExt cx="2139" cy="297"/>
          </a:xfrm>
        </p:grpSpPr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405" y="681"/>
              <a:ext cx="288" cy="28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432" y="672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ahoma" panose="020B0604030504040204" pitchFamily="34" charset="0"/>
                </a:rPr>
                <a:t>1   Đặt tính rồi tính:</a:t>
              </a:r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57200" y="2440116"/>
            <a:ext cx="232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54322 : 346 =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52800" y="2440116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25275 : 108 =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172200" y="2440116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</a:rPr>
              <a:t>86679 : 214 =</a:t>
            </a:r>
          </a:p>
        </p:txBody>
      </p:sp>
      <p:cxnSp>
        <p:nvCxnSpPr>
          <p:cNvPr id="17" name="Straight Connector 39"/>
          <p:cNvCxnSpPr>
            <a:cxnSpLocks noChangeShapeType="1"/>
          </p:cNvCxnSpPr>
          <p:nvPr/>
        </p:nvCxnSpPr>
        <p:spPr bwMode="auto">
          <a:xfrm>
            <a:off x="1143000" y="2265307"/>
            <a:ext cx="9398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40"/>
          <p:cNvCxnSpPr>
            <a:cxnSpLocks noChangeShapeType="1"/>
          </p:cNvCxnSpPr>
          <p:nvPr/>
        </p:nvCxnSpPr>
        <p:spPr bwMode="auto">
          <a:xfrm>
            <a:off x="2713038" y="2265307"/>
            <a:ext cx="474662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015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457200" y="762000"/>
            <a:ext cx="3395663" cy="471488"/>
            <a:chOff x="405" y="672"/>
            <a:chExt cx="2139" cy="297"/>
          </a:xfrm>
        </p:grpSpPr>
        <p:sp>
          <p:nvSpPr>
            <p:cNvPr id="37891" name="Oval 3"/>
            <p:cNvSpPr>
              <a:spLocks noChangeArrowheads="1"/>
            </p:cNvSpPr>
            <p:nvPr/>
          </p:nvSpPr>
          <p:spPr bwMode="auto">
            <a:xfrm>
              <a:off x="405" y="681"/>
              <a:ext cx="288" cy="28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432" y="672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FF"/>
                  </a:solidFill>
                  <a:latin typeface="Tahoma" panose="020B0604030504040204" pitchFamily="34" charset="0"/>
                </a:rPr>
                <a:t>1   </a:t>
              </a:r>
              <a:r>
                <a:rPr lang="en-US" altLang="en-US" sz="2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Đặt</a:t>
              </a:r>
              <a:r>
                <a:rPr lang="en-US" altLang="en-US" sz="2400" dirty="0">
                  <a:solidFill>
                    <a:srgbClr val="0000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tính</a:t>
              </a:r>
              <a:r>
                <a:rPr lang="en-US" altLang="en-US" sz="2400" dirty="0">
                  <a:solidFill>
                    <a:srgbClr val="0000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rồi</a:t>
              </a:r>
              <a:r>
                <a:rPr lang="en-US" altLang="en-US" sz="2400" dirty="0">
                  <a:solidFill>
                    <a:srgbClr val="0000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FF"/>
                  </a:solidFill>
                  <a:latin typeface="Tahoma" panose="020B0604030504040204" pitchFamily="34" charset="0"/>
                </a:rPr>
                <a:t>tính</a:t>
              </a:r>
              <a:r>
                <a:rPr lang="en-US" altLang="en-US" sz="2400" dirty="0">
                  <a:solidFill>
                    <a:srgbClr val="0000FF"/>
                  </a:solidFill>
                  <a:latin typeface="Tahoma" panose="020B0604030504040204" pitchFamily="34" charset="0"/>
                </a:rPr>
                <a:t>:</a:t>
              </a:r>
            </a:p>
          </p:txBody>
        </p:sp>
      </p:grp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50292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54322 : 346 = 356</a:t>
            </a:r>
          </a:p>
          <a:p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                   (</a:t>
            </a:r>
            <a:r>
              <a:rPr lang="en-US" altLang="en-US" sz="2400" dirty="0" err="1">
                <a:solidFill>
                  <a:srgbClr val="006600"/>
                </a:solidFill>
                <a:latin typeface="Tahoma" panose="020B0604030504040204" pitchFamily="34" charset="0"/>
              </a:rPr>
              <a:t>dư</a:t>
            </a:r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 206)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57200" y="1828800"/>
            <a:ext cx="232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  </a:t>
            </a:r>
            <a:r>
              <a:rPr lang="en-US" altLang="en-US" sz="2400">
                <a:solidFill>
                  <a:srgbClr val="FF0000"/>
                </a:solidFill>
                <a:latin typeface="Tahoma" panose="020B0604030504040204" pitchFamily="34" charset="0"/>
              </a:rPr>
              <a:t>54322 : 346 =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352800" y="1828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ahoma" panose="020B0604030504040204" pitchFamily="34" charset="0"/>
              </a:rPr>
              <a:t>25275 : 108 =</a:t>
            </a:r>
          </a:p>
        </p:txBody>
      </p:sp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228600" y="2667000"/>
            <a:ext cx="2667000" cy="2071688"/>
            <a:chOff x="864" y="1824"/>
            <a:chExt cx="1284" cy="1305"/>
          </a:xfrm>
        </p:grpSpPr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54322   346</a:t>
              </a:r>
            </a:p>
          </p:txBody>
        </p:sp>
        <p:grpSp>
          <p:nvGrpSpPr>
            <p:cNvPr id="37898" name="Group 10"/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37899" name="Line 11"/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0" name="Line 12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900" y="2160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  1972     356 </a:t>
              </a:r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996" y="2496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2382</a:t>
              </a:r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1056" y="284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206</a:t>
              </a:r>
            </a:p>
          </p:txBody>
        </p:sp>
      </p:grp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3048000" y="2819400"/>
            <a:ext cx="2743200" cy="2071688"/>
            <a:chOff x="864" y="1824"/>
            <a:chExt cx="1284" cy="1305"/>
          </a:xfrm>
        </p:grpSpPr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25275   108</a:t>
              </a:r>
            </a:p>
          </p:txBody>
        </p:sp>
        <p:grpSp>
          <p:nvGrpSpPr>
            <p:cNvPr id="37906" name="Group 18"/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37907" name="Line 19"/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Line 2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9" name="Text Box 21"/>
            <p:cNvSpPr txBox="1">
              <a:spLocks noChangeArrowheads="1"/>
            </p:cNvSpPr>
            <p:nvPr/>
          </p:nvSpPr>
          <p:spPr bwMode="auto">
            <a:xfrm>
              <a:off x="900" y="2160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   367     234</a:t>
              </a:r>
            </a:p>
          </p:txBody>
        </p:sp>
        <p:sp>
          <p:nvSpPr>
            <p:cNvPr id="37910" name="Text Box 22"/>
            <p:cNvSpPr txBox="1">
              <a:spLocks noChangeArrowheads="1"/>
            </p:cNvSpPr>
            <p:nvPr/>
          </p:nvSpPr>
          <p:spPr bwMode="auto">
            <a:xfrm>
              <a:off x="996" y="2496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 435</a:t>
              </a:r>
            </a:p>
          </p:txBody>
        </p:sp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1056" y="284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 5</a:t>
              </a:r>
            </a:p>
          </p:txBody>
        </p:sp>
      </p:grp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ahoma" panose="020B0604030504040204" pitchFamily="34" charset="0"/>
              </a:rPr>
              <a:t>a)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6172200" y="1828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ahoma" panose="020B0604030504040204" pitchFamily="34" charset="0"/>
              </a:rPr>
              <a:t>86679 : 214 =</a:t>
            </a:r>
          </a:p>
        </p:txBody>
      </p:sp>
      <p:grpSp>
        <p:nvGrpSpPr>
          <p:cNvPr id="37914" name="Group 26"/>
          <p:cNvGrpSpPr>
            <a:grpSpLocks/>
          </p:cNvGrpSpPr>
          <p:nvPr/>
        </p:nvGrpSpPr>
        <p:grpSpPr bwMode="auto">
          <a:xfrm>
            <a:off x="6096000" y="2819400"/>
            <a:ext cx="2819400" cy="2071688"/>
            <a:chOff x="864" y="1824"/>
            <a:chExt cx="1284" cy="1305"/>
          </a:xfrm>
        </p:grpSpPr>
        <p:sp>
          <p:nvSpPr>
            <p:cNvPr id="37915" name="Text Box 27"/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86679   214</a:t>
              </a:r>
            </a:p>
          </p:txBody>
        </p:sp>
        <p:grpSp>
          <p:nvGrpSpPr>
            <p:cNvPr id="37916" name="Group 28"/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37917" name="Line 29"/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8" name="Line 3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900" y="2160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    1079   405</a:t>
              </a:r>
            </a:p>
          </p:txBody>
        </p:sp>
        <p:sp>
          <p:nvSpPr>
            <p:cNvPr id="37920" name="Text Box 32"/>
            <p:cNvSpPr txBox="1">
              <a:spLocks noChangeArrowheads="1"/>
            </p:cNvSpPr>
            <p:nvPr/>
          </p:nvSpPr>
          <p:spPr bwMode="auto">
            <a:xfrm>
              <a:off x="996" y="2496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homa" panose="020B0604030504040204" pitchFamily="34" charset="0"/>
                </a:rPr>
                <a:t>         9</a:t>
              </a:r>
            </a:p>
          </p:txBody>
        </p:sp>
        <p:sp>
          <p:nvSpPr>
            <p:cNvPr id="37921" name="Text Box 33"/>
            <p:cNvSpPr txBox="1">
              <a:spLocks noChangeArrowheads="1"/>
            </p:cNvSpPr>
            <p:nvPr/>
          </p:nvSpPr>
          <p:spPr bwMode="auto">
            <a:xfrm>
              <a:off x="1056" y="284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3200400" y="50292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25275 : 108 = 234 </a:t>
            </a:r>
          </a:p>
          <a:p>
            <a:pPr algn="ctr"/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                  (dư 5)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6172200" y="5045075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86679 : 214 = 405</a:t>
            </a:r>
          </a:p>
          <a:p>
            <a:pPr algn="ctr"/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                 (</a:t>
            </a:r>
            <a:r>
              <a:rPr lang="en-US" altLang="en-US" sz="2400" dirty="0" err="1">
                <a:solidFill>
                  <a:srgbClr val="006600"/>
                </a:solidFill>
                <a:latin typeface="Tahoma" panose="020B0604030504040204" pitchFamily="34" charset="0"/>
              </a:rPr>
              <a:t>dư</a:t>
            </a:r>
            <a:r>
              <a:rPr lang="en-US" altLang="en-US" sz="2400" dirty="0">
                <a:solidFill>
                  <a:srgbClr val="006600"/>
                </a:solidFill>
                <a:latin typeface="Tahoma" panose="020B0604030504040204" pitchFamily="34" charset="0"/>
              </a:rPr>
              <a:t> 9)</a:t>
            </a:r>
          </a:p>
        </p:txBody>
      </p:sp>
    </p:spTree>
    <p:extLst>
      <p:ext uri="{BB962C8B-B14F-4D97-AF65-F5344CB8AC3E}">
        <p14:creationId xmlns:p14="http://schemas.microsoft.com/office/powerpoint/2010/main" val="32831705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912" grpId="0"/>
      <p:bldP spid="379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2" y="-1690094"/>
            <a:ext cx="9296400" cy="8548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4">
            <a:extLst>
              <a:ext uri="{FF2B5EF4-FFF2-40B4-BE49-F238E27FC236}">
                <a16:creationId xmlns="" xmlns:a16="http://schemas.microsoft.com/office/drawing/2014/main" id="{84BE02AF-5A89-4E29-8EDF-C87EE6F4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1" y="2716809"/>
            <a:ext cx="78105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Khi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chia,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="" xmlns:a16="http://schemas.microsoft.com/office/drawing/2014/main" id="{520A4BAA-F2D5-46C1-86CB-BF3F4619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20" y="4963578"/>
            <a:ext cx="7877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ý: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chia.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B29589C-4D28-4708-ABBB-A04F4B1F01D5}"/>
              </a:ext>
            </a:extLst>
          </p:cNvPr>
          <p:cNvSpPr/>
          <p:nvPr/>
        </p:nvSpPr>
        <p:spPr>
          <a:xfrm>
            <a:off x="685800" y="762000"/>
            <a:ext cx="5573842" cy="1644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85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1018</Words>
  <Application>Microsoft Office PowerPoint</Application>
  <PresentationFormat>On-screen Show (4:3)</PresentationFormat>
  <Paragraphs>133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SimSun</vt:lpstr>
      <vt:lpstr>.VnBlackH</vt:lpstr>
      <vt:lpstr>Arial</vt:lpstr>
      <vt:lpstr>Calibri</vt:lpstr>
      <vt:lpstr>Garamond</vt:lpstr>
      <vt:lpstr>Standout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Huyen</cp:lastModifiedBy>
  <cp:revision>101</cp:revision>
  <dcterms:created xsi:type="dcterms:W3CDTF">2012-08-10T14:30:38Z</dcterms:created>
  <dcterms:modified xsi:type="dcterms:W3CDTF">2021-12-15T15:17:49Z</dcterms:modified>
</cp:coreProperties>
</file>