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8"/>
  </p:notesMasterIdLst>
  <p:sldIdLst>
    <p:sldId id="277" r:id="rId2"/>
    <p:sldId id="256" r:id="rId3"/>
    <p:sldId id="260" r:id="rId4"/>
    <p:sldId id="261" r:id="rId5"/>
    <p:sldId id="262" r:id="rId6"/>
    <p:sldId id="263" r:id="rId7"/>
    <p:sldId id="266" r:id="rId8"/>
    <p:sldId id="264" r:id="rId9"/>
    <p:sldId id="265" r:id="rId10"/>
    <p:sldId id="267" r:id="rId11"/>
    <p:sldId id="268" r:id="rId12"/>
    <p:sldId id="270" r:id="rId13"/>
    <p:sldId id="271" r:id="rId14"/>
    <p:sldId id="273" r:id="rId15"/>
    <p:sldId id="276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a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33"/>
    <a:srgbClr val="FFFFCC"/>
    <a:srgbClr val="CC3300"/>
    <a:srgbClr val="CCCC00"/>
    <a:srgbClr val="336600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59" autoAdjust="0"/>
    <p:restoredTop sz="94369" autoAdjust="0"/>
  </p:normalViewPr>
  <p:slideViewPr>
    <p:cSldViewPr>
      <p:cViewPr varScale="1">
        <p:scale>
          <a:sx n="71" d="100"/>
          <a:sy n="71" d="100"/>
        </p:scale>
        <p:origin x="10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2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81D816AA-2197-4477-A1B4-6800BEA0A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0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29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1129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31130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0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130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31130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1130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31130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30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130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1130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31130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1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1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31131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1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1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31131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1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1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31131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1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2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31132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2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2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31132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2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2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31132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2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2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31133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3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3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31133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3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3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31133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3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3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31133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4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31134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4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4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31134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4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4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31134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4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5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31135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5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5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31135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5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5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31135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5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5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31136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6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6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31136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6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6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31136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6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6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31136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7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137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37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1137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31137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7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7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31137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7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7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31138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8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8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3113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8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31138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8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8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31138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9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9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31139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9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9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31139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9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39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31139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39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40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31140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40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1140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31140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140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1140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31140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31140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40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41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41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41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41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141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141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141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31141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1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1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2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3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143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143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143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43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43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A607EB-D9E9-4BB6-A53B-6C5DC4D1D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ACCE-CF76-481C-8475-7A7039F1A0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2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0BAAC-B2EE-40D3-99C2-1E0728ABA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7155C-DB94-4B6C-9CD2-668BEE3E0D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1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068E7-C719-4D49-9932-4D0D4B45E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2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D2DD8-99BA-4FD2-A576-55467C1FA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165B8-6EE7-468C-95B5-80B4C9CB8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3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FAE21-C7C9-4CE5-B3A5-C41984E62C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0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099E0-16CD-4DCA-AC99-123FFB483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AAD15-93C5-43B8-A487-D621D453D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1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F35B1-C6C3-45A2-BB29-B6605B71A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2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1027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102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27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1027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8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28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1028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8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028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1028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1028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8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028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1028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1029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29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29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1029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29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29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1029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29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29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1029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0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0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1030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0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0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1030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0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0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1030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0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1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1031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1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1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1031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1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1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1031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1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1032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2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2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1032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2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2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1032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2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2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1032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3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3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1033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3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3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1033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3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3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1033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3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4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1034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4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4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103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4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1034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4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4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1035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5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035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5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035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1035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5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5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1035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5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6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1036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6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6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1036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6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6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1036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6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6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1037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7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7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1037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7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7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1037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7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7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1037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8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8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1038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8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038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1038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038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1038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8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8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9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0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040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041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041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1041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1041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842F577-E209-4834-935B-62EC6452798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24608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4724400" cy="1143000"/>
          </a:xfrm>
          <a:solidFill>
            <a:srgbClr val="FFFFCC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BÀI TẬP 3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Cho 4 hÌnh tam giác,mỗi hình như sau :                         </a:t>
            </a:r>
          </a:p>
          <a:p>
            <a:pPr>
              <a:buFontTx/>
              <a:buNone/>
            </a:pPr>
            <a:r>
              <a:rPr lang="en-US" sz="4000"/>
              <a:t>				</a:t>
            </a:r>
          </a:p>
          <a:p>
            <a:pPr>
              <a:buFontTx/>
              <a:buNone/>
            </a:pPr>
            <a:r>
              <a:rPr lang="en-US" sz="4000"/>
              <a:t>				2cm</a:t>
            </a:r>
          </a:p>
          <a:p>
            <a:pPr>
              <a:buFontTx/>
              <a:buNone/>
            </a:pPr>
            <a:r>
              <a:rPr lang="en-US" sz="4000"/>
              <a:t>						3cm</a:t>
            </a:r>
          </a:p>
          <a:p>
            <a:pPr>
              <a:buFontTx/>
              <a:buNone/>
            </a:pPr>
            <a:r>
              <a:rPr lang="en-US" sz="4000"/>
              <a:t>	a .Xếp 4 hình tam giác đó thành 1 hình thoi .					</a:t>
            </a:r>
          </a:p>
          <a:p>
            <a:pPr>
              <a:buFontTx/>
              <a:buNone/>
            </a:pPr>
            <a:r>
              <a:rPr lang="en-US" sz="4000"/>
              <a:t> 	b .Tính diện tích hình thoi đó .		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3962400" y="2286000"/>
            <a:ext cx="3200400" cy="13716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87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nimBg="1"/>
      <p:bldP spid="2877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.Xếp thành 1 hình thoi :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78363"/>
          </a:xfrm>
          <a:solidFill>
            <a:srgbClr val="FFFF00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772" name="AutoShape 4"/>
          <p:cNvSpPr>
            <a:spLocks noChangeArrowheads="1"/>
          </p:cNvSpPr>
          <p:nvPr/>
        </p:nvSpPr>
        <p:spPr bwMode="auto">
          <a:xfrm>
            <a:off x="4800600" y="2362200"/>
            <a:ext cx="3733800" cy="14478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4" name="AutoShape 6"/>
          <p:cNvSpPr>
            <a:spLocks noChangeArrowheads="1"/>
          </p:cNvSpPr>
          <p:nvPr/>
        </p:nvSpPr>
        <p:spPr bwMode="auto">
          <a:xfrm>
            <a:off x="0" y="3657600"/>
            <a:ext cx="76200" cy="152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5" name="AutoShape 7"/>
          <p:cNvSpPr>
            <a:spLocks noChangeArrowheads="1"/>
          </p:cNvSpPr>
          <p:nvPr/>
        </p:nvSpPr>
        <p:spPr bwMode="auto">
          <a:xfrm flipV="1">
            <a:off x="4800600" y="3886200"/>
            <a:ext cx="3733800" cy="13716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6" name="AutoShape 8"/>
          <p:cNvSpPr>
            <a:spLocks noChangeArrowheads="1"/>
          </p:cNvSpPr>
          <p:nvPr/>
        </p:nvSpPr>
        <p:spPr bwMode="auto">
          <a:xfrm>
            <a:off x="4724400" y="3886200"/>
            <a:ext cx="76200" cy="76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7" name="AutoShape 9"/>
          <p:cNvSpPr>
            <a:spLocks noChangeArrowheads="1"/>
          </p:cNvSpPr>
          <p:nvPr/>
        </p:nvSpPr>
        <p:spPr bwMode="auto">
          <a:xfrm flipH="1">
            <a:off x="990600" y="2362200"/>
            <a:ext cx="3733800" cy="14478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320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88778" name="AutoShape 10"/>
          <p:cNvSpPr>
            <a:spLocks noChangeArrowheads="1"/>
          </p:cNvSpPr>
          <p:nvPr/>
        </p:nvSpPr>
        <p:spPr bwMode="auto">
          <a:xfrm flipH="1" flipV="1">
            <a:off x="990600" y="3886200"/>
            <a:ext cx="3733800" cy="13716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2" grpId="0" animBg="1"/>
      <p:bldP spid="288775" grpId="0" animBg="1"/>
      <p:bldP spid="288777" grpId="0" animBg="1"/>
      <p:bldP spid="2887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.Tính diện tích hình thoi đó :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678363"/>
          </a:xfrm>
          <a:solidFill>
            <a:srgbClr val="FFCCFF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Tx/>
              <a:buNone/>
            </a:pPr>
            <a:endParaRPr lang="en-US"/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4800600" y="2362200"/>
            <a:ext cx="3733800" cy="14478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41" name="AutoShape 5"/>
          <p:cNvSpPr>
            <a:spLocks noChangeArrowheads="1"/>
          </p:cNvSpPr>
          <p:nvPr/>
        </p:nvSpPr>
        <p:spPr bwMode="auto">
          <a:xfrm>
            <a:off x="0" y="3657600"/>
            <a:ext cx="76200" cy="152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 flipV="1">
            <a:off x="4800600" y="3886200"/>
            <a:ext cx="3733800" cy="13716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43" name="AutoShape 7"/>
          <p:cNvSpPr>
            <a:spLocks noChangeArrowheads="1"/>
          </p:cNvSpPr>
          <p:nvPr/>
        </p:nvSpPr>
        <p:spPr bwMode="auto">
          <a:xfrm>
            <a:off x="4724400" y="3886200"/>
            <a:ext cx="76200" cy="762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44" name="AutoShape 8"/>
          <p:cNvSpPr>
            <a:spLocks noChangeArrowheads="1"/>
          </p:cNvSpPr>
          <p:nvPr/>
        </p:nvSpPr>
        <p:spPr bwMode="auto">
          <a:xfrm flipH="1">
            <a:off x="990600" y="2362200"/>
            <a:ext cx="3733800" cy="14478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1" algn="ctr" eaLnBrk="1" hangingPunct="1">
              <a:spcBef>
                <a:spcPct val="20000"/>
              </a:spcBef>
              <a:buFontTx/>
              <a:buChar char="–"/>
            </a:pPr>
            <a:endParaRPr lang="en-US" sz="3200">
              <a:latin typeface="Arial" panose="020B0604020202020204" pitchFamily="34" charset="0"/>
            </a:endParaRPr>
          </a:p>
          <a:p>
            <a:pPr algn="ctr" eaLnBrk="1" hangingPunct="1"/>
            <a:endParaRPr lang="en-US" sz="320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295945" name="AutoShape 9"/>
          <p:cNvSpPr>
            <a:spLocks noChangeArrowheads="1"/>
          </p:cNvSpPr>
          <p:nvPr/>
        </p:nvSpPr>
        <p:spPr bwMode="auto">
          <a:xfrm flipH="1" flipV="1">
            <a:off x="990600" y="3886200"/>
            <a:ext cx="3733800" cy="1371600"/>
          </a:xfrm>
          <a:prstGeom prst="rtTriangle">
            <a:avLst/>
          </a:prstGeom>
          <a:solidFill>
            <a:srgbClr val="17F93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lvl="1" algn="ctr" eaLnBrk="1" hangingPunct="1">
              <a:spcBef>
                <a:spcPct val="20000"/>
              </a:spcBef>
            </a:pPr>
            <a:r>
              <a:rPr lang="en-US" sz="3200">
                <a:latin typeface="Arial" panose="020B0604020202020204" pitchFamily="34" charset="0"/>
              </a:rPr>
              <a:t>3cm</a:t>
            </a:r>
          </a:p>
          <a:p>
            <a:pPr algn="ctr" eaLnBrk="1" hangingPunct="1"/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4724400" y="2971800"/>
            <a:ext cx="2465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panose="020B0604020202020204" pitchFamily="34" charset="0"/>
              </a:rPr>
              <a:t>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95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 animBg="1"/>
      <p:bldP spid="295942" grpId="0" animBg="1"/>
      <p:bldP spid="295944" grpId="0" animBg="1"/>
      <p:bldP spid="2959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900" y="339725"/>
            <a:ext cx="3382963" cy="1073150"/>
          </a:xfrm>
          <a:noFill/>
          <a:ln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GIẢI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06963"/>
          </a:xfrm>
          <a:solidFill>
            <a:srgbClr val="66FFFF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 Độ dài đường chéo thứ 1: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	3 x 2 = 6 ( cm )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Độ dài đường chéo thứ 2 :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	2 x 2 = 4 ( cm )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Diện tích hình thoi :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( 6 x 4 ) : 2 = 12 ( cm2 )</a:t>
            </a:r>
          </a:p>
          <a:p>
            <a:pPr algn="ctr">
              <a:buFontTx/>
              <a:buNone/>
            </a:pPr>
            <a:r>
              <a:rPr lang="en-US" sz="3600">
                <a:solidFill>
                  <a:schemeClr val="accent2"/>
                </a:solidFill>
              </a:rPr>
              <a:t>Đáp số : 12 cm2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7463" y="339725"/>
            <a:ext cx="4173537" cy="1111250"/>
          </a:xfrm>
          <a:noFill/>
          <a:ln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r>
              <a:rPr lang="en-US" b="1"/>
              <a:t>CỦNG CỐ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  <a:solidFill>
            <a:schemeClr val="tx1"/>
          </a:solidFill>
          <a:ln>
            <a:solidFill>
              <a:srgbClr val="990099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3600"/>
              <a:t>            </a:t>
            </a:r>
            <a:r>
              <a:rPr lang="en-US" sz="4800" b="1">
                <a:solidFill>
                  <a:schemeClr val="bg1"/>
                </a:solidFill>
              </a:rPr>
              <a:t>Chọn câu trả lời đúng</a:t>
            </a:r>
            <a:endParaRPr lang="en-US" sz="4800" b="1" i="1">
              <a:solidFill>
                <a:schemeClr val="bg1"/>
              </a:solidFill>
            </a:endParaRPr>
          </a:p>
          <a:p>
            <a:r>
              <a:rPr lang="en-US" sz="3600" b="1">
                <a:solidFill>
                  <a:srgbClr val="009900"/>
                </a:solidFill>
              </a:rPr>
              <a:t>12 cm và 8 cm là độ dài 2 đường chéo của 1 hình thoi có diện tích là :</a:t>
            </a:r>
          </a:p>
          <a:p>
            <a:pPr lvl="3">
              <a:buFont typeface="Times New Roman" panose="02020603050405020304" pitchFamily="18" charset="0"/>
              <a:buNone/>
            </a:pPr>
            <a:r>
              <a:rPr lang="en-US" sz="3200" b="1">
                <a:solidFill>
                  <a:srgbClr val="CCCC00"/>
                </a:solidFill>
              </a:rPr>
              <a:t>A.</a:t>
            </a:r>
            <a:r>
              <a:rPr lang="en-US" sz="3200">
                <a:solidFill>
                  <a:srgbClr val="CCCC00"/>
                </a:solidFill>
              </a:rPr>
              <a:t> </a:t>
            </a:r>
            <a:r>
              <a:rPr lang="en-US" sz="3600" b="1">
                <a:solidFill>
                  <a:srgbClr val="CCCC00"/>
                </a:solidFill>
              </a:rPr>
              <a:t>96 cm2</a:t>
            </a:r>
            <a:r>
              <a:rPr lang="en-US" sz="3200">
                <a:solidFill>
                  <a:srgbClr val="CCCC00"/>
                </a:solidFill>
              </a:rPr>
              <a:t>			      </a:t>
            </a:r>
            <a:r>
              <a:rPr lang="en-US" sz="3200" b="1">
                <a:solidFill>
                  <a:srgbClr val="CCCC00"/>
                </a:solidFill>
              </a:rPr>
              <a:t>B.</a:t>
            </a:r>
            <a:r>
              <a:rPr lang="en-US" sz="3200">
                <a:solidFill>
                  <a:srgbClr val="CCCC00"/>
                </a:solidFill>
              </a:rPr>
              <a:t> </a:t>
            </a:r>
            <a:r>
              <a:rPr lang="en-US" sz="3600" b="1">
                <a:solidFill>
                  <a:srgbClr val="CCCC00"/>
                </a:solidFill>
              </a:rPr>
              <a:t>95 cm2</a:t>
            </a:r>
            <a:r>
              <a:rPr lang="en-US" sz="3200">
                <a:solidFill>
                  <a:srgbClr val="CCCC00"/>
                </a:solidFill>
              </a:rPr>
              <a:t>	</a:t>
            </a:r>
          </a:p>
          <a:p>
            <a:pPr>
              <a:buFontTx/>
              <a:buNone/>
            </a:pPr>
            <a:r>
              <a:rPr lang="en-US" sz="3600" b="1">
                <a:solidFill>
                  <a:srgbClr val="CCCC00"/>
                </a:solidFill>
              </a:rPr>
              <a:t>           C. 48 cm2                    D.  47 cm2</a:t>
            </a:r>
            <a:endParaRPr lang="en-US" sz="3600">
              <a:solidFill>
                <a:srgbClr val="CCCC00"/>
              </a:solidFill>
            </a:endParaRPr>
          </a:p>
        </p:txBody>
      </p:sp>
      <p:sp>
        <p:nvSpPr>
          <p:cNvPr id="305174" name="Rectangle 22"/>
          <p:cNvSpPr>
            <a:spLocks noChangeArrowheads="1"/>
          </p:cNvSpPr>
          <p:nvPr/>
        </p:nvSpPr>
        <p:spPr bwMode="auto">
          <a:xfrm>
            <a:off x="1382713" y="4781550"/>
            <a:ext cx="231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>
                <a:solidFill>
                  <a:srgbClr val="CCCC00"/>
                </a:solidFill>
                <a:latin typeface="Arial" panose="020B0604020202020204" pitchFamily="34" charset="0"/>
              </a:rPr>
              <a:t>C. 48 cm2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animBg="1"/>
      <p:bldP spid="3051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CC3300"/>
                </a:solidFill>
              </a:rPr>
              <a:t>Trong hình thoi ABCD có: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b="1"/>
              <a:t>A. Hai đường chéo bằng nhau.</a:t>
            </a:r>
          </a:p>
          <a:p>
            <a:r>
              <a:rPr lang="en-US" b="1"/>
              <a:t>B. Hai đường chéo vuông góc với nhau</a:t>
            </a:r>
          </a:p>
          <a:p>
            <a:r>
              <a:rPr lang="en-US" b="1"/>
              <a:t>C. Các cặp cạnh song song và bằng nhau.</a:t>
            </a:r>
          </a:p>
          <a:p>
            <a:r>
              <a:rPr lang="en-US" b="1"/>
              <a:t>D. Cả B và C đều đúng.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900" y="339725"/>
            <a:ext cx="3814763" cy="974725"/>
          </a:xfrm>
          <a:solidFill>
            <a:srgbClr val="FF0000"/>
          </a:solidFill>
          <a:ln>
            <a:solidFill>
              <a:srgbClr val="99FF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/>
              <a:t>DẶN DÒ</a:t>
            </a:r>
            <a:endParaRPr lang="en-US" sz="400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373563"/>
          </a:xfrm>
          <a:solidFill>
            <a:srgbClr val="CCFF33"/>
          </a:solidFill>
          <a:ln>
            <a:solidFill>
              <a:srgbClr val="990099"/>
            </a:solidFill>
            <a:miter lim="800000"/>
            <a:headEnd/>
            <a:tailEnd/>
          </a:ln>
        </p:spPr>
        <p:txBody>
          <a:bodyPr/>
          <a:lstStyle/>
          <a:p>
            <a:pPr marL="1371600" lvl="2" indent="-457200">
              <a:buFontTx/>
              <a:buAutoNum type="arabicPeriod"/>
            </a:pPr>
            <a:endParaRPr lang="en-US" sz="2000"/>
          </a:p>
          <a:p>
            <a:pPr marL="609600" indent="-609600">
              <a:buFontTx/>
              <a:buAutoNum type="arabicPeriod"/>
            </a:pPr>
            <a:r>
              <a:rPr lang="en-US" sz="3600" b="1" i="1">
                <a:solidFill>
                  <a:srgbClr val="990099"/>
                </a:solidFill>
              </a:rPr>
              <a:t>   Bài tập về nhà : bài 4 trang 144.</a:t>
            </a:r>
          </a:p>
          <a:p>
            <a:pPr marL="609600" indent="-609600">
              <a:buFontTx/>
              <a:buAutoNum type="arabicPeriod"/>
            </a:pPr>
            <a:endParaRPr lang="en-US" sz="3600" b="1" i="1">
              <a:solidFill>
                <a:srgbClr val="990099"/>
              </a:solidFill>
            </a:endParaRPr>
          </a:p>
          <a:p>
            <a:pPr marL="609600" indent="-609600">
              <a:buFontTx/>
              <a:buNone/>
            </a:pPr>
            <a:r>
              <a:rPr lang="en-US" sz="3600" b="1" i="1">
                <a:solidFill>
                  <a:srgbClr val="0000CC"/>
                </a:solidFill>
              </a:rPr>
              <a:t>2.    Chuẩn bị bài sau : Luyện tập chung.</a:t>
            </a:r>
          </a:p>
          <a:p>
            <a:pPr marL="609600" indent="-609600">
              <a:buFontTx/>
              <a:buNone/>
            </a:pPr>
            <a:endParaRPr lang="en-US" sz="3600" i="1">
              <a:solidFill>
                <a:srgbClr val="FF0066"/>
              </a:solidFill>
            </a:endParaRPr>
          </a:p>
          <a:p>
            <a:pPr marL="609600" indent="-609600">
              <a:buFontTx/>
              <a:buNone/>
            </a:pPr>
            <a:r>
              <a:rPr lang="en-US" sz="3600" b="1" i="1">
                <a:solidFill>
                  <a:srgbClr val="FF0066"/>
                </a:solidFill>
              </a:rPr>
              <a:t> 3 .  Nhận xét tiết học </a:t>
            </a:r>
          </a:p>
          <a:p>
            <a:pPr marL="609600" indent="-609600">
              <a:buFontTx/>
              <a:buNone/>
            </a:pPr>
            <a:r>
              <a:rPr lang="en-US" sz="3600" b="1" i="1">
                <a:solidFill>
                  <a:srgbClr val="FF0066"/>
                </a:solidFill>
              </a:rPr>
              <a:t>.</a:t>
            </a:r>
          </a:p>
          <a:p>
            <a:pPr marL="609600" indent="-609600">
              <a:buFontTx/>
              <a:buNone/>
            </a:pPr>
            <a:endParaRPr lang="en-US" sz="3600" b="1" i="1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8077200" cy="990600"/>
          </a:xfrm>
        </p:spPr>
        <p:txBody>
          <a:bodyPr/>
          <a:lstStyle/>
          <a:p>
            <a:r>
              <a:rPr lang="en-US">
                <a:solidFill>
                  <a:srgbClr val="990099"/>
                </a:solidFill>
              </a:rPr>
              <a:t>  </a:t>
            </a:r>
            <a:r>
              <a:rPr lang="en-US" b="1">
                <a:solidFill>
                  <a:srgbClr val="990099"/>
                </a:solidFill>
              </a:rPr>
              <a:t>GIÁO ÁN ĐIỆN TỬ</a:t>
            </a:r>
            <a:r>
              <a:rPr lang="en-US">
                <a:solidFill>
                  <a:srgbClr val="990099"/>
                </a:solidFill>
              </a:rPr>
              <a:t>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09800"/>
            <a:ext cx="7467600" cy="3810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accent2"/>
                </a:solidFill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4000" b="1">
                <a:solidFill>
                  <a:schemeClr val="accent2"/>
                </a:solidFill>
              </a:rPr>
              <a:t>TOÁN 4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b="1">
                <a:solidFill>
                  <a:schemeClr val="accent2"/>
                </a:solidFill>
              </a:rPr>
              <a:t>       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5400" b="1">
                <a:solidFill>
                  <a:srgbClr val="009900"/>
                </a:solidFill>
              </a:rPr>
              <a:t>BÀI :  </a:t>
            </a:r>
            <a:r>
              <a:rPr lang="en-US" sz="5400" b="1">
                <a:solidFill>
                  <a:srgbClr val="009900"/>
                </a:solidFill>
                <a:latin typeface="Times New Roman" panose="02020603050405020304" pitchFamily="18" charset="0"/>
              </a:rPr>
              <a:t>LUYỆN TẬP</a:t>
            </a:r>
          </a:p>
          <a:p>
            <a:pPr>
              <a:lnSpc>
                <a:spcPct val="80000"/>
              </a:lnSpc>
            </a:pPr>
            <a:endParaRPr lang="en-US" sz="6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04" name="Picture 8" descr="bonsai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90600" y="0"/>
            <a:ext cx="7086600" cy="1828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>
                <a:solidFill>
                  <a:srgbClr val="009900"/>
                </a:solidFill>
              </a:rPr>
              <a:t>TOÁN 4</a:t>
            </a:r>
          </a:p>
          <a:p>
            <a:pPr algn="ctr"/>
            <a:r>
              <a:rPr lang="en-US" sz="5400">
                <a:solidFill>
                  <a:srgbClr val="009900"/>
                </a:solidFill>
                <a:latin typeface="Times New Roman" panose="02020603050405020304" pitchFamily="18" charset="0"/>
              </a:rPr>
              <a:t>LUYỆN TẬP TUẦN 27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144000" cy="4267200"/>
          </a:xfrm>
          <a:solidFill>
            <a:srgbClr val="99FF33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en-US" sz="4800">
                <a:solidFill>
                  <a:schemeClr val="folHlink"/>
                </a:solidFill>
              </a:rPr>
              <a:t>a/.Chọn câu đúng</a:t>
            </a:r>
            <a:r>
              <a:rPr lang="en-US">
                <a:solidFill>
                  <a:schemeClr val="folHlink"/>
                </a:solidFill>
              </a:rPr>
              <a:t> :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      </a:t>
            </a:r>
            <a:r>
              <a:rPr lang="en-US" sz="2400">
                <a:solidFill>
                  <a:schemeClr val="folHlink"/>
                </a:solidFill>
              </a:rPr>
              <a:t>DIỆN TÍCH HÌNH THOI  bằng :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     </a:t>
            </a:r>
            <a:r>
              <a:rPr lang="en-US" sz="3600">
                <a:solidFill>
                  <a:schemeClr val="folHlink"/>
                </a:solidFill>
              </a:rPr>
              <a:t>A . </a:t>
            </a:r>
            <a:r>
              <a:rPr lang="en-US" sz="3600">
                <a:solidFill>
                  <a:schemeClr val="folHlink"/>
                </a:solidFill>
                <a:latin typeface=".VnArial" panose="020B7200000000000000" pitchFamily="34" charset="0"/>
              </a:rPr>
              <a:t>Tich</a:t>
            </a:r>
            <a:r>
              <a:rPr lang="en-US" sz="3600">
                <a:solidFill>
                  <a:schemeClr val="folHlink"/>
                </a:solidFill>
              </a:rPr>
              <a:t> độ dài 2 đường chéo</a:t>
            </a:r>
          </a:p>
          <a:p>
            <a:pPr marL="609600" indent="-609600">
              <a:buFontTx/>
              <a:buNone/>
            </a:pPr>
            <a:r>
              <a:rPr lang="en-US" sz="3600">
                <a:solidFill>
                  <a:schemeClr val="folHlink"/>
                </a:solidFill>
              </a:rPr>
              <a:t>    B . Tích  độ dài 2 đường chéo nhân 2</a:t>
            </a:r>
          </a:p>
          <a:p>
            <a:pPr marL="609600" indent="-609600">
              <a:buFontTx/>
              <a:buNone/>
            </a:pPr>
            <a:r>
              <a:rPr lang="en-US" sz="3600">
                <a:solidFill>
                  <a:schemeClr val="folHlink"/>
                </a:solidFill>
              </a:rPr>
              <a:t>    C . Tích độ dài 2 đường chéo chia 2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4419600" cy="1143000"/>
          </a:xfrm>
          <a:solidFill>
            <a:srgbClr val="CC99FF"/>
          </a:solidFill>
          <a:ln>
            <a:solidFill>
              <a:srgbClr val="FFFF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</a:rPr>
              <a:t>KiỂM 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153400" cy="5943600"/>
          </a:xfrm>
          <a:solidFill>
            <a:srgbClr val="CCCC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9900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/>
            <a:r>
              <a:rPr lang="en-US" sz="4000">
                <a:solidFill>
                  <a:srgbClr val="990099"/>
                </a:solidFill>
              </a:rPr>
              <a:t>a/.Chọn câu chưa đúng</a:t>
            </a:r>
            <a:r>
              <a:rPr lang="en-US" sz="2400"/>
              <a:t> :</a:t>
            </a:r>
          </a:p>
          <a:p>
            <a:pPr marL="609600" indent="-609600">
              <a:buFontTx/>
              <a:buNone/>
            </a:pPr>
            <a:r>
              <a:rPr lang="en-US" sz="2400"/>
              <a:t>      </a:t>
            </a:r>
            <a:r>
              <a:rPr lang="en-US" sz="3600">
                <a:solidFill>
                  <a:srgbClr val="FF0000"/>
                </a:solidFill>
              </a:rPr>
              <a:t>DIỆN TÍCH HÌNH THOI</a:t>
            </a:r>
            <a:r>
              <a:rPr lang="en-US" sz="2400"/>
              <a:t>  </a:t>
            </a:r>
            <a:r>
              <a:rPr lang="en-US" sz="3600">
                <a:solidFill>
                  <a:srgbClr val="0000FF"/>
                </a:solidFill>
              </a:rPr>
              <a:t>ABCD </a:t>
            </a:r>
            <a:r>
              <a:rPr lang="en-US" sz="2400">
                <a:solidFill>
                  <a:srgbClr val="0000FF"/>
                </a:solidFill>
              </a:rPr>
              <a:t>VỚI</a:t>
            </a:r>
          </a:p>
          <a:p>
            <a:pPr marL="609600" indent="-609600">
              <a:buFontTx/>
              <a:buNone/>
            </a:pP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</a:rPr>
              <a:t>AB = 3 cm , BD = 4cm  là :</a:t>
            </a:r>
          </a:p>
          <a:p>
            <a:pPr marL="609600" indent="-609600">
              <a:buFontTx/>
              <a:buNone/>
            </a:pPr>
            <a:endParaRPr lang="en-US">
              <a:solidFill>
                <a:srgbClr val="0000FF"/>
              </a:solidFill>
            </a:endParaRPr>
          </a:p>
          <a:p>
            <a:pPr marL="609600" indent="-609600">
              <a:buFontTx/>
              <a:buNone/>
            </a:pPr>
            <a:r>
              <a:rPr lang="en-US"/>
              <a:t>                           </a:t>
            </a:r>
            <a:r>
              <a:rPr lang="en-US">
                <a:solidFill>
                  <a:schemeClr val="tx2"/>
                </a:solidFill>
              </a:rPr>
              <a:t>A . 6 cm2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         </a:t>
            </a: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                    B . 24 cm2</a:t>
            </a:r>
          </a:p>
          <a:p>
            <a:pPr marL="609600" indent="-609600">
              <a:buFontTx/>
              <a:buNone/>
            </a:pPr>
            <a:endParaRPr lang="en-US">
              <a:solidFill>
                <a:schemeClr val="tx2"/>
              </a:solidFill>
            </a:endParaRPr>
          </a:p>
          <a:p>
            <a:pPr marL="609600" indent="-609600">
              <a:buFontTx/>
              <a:buNone/>
            </a:pPr>
            <a:r>
              <a:rPr lang="en-US">
                <a:solidFill>
                  <a:schemeClr val="tx2"/>
                </a:solidFill>
              </a:rPr>
              <a:t>                           C .  12 cm2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04800"/>
            <a:ext cx="4648200" cy="1143000"/>
          </a:xfrm>
          <a:solidFill>
            <a:srgbClr val="FF0000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rgbClr val="0000FF"/>
                </a:solidFill>
              </a:rPr>
              <a:t>BÀI M</a:t>
            </a:r>
            <a:r>
              <a:rPr lang="en-US" sz="6000">
                <a:solidFill>
                  <a:srgbClr val="0000FF"/>
                </a:solidFill>
              </a:rPr>
              <a:t>ới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352800"/>
          </a:xfrm>
          <a:solidFill>
            <a:srgbClr val="CC99FF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None/>
            </a:pPr>
            <a:endParaRPr lang="en-US">
              <a:solidFill>
                <a:srgbClr val="FF0000"/>
              </a:solidFill>
            </a:endParaRPr>
          </a:p>
          <a:p>
            <a:pPr marL="609600" indent="-609600">
              <a:buFontTx/>
              <a:buNone/>
            </a:pPr>
            <a:r>
              <a:rPr lang="en-US" b="1">
                <a:solidFill>
                  <a:srgbClr val="FF0066"/>
                </a:solidFill>
              </a:rPr>
              <a:t>HOẠT ĐỘNG 1</a:t>
            </a:r>
            <a:r>
              <a:rPr lang="en-US">
                <a:solidFill>
                  <a:srgbClr val="6600FF"/>
                </a:solidFill>
              </a:rPr>
              <a:t>: </a:t>
            </a:r>
            <a:r>
              <a:rPr lang="en-US" sz="4000">
                <a:solidFill>
                  <a:srgbClr val="6600FF"/>
                </a:solidFill>
              </a:rPr>
              <a:t>củng cố diện tích hinh thoi</a:t>
            </a:r>
            <a:r>
              <a:rPr lang="en-US" sz="4000">
                <a:solidFill>
                  <a:srgbClr val="6666FF"/>
                </a:solidFill>
              </a:rPr>
              <a:t>  </a:t>
            </a:r>
          </a:p>
          <a:p>
            <a:pPr marL="609600" indent="-609600">
              <a:buFontTx/>
              <a:buNone/>
            </a:pPr>
            <a:endParaRPr lang="en-US" sz="4000">
              <a:solidFill>
                <a:srgbClr val="6666FF"/>
              </a:solidFill>
            </a:endParaRPr>
          </a:p>
          <a:p>
            <a:pPr marL="609600" indent="-609600">
              <a:buFontTx/>
              <a:buNone/>
            </a:pPr>
            <a:r>
              <a:rPr lang="en-US" b="1">
                <a:solidFill>
                  <a:srgbClr val="FF0066"/>
                </a:solidFill>
              </a:rPr>
              <a:t>HOẠT ĐỘNG 2</a:t>
            </a:r>
            <a:r>
              <a:rPr lang="en-US" b="1">
                <a:solidFill>
                  <a:srgbClr val="009900"/>
                </a:solidFill>
              </a:rPr>
              <a:t>:</a:t>
            </a:r>
            <a:r>
              <a:rPr lang="en-US"/>
              <a:t>  </a:t>
            </a:r>
            <a:r>
              <a:rPr lang="en-US" sz="4000">
                <a:solidFill>
                  <a:srgbClr val="009900"/>
                </a:solidFill>
              </a:rPr>
              <a:t>vận dụng ráp </a:t>
            </a:r>
            <a:r>
              <a:rPr lang="en-US" sz="4000">
                <a:solidFill>
                  <a:srgbClr val="009900"/>
                </a:solidFill>
                <a:latin typeface="Times New Roman" panose="02020603050405020304" pitchFamily="18" charset="0"/>
              </a:rPr>
              <a:t>hình </a:t>
            </a:r>
            <a:r>
              <a:rPr lang="en-US" sz="4000">
                <a:solidFill>
                  <a:srgbClr val="009900"/>
                </a:solidFill>
              </a:rPr>
              <a:t>thoi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4572000" cy="1143000"/>
          </a:xfrm>
          <a:solidFill>
            <a:srgbClr val="FFFFCC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3600" b="1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297363"/>
          </a:xfrm>
          <a:solidFill>
            <a:srgbClr val="FF99FF"/>
          </a:solidFill>
        </p:spPr>
        <p:txBody>
          <a:bodyPr/>
          <a:lstStyle/>
          <a:p>
            <a:pPr>
              <a:buFontTx/>
              <a:buNone/>
            </a:pPr>
            <a:r>
              <a:rPr lang="en-US" sz="3600">
                <a:solidFill>
                  <a:srgbClr val="0000CC"/>
                </a:solidFill>
              </a:rPr>
              <a:t>Tính diện tích hình thoi , biết:</a:t>
            </a:r>
          </a:p>
          <a:p>
            <a:pPr>
              <a:buFontTx/>
              <a:buNone/>
            </a:pPr>
            <a:endParaRPr lang="en-US" sz="3600">
              <a:solidFill>
                <a:srgbClr val="0000CC"/>
              </a:solidFill>
            </a:endParaRPr>
          </a:p>
          <a:p>
            <a:pPr>
              <a:buFontTx/>
              <a:buNone/>
            </a:pPr>
            <a:r>
              <a:rPr lang="en-US" sz="3600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FF5050"/>
                </a:solidFill>
              </a:rPr>
              <a:t>. Độ</a:t>
            </a:r>
            <a:r>
              <a:rPr lang="en-US" b="1">
                <a:solidFill>
                  <a:srgbClr val="990099"/>
                </a:solidFill>
              </a:rPr>
              <a:t> dài các đường chéo là : 19cm , 12cm</a:t>
            </a:r>
          </a:p>
          <a:p>
            <a:pPr>
              <a:buFontTx/>
              <a:buNone/>
            </a:pPr>
            <a:endParaRPr lang="en-US" b="1">
              <a:solidFill>
                <a:srgbClr val="990099"/>
              </a:solidFill>
            </a:endParaRPr>
          </a:p>
          <a:p>
            <a:pPr>
              <a:buFontTx/>
              <a:buNone/>
            </a:pPr>
            <a:r>
              <a:rPr lang="en-US" sz="3600">
                <a:solidFill>
                  <a:srgbClr val="FF0000"/>
                </a:solidFill>
              </a:rPr>
              <a:t>B </a:t>
            </a:r>
            <a:r>
              <a:rPr lang="en-US"/>
              <a:t>. Độ dài các đường chéo là : 30cm , 7dm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5181600"/>
          </a:xfrm>
          <a:solidFill>
            <a:srgbClr val="CCCCFF"/>
          </a:solidFill>
        </p:spPr>
        <p:txBody>
          <a:bodyPr/>
          <a:lstStyle/>
          <a:p>
            <a:r>
              <a:rPr lang="en-US">
                <a:solidFill>
                  <a:srgbClr val="660066"/>
                </a:solidFill>
              </a:rPr>
              <a:t>A</a:t>
            </a:r>
            <a:r>
              <a:rPr lang="en-US">
                <a:solidFill>
                  <a:srgbClr val="FF0066"/>
                </a:solidFill>
              </a:rPr>
              <a:t> </a:t>
            </a:r>
            <a:r>
              <a:rPr lang="en-US">
                <a:solidFill>
                  <a:srgbClr val="990099"/>
                </a:solidFill>
              </a:rPr>
              <a:t>.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Diện tích hình thoi là :</a:t>
            </a:r>
            <a:br>
              <a:rPr lang="en-US">
                <a:solidFill>
                  <a:srgbClr val="FF0066"/>
                </a:solidFill>
              </a:rPr>
            </a:br>
            <a:r>
              <a:rPr lang="en-US">
                <a:solidFill>
                  <a:srgbClr val="000099"/>
                </a:solidFill>
              </a:rPr>
              <a:t>(19 x 12 ) : 2  = 114 (cm2)</a:t>
            </a:r>
            <a:br>
              <a:rPr lang="en-US">
                <a:solidFill>
                  <a:srgbClr val="000099"/>
                </a:solidFill>
              </a:rPr>
            </a:br>
            <a:r>
              <a:rPr lang="en-US"/>
              <a:t/>
            </a:r>
            <a:br>
              <a:rPr lang="en-US"/>
            </a:br>
            <a:r>
              <a:rPr lang="en-US">
                <a:solidFill>
                  <a:srgbClr val="660066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 .</a:t>
            </a:r>
            <a:r>
              <a:rPr lang="en-US"/>
              <a:t> </a:t>
            </a:r>
            <a:r>
              <a:rPr lang="en-US">
                <a:solidFill>
                  <a:srgbClr val="FF0066"/>
                </a:solidFill>
              </a:rPr>
              <a:t>Diện tích hình thoi là :</a:t>
            </a:r>
            <a:br>
              <a:rPr lang="en-US">
                <a:solidFill>
                  <a:srgbClr val="FF0066"/>
                </a:solidFill>
              </a:rPr>
            </a:br>
            <a:r>
              <a:rPr lang="en-US">
                <a:solidFill>
                  <a:srgbClr val="000099"/>
                </a:solidFill>
              </a:rPr>
              <a:t>( 30 x 70 ) : 2 =1050 (cm2)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2971800" y="304800"/>
            <a:ext cx="3657600" cy="914400"/>
          </a:xfrm>
          <a:prstGeom prst="rect">
            <a:avLst/>
          </a:prstGeom>
          <a:solidFill>
            <a:srgbClr val="CCFF66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3600" b="1">
                <a:latin typeface="Arial" panose="020B0604020202020204" pitchFamily="34" charset="0"/>
              </a:rPr>
              <a:t>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nimBg="1"/>
      <p:bldP spid="2857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4343400" cy="1143000"/>
          </a:xfrm>
          <a:solidFill>
            <a:srgbClr val="FFFFCC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BÀI TẬP 2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2632075"/>
          </a:xfrm>
          <a:solidFill>
            <a:srgbClr val="00FFCC"/>
          </a:solidFill>
          <a:ln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lvl="1">
              <a:buFontTx/>
              <a:buNone/>
            </a:pPr>
            <a:r>
              <a:rPr lang="en-US" sz="3600" i="1">
                <a:solidFill>
                  <a:srgbClr val="660066"/>
                </a:solidFill>
              </a:rPr>
              <a:t>Một miếng kính hình thoi có </a:t>
            </a:r>
            <a:r>
              <a:rPr lang="en-US" sz="3600" i="1">
                <a:solidFill>
                  <a:schemeClr val="accent2"/>
                </a:solidFill>
              </a:rPr>
              <a:t>độ dài </a:t>
            </a:r>
          </a:p>
          <a:p>
            <a:pPr>
              <a:buFontTx/>
              <a:buNone/>
            </a:pPr>
            <a:r>
              <a:rPr lang="en-US" sz="3600" i="1">
                <a:solidFill>
                  <a:srgbClr val="660066"/>
                </a:solidFill>
              </a:rPr>
              <a:t>   </a:t>
            </a:r>
            <a:r>
              <a:rPr lang="en-US" sz="3600" i="1">
                <a:solidFill>
                  <a:schemeClr val="accent2"/>
                </a:solidFill>
              </a:rPr>
              <a:t>đường chéo</a:t>
            </a:r>
            <a:r>
              <a:rPr lang="en-US" sz="3600" i="1">
                <a:solidFill>
                  <a:srgbClr val="660066"/>
                </a:solidFill>
              </a:rPr>
              <a:t> là </a:t>
            </a:r>
            <a:r>
              <a:rPr lang="en-US" sz="3600" i="1">
                <a:solidFill>
                  <a:srgbClr val="FF0000"/>
                </a:solidFill>
              </a:rPr>
              <a:t>14cm</a:t>
            </a:r>
            <a:r>
              <a:rPr lang="en-US" sz="3600" i="1">
                <a:solidFill>
                  <a:srgbClr val="660066"/>
                </a:solidFill>
              </a:rPr>
              <a:t> và</a:t>
            </a:r>
            <a:r>
              <a:rPr lang="en-US" sz="3600" i="1">
                <a:solidFill>
                  <a:srgbClr val="FF0000"/>
                </a:solidFill>
              </a:rPr>
              <a:t> 10cm</a:t>
            </a:r>
            <a:r>
              <a:rPr lang="en-US" sz="3600" i="1">
                <a:solidFill>
                  <a:srgbClr val="660066"/>
                </a:solidFill>
              </a:rPr>
              <a:t> .</a:t>
            </a:r>
            <a:r>
              <a:rPr lang="en-US" sz="3600" i="1">
                <a:solidFill>
                  <a:srgbClr val="008000"/>
                </a:solidFill>
              </a:rPr>
              <a:t>Tính </a:t>
            </a:r>
          </a:p>
          <a:p>
            <a:pPr>
              <a:buFontTx/>
              <a:buNone/>
            </a:pPr>
            <a:r>
              <a:rPr lang="en-US" sz="3600" i="1">
                <a:solidFill>
                  <a:srgbClr val="660066"/>
                </a:solidFill>
              </a:rPr>
              <a:t>   </a:t>
            </a:r>
            <a:r>
              <a:rPr lang="en-US" sz="3600" i="1">
                <a:solidFill>
                  <a:srgbClr val="008000"/>
                </a:solidFill>
              </a:rPr>
              <a:t>diện tích</a:t>
            </a:r>
            <a:r>
              <a:rPr lang="en-US" sz="3600" i="1">
                <a:solidFill>
                  <a:srgbClr val="660066"/>
                </a:solidFill>
              </a:rPr>
              <a:t> tấm kính đó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2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8900" y="339725"/>
            <a:ext cx="4030663" cy="1365250"/>
          </a:xfrm>
          <a:solidFill>
            <a:srgbClr val="CCFF66"/>
          </a:solidFill>
          <a:ln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GIẢI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  <a:solidFill>
            <a:srgbClr val="17F93D"/>
          </a:solidFill>
          <a:ln>
            <a:solidFill>
              <a:srgbClr val="99FF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</a:rPr>
              <a:t>Diện tích tấm kính hình thoi là :</a:t>
            </a:r>
            <a:r>
              <a:rPr lang="en-US" sz="4000" b="1">
                <a:solidFill>
                  <a:srgbClr val="99FF99"/>
                </a:solidFill>
              </a:rPr>
              <a:t> </a:t>
            </a:r>
            <a:endParaRPr lang="en-US" sz="4000"/>
          </a:p>
          <a:p>
            <a:endParaRPr lang="en-US" sz="4000" b="1">
              <a:solidFill>
                <a:srgbClr val="99FF99"/>
              </a:solidFill>
            </a:endParaRPr>
          </a:p>
          <a:p>
            <a:r>
              <a:rPr lang="en-US" sz="3600">
                <a:solidFill>
                  <a:srgbClr val="99FF99"/>
                </a:solidFill>
              </a:rPr>
              <a:t> </a:t>
            </a:r>
            <a:r>
              <a:rPr lang="en-US" sz="4000" b="1">
                <a:solidFill>
                  <a:schemeClr val="tx2"/>
                </a:solidFill>
              </a:rPr>
              <a:t>( 14 X 10 ) :2 = 70  ( Cm2 )</a:t>
            </a:r>
          </a:p>
          <a:p>
            <a:r>
              <a:rPr lang="en-US" sz="4000">
                <a:solidFill>
                  <a:schemeClr val="tx2"/>
                </a:solidFill>
              </a:rPr>
              <a:t> </a:t>
            </a:r>
          </a:p>
          <a:p>
            <a:r>
              <a:rPr lang="en-US" sz="3600">
                <a:solidFill>
                  <a:schemeClr val="tx2"/>
                </a:solidFill>
              </a:rPr>
              <a:t>         </a:t>
            </a:r>
            <a:r>
              <a:rPr lang="en-US" sz="4000" b="1">
                <a:solidFill>
                  <a:schemeClr val="tx2"/>
                </a:solidFill>
              </a:rPr>
              <a:t>Đáp số :    70 cm2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animBg="1"/>
    </p:bld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956</TotalTime>
  <Words>387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.VnArial</vt:lpstr>
      <vt:lpstr>Fireworks</vt:lpstr>
      <vt:lpstr>PowerPoint Presentation</vt:lpstr>
      <vt:lpstr>  GIÁO ÁN ĐIỆN TỬ  </vt:lpstr>
      <vt:lpstr>KiỂM TRA</vt:lpstr>
      <vt:lpstr>PowerPoint Presentation</vt:lpstr>
      <vt:lpstr>BÀI Mới</vt:lpstr>
      <vt:lpstr>BÀI TẬP 1</vt:lpstr>
      <vt:lpstr>A . Diện tích hình thoi là : (19 x 12 ) : 2  = 114 (cm2)  B . Diện tích hình thoi là : ( 30 x 70 ) : 2 =1050 (cm2)</vt:lpstr>
      <vt:lpstr>BÀI TẬP 2</vt:lpstr>
      <vt:lpstr>GIẢI</vt:lpstr>
      <vt:lpstr>BÀI TẬP 3</vt:lpstr>
      <vt:lpstr>a .Xếp thành 1 hình thoi :</vt:lpstr>
      <vt:lpstr>b .Tính diện tích hình thoi đó :</vt:lpstr>
      <vt:lpstr>GIẢI</vt:lpstr>
      <vt:lpstr>CỦNG CỐ</vt:lpstr>
      <vt:lpstr>Trong hình thoi ABCD có:</vt:lpstr>
      <vt:lpstr>DẶN DÒ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All users - Windows 8</cp:lastModifiedBy>
  <cp:revision>34</cp:revision>
  <cp:lastPrinted>1601-01-01T00:00:00Z</cp:lastPrinted>
  <dcterms:created xsi:type="dcterms:W3CDTF">1601-01-01T00:00:00Z</dcterms:created>
  <dcterms:modified xsi:type="dcterms:W3CDTF">2018-01-21T11:22:56Z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