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2" r:id="rId3"/>
    <p:sldId id="282" r:id="rId4"/>
    <p:sldId id="284" r:id="rId5"/>
    <p:sldId id="286" r:id="rId6"/>
    <p:sldId id="290" r:id="rId7"/>
    <p:sldId id="298" r:id="rId8"/>
    <p:sldId id="302" r:id="rId9"/>
    <p:sldId id="304" r:id="rId10"/>
    <p:sldId id="306" r:id="rId11"/>
    <p:sldId id="296" r:id="rId12"/>
    <p:sldId id="295" r:id="rId13"/>
    <p:sldId id="294" r:id="rId14"/>
    <p:sldId id="320" r:id="rId15"/>
    <p:sldId id="309" r:id="rId16"/>
    <p:sldId id="310" r:id="rId17"/>
    <p:sldId id="312" r:id="rId18"/>
    <p:sldId id="313" r:id="rId19"/>
    <p:sldId id="318" r:id="rId20"/>
    <p:sldId id="322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dluc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 varScale="1">
        <p:scale>
          <a:sx n="69" d="100"/>
          <a:sy n="69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28166DA-F7EF-4E18-9695-F48BF286C3A4}" type="datetimeFigureOut">
              <a:rPr lang="en-US"/>
              <a:pPr/>
              <a:t>17/09/2020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8C9EAEE-4D1C-4CB4-838D-01AC9100A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A9AB316-CB0A-4121-AD30-8E8901C59F05}" type="datetimeFigureOut">
              <a:rPr lang="en-US"/>
              <a:pPr/>
              <a:t>17/09/2020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2AF84B0-D8F8-4962-974D-7F4254878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9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2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47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9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7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4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1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7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8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4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2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3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1E06-FE6D-487D-B516-C60CD89CB3B5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C2CF-0C05-4F94-80CE-F8277D54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F886-A3E7-403D-8B67-295C83DA7891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6B74-8E5E-45FA-9423-9D22FECC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A5EA-FEAE-4D21-A2EF-8EA0F06B0B79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9C09-2400-4C31-8FB9-9AE9D299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0D19-9E7F-4B0D-B015-82A5B3ABF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188A-5313-423F-A11F-315BFE1D6E63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B58B-1378-41C3-B46C-62072262A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1B55-7703-4C3F-83AD-C784E28F7134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B01D-E190-4FA2-BCDD-1C642744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27CC-AB1F-4670-AC79-E185EDF70472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A4E2-2363-4A5E-AD48-29DFCD49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BE7F-6FB5-404C-A63A-EB4E412D614F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EE88-EDD9-4F9A-BA1B-536B43CC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EF10-92FC-4DE4-A796-F82234460084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7284-B15E-4959-9589-F28228B5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821D-5CDE-4D9C-9121-21E9EF699D41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EE19-39BB-4FA7-8540-1B4EF2C5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5B74-488E-4C1B-A120-D17FA011A11F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CB40-E980-4753-8E62-C43C5630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47B7-89DB-4022-91F7-8A38AE5683E5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8D75-365C-496C-942E-E572332D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59F52D-EE20-4D83-B0EA-E799EEDF201E}" type="datetimeFigureOut">
              <a:rPr lang="en-US"/>
              <a:pPr>
                <a:defRPr/>
              </a:pPr>
              <a:t>17/09/2020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1DACF-39C6-42FC-AF05-E5408EE7A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nh dep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781800" y="21336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14366" name="Text Box 40"/>
          <p:cNvSpPr txBox="1">
            <a:spLocks noChangeArrowheads="1"/>
          </p:cNvSpPr>
          <p:nvPr/>
        </p:nvSpPr>
        <p:spPr bwMode="auto">
          <a:xfrm>
            <a:off x="7467600" y="1371600"/>
            <a:ext cx="1676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00"/>
                </a:solidFill>
                <a:latin typeface="VNI-Thufap2" pitchFamily="2" charset="0"/>
              </a:rPr>
              <a:t> </a:t>
            </a:r>
          </a:p>
          <a:p>
            <a:pPr algn="ctr"/>
            <a:endParaRPr lang="en-US" sz="2800">
              <a:latin typeface="VNI-Thufap2" pitchFamily="2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533400" y="2590800"/>
            <a:ext cx="81534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LUY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ỆN TỪ VÀ CÂU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LỚP 4</a:t>
            </a:r>
            <a:endParaRPr 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79" y="-5"/>
            <a:chExt cx="6576" cy="4769"/>
          </a:xfrm>
        </p:grpSpPr>
        <p:sp>
          <p:nvSpPr>
            <p:cNvPr id="235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152400" y="1111250"/>
            <a:ext cx="8686800" cy="946150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457200" y="2133600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c)               Bµ </a:t>
            </a:r>
            <a:r>
              <a:rPr lang="en-US" sz="2400" smtClean="0">
                <a:solidFill>
                  <a:srgbClr val="FFFF00"/>
                </a:solidFill>
                <a:latin typeface=".VnTime" pitchFamily="34" charset="0"/>
              </a:rPr>
              <a:t>thư­¬</a:t>
            </a: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ng kh«ng muèn b¸n</a:t>
            </a:r>
            <a:br>
              <a:rPr lang="en-US" sz="2400">
                <a:solidFill>
                  <a:srgbClr val="FFFF00"/>
                </a:solidFill>
                <a:latin typeface=".VnTime" pitchFamily="34" charset="0"/>
              </a:rPr>
            </a:b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                  BÌn  th¶ vµo trong chum.</a:t>
            </a:r>
            <a:br>
              <a:rPr lang="en-US" sz="2400">
                <a:solidFill>
                  <a:srgbClr val="FFFF00"/>
                </a:solidFill>
                <a:latin typeface=".VnTime" pitchFamily="34" charset="0"/>
              </a:rPr>
            </a:br>
            <a:endParaRPr lang="en-US" sz="2400">
              <a:latin typeface="Calibri" pitchFamily="34" charset="0"/>
            </a:endParaRPr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2057400" y="2971800"/>
            <a:ext cx="6858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Råi  bµ l¹i ®i lµm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§Õn khi vÒ thÊy l¹</a:t>
            </a:r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S©n nhµ sao s¹ch qu¸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§µn lîn ®· </a:t>
            </a:r>
            <a:r>
              <a:rPr lang="en-US" sz="2400" smtClean="0">
                <a:solidFill>
                  <a:srgbClr val="FFFF00"/>
                </a:solidFill>
                <a:latin typeface=".VnTime" pitchFamily="34" charset="0"/>
              </a:rPr>
              <a:t>®­ưîc </a:t>
            </a: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¨n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C¬n n­íc nÊu tinh </a:t>
            </a:r>
            <a:r>
              <a:rPr lang="en-US" sz="2400" smtClean="0">
                <a:solidFill>
                  <a:srgbClr val="FFFF00"/>
                </a:solidFill>
                <a:latin typeface=".VnTime" pitchFamily="34" charset="0"/>
              </a:rPr>
              <a:t>tư­¬</a:t>
            </a: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m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</a:t>
            </a:r>
            <a:r>
              <a:rPr lang="en-US" sz="2400" smtClean="0">
                <a:solidFill>
                  <a:srgbClr val="FFFF00"/>
                </a:solidFill>
                <a:latin typeface=".VnTime" pitchFamily="34" charset="0"/>
              </a:rPr>
              <a:t>V­ưên </a:t>
            </a: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rau t­¬i s¹ch cá                 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                                      </a:t>
            </a:r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Phan ThÞ Thanh Nhµn</a:t>
            </a:r>
            <a:endParaRPr lang="en-US" sz="24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228600" y="5791200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>
                <a:solidFill>
                  <a:schemeClr val="bg1"/>
                </a:solidFill>
                <a:latin typeface=".VnTime" pitchFamily="34" charset="0"/>
              </a:rPr>
              <a:t>* DÊu  hai chÊm dïng b¸o hiÖu bé phËn ®øng sau  lµ lêi gi¶i thÝch  râ nh÷ng ®iÒu mµ bµ cô nh×n thÊy khi vÒ ®Õn nhµ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2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458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9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28600" y="1143000"/>
            <a:ext cx="868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</a:t>
            </a:r>
          </a:p>
          <a:p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* Qua ba vÝ dô trªn em h·y cho biÕt dÊu hai chÊm cã t¸c dông g×?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152400" y="2590800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hai chÊm th­êng phèi hîp víi nh÷ng dÊu kh¸c nµo?</a:t>
            </a:r>
            <a:endParaRPr lang="en-US" sz="28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560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3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5604" name="Rectangle 132"/>
          <p:cNvSpPr>
            <a:spLocks noChangeArrowheads="1"/>
          </p:cNvSpPr>
          <p:nvPr/>
        </p:nvSpPr>
        <p:spPr bwMode="auto">
          <a:xfrm>
            <a:off x="76200" y="1185863"/>
            <a:ext cx="9144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.VnTime" pitchFamily="34" charset="0"/>
              </a:rPr>
              <a:t>II/ Ghi nhí:</a:t>
            </a:r>
          </a:p>
          <a:p>
            <a:endParaRPr lang="en-US" sz="2800" b="1" u="sng">
              <a:solidFill>
                <a:srgbClr val="FF0000"/>
              </a:solidFill>
              <a:latin typeface=".VnTime" pitchFamily="34" charset="0"/>
            </a:endParaRPr>
          </a:p>
          <a:p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1. DÊu hai chÊm b¸o hiÖu bé phËn c©u ®øng sau nã lµ lêi nãi cña mét nh©n vËt hoÆc lêi gi¶i thÝch cho bé phËn ®øng </a:t>
            </a:r>
            <a:r>
              <a:rPr lang="en-US" sz="2800" i="1" smtClean="0">
                <a:solidFill>
                  <a:srgbClr val="FFFF00"/>
                </a:solidFill>
                <a:latin typeface=".VnTime" pitchFamily="34" charset="0"/>
              </a:rPr>
              <a:t>trư­íc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.</a:t>
            </a:r>
          </a:p>
          <a:p>
            <a:endParaRPr lang="en-US" sz="2800" i="1">
              <a:solidFill>
                <a:srgbClr val="FFFF00"/>
              </a:solidFill>
              <a:latin typeface=".VnTime" pitchFamily="34" charset="0"/>
            </a:endParaRPr>
          </a:p>
          <a:p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 2. Khi b¸o hiÖu lêi nãi cña nh©n vËt , dÊu hai chÊm </a:t>
            </a:r>
            <a:r>
              <a:rPr lang="en-US" sz="2800" i="1" smtClean="0">
                <a:solidFill>
                  <a:srgbClr val="FFFF00"/>
                </a:solidFill>
                <a:latin typeface=".VnTime" pitchFamily="34" charset="0"/>
              </a:rPr>
              <a:t>®­ưîc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dïng phèi hîp víi dÊu ngoÆc kÐp hay dÊu g¹ch ®Çu dßng.</a:t>
            </a:r>
            <a:endParaRPr lang="en-US" sz="2800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66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915400" cy="5867400"/>
          </a:xfrm>
        </p:spPr>
        <p:txBody>
          <a:bodyPr/>
          <a:lstStyle/>
          <a:p>
            <a:pPr algn="l"/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/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* Bµi 1: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c¸c c©u sau, mçi dÊu hai chÊm cã t¸c dông g×?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a)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T«i thë dµi: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    -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Cßn ®øa bÞ ®iÓm kh«ng, nã t¶ thÕ nµo?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- Nã kh«ng t¶, kh«ng viÕt g× hÕt. Nã nép giÊy tr¾ng cho c«. H«m tr¶ bµi c« giËn l¾m. C« hái: “ Sao trß kh«ng chÞu lµm bµi?”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     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Quang S¸ng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b)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D­ưíi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tÇm c¸nh chó chuån chuån  b©y giê lµ luü tre xanh r× rµo trong giã, lµ bê ao víi nh÷ng khãm khoai nư­íc rung rinh. Råi nh÷ng c¶nh tuyÖt ®Ñp cña ®Êt n­ưíc hiÖn ra: c¸nh ®ång víi nh÷ng ®µn tr©u thung th¨ng gÆp cá; dßng s«ng víi nh÷ng ®oµn thuyÒn ng­ưîc xu«i.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                                    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ThÕ Héi</a:t>
            </a:r>
            <a:endParaRPr lang="en-US" sz="2600" smtClean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6628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6629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76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0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49739"/>
            <a:ext cx="9144000" cy="5909310"/>
          </a:xfrm>
        </p:spPr>
        <p:txBody>
          <a:bodyPr>
            <a:spAutoFit/>
          </a:bodyPr>
          <a:lstStyle/>
          <a:p>
            <a:pPr algn="l" eaLnBrk="0" hangingPunct="0"/>
            <a:r>
              <a:rPr lang="en-US" sz="2200" b="1" smtClean="0">
                <a:solidFill>
                  <a:srgbClr val="FF0000"/>
                </a:solidFill>
                <a:latin typeface=".VnTimeH" pitchFamily="34" charset="0"/>
                <a:ea typeface="MS Mincho" pitchFamily="49" charset="-128"/>
                <a:cs typeface="Times New Roman" pitchFamily="18" charset="0"/>
              </a:rPr>
              <a:t>PHIÕU HäC TËP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* Bµi 1 ( 23): </a:t>
            </a: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Trong c¸c c©u sau, mçi dÊu hai chÊm cã t¸c gi?</a:t>
            </a:r>
            <a:b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</a:t>
            </a: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a)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T«i thë dµi: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-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Cßn ®øa bÞ ®iÓm kh«ng, nã t</a:t>
            </a:r>
            <a:r>
              <a:rPr lang="en-US" altLang="ja-JP" sz="24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thÕ nµo?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- Nã </a:t>
            </a:r>
            <a:r>
              <a:rPr lang="en-US" sz="24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kh«ng </a:t>
            </a:r>
            <a:r>
              <a:rPr lang="en-US" sz="2400" smtClean="0">
                <a:solidFill>
                  <a:schemeClr val="bg1"/>
                </a:solidFill>
                <a:latin typeface="VNI-Helve" pitchFamily="2" charset="0"/>
                <a:ea typeface="MS Mincho" pitchFamily="49" charset="-128"/>
                <a:cs typeface="Arial" pitchFamily="34" charset="0"/>
              </a:rPr>
              <a:t>t</a:t>
            </a:r>
            <a:r>
              <a:rPr lang="en-US" altLang="ja-JP" sz="24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400" smtClean="0">
                <a:solidFill>
                  <a:schemeClr val="bg1"/>
                </a:solidFill>
                <a:latin typeface="VNI-Helve" pitchFamily="2" charset="0"/>
                <a:ea typeface="MS Mincho" pitchFamily="49" charset="-128"/>
                <a:cs typeface="Arial" pitchFamily="34" charset="0"/>
              </a:rPr>
              <a:t>,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kh«ng viÕt gi hÕt. Nã nép giÊy tr¾ng cho c«. H«m                  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cho bµi c« giËn l¾m. C« hái: 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“</a:t>
            </a:r>
            <a:r>
              <a:rPr lang="en-US" sz="22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 Sao cho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kh«ng chÞu lµm bµi?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”</a:t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 + DÊu hai chÊm thø nhÊt cã t¸c dông: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</a:t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 + DÊu hai chÊm thø hai cã t¸c dông 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</a:t>
            </a: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</a:t>
            </a:r>
            <a:b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b)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Dư­íi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tÇm c¸nh chó chuån chuån  b©y giê lµ luü tre xanh ri rµo trong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giã, lµ bê ao víi  nh­ững khãm khoai n­íc rung rinh. Råi nhữ­ng c</a:t>
            </a:r>
            <a:r>
              <a:rPr lang="en-US" altLang="ja-JP" sz="22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nh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tuyÖt ®Ñp cña  ®Êt nư­íc  hiÖn ra: c¸nh  ®ång víi nhữ­ng ®µn tr©u thung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thăng gÆp cá; dßng  s«ng víi  nh­ững ®oµn thuyÒn ngư­­îc xu«i.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+</a:t>
            </a: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DÊu hai chÊm cã t¸c dông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………………………………………….</a:t>
            </a:r>
            <a:endParaRPr lang="en-US" altLang="ja-JP" sz="2200" smtClean="0">
              <a:solidFill>
                <a:schemeClr val="bg1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867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.VnArial" pitchFamily="34" charset="0"/>
              </a:rPr>
              <a:t>III/ LuyÖn tËp:</a:t>
            </a:r>
          </a:p>
          <a:p>
            <a:pPr algn="l">
              <a:lnSpc>
                <a:spcPct val="90000"/>
              </a:lnSpc>
            </a:pPr>
            <a:r>
              <a:rPr lang="en-US" sz="2400" b="1" smtClean="0">
                <a:solidFill>
                  <a:schemeClr val="bg1"/>
                </a:solidFill>
                <a:latin typeface=".VnArial" pitchFamily="34" charset="0"/>
              </a:rPr>
              <a:t>* Bµi 1: </a:t>
            </a:r>
            <a:r>
              <a:rPr lang="en-US" sz="2400" i="1" smtClean="0">
                <a:solidFill>
                  <a:schemeClr val="bg1"/>
                </a:solidFill>
                <a:latin typeface=".VnArial" pitchFamily="34" charset="0"/>
              </a:rPr>
              <a:t>Trong c¸c c©u sau, mçi dÊu hai chÊm cã t¸c dông g×?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  a) 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T«i thë dµi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      </a:t>
            </a:r>
            <a:r>
              <a:rPr lang="en-US" sz="2400" b="1" i="1" smtClean="0">
                <a:solidFill>
                  <a:srgbClr val="FF0000"/>
                </a:solidFill>
                <a:latin typeface=".VnArial" pitchFamily="34" charset="0"/>
              </a:rPr>
              <a:t>-</a:t>
            </a: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Cßn ®øa bÞ ®iÓm kh«ng, nã t¶ thÕ nµo?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      - Nã kh«ng t¶, kh«ng viÕt g× hÕt. Nã nép giÊy tr¾ng cho c«. H«m tr¶ bµi c« giËn l¾m.C« hái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: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“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Sao trß kh«ng chÞu lµm bµi?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”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                                                     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Theo </a:t>
            </a:r>
            <a:r>
              <a:rPr lang="en-US" sz="2400" b="1" i="1" smtClean="0">
                <a:solidFill>
                  <a:srgbClr val="FF0000"/>
                </a:solidFill>
                <a:latin typeface=".VnArial" pitchFamily="34" charset="0"/>
              </a:rPr>
              <a:t>NguyÔn Quang S¸ng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rgbClr val="FFFF00"/>
                </a:solidFill>
                <a:latin typeface=".VnArial" pitchFamily="34" charset="0"/>
              </a:rPr>
              <a:t>    </a:t>
            </a: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- </a:t>
            </a:r>
            <a:r>
              <a:rPr lang="en-US" sz="2400" i="1" smtClean="0">
                <a:solidFill>
                  <a:srgbClr val="FFFF00"/>
                </a:solidFill>
                <a:latin typeface=".VnArial" pitchFamily="34" charset="0"/>
              </a:rPr>
              <a:t>DÊu hai chÊm thø nhÊt (phèi hîp víi dÊu g¹ch ®Çu dßng) cã t¸c dông b¸o hiÖu bé phËn ®øng sau lµ lêi nãi cña nh©n vËt </a:t>
            </a: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“ t«i”.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    </a:t>
            </a:r>
            <a:r>
              <a:rPr lang="en-US" sz="2400" i="1" smtClean="0">
                <a:solidFill>
                  <a:srgbClr val="FFFF00"/>
                </a:solidFill>
                <a:latin typeface=".VnArial" pitchFamily="34" charset="0"/>
              </a:rPr>
              <a:t>- DÊu hai chÊm thø hai( phèi hîp víi dÊu ngoÆc kÐp) b¸o hiÖu phÇn sau lµ c©u hái cña c« gi¸o.</a:t>
            </a:r>
          </a:p>
          <a:p>
            <a:pPr algn="l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8676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97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915400" cy="4495800"/>
          </a:xfrm>
        </p:spPr>
        <p:txBody>
          <a:bodyPr/>
          <a:lstStyle/>
          <a:p>
            <a:pPr algn="l"/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/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 * Bµi 1: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c¸c c©u sau, mçi dÊu hai chÊm cã t¸c dông g×?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 b)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D­ưíi tÇm c¸nh chó chuån chuån  b©y giê lµ luü tre xanh r× rµo trong giã, lµ bê ao víi nh÷ng khãm khoai n­ưíc rung rinh. Råi nh÷ng c¶nh tuyÖt ®Ñp cña ®Êt n­íc hiÖn ra</a:t>
            </a:r>
            <a:r>
              <a:rPr lang="en-US" sz="4000" smtClean="0">
                <a:solidFill>
                  <a:srgbClr val="FFFF00"/>
                </a:solidFill>
                <a:latin typeface=".VnTime" pitchFamily="34" charset="0"/>
              </a:rPr>
              <a:t>: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c¸nh ®ång víi nh÷ng ®µn tr©u thung th¨ng gÆp cá; dßng s«ng víi nh÷ng ®oµn thuyÒn ngư­îc xu«i.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                            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ThÕ Héi</a:t>
            </a:r>
          </a:p>
          <a:p>
            <a:pPr algn="l"/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   - DÊu hai chÊm cã t¸c dông gi¶i thÝch cho bé phËn ®øng tr­íc , lµm râ c¶nh ®Ñp cña ®Êt n­íc hiÖn ra lµ nh÷ng c¶nh g×.</a:t>
            </a:r>
            <a:endParaRPr lang="en-US" sz="2600" smtClean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9701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307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4800600" cy="4419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en-US" sz="2600" b="1" smtClean="0">
              <a:solidFill>
                <a:srgbClr val="FF0000"/>
              </a:solidFill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>
              <a:lnSpc>
                <a:spcPct val="80000"/>
              </a:lnSpc>
            </a:pPr>
            <a:endParaRPr lang="en-US" sz="2600" b="1" smtClean="0">
              <a:solidFill>
                <a:schemeClr val="bg1"/>
              </a:solidFill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 * Bµi 2: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ViÕt mét ®o¹n v¨n theo truyÖn</a:t>
            </a:r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Nµng tiªn </a:t>
            </a:r>
            <a:r>
              <a:rPr lang="en-US" sz="2600" b="1" i="1" smtClean="0">
                <a:solidFill>
                  <a:srgbClr val="FFFF00"/>
                </a:solidFill>
                <a:latin typeface=".VnTimeH" pitchFamily="34" charset="0"/>
              </a:rPr>
              <a:t>è</a:t>
            </a:r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c </a:t>
            </a:r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®ã cã Ýt nhÊt hai lÇn dïng dÊu hai chÊm:</a:t>
            </a:r>
          </a:p>
          <a:p>
            <a:pPr algn="l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  - Mét lÇn, dÊu hai chÊm dïng ®Ó gi¶i thÝch.</a:t>
            </a:r>
          </a:p>
          <a:p>
            <a:pPr algn="l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  - Mét lÇn, dÊu hai chÊm  dïng ®Ó  dÉn lêi nh©n vËt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0724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30725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4964807" y="1600200"/>
            <a:ext cx="4179194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  <a:t>Em h·y quan s¸t  c¸c bøc tranh trªn vµ ®Æt mét c©u víi néi dung cña mét tranh, trong ®ã cã sö dông dÊu hai chÊm.</a:t>
            </a:r>
          </a:p>
        </p:txBody>
      </p:sp>
      <p:pic>
        <p:nvPicPr>
          <p:cNvPr id="4" name="Picture 2" descr="Ke chuye_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228600" y="1066800"/>
            <a:ext cx="4114800" cy="27432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5" descr="7-goc-anh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4267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228600" y="3932238"/>
            <a:ext cx="4114800" cy="292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4572000" y="3962400"/>
            <a:ext cx="4343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94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685800" y="1219200"/>
            <a:ext cx="76962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rial" pitchFamily="34" charset="0"/>
              </a:rPr>
              <a:t>* Cñng cè, dÆn dß:</a:t>
            </a:r>
          </a:p>
          <a:p>
            <a:endParaRPr lang="en-US" sz="3600" b="1">
              <a:solidFill>
                <a:srgbClr val="FF0000"/>
              </a:solidFill>
              <a:latin typeface=".VnArial" pitchFamily="34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- Bµi häc h«m nay gióp em hiÓu thªm ®iÒu g×?</a:t>
            </a:r>
          </a:p>
          <a:p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 - DÊu hai chÊm cã t¸c dông g×?</a:t>
            </a:r>
            <a:endParaRPr lang="en-US" sz="2800" b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53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Rectangle 131"/>
          <p:cNvSpPr>
            <a:spLocks noChangeArrowheads="1"/>
          </p:cNvSpPr>
          <p:nvPr/>
        </p:nvSpPr>
        <p:spPr bwMode="auto">
          <a:xfrm>
            <a:off x="381000" y="304800"/>
            <a:ext cx="8382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505200" y="1752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41148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75438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5" descr="1310292322_wallpap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229600" cy="2038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4000" b="1" kern="10">
              <a:ln w="18034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63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7" name="Rectangle 131"/>
          <p:cNvSpPr>
            <a:spLocks noChangeArrowheads="1"/>
          </p:cNvSpPr>
          <p:nvPr/>
        </p:nvSpPr>
        <p:spPr bwMode="auto">
          <a:xfrm>
            <a:off x="304800" y="381000"/>
            <a:ext cx="8382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429000" y="1828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038600" y="2209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3914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391" name="Rectangle 135"/>
          <p:cNvSpPr>
            <a:spLocks noChangeArrowheads="1"/>
          </p:cNvSpPr>
          <p:nvPr/>
        </p:nvSpPr>
        <p:spPr bwMode="auto">
          <a:xfrm>
            <a:off x="6096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74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Rectangle 131"/>
          <p:cNvSpPr>
            <a:spLocks noChangeArrowheads="1"/>
          </p:cNvSpPr>
          <p:nvPr/>
        </p:nvSpPr>
        <p:spPr bwMode="auto">
          <a:xfrm>
            <a:off x="304800" y="304800"/>
            <a:ext cx="838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</a:t>
            </a:r>
          </a:p>
          <a:p>
            <a:endParaRPr lang="en-US" sz="2400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429000" y="1752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0386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3914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415" name="Rectangle 135"/>
          <p:cNvSpPr>
            <a:spLocks noChangeArrowheads="1"/>
          </p:cNvSpPr>
          <p:nvPr/>
        </p:nvSpPr>
        <p:spPr bwMode="auto">
          <a:xfrm>
            <a:off x="6858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7416" name="Rectangle 146"/>
          <p:cNvSpPr>
            <a:spLocks noChangeArrowheads="1"/>
          </p:cNvSpPr>
          <p:nvPr/>
        </p:nvSpPr>
        <p:spPr bwMode="auto">
          <a:xfrm>
            <a:off x="381000" y="28194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b) C« gi¸o hái c¶ líp        “ C¸c em ®· chuÈn bÞ bµi  tr­íc khi ®Õn líp ch­a      ”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524000" y="3276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124200" y="2971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84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Rectangle 131"/>
          <p:cNvSpPr>
            <a:spLocks noChangeArrowheads="1"/>
          </p:cNvSpPr>
          <p:nvPr/>
        </p:nvSpPr>
        <p:spPr bwMode="auto">
          <a:xfrm>
            <a:off x="381000" y="228600"/>
            <a:ext cx="838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</a:t>
            </a:r>
          </a:p>
          <a:p>
            <a:endParaRPr lang="en-US" sz="2400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505200" y="1676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148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67600" y="19812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39" name="Rectangle 135"/>
          <p:cNvSpPr>
            <a:spLocks noChangeArrowheads="1"/>
          </p:cNvSpPr>
          <p:nvPr/>
        </p:nvSpPr>
        <p:spPr bwMode="auto">
          <a:xfrm>
            <a:off x="6858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8440" name="Rectangle 146"/>
          <p:cNvSpPr>
            <a:spLocks noChangeArrowheads="1"/>
          </p:cNvSpPr>
          <p:nvPr/>
        </p:nvSpPr>
        <p:spPr bwMode="auto">
          <a:xfrm>
            <a:off x="457200" y="27432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b) C« gi¸o hái c¶ líp        “ C¸c em ®· chuÈn bÞ bµi  tr­íc khi ®Õn líp ch­a       ”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3200400" y="2895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76400" y="3200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 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337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95" name="Rectangle 1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t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3200" b="1" u="sng" smtClean="0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 smtClean="0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 smtClean="0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  <p:sp>
        <p:nvSpPr>
          <p:cNvPr id="33795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143000"/>
            <a:ext cx="8686800" cy="5693866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 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a)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Chñ tÞch Hå ChÝ Minh nãi : “ T«i chØ cã mét ham muèn, ham muèn tét bËc , lµ lµm sao cho n­íc ta hoµn toµn ®éc lËp, d©n ta hoµn toµn tù do, ®ång bµo ai còng cã c¬m ¨n, ¸o mÆc, ai còng ®­îc häc hµnh.” NguyÖn  väng ®ã chi phèi mäi ý nghÜ vµ hµnh ®éng trong suèt cuéc ®êi cña </a:t>
            </a:r>
            <a:r>
              <a:rPr lang="en-US" sz="2800" smtClean="0">
                <a:solidFill>
                  <a:srgbClr val="FFFF00"/>
                </a:solidFill>
                <a:latin typeface=".VnTime" pitchFamily="34" charset="0"/>
              </a:rPr>
              <a:t>    ng­ưêi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.                      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</a:t>
            </a:r>
            <a:endParaRPr lang="en-US" sz="2800" i="1">
              <a:solidFill>
                <a:srgbClr val="FF0000"/>
              </a:solidFill>
              <a:latin typeface=".VnTime" pitchFamily="34" charset="0"/>
            </a:endParaRPr>
          </a:p>
          <a:p>
            <a:pPr>
              <a:spcBef>
                <a:spcPct val="100000"/>
              </a:spcBef>
            </a:pPr>
            <a:r>
              <a:rPr lang="en-US" sz="2800" b="1" smtClean="0">
                <a:solidFill>
                  <a:srgbClr val="FFFF00"/>
                </a:solidFill>
                <a:latin typeface=".VnTime" pitchFamily="34" charset="0"/>
              </a:rPr>
              <a:t>b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T«i xoÌ c¶ hai cµng ra , b¶o chÞ Nhµ Trß: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- Em ®õng sî. H·y trë vÒ cïng víi t«i ®©y.</a:t>
            </a:r>
          </a:p>
          <a:p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                                                                     T« Hoµi</a:t>
            </a: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04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2" name="Rectangle 131"/>
          <p:cNvSpPr>
            <a:spLocks noChangeArrowheads="1"/>
          </p:cNvSpPr>
          <p:nvPr/>
        </p:nvSpPr>
        <p:spPr bwMode="auto">
          <a:xfrm>
            <a:off x="381000" y="1295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Title 13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smtClean="0">
                <a:solidFill>
                  <a:srgbClr val="FFFF00"/>
                </a:solidFill>
                <a:latin typeface=".VnTime" pitchFamily="34" charset="0"/>
              </a:rPr>
              <a:t>c)                   Bµ th­ương kh«ng muèn b¸n</a:t>
            </a:r>
            <a:br>
              <a:rPr lang="en-US" sz="2800" smtClean="0">
                <a:solidFill>
                  <a:srgbClr val="FFFF00"/>
                </a:solidFill>
                <a:latin typeface=".VnTime" pitchFamily="34" charset="0"/>
              </a:rPr>
            </a:br>
            <a:r>
              <a:rPr lang="en-US" sz="2800" smtClean="0">
                <a:solidFill>
                  <a:srgbClr val="FFFF00"/>
                </a:solidFill>
                <a:latin typeface=".VnTime" pitchFamily="34" charset="0"/>
              </a:rPr>
              <a:t>                      BÌn  th¶ vµo trong chum.</a:t>
            </a:r>
          </a:p>
        </p:txBody>
      </p:sp>
      <p:sp>
        <p:nvSpPr>
          <p:cNvPr id="134" name="Title 132"/>
          <p:cNvSpPr txBox="1">
            <a:spLocks/>
          </p:cNvSpPr>
          <p:nvPr/>
        </p:nvSpPr>
        <p:spPr>
          <a:xfrm>
            <a:off x="228600" y="1066800"/>
            <a:ext cx="7772400" cy="3200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Råi  bµ l¹i ®i lµm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§Õn khi vÒ thÊy l¹: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S©n nhµ sao s¹ch qu¸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§µn lîn ®· </a:t>
            </a:r>
            <a:r>
              <a:rPr lang="en-US" sz="2800" smtClean="0">
                <a:solidFill>
                  <a:srgbClr val="FFFF00"/>
                </a:solidFill>
                <a:latin typeface=".VnTime" pitchFamily="34" charset="0"/>
              </a:rPr>
              <a:t>®ư­îc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¨n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C¬n </a:t>
            </a:r>
            <a:r>
              <a:rPr lang="en-US" sz="2800" smtClean="0">
                <a:solidFill>
                  <a:srgbClr val="FFFF00"/>
                </a:solidFill>
                <a:latin typeface=".VnTime" pitchFamily="34" charset="0"/>
              </a:rPr>
              <a:t>nư­íc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nÊu tinh t­¬m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</a:t>
            </a:r>
            <a:r>
              <a:rPr lang="en-US" sz="2800" smtClean="0">
                <a:solidFill>
                  <a:srgbClr val="FFFF00"/>
                </a:solidFill>
                <a:latin typeface=".VnTime" pitchFamily="34" charset="0"/>
              </a:rPr>
              <a:t>V­ưên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rau t­¬i s¹ch cá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                </a:t>
            </a:r>
            <a:r>
              <a:rPr lang="en-US" sz="2800" b="1" i="1">
                <a:solidFill>
                  <a:srgbClr val="FFFF00"/>
                </a:solidFill>
                <a:latin typeface=".VnTime" pitchFamily="34" charset="0"/>
              </a:rPr>
              <a:t>Phan ThÞ Thanh Nhµn</a:t>
            </a: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15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143000"/>
            <a:ext cx="8915400" cy="564356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a)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Chñ tÞch Hå ChÝ Minh nãi</a:t>
            </a:r>
            <a:r>
              <a:rPr lang="en-US" sz="2800" u="sng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.VnTime" pitchFamily="34" charset="0"/>
              </a:rPr>
              <a:t>: “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</a:t>
            </a:r>
            <a:r>
              <a:rPr lang="en-US" sz="2800" u="sng">
                <a:solidFill>
                  <a:srgbClr val="FFFF00"/>
                </a:solidFill>
                <a:latin typeface=".VnTime" pitchFamily="34" charset="0"/>
              </a:rPr>
              <a:t>i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chØ cã mét ham muèn, ham muèn tét bËc , lµ lµm sao cho n­íc ta hoµn toµn ®éc lËp, d©n ta hoµn toµn tù do, ®ång bµo ai còng cã c¬m ¨n, ¸o mÆc, ai còng ®­îc häc hµnh.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”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NguyÖn  väng ®ã chi phèi mäi ý nghÜ vµ hµnh ®éng trong suèt cuéc ®êi cña ng­êi.                      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Theo: </a:t>
            </a:r>
            <a:r>
              <a:rPr lang="en-US" sz="2800" b="1" i="1" smtClean="0">
                <a:solidFill>
                  <a:srgbClr val="FF0000"/>
                </a:solidFill>
                <a:latin typeface=".VnTime" pitchFamily="34" charset="0"/>
              </a:rPr>
              <a:t>Tr­ưêng </a:t>
            </a: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Chinh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  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 hai chÊm b¸o hiÖu phÇn sau lµ lêi nãi cña B¸c Hå.                    - </a:t>
            </a:r>
            <a:r>
              <a:rPr lang="en-US" sz="2800" i="1">
                <a:solidFill>
                  <a:schemeClr val="bg1"/>
                </a:solidFill>
                <a:latin typeface=".VnTimeH" pitchFamily="34" charset="0"/>
              </a:rPr>
              <a:t>ë  </a:t>
            </a:r>
            <a:r>
              <a:rPr lang="en-US" sz="2800" i="1" smtClean="0">
                <a:solidFill>
                  <a:schemeClr val="bg1"/>
                </a:solidFill>
                <a:latin typeface=".VnTime" pitchFamily="34" charset="0"/>
              </a:rPr>
              <a:t>tr­ưêng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hîp nµy, dÊu hai chÊm dïng phèi hîp víi dÊu ngoÆc kÐp</a:t>
            </a: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25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371600"/>
            <a:ext cx="8686800" cy="393541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  <a:p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</a:t>
            </a:r>
          </a:p>
          <a:p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 b)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T«i xoÌ c¶ hai cµng ra , b¶o chÞ Nhµ Trß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Em ®õng sî. H·y trë vÒ cïng víi t«i ®©y.</a:t>
            </a:r>
          </a:p>
          <a:p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                                                                      T« Hoµ</a:t>
            </a:r>
          </a:p>
          <a:p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 hai chÊm b¸o hiÖu c©u sau lµ lêi nãi cña DÕ MÌn.                             </a:t>
            </a:r>
          </a:p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 - </a:t>
            </a:r>
            <a:r>
              <a:rPr lang="en-US" sz="2800" i="1">
                <a:solidFill>
                  <a:schemeClr val="bg1"/>
                </a:solidFill>
                <a:latin typeface=".VnTimeH" pitchFamily="34" charset="0"/>
              </a:rPr>
              <a:t>ë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tr­êng  hîp  nµy, dÊu hai chÊm dïng phèi hîp víi dÊu       </a:t>
            </a:r>
          </a:p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         g¹ch ®Çu dßng.</a:t>
            </a:r>
            <a:r>
              <a:rPr lang="en-US" sz="2800" b="1">
                <a:solidFill>
                  <a:schemeClr val="bg1"/>
                </a:solidFill>
                <a:latin typeface="HP001 4 hàng"/>
              </a:rPr>
              <a:t>                                                             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&quot;/&gt;&lt;property id=&quot;20307&quot; value=&quot;282&quot;/&gt;&lt;/object&gt;&lt;object type=&quot;3&quot; unique_id=&quot;10006&quot;&gt;&lt;property id=&quot;20148&quot; value=&quot;5&quot;/&gt;&lt;property id=&quot;20300&quot; value=&quot;Slide 4&quot;/&gt;&lt;property id=&quot;20307&quot; value=&quot;284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 - &amp;quot;Luyện từ và c©u &amp;#x0D;&amp;#x0A;DÊu hai chÊm                                                                  &amp;quot;&quot;/&gt;&lt;property id=&quot;20307&quot; value=&quot;290&quot;/&gt;&lt;/object&gt;&lt;object type=&quot;3&quot; unique_id=&quot;10009&quot;&gt;&lt;property id=&quot;20148&quot; value=&quot;5&quot;/&gt;&lt;property id=&quot;20300&quot; value=&quot;Slide 7 - &amp;quot;c)                   Bµ th­¬ng kh«ng muèn b¸n&amp;#x0D;&amp;#x0A;                      BÌn  th¶ vµo trong chum.&amp;quot;&quot;/&gt;&lt;property id=&quot;20307&quot; value=&quot;298&quot;/&gt;&lt;/object&gt;&lt;object type=&quot;3&quot; unique_id=&quot;10010&quot;&gt;&lt;property id=&quot;20148&quot; value=&quot;5&quot;/&gt;&lt;property id=&quot;20300&quot; value=&quot;Slide 8&quot;/&gt;&lt;property id=&quot;20307&quot; value=&quot;302&quot;/&gt;&lt;/object&gt;&lt;object type=&quot;3&quot; unique_id=&quot;10011&quot;&gt;&lt;property id=&quot;20148&quot; value=&quot;5&quot;/&gt;&lt;property id=&quot;20300&quot; value=&quot;Slide 9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06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295&quot;/&gt;&lt;/object&gt;&lt;object type=&quot;3&quot; unique_id=&quot;10015&quot;&gt;&lt;property id=&quot;20148&quot; value=&quot;5&quot;/&gt;&lt;property id=&quot;20300&quot; value=&quot;Slide 13&quot;/&gt;&lt;property id=&quot;20307&quot; value=&quot;294&quot;/&gt;&lt;/object&gt;&lt;object type=&quot;3&quot; unique_id=&quot;10016&quot;&gt;&lt;property id=&quot;20148&quot; value=&quot;5&quot;/&gt;&lt;property id=&quot;20300&quot; value=&quot;Slide 14 - &amp;quot;PHIÕU HäC TËP &amp;#x0D;&amp;#x0A;&amp;#x0D;&amp;#x0A;     * Bµi 1 ( 23): Trong c¸c c©u sau, mçi dÊu hai chÊm cã t¸c gi?&amp;#x0D;&amp;#x0A;     a) T«i thë dµi:&amp;#x0D;&amp;#x0A;         -&quot;/&gt;&lt;property id=&quot;20307&quot; value=&quot;320&quot;/&gt;&lt;/object&gt;&lt;object type=&quot;3&quot; unique_id=&quot;10017&quot;&gt;&lt;property id=&quot;20148&quot; value=&quot;5&quot;/&gt;&lt;property id=&quot;20300&quot; value=&quot;Slide 15&quot;/&gt;&lt;property id=&quot;20307&quot; value=&quot;309&quot;/&gt;&lt;/object&gt;&lt;object type=&quot;3&quot; unique_id=&quot;10018&quot;&gt;&lt;property id=&quot;20148&quot; value=&quot;5&quot;/&gt;&lt;property id=&quot;20300&quot; value=&quot;Slide 16&quot;/&gt;&lt;property id=&quot;20307&quot; value=&quot;310&quot;/&gt;&lt;/object&gt;&lt;object type=&quot;3&quot; unique_id=&quot;10019&quot;&gt;&lt;property id=&quot;20148&quot; value=&quot;5&quot;/&gt;&lt;property id=&quot;20300&quot; value=&quot;Slide 17&quot;/&gt;&lt;property id=&quot;20307&quot; value=&quot;312&quot;/&gt;&lt;/object&gt;&lt;object type=&quot;3&quot; unique_id=&quot;10020&quot;&gt;&lt;property id=&quot;20148&quot; value=&quot;5&quot;/&gt;&lt;property id=&quot;20300&quot; value=&quot;Slide 18 - &amp;quot;&amp;#x0D;&amp;#x0A;Em h·y quan s¸t  c¸c bøc tranh trªn vµ ®Æt mét c©u víi néi dung cña mét tranh, trong ®ã cã sö dông dÊu hai chÊm.&amp;quot;&quot;/&gt;&lt;property id=&quot;20307&quot; value=&quot;313&quot;/&gt;&lt;/object&gt;&lt;object type=&quot;3&quot; unique_id=&quot;10021&quot;&gt;&lt;property id=&quot;20148&quot; value=&quot;5&quot;/&gt;&lt;property id=&quot;20300&quot; value=&quot;Slide 19&quot;/&gt;&lt;property id=&quot;20307&quot; value=&quot;318&quot;/&gt;&lt;/object&gt;&lt;object type=&quot;3&quot; unique_id=&quot;10022&quot;&gt;&lt;property id=&quot;20148&quot; value=&quot;5&quot;/&gt;&lt;property id=&quot;20300&quot; value=&quot;Slide 20&quot;/&gt;&lt;property id=&quot;20307&quot; value=&quot;322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1532</Words>
  <Application>Microsoft Office PowerPoint</Application>
  <PresentationFormat>On-screen Show (4:3)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Mincho</vt:lpstr>
      <vt:lpstr>.VnArial</vt:lpstr>
      <vt:lpstr>.VnAvant</vt:lpstr>
      <vt:lpstr>.VnTime</vt:lpstr>
      <vt:lpstr>.VnTimeH</vt:lpstr>
      <vt:lpstr>Arial</vt:lpstr>
      <vt:lpstr>Calibri</vt:lpstr>
      <vt:lpstr>HP001 4 hàng</vt:lpstr>
      <vt:lpstr>Times New Roman</vt:lpstr>
      <vt:lpstr>UNI Chu truyen thong</vt:lpstr>
      <vt:lpstr>VNI-Helve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từ và c©u  DÊu hai chÊm                                                                  </vt:lpstr>
      <vt:lpstr>c)                   Bµ th­ương kh«ng muèn b¸n                       BÌn  th¶ vµo trong chum.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PHIÕU HäC TËP        * Bµi 1 ( 23): Trong c¸c c©u sau, mçi dÊu hai chÊm cã t¸c gi?      a) T«i thë dµi:          - Cßn ®øa bÞ ®iÓm kh«ng, nã tả thÕ nµo?          - Nã kh«ng tả, kh«ng viÕt gi hÕt. Nã nép giÊy tr¾ng cho c«. H«m                                    cho bµi c« giËn l¾m. C« hái: “ Sao cho kh«ng chÞu lµm bµi?”                    + DÊu hai chÊm thø nhÊt cã t¸c dông:………………………………           + DÊu hai chÊm thø hai cã t¸c dông :………………………………            b) Dư­íi tÇm c¸nh chó chuån chuån  b©y giê lµ luü tre xanh ri rµo trong           giã, lµ bê ao víi  nh­ững khãm khoai n­íc rung rinh. Råi nhữ­ng cảnh          tuyÖt ®Ñp cña  ®Êt nư­íc  hiÖn ra: c¸nh  ®ång víi nhữ­ng ®µn tr©u thung           thăng gÆp cá; dßng  s«ng víi  nh­ững ®oµn thuyÒn ngư­­îc xu«i.                  + DÊu hai chÊm cã t¸c dông………………………………………….</vt:lpstr>
      <vt:lpstr>PowerPoint Presentation</vt:lpstr>
      <vt:lpstr>PowerPoint Presentation</vt:lpstr>
      <vt:lpstr>PowerPoint Presentation</vt:lpstr>
      <vt:lpstr> Em h·y quan s¸t  c¸c bøc tranh trªn vµ ®Æt mét c©u víi néi dung cña mét tranh, trong ®ã cã sö dông dÊu hai chÊm.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Goodluck</dc:creator>
  <cp:lastModifiedBy>All users - Windows 8</cp:lastModifiedBy>
  <cp:revision>241</cp:revision>
  <dcterms:created xsi:type="dcterms:W3CDTF">2010-08-11T14:57:40Z</dcterms:created>
  <dcterms:modified xsi:type="dcterms:W3CDTF">2020-09-17T01:28:17Z</dcterms:modified>
</cp:coreProperties>
</file>