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6"/>
  </p:notesMasterIdLst>
  <p:sldIdLst>
    <p:sldId id="307" r:id="rId2"/>
    <p:sldId id="308" r:id="rId3"/>
    <p:sldId id="309" r:id="rId4"/>
    <p:sldId id="297" r:id="rId5"/>
    <p:sldId id="311" r:id="rId6"/>
    <p:sldId id="298" r:id="rId7"/>
    <p:sldId id="299" r:id="rId8"/>
    <p:sldId id="301" r:id="rId9"/>
    <p:sldId id="310" r:id="rId10"/>
    <p:sldId id="304" r:id="rId11"/>
    <p:sldId id="305" r:id="rId12"/>
    <p:sldId id="306" r:id="rId13"/>
    <p:sldId id="312" r:id="rId14"/>
    <p:sldId id="272" r:id="rId15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00"/>
    <a:srgbClr val="FF2D2D"/>
    <a:srgbClr val="EFDDAF"/>
    <a:srgbClr val="FF0000"/>
    <a:srgbClr val="FF1111"/>
    <a:srgbClr val="FF33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9789" autoAdjust="0"/>
  </p:normalViewPr>
  <p:slideViewPr>
    <p:cSldViewPr>
      <p:cViewPr varScale="1">
        <p:scale>
          <a:sx n="96" d="100"/>
          <a:sy n="96" d="100"/>
        </p:scale>
        <p:origin x="660" y="7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8C9B6BB-26DB-4D8D-ABF3-9DCDD282E9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278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7C87CFA-493B-44E9-A254-41D9D5F8FB3A}" type="slidenum">
              <a:rPr lang="en-US" altLang="en-US" sz="1200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1</a:t>
            </a:fld>
            <a:endParaRPr lang="en-US" altLang="en-US" sz="12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/>
            <a:fld id="{36731951-C842-4836-9A28-470BD2BE9C69}" type="slidenum">
              <a:rPr lang="en-US"/>
              <a:pPr algn="r" eaLnBrk="1" hangingPunct="1"/>
              <a:t>2</a:t>
            </a:fld>
            <a:endParaRPr lang="en-US"/>
          </a:p>
        </p:txBody>
      </p:sp>
      <p:sp>
        <p:nvSpPr>
          <p:cNvPr id="163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- Gọi 3 HS trả lời gv nhận xét ghi điểm.</a:t>
            </a:r>
          </a:p>
          <a:p>
            <a:pPr eaLnBrk="1" hangingPunct="1">
              <a:buFontTx/>
              <a:buChar char="-"/>
            </a:pPr>
            <a:r>
              <a:rPr lang="en-US"/>
              <a:t> Gọi HS thực hiện bảng con: 3 giờ 15 phút + 2 giờ 15 phút( Giơ bảng - đối chiếu, nhận xét)</a:t>
            </a:r>
          </a:p>
          <a:p>
            <a:pPr eaLnBrk="1" hangingPunct="1">
              <a:buFontTx/>
              <a:buChar char="-"/>
            </a:pPr>
            <a:r>
              <a:rPr lang="en-US"/>
              <a:t> Nhận xét phần kiểm tra bài cũ</a:t>
            </a:r>
          </a:p>
        </p:txBody>
      </p:sp>
      <p:sp>
        <p:nvSpPr>
          <p:cNvPr id="1638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/>
            <a:fld id="{FB381FA2-39E3-410A-B4CF-841593704493}" type="slidenum">
              <a:rPr lang="en-US">
                <a:latin typeface="Calibri" pitchFamily="34" charset="0"/>
              </a:rPr>
              <a:pPr algn="r" eaLnBrk="1" hangingPunct="1"/>
              <a:t>2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ABA61A50-60B3-4205-AC70-7EECFBD31910}" type="slidenum">
              <a:rPr lang="en-US" altLang="en-US" sz="1200"/>
              <a:pPr algn="r" eaLnBrk="1" hangingPunct="1"/>
              <a:t>4</a:t>
            </a:fld>
            <a:endParaRPr lang="en-US" altLang="en-US" sz="1200"/>
          </a:p>
        </p:txBody>
      </p:sp>
      <p:sp>
        <p:nvSpPr>
          <p:cNvPr id="153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Gọi 2 HS trả lời gv nhận xét ghi điểm, HS thực hiện 2 bài tập vào bảng con. Nhận xét phần kiểm tra bài cũ</a:t>
            </a:r>
          </a:p>
        </p:txBody>
      </p:sp>
      <p:sp>
        <p:nvSpPr>
          <p:cNvPr id="1536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DD3AE0BE-28AB-4979-8B60-2C394F704BAB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ABA61A50-60B3-4205-AC70-7EECFBD31910}" type="slidenum">
              <a:rPr lang="en-US" altLang="en-US" sz="1200"/>
              <a:pPr algn="r" eaLnBrk="1" hangingPunct="1"/>
              <a:t>5</a:t>
            </a:fld>
            <a:endParaRPr lang="en-US" altLang="en-US" sz="1200"/>
          </a:p>
        </p:txBody>
      </p:sp>
      <p:sp>
        <p:nvSpPr>
          <p:cNvPr id="153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Gọi 2 HS trả lời gv nhận xét ghi điểm, HS thực hiện 2 bài tập vào bảng con. Nhận xét phần kiểm tra bài cũ</a:t>
            </a:r>
          </a:p>
        </p:txBody>
      </p:sp>
      <p:sp>
        <p:nvSpPr>
          <p:cNvPr id="1536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DD3AE0BE-28AB-4979-8B60-2C394F704BAB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5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AF3BE273-98AA-4F5E-8907-5A6539ACF8D9}" type="slidenum">
              <a:rPr lang="en-US" altLang="en-US" sz="1200"/>
              <a:pPr algn="r" eaLnBrk="1" hangingPunct="1"/>
              <a:t>8</a:t>
            </a:fld>
            <a:endParaRPr lang="en-US" altLang="en-US" sz="1200"/>
          </a:p>
        </p:txBody>
      </p:sp>
      <p:sp>
        <p:nvSpPr>
          <p:cNvPr id="163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HS xác định yêu cầu. Ở bài tập b, c có thực ngay không?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Đổi(Đvđ ở số bị trừ).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 HD HS cách trình bày bảng</a:t>
            </a:r>
          </a:p>
        </p:txBody>
      </p:sp>
      <p:sp>
        <p:nvSpPr>
          <p:cNvPr id="1638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3CEF0E3C-4983-4F92-8C6E-51ADE19CB88D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8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/>
            <a:fld id="{A5A60897-59C3-4374-8A39-BE7DA1CB4DBA}" type="slidenum">
              <a:rPr lang="en-US"/>
              <a:pPr algn="r" eaLnBrk="1" hangingPunct="1"/>
              <a:t>9</a:t>
            </a:fld>
            <a:endParaRPr lang="en-US"/>
          </a:p>
        </p:txBody>
      </p:sp>
      <p:sp>
        <p:nvSpPr>
          <p:cNvPr id="2457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8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Củng cố: Nhắc lại quy tắc trừ số đo thời gian</a:t>
            </a:r>
          </a:p>
        </p:txBody>
      </p:sp>
      <p:sp>
        <p:nvSpPr>
          <p:cNvPr id="2458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hangingPunct="1"/>
            <a:fld id="{EA1EDCAD-FECA-4C2D-B5EC-BACB9B3966AE}" type="slidenum">
              <a:rPr lang="en-US">
                <a:latin typeface="Calibri" pitchFamily="34" charset="0"/>
              </a:rPr>
              <a:pPr algn="r" eaLnBrk="1" hangingPunct="1"/>
              <a:t>9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E89D7468-577C-426B-9539-BB3B0E93D9F4}" type="slidenum">
              <a:rPr lang="en-US" altLang="en-US" sz="1200"/>
              <a:pPr algn="r" eaLnBrk="1" hangingPunct="1"/>
              <a:t>10</a:t>
            </a:fld>
            <a:endParaRPr lang="en-US" altLang="en-US" sz="1200"/>
          </a:p>
        </p:txBody>
      </p:sp>
      <p:sp>
        <p:nvSpPr>
          <p:cNvPr id="2048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HS xác định yêu cầu. Ở bài tập b, c có thực ngay không?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Đổi(Đvđ ở số bị trừ).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 HD HS cách trình bày bảng</a:t>
            </a:r>
          </a:p>
        </p:txBody>
      </p:sp>
      <p:sp>
        <p:nvSpPr>
          <p:cNvPr id="2048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061E73A5-45F7-4FAD-93E6-C069FB4CD22B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10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813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693CB860-1E10-4443-B81A-832FC6EA81A0}" type="slidenum">
              <a:rPr lang="en-US" altLang="en-US" sz="1200"/>
              <a:pPr algn="r" eaLnBrk="1" hangingPunct="1"/>
              <a:t>11</a:t>
            </a:fld>
            <a:endParaRPr lang="en-US" altLang="en-US" sz="1200"/>
          </a:p>
        </p:txBody>
      </p:sp>
      <p:sp>
        <p:nvSpPr>
          <p:cNvPr id="2150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Gọi 1 HS đọc bài, xác định yêu cầu. 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 Bài tập a) chúng ta có thể đạt tính thực hiện ngay được không?( Được)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 Vậy còn bài tập b và c: Chú ý đổi đơn vị đo.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 14 ngày 15 giờ= ? ngày? Giờ? = 13 ngày 39 giờ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 13 năm 2 tháng = ? Năm ? Tháng = 12 năm 14 tháng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 Phân dãy giải bài( phát 3 bảng phụ cho 3 em giải)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GV chấm 1 số em. Treo bài giải của 3 em lên bảng nhận xét ghi điểm.</a:t>
            </a:r>
          </a:p>
          <a:p>
            <a:pPr eaLnBrk="1" hangingPunct="1">
              <a:buFontTx/>
              <a:buChar char="-"/>
            </a:pPr>
            <a:r>
              <a:rPr lang="en-US" altLang="en-US"/>
              <a:t>NHẬN XÉT BÀI TẬP 2</a:t>
            </a:r>
          </a:p>
          <a:p>
            <a:pPr eaLnBrk="1" hangingPunct="1"/>
            <a:r>
              <a:rPr lang="en-US" altLang="en-US"/>
              <a:t>- SAU 2 BÀI TẬP VỪA RỒI CÁC EM ĐÃ CỦNG CỐ ĐƯỢC KĨ NĂNG ĐĂT TÍNH VÀ TÍNH. BÂY GIỜ, CHÚNG TA SẼ CHUYỂN SANG GIẢI BÀI TOÁN ĐỐ.</a:t>
            </a:r>
          </a:p>
        </p:txBody>
      </p:sp>
      <p:sp>
        <p:nvSpPr>
          <p:cNvPr id="2150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EC9C3099-DF1C-4C66-9061-0FF98097B2BD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44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8AB3A0A7-40A1-427B-9A9D-C6157BEB56DB}" type="slidenum">
              <a:rPr lang="en-US" altLang="en-US" sz="1200"/>
              <a:pPr algn="r" eaLnBrk="1" hangingPunct="1"/>
              <a:t>14</a:t>
            </a:fld>
            <a:endParaRPr lang="en-US" altLang="en-US" sz="1200"/>
          </a:p>
        </p:txBody>
      </p:sp>
      <p:sp>
        <p:nvSpPr>
          <p:cNvPr id="2048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Dặn dò.</a:t>
            </a:r>
          </a:p>
          <a:p>
            <a:pPr eaLnBrk="1" hangingPunct="1"/>
            <a:r>
              <a:rPr lang="en-US" altLang="en-US"/>
              <a:t>- Nhận xét tiết học</a:t>
            </a:r>
          </a:p>
        </p:txBody>
      </p:sp>
      <p:sp>
        <p:nvSpPr>
          <p:cNvPr id="2048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 eaLnBrk="1" hangingPunct="1"/>
            <a:fld id="{E5C1F903-F1CF-41D7-A216-FFBD411A83B4}" type="slidenum">
              <a:rPr lang="en-US" altLang="en-US" sz="1200">
                <a:latin typeface="Calibri" panose="020F0502020204030204" pitchFamily="34" charset="0"/>
              </a:rPr>
              <a:pPr algn="r" eaLnBrk="1" hangingPunct="1"/>
              <a:t>14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F87EB8-6E8B-4566-8572-D1BF11076C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394332"/>
      </p:ext>
    </p:extLst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02CE3A-A414-4A17-BA19-926D4E5FC5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942873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37834-819E-4D94-A7C1-ECDEFD43D0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326428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1D8AD-678A-47B2-9FB5-00C9B2B065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019112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A0E9F-2200-49E7-A3FA-DB1387A6C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0854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B98C9-DEBB-4825-B249-5974380FB0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126105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1643CD-59E6-4FBC-8CDF-7E4A86F252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226249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CFABC-EB08-4E3F-82C9-EEF28925E1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305167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771A8-7B8D-4233-9DCD-75A864B043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215271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4F7624-3047-4E9F-9680-13370EE6B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6550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086ADD-A4B8-4A16-B167-6B2A6A792C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822781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EA3A8BF-2FFC-4A7B-A6AC-8CE90E73F2D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60"/>
          <p:cNvSpPr>
            <a:spLocks noChangeArrowheads="1" noChangeShapeType="1" noTextEdit="1"/>
          </p:cNvSpPr>
          <p:nvPr/>
        </p:nvSpPr>
        <p:spPr bwMode="auto">
          <a:xfrm>
            <a:off x="567694" y="1276350"/>
            <a:ext cx="8000999" cy="1543050"/>
          </a:xfrm>
          <a:prstGeom prst="rect">
            <a:avLst/>
          </a:prstGeom>
        </p:spPr>
        <p:txBody>
          <a:bodyPr wrap="none" lIns="77923" tIns="38962" rIns="77923" bIns="38962" fromWordArt="1">
            <a:prstTxWarp prst="textPlain">
              <a:avLst>
                <a:gd name="adj" fmla="val 49278"/>
              </a:avLst>
            </a:prstTxWarp>
          </a:bodyPr>
          <a:lstStyle/>
          <a:p>
            <a:pPr algn="ctr" eaLnBrk="0" hangingPunct="0">
              <a:defRPr/>
            </a:pPr>
            <a:r>
              <a:rPr lang="en-US" sz="28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Chào</a:t>
            </a:r>
            <a:r>
              <a:rPr lang="en-US" sz="2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28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mừng</a:t>
            </a:r>
            <a:r>
              <a:rPr lang="en-US" sz="2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28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các</a:t>
            </a:r>
            <a:r>
              <a:rPr lang="en-US" sz="2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 con </a:t>
            </a:r>
            <a:r>
              <a:rPr lang="en-US" sz="28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học</a:t>
            </a:r>
            <a:r>
              <a:rPr lang="en-US" sz="2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28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sinh</a:t>
            </a:r>
            <a:r>
              <a:rPr lang="en-US" sz="2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28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đến</a:t>
            </a:r>
            <a:r>
              <a:rPr lang="en-US" sz="2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28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với</a:t>
            </a:r>
            <a:r>
              <a:rPr lang="en-US" sz="2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28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tiết</a:t>
            </a:r>
            <a:r>
              <a:rPr lang="en-US" sz="2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28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học</a:t>
            </a:r>
            <a:endParaRPr lang="en-US" sz="2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28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 pitchFamily="18" charset="0"/>
              </a:rPr>
              <a:t>TOÁN 5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1601" y="486803"/>
            <a:ext cx="6115052" cy="509574"/>
          </a:xfrm>
          <a:prstGeom prst="rect">
            <a:avLst/>
          </a:prstGeom>
          <a:noFill/>
        </p:spPr>
        <p:txBody>
          <a:bodyPr lIns="77923" tIns="38962" rIns="77923" bIns="38962">
            <a:spAutoFit/>
          </a:bodyPr>
          <a:lstStyle/>
          <a:p>
            <a:pPr algn="ctr">
              <a:defRPr/>
            </a:pPr>
            <a:r>
              <a:rPr lang="en-US" sz="2800" b="1" cap="all" dirty="0">
                <a:ln w="9000" cmpd="sng">
                  <a:solidFill>
                    <a:srgbClr val="FFC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TRƯỜNG TIỂU HỌC VIỆT HƯNG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2590800" y="3130019"/>
            <a:ext cx="4158463" cy="50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23" tIns="38962" rIns="77923" bIns="3896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 i="1" err="1">
                <a:solidFill>
                  <a:srgbClr val="002060"/>
                </a:solidFill>
                <a:cs typeface="Times New Roman" pitchFamily="18" charset="0"/>
              </a:rPr>
              <a:t>Ngày</a:t>
            </a:r>
            <a:r>
              <a:rPr lang="en-US" altLang="en-US" sz="2800" b="1" i="1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800" b="1" i="1">
                <a:solidFill>
                  <a:srgbClr val="002060"/>
                </a:solidFill>
              </a:rPr>
              <a:t>10</a:t>
            </a:r>
            <a:r>
              <a:rPr lang="en-US" altLang="en-US" sz="2800" b="1" i="1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800" b="1" i="1" err="1">
                <a:solidFill>
                  <a:srgbClr val="002060"/>
                </a:solidFill>
                <a:cs typeface="Times New Roman" pitchFamily="18" charset="0"/>
              </a:rPr>
              <a:t>tháng</a:t>
            </a:r>
            <a:r>
              <a:rPr lang="en-US" altLang="en-US" sz="2800" b="1" i="1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800" b="1" i="1">
                <a:solidFill>
                  <a:srgbClr val="002060"/>
                </a:solidFill>
              </a:rPr>
              <a:t>3</a:t>
            </a:r>
            <a:r>
              <a:rPr lang="en-US" altLang="en-US" sz="2800" b="1" i="1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altLang="en-US" sz="2800" b="1" i="1" err="1">
                <a:solidFill>
                  <a:srgbClr val="002060"/>
                </a:solidFill>
                <a:cs typeface="Times New Roman" pitchFamily="18" charset="0"/>
              </a:rPr>
              <a:t>năm</a:t>
            </a:r>
            <a:r>
              <a:rPr lang="en-US" altLang="en-US" sz="2800" b="1" i="1">
                <a:solidFill>
                  <a:srgbClr val="002060"/>
                </a:solidFill>
                <a:cs typeface="Times New Roman" pitchFamily="18" charset="0"/>
              </a:rPr>
              <a:t> 2022</a:t>
            </a:r>
            <a:endParaRPr lang="en-US" altLang="en-US" sz="2800" b="1" i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235920"/>
      </p:ext>
    </p:extLst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898525" y="285750"/>
            <a:ext cx="12954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/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Tính: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2362200" y="53548"/>
            <a:ext cx="57912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600" b="1" dirty="0">
                <a:solidFill>
                  <a:schemeClr val="tx2"/>
                </a:solidFill>
              </a:rPr>
              <a:t>   a) 23 </a:t>
            </a:r>
            <a:r>
              <a:rPr lang="en-US" altLang="en-US" sz="2600" b="1" dirty="0" err="1">
                <a:solidFill>
                  <a:schemeClr val="tx2"/>
                </a:solidFill>
              </a:rPr>
              <a:t>phút</a:t>
            </a:r>
            <a:r>
              <a:rPr lang="en-US" altLang="en-US" sz="2600" b="1" dirty="0">
                <a:solidFill>
                  <a:schemeClr val="tx2"/>
                </a:solidFill>
              </a:rPr>
              <a:t> 25 </a:t>
            </a:r>
            <a:r>
              <a:rPr lang="en-US" altLang="en-US" sz="2600" b="1" dirty="0" err="1">
                <a:solidFill>
                  <a:schemeClr val="tx2"/>
                </a:solidFill>
              </a:rPr>
              <a:t>giây</a:t>
            </a:r>
            <a:r>
              <a:rPr lang="en-US" altLang="en-US" sz="2600" b="1" dirty="0">
                <a:solidFill>
                  <a:schemeClr val="tx2"/>
                </a:solidFill>
              </a:rPr>
              <a:t> – 15 </a:t>
            </a:r>
            <a:r>
              <a:rPr lang="en-US" altLang="en-US" sz="2600" b="1" dirty="0" err="1">
                <a:solidFill>
                  <a:schemeClr val="tx2"/>
                </a:solidFill>
              </a:rPr>
              <a:t>phút</a:t>
            </a:r>
            <a:r>
              <a:rPr lang="en-US" altLang="en-US" sz="2600" b="1" dirty="0">
                <a:solidFill>
                  <a:schemeClr val="tx2"/>
                </a:solidFill>
              </a:rPr>
              <a:t> 12 </a:t>
            </a:r>
            <a:r>
              <a:rPr lang="en-US" altLang="en-US" sz="2600" b="1" dirty="0" err="1">
                <a:solidFill>
                  <a:schemeClr val="tx2"/>
                </a:solidFill>
              </a:rPr>
              <a:t>giây</a:t>
            </a:r>
            <a:endParaRPr lang="en-US" altLang="en-US" sz="2600" b="1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2600" b="1" dirty="0">
                <a:solidFill>
                  <a:schemeClr val="tx2"/>
                </a:solidFill>
              </a:rPr>
              <a:t>   b) 54 </a:t>
            </a:r>
            <a:r>
              <a:rPr lang="en-US" altLang="en-US" sz="2600" b="1" dirty="0" err="1">
                <a:solidFill>
                  <a:schemeClr val="tx2"/>
                </a:solidFill>
              </a:rPr>
              <a:t>phút</a:t>
            </a:r>
            <a:r>
              <a:rPr lang="en-US" altLang="en-US" sz="2600" b="1" dirty="0">
                <a:solidFill>
                  <a:schemeClr val="tx2"/>
                </a:solidFill>
              </a:rPr>
              <a:t> 21 </a:t>
            </a:r>
            <a:r>
              <a:rPr lang="en-US" altLang="en-US" sz="2600" b="1" dirty="0" err="1">
                <a:solidFill>
                  <a:schemeClr val="tx2"/>
                </a:solidFill>
              </a:rPr>
              <a:t>giây</a:t>
            </a:r>
            <a:r>
              <a:rPr lang="en-US" altLang="en-US" sz="2600" b="1" dirty="0">
                <a:solidFill>
                  <a:schemeClr val="tx2"/>
                </a:solidFill>
              </a:rPr>
              <a:t> – 21 </a:t>
            </a:r>
            <a:r>
              <a:rPr lang="en-US" altLang="en-US" sz="2600" b="1" dirty="0" err="1">
                <a:solidFill>
                  <a:schemeClr val="tx2"/>
                </a:solidFill>
              </a:rPr>
              <a:t>phút</a:t>
            </a:r>
            <a:r>
              <a:rPr lang="en-US" altLang="en-US" sz="2600" b="1" dirty="0">
                <a:solidFill>
                  <a:schemeClr val="tx2"/>
                </a:solidFill>
              </a:rPr>
              <a:t> 34 </a:t>
            </a:r>
            <a:r>
              <a:rPr lang="en-US" altLang="en-US" sz="2600" b="1" dirty="0" err="1">
                <a:solidFill>
                  <a:schemeClr val="tx2"/>
                </a:solidFill>
              </a:rPr>
              <a:t>giây</a:t>
            </a:r>
            <a:endParaRPr lang="en-US" altLang="en-US" sz="2600" b="1" dirty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2600" b="1" dirty="0">
                <a:solidFill>
                  <a:schemeClr val="tx2"/>
                </a:solidFill>
              </a:rPr>
              <a:t>   c)  22 </a:t>
            </a:r>
            <a:r>
              <a:rPr lang="en-US" altLang="en-US" sz="2600" b="1" dirty="0" err="1">
                <a:solidFill>
                  <a:schemeClr val="tx2"/>
                </a:solidFill>
              </a:rPr>
              <a:t>giơ</a:t>
            </a:r>
            <a:r>
              <a:rPr lang="en-US" altLang="en-US" sz="2600" b="1" dirty="0">
                <a:solidFill>
                  <a:schemeClr val="tx2"/>
                </a:solidFill>
              </a:rPr>
              <a:t>̀ 15 </a:t>
            </a:r>
            <a:r>
              <a:rPr lang="en-US" altLang="en-US" sz="2600" b="1" dirty="0" err="1">
                <a:solidFill>
                  <a:schemeClr val="tx2"/>
                </a:solidFill>
              </a:rPr>
              <a:t>phút</a:t>
            </a:r>
            <a:r>
              <a:rPr lang="en-US" altLang="en-US" sz="2600" b="1" dirty="0">
                <a:solidFill>
                  <a:schemeClr val="tx2"/>
                </a:solidFill>
              </a:rPr>
              <a:t> – 12 </a:t>
            </a:r>
            <a:r>
              <a:rPr lang="en-US" altLang="en-US" sz="2600" b="1" dirty="0" err="1">
                <a:solidFill>
                  <a:schemeClr val="tx2"/>
                </a:solidFill>
              </a:rPr>
              <a:t>giơ</a:t>
            </a:r>
            <a:r>
              <a:rPr lang="en-US" altLang="en-US" sz="2600" b="1" dirty="0">
                <a:solidFill>
                  <a:schemeClr val="tx2"/>
                </a:solidFill>
              </a:rPr>
              <a:t>̀ 35 </a:t>
            </a:r>
            <a:r>
              <a:rPr lang="en-US" altLang="en-US" sz="2600" b="1" dirty="0" err="1">
                <a:solidFill>
                  <a:schemeClr val="tx2"/>
                </a:solidFill>
              </a:rPr>
              <a:t>phút</a:t>
            </a:r>
            <a:r>
              <a:rPr lang="en-US" altLang="en-US" sz="2600" b="1" dirty="0">
                <a:solidFill>
                  <a:srgbClr val="0000CC"/>
                </a:solidFill>
              </a:rPr>
              <a:t> </a:t>
            </a:r>
            <a:endParaRPr lang="en-US" altLang="en-US" sz="2600" b="1" dirty="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8100" y="1683544"/>
            <a:ext cx="28956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>
                <a:solidFill>
                  <a:srgbClr val="0000CC"/>
                </a:solidFill>
                <a:latin typeface="+mj-lt"/>
              </a:rPr>
              <a:t>a)  23 phút 25 giây</a:t>
            </a:r>
            <a:endParaRPr lang="en-US" sz="2400" b="1">
              <a:latin typeface="+mj-lt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50850" y="1990725"/>
            <a:ext cx="2590800" cy="32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>
                <a:solidFill>
                  <a:srgbClr val="0000CC"/>
                </a:solidFill>
                <a:latin typeface="+mj-lt"/>
              </a:rPr>
              <a:t>15 phút 12 giây</a:t>
            </a:r>
          </a:p>
          <a:p>
            <a:pPr eaLnBrk="1" hangingPunct="1">
              <a:defRPr/>
            </a:pPr>
            <a:r>
              <a:rPr lang="en-US" sz="2400" b="1">
                <a:solidFill>
                  <a:srgbClr val="0000CC"/>
                </a:solidFill>
                <a:latin typeface="+mj-lt"/>
              </a:rPr>
              <a:t>   </a:t>
            </a:r>
            <a:endParaRPr lang="en-US" sz="2400" b="1">
              <a:latin typeface="+mj-lt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713091" y="3480032"/>
            <a:ext cx="457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–</a:t>
            </a:r>
          </a:p>
          <a:p>
            <a:pPr algn="ctr" eaLnBrk="1" hangingPunct="1">
              <a:defRPr/>
            </a:pPr>
            <a:r>
              <a:rPr lang="en-US" sz="2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60067" y="1823528"/>
            <a:ext cx="609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–</a:t>
            </a:r>
          </a:p>
          <a:p>
            <a:pPr algn="ctr" eaLnBrk="1" hangingPunct="1">
              <a:defRPr/>
            </a:pPr>
            <a:r>
              <a:rPr lang="en-US" sz="2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3543300" y="2316956"/>
            <a:ext cx="2065338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 sz="2400" b="1">
              <a:latin typeface="+mj-lt"/>
            </a:endParaRP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44500" y="2327672"/>
            <a:ext cx="1989138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 sz="2400" b="1">
              <a:latin typeface="+mj-lt"/>
            </a:endParaRP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1778000" y="3999310"/>
            <a:ext cx="21336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 sz="2400" b="1">
              <a:latin typeface="+mj-lt"/>
            </a:endParaRP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6557964" y="2306241"/>
            <a:ext cx="2193925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 sz="2400" b="1">
              <a:latin typeface="+mj-lt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1727223" y="3457169"/>
            <a:ext cx="381000" cy="35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–</a:t>
            </a:r>
          </a:p>
          <a:p>
            <a:pPr algn="ctr" eaLnBrk="1" hangingPunct="1">
              <a:defRPr/>
            </a:pPr>
            <a:r>
              <a:rPr lang="en-US" sz="2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334679" y="1802426"/>
            <a:ext cx="617808" cy="258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– 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6340475" y="1798031"/>
            <a:ext cx="457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–</a:t>
            </a:r>
          </a:p>
          <a:p>
            <a:pPr algn="ctr" eaLnBrk="1" hangingPunct="1">
              <a:defRPr/>
            </a:pP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295400" y="2296716"/>
            <a:ext cx="143033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CC0000"/>
                </a:solidFill>
                <a:latin typeface="+mj-lt"/>
              </a:rPr>
              <a:t> 13 </a:t>
            </a:r>
            <a:r>
              <a:rPr lang="en-US" sz="2400" b="1" dirty="0" err="1">
                <a:solidFill>
                  <a:srgbClr val="CC0000"/>
                </a:solidFill>
                <a:latin typeface="+mj-lt"/>
              </a:rPr>
              <a:t>giây</a:t>
            </a:r>
            <a:endParaRPr lang="en-US" sz="2400" b="1" dirty="0">
              <a:solidFill>
                <a:srgbClr val="CC0000"/>
              </a:solidFill>
              <a:latin typeface="+mj-lt"/>
            </a:endParaRPr>
          </a:p>
          <a:p>
            <a:pPr algn="ctr"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063875" y="1659731"/>
            <a:ext cx="2819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b)   54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phút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21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giây</a:t>
            </a:r>
            <a:endParaRPr lang="en-US" sz="2400" b="1" dirty="0">
              <a:latin typeface="+mj-lt"/>
            </a:endParaRP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3560764" y="1970485"/>
            <a:ext cx="22177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21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phút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34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giây</a:t>
            </a:r>
            <a:endParaRPr lang="en-US" sz="2400" b="1" dirty="0">
              <a:latin typeface="+mj-lt"/>
            </a:endParaRP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7354889" y="2301479"/>
            <a:ext cx="143668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CC0000"/>
                </a:solidFill>
                <a:latin typeface="+mj-lt"/>
              </a:rPr>
              <a:t>    47 </a:t>
            </a:r>
            <a:r>
              <a:rPr lang="en-US" sz="2400" b="1" dirty="0" err="1">
                <a:solidFill>
                  <a:srgbClr val="CC0000"/>
                </a:solidFill>
                <a:latin typeface="+mj-lt"/>
              </a:rPr>
              <a:t>giây</a:t>
            </a:r>
            <a:endParaRPr lang="en-US" sz="2400" b="1" dirty="0">
              <a:solidFill>
                <a:srgbClr val="CC0000"/>
              </a:solidFill>
              <a:latin typeface="+mj-lt"/>
            </a:endParaRPr>
          </a:p>
          <a:p>
            <a:pPr algn="ctr"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645275" y="1969294"/>
            <a:ext cx="2438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>
                <a:solidFill>
                  <a:srgbClr val="0000CC"/>
                </a:solidFill>
                <a:latin typeface="+mj-lt"/>
              </a:rPr>
              <a:t>21 phút 34 giây</a:t>
            </a:r>
            <a:endParaRPr lang="en-US" sz="2400" b="1">
              <a:latin typeface="+mj-lt"/>
            </a:endParaRP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6645275" y="1659731"/>
            <a:ext cx="2438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53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phút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81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giây</a:t>
            </a:r>
            <a:endParaRPr lang="en-US" sz="2400" b="1" dirty="0">
              <a:solidFill>
                <a:srgbClr val="0000CC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</a:rPr>
              <a:t>  </a:t>
            </a:r>
            <a:endParaRPr lang="en-US" sz="2400" b="1" dirty="0">
              <a:latin typeface="+mj-lt"/>
            </a:endParaRPr>
          </a:p>
        </p:txBody>
      </p:sp>
      <p:sp>
        <p:nvSpPr>
          <p:cNvPr id="13334" name="AutoShape 22"/>
          <p:cNvSpPr>
            <a:spLocks noChangeArrowheads="1"/>
          </p:cNvSpPr>
          <p:nvPr/>
        </p:nvSpPr>
        <p:spPr bwMode="auto">
          <a:xfrm>
            <a:off x="4056063" y="3446860"/>
            <a:ext cx="838200" cy="1143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CC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2400" b="1">
              <a:ln>
                <a:solidFill>
                  <a:srgbClr val="FF2D2D"/>
                </a:solidFill>
              </a:ln>
              <a:latin typeface="+mj-lt"/>
            </a:endParaRPr>
          </a:p>
        </p:txBody>
      </p:sp>
      <p:sp>
        <p:nvSpPr>
          <p:cNvPr id="13335" name="AutoShape 23"/>
          <p:cNvSpPr>
            <a:spLocks noChangeArrowheads="1"/>
          </p:cNvSpPr>
          <p:nvPr/>
        </p:nvSpPr>
        <p:spPr bwMode="auto">
          <a:xfrm>
            <a:off x="5789613" y="1797844"/>
            <a:ext cx="838200" cy="1143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00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2400" b="1">
              <a:latin typeface="+mj-lt"/>
            </a:endParaRP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1901825" y="3644504"/>
            <a:ext cx="20574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12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giơ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̀ 35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phút</a:t>
            </a:r>
            <a:endParaRPr lang="en-US" sz="2400" b="1" dirty="0">
              <a:latin typeface="+mj-lt"/>
            </a:endParaRP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1447800" y="3325416"/>
            <a:ext cx="2590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c)   22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giơ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̀ 15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phút</a:t>
            </a:r>
            <a:endParaRPr lang="en-US" sz="2400" b="1" dirty="0">
              <a:latin typeface="+mj-lt"/>
            </a:endParaRP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4970463" y="3312319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21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giơ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̀ 75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phút</a:t>
            </a:r>
            <a:endParaRPr lang="en-US" sz="2400" b="1" dirty="0">
              <a:latin typeface="+mj-lt"/>
            </a:endParaRPr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V="1">
            <a:off x="4932363" y="3983831"/>
            <a:ext cx="19812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 sz="2400" b="1">
              <a:latin typeface="+mj-lt"/>
            </a:endParaRP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4948238" y="3644503"/>
            <a:ext cx="2362200" cy="27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12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giơ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̀ 35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p</a:t>
            </a:r>
            <a:r>
              <a:rPr lang="en-US" sz="2400" dirty="0" err="1">
                <a:solidFill>
                  <a:srgbClr val="0000CC"/>
                </a:solidFill>
                <a:latin typeface="+mj-lt"/>
              </a:rPr>
              <a:t>h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út</a:t>
            </a:r>
            <a:endParaRPr lang="en-US" sz="2400" b="1" dirty="0">
              <a:latin typeface="+mj-lt"/>
            </a:endParaRP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5789613" y="4045744"/>
            <a:ext cx="13081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CC0000"/>
                </a:solidFill>
                <a:latin typeface="+mj-lt"/>
              </a:rPr>
              <a:t>40 </a:t>
            </a:r>
            <a:r>
              <a:rPr lang="en-US" sz="2400" b="1" dirty="0" err="1">
                <a:solidFill>
                  <a:srgbClr val="CC0000"/>
                </a:solidFill>
                <a:latin typeface="+mj-lt"/>
              </a:rPr>
              <a:t>phút</a:t>
            </a:r>
            <a:endParaRPr lang="en-US" sz="2400" b="1" dirty="0">
              <a:solidFill>
                <a:srgbClr val="CC0000"/>
              </a:solidFill>
              <a:latin typeface="+mj-lt"/>
            </a:endParaRPr>
          </a:p>
          <a:p>
            <a:pPr algn="ctr"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  <p:sp>
        <p:nvSpPr>
          <p:cNvPr id="78" name="Oval 7"/>
          <p:cNvSpPr>
            <a:spLocks noChangeArrowheads="1"/>
          </p:cNvSpPr>
          <p:nvPr/>
        </p:nvSpPr>
        <p:spPr bwMode="auto">
          <a:xfrm>
            <a:off x="365125" y="228600"/>
            <a:ext cx="611188" cy="735747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b="1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1</a:t>
            </a:r>
            <a:r>
              <a:rPr lang="en-US" sz="2400" b="1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endParaRPr lang="en-US" b="1">
              <a:ln w="12700">
                <a:solidFill>
                  <a:srgbClr val="FFFF00"/>
                </a:solidFill>
                <a:prstDash val="solid"/>
              </a:ln>
              <a:solidFill>
                <a:srgbClr val="FF33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530225" y="2276475"/>
            <a:ext cx="11811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CC0000"/>
                </a:solidFill>
                <a:latin typeface="+mj-lt"/>
              </a:rPr>
              <a:t>8 </a:t>
            </a:r>
            <a:r>
              <a:rPr lang="en-US" sz="2400" b="1" dirty="0" err="1">
                <a:solidFill>
                  <a:srgbClr val="CC0000"/>
                </a:solidFill>
                <a:latin typeface="+mj-lt"/>
              </a:rPr>
              <a:t>phút</a:t>
            </a:r>
            <a:r>
              <a:rPr lang="en-US" sz="2400" b="1" dirty="0">
                <a:solidFill>
                  <a:srgbClr val="CC0000"/>
                </a:solidFill>
                <a:latin typeface="+mj-lt"/>
              </a:rPr>
              <a:t>  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4629150" y="1520428"/>
            <a:ext cx="528638" cy="10965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3447256" y="1199435"/>
            <a:ext cx="504666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b)   54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phút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21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giây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= </a:t>
            </a:r>
            <a:r>
              <a:rPr lang="en-US" sz="2400" b="1" dirty="0">
                <a:solidFill>
                  <a:srgbClr val="0000CC"/>
                </a:solidFill>
              </a:rPr>
              <a:t>53 </a:t>
            </a:r>
            <a:r>
              <a:rPr lang="en-US" sz="2400" b="1" dirty="0" err="1">
                <a:solidFill>
                  <a:srgbClr val="0000CC"/>
                </a:solidFill>
              </a:rPr>
              <a:t>phút</a:t>
            </a:r>
            <a:r>
              <a:rPr lang="en-US" sz="2400" b="1" dirty="0">
                <a:solidFill>
                  <a:srgbClr val="0000CC"/>
                </a:solidFill>
              </a:rPr>
              <a:t> 81 </a:t>
            </a:r>
            <a:r>
              <a:rPr lang="en-US" sz="2400" b="1" dirty="0" err="1">
                <a:solidFill>
                  <a:srgbClr val="0000CC"/>
                </a:solidFill>
              </a:rPr>
              <a:t>giây</a:t>
            </a:r>
            <a:endParaRPr lang="en-US" sz="2400" b="1" dirty="0">
              <a:solidFill>
                <a:srgbClr val="0000CC"/>
              </a:solidFill>
            </a:endParaRPr>
          </a:p>
          <a:p>
            <a:pPr eaLnBrk="1" hangingPunct="1">
              <a:defRPr/>
            </a:pPr>
            <a:endParaRPr lang="en-US" sz="2400" b="1" dirty="0">
              <a:latin typeface="+mj-lt"/>
            </a:endParaRPr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6550026" y="2293144"/>
            <a:ext cx="13493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CC0000"/>
                </a:solidFill>
                <a:latin typeface="+mj-lt"/>
              </a:rPr>
              <a:t>32 </a:t>
            </a:r>
            <a:r>
              <a:rPr lang="en-US" sz="2400" b="1" dirty="0" err="1">
                <a:solidFill>
                  <a:srgbClr val="CC0000"/>
                </a:solidFill>
                <a:latin typeface="+mj-lt"/>
              </a:rPr>
              <a:t>phút</a:t>
            </a:r>
            <a:endParaRPr lang="en-US" sz="2400" b="1" dirty="0">
              <a:solidFill>
                <a:srgbClr val="CC0000"/>
              </a:solidFill>
              <a:latin typeface="+mj-lt"/>
            </a:endParaRPr>
          </a:p>
          <a:p>
            <a:pPr algn="ctr"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751139" y="3102769"/>
            <a:ext cx="528637" cy="10965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Text Box 25"/>
          <p:cNvSpPr txBox="1">
            <a:spLocks noChangeArrowheads="1"/>
          </p:cNvSpPr>
          <p:nvPr/>
        </p:nvSpPr>
        <p:spPr bwMode="auto">
          <a:xfrm>
            <a:off x="2657475" y="2717006"/>
            <a:ext cx="4652963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22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giơ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̀ 15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phút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= </a:t>
            </a:r>
            <a:r>
              <a:rPr lang="en-US" sz="2400" b="1" dirty="0">
                <a:solidFill>
                  <a:srgbClr val="0000CC"/>
                </a:solidFill>
              </a:rPr>
              <a:t>21 </a:t>
            </a:r>
            <a:r>
              <a:rPr lang="en-US" sz="2400" b="1" dirty="0" err="1">
                <a:solidFill>
                  <a:srgbClr val="0000CC"/>
                </a:solidFill>
              </a:rPr>
              <a:t>giơ</a:t>
            </a:r>
            <a:r>
              <a:rPr lang="en-US" sz="2400" b="1" dirty="0">
                <a:solidFill>
                  <a:srgbClr val="0000CC"/>
                </a:solidFill>
              </a:rPr>
              <a:t>̀ 75 </a:t>
            </a:r>
            <a:r>
              <a:rPr lang="en-US" sz="2400" b="1" dirty="0" err="1">
                <a:solidFill>
                  <a:srgbClr val="0000CC"/>
                </a:solidFill>
              </a:rPr>
              <a:t>phút</a:t>
            </a:r>
            <a:endParaRPr lang="en-US" sz="2400" b="1" dirty="0"/>
          </a:p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5010150" y="4023122"/>
            <a:ext cx="96043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CC0000"/>
                </a:solidFill>
                <a:latin typeface="+mj-lt"/>
              </a:rPr>
              <a:t>9 </a:t>
            </a:r>
            <a:r>
              <a:rPr lang="en-US" sz="2400" b="1" dirty="0" err="1">
                <a:solidFill>
                  <a:srgbClr val="CC0000"/>
                </a:solidFill>
                <a:latin typeface="+mj-lt"/>
              </a:rPr>
              <a:t>giơ</a:t>
            </a:r>
            <a:r>
              <a:rPr lang="en-US" sz="2400" b="1" dirty="0">
                <a:solidFill>
                  <a:srgbClr val="CC0000"/>
                </a:solidFill>
                <a:latin typeface="+mj-lt"/>
              </a:rPr>
              <a:t>̀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983500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20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9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5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1" presetClass="entr" presetSubtype="1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8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allAtOnce"/>
      <p:bldP spid="13317" grpId="0"/>
      <p:bldP spid="13318" grpId="0"/>
      <p:bldP spid="13328" grpId="0"/>
      <p:bldP spid="13329" grpId="0"/>
      <p:bldP spid="13330" grpId="0"/>
      <p:bldP spid="13331" grpId="0"/>
      <p:bldP spid="13332" grpId="0"/>
      <p:bldP spid="13333" grpId="0"/>
      <p:bldP spid="13334" grpId="0" animBg="1"/>
      <p:bldP spid="13335" grpId="0" animBg="1"/>
      <p:bldP spid="13336" grpId="0"/>
      <p:bldP spid="13337" grpId="0"/>
      <p:bldP spid="13338" grpId="0"/>
      <p:bldP spid="13340" grpId="0"/>
      <p:bldP spid="13341" grpId="0"/>
      <p:bldP spid="33" grpId="0"/>
      <p:bldP spid="34" grpId="0" animBg="1"/>
      <p:bldP spid="34" grpId="1" animBg="1"/>
      <p:bldP spid="35" grpId="0"/>
      <p:bldP spid="35" grpId="1"/>
      <p:bldP spid="36" grpId="0"/>
      <p:bldP spid="37" grpId="0" animBg="1"/>
      <p:bldP spid="37" grpId="1" animBg="1"/>
      <p:bldP spid="38" grpId="0"/>
      <p:bldP spid="38" grpId="1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066800" y="171450"/>
            <a:ext cx="12954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/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Tính: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533400" y="114301"/>
            <a:ext cx="611188" cy="735747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b="1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2</a:t>
            </a:r>
            <a:r>
              <a:rPr lang="en-US" sz="2400" b="1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33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 </a:t>
            </a:r>
            <a:endParaRPr lang="en-US" b="1">
              <a:ln w="12700">
                <a:solidFill>
                  <a:srgbClr val="FFFF00"/>
                </a:solidFill>
                <a:prstDash val="solid"/>
              </a:ln>
              <a:solidFill>
                <a:srgbClr val="FF33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2418715" y="171213"/>
            <a:ext cx="5576887" cy="1291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600" b="1" dirty="0">
                <a:solidFill>
                  <a:schemeClr val="tx2"/>
                </a:solidFill>
              </a:rPr>
              <a:t>  a) 23 </a:t>
            </a:r>
            <a:r>
              <a:rPr lang="en-US" altLang="en-US" sz="2600" b="1" dirty="0" err="1">
                <a:solidFill>
                  <a:schemeClr val="tx2"/>
                </a:solidFill>
              </a:rPr>
              <a:t>ngày</a:t>
            </a:r>
            <a:r>
              <a:rPr lang="en-US" altLang="en-US" sz="2600" b="1" dirty="0">
                <a:solidFill>
                  <a:schemeClr val="tx2"/>
                </a:solidFill>
              </a:rPr>
              <a:t> 12 </a:t>
            </a:r>
            <a:r>
              <a:rPr lang="en-US" altLang="en-US" sz="2600" b="1" dirty="0" err="1">
                <a:solidFill>
                  <a:schemeClr val="tx2"/>
                </a:solidFill>
              </a:rPr>
              <a:t>giơ</a:t>
            </a:r>
            <a:r>
              <a:rPr lang="en-US" altLang="en-US" sz="2600" b="1" dirty="0">
                <a:solidFill>
                  <a:schemeClr val="tx2"/>
                </a:solidFill>
              </a:rPr>
              <a:t>̀  – 3 </a:t>
            </a:r>
            <a:r>
              <a:rPr lang="en-US" altLang="en-US" sz="2600" b="1" dirty="0" err="1">
                <a:solidFill>
                  <a:schemeClr val="tx2"/>
                </a:solidFill>
              </a:rPr>
              <a:t>ngày</a:t>
            </a:r>
            <a:r>
              <a:rPr lang="en-US" altLang="en-US" sz="2600" b="1" dirty="0">
                <a:solidFill>
                  <a:schemeClr val="tx2"/>
                </a:solidFill>
              </a:rPr>
              <a:t> 8 </a:t>
            </a:r>
            <a:r>
              <a:rPr lang="en-US" altLang="en-US" sz="2600" b="1" dirty="0" err="1">
                <a:solidFill>
                  <a:schemeClr val="tx2"/>
                </a:solidFill>
              </a:rPr>
              <a:t>giơ</a:t>
            </a:r>
            <a:r>
              <a:rPr lang="en-US" altLang="en-US" sz="2600" b="1" dirty="0">
                <a:solidFill>
                  <a:schemeClr val="tx2"/>
                </a:solidFill>
              </a:rPr>
              <a:t>̀</a:t>
            </a:r>
          </a:p>
          <a:p>
            <a:pPr eaLnBrk="1" hangingPunct="1"/>
            <a:r>
              <a:rPr lang="en-US" altLang="en-US" sz="700" b="1" dirty="0">
                <a:solidFill>
                  <a:schemeClr val="tx2"/>
                </a:solidFill>
              </a:rPr>
              <a:t> </a:t>
            </a:r>
          </a:p>
          <a:p>
            <a:pPr eaLnBrk="1" hangingPunct="1"/>
            <a:r>
              <a:rPr lang="en-US" altLang="en-US" sz="2600" b="1" dirty="0">
                <a:solidFill>
                  <a:schemeClr val="tx2"/>
                </a:solidFill>
              </a:rPr>
              <a:t>  b) 14 </a:t>
            </a:r>
            <a:r>
              <a:rPr lang="en-US" altLang="en-US" sz="2600" b="1" dirty="0" err="1">
                <a:solidFill>
                  <a:schemeClr val="tx2"/>
                </a:solidFill>
              </a:rPr>
              <a:t>ngày</a:t>
            </a:r>
            <a:r>
              <a:rPr lang="en-US" altLang="en-US" sz="2600" b="1" dirty="0">
                <a:solidFill>
                  <a:schemeClr val="tx2"/>
                </a:solidFill>
              </a:rPr>
              <a:t> 15 </a:t>
            </a:r>
            <a:r>
              <a:rPr lang="en-US" altLang="en-US" sz="2600" b="1" dirty="0" err="1">
                <a:solidFill>
                  <a:schemeClr val="tx2"/>
                </a:solidFill>
              </a:rPr>
              <a:t>giơ</a:t>
            </a:r>
            <a:r>
              <a:rPr lang="en-US" altLang="en-US" sz="2600" b="1" dirty="0">
                <a:solidFill>
                  <a:schemeClr val="tx2"/>
                </a:solidFill>
              </a:rPr>
              <a:t>̀  – 3 </a:t>
            </a:r>
            <a:r>
              <a:rPr lang="en-US" altLang="en-US" sz="2600" b="1" dirty="0" err="1">
                <a:solidFill>
                  <a:schemeClr val="tx2"/>
                </a:solidFill>
              </a:rPr>
              <a:t>ngày</a:t>
            </a:r>
            <a:r>
              <a:rPr lang="en-US" altLang="en-US" sz="2600" b="1" dirty="0">
                <a:solidFill>
                  <a:schemeClr val="tx2"/>
                </a:solidFill>
              </a:rPr>
              <a:t> 17 </a:t>
            </a:r>
            <a:r>
              <a:rPr lang="en-US" altLang="en-US" sz="2600" b="1" dirty="0" err="1">
                <a:solidFill>
                  <a:schemeClr val="tx2"/>
                </a:solidFill>
              </a:rPr>
              <a:t>giơ</a:t>
            </a:r>
            <a:r>
              <a:rPr lang="en-US" altLang="en-US" sz="2600" b="1" dirty="0">
                <a:solidFill>
                  <a:schemeClr val="tx2"/>
                </a:solidFill>
              </a:rPr>
              <a:t>̀</a:t>
            </a:r>
          </a:p>
          <a:p>
            <a:pPr eaLnBrk="1" hangingPunct="1"/>
            <a:r>
              <a:rPr lang="en-US" altLang="en-US" sz="700" b="1" dirty="0">
                <a:solidFill>
                  <a:schemeClr val="tx2"/>
                </a:solidFill>
              </a:rPr>
              <a:t>   </a:t>
            </a:r>
          </a:p>
          <a:p>
            <a:pPr eaLnBrk="1" hangingPunct="1"/>
            <a:r>
              <a:rPr lang="en-US" altLang="en-US" sz="2600" b="1" dirty="0">
                <a:solidFill>
                  <a:schemeClr val="tx2"/>
                </a:solidFill>
              </a:rPr>
              <a:t>  c) 13 </a:t>
            </a:r>
            <a:r>
              <a:rPr lang="en-US" altLang="en-US" sz="2600" b="1" dirty="0" err="1">
                <a:solidFill>
                  <a:schemeClr val="tx2"/>
                </a:solidFill>
              </a:rPr>
              <a:t>năm</a:t>
            </a:r>
            <a:r>
              <a:rPr lang="en-US" altLang="en-US" sz="2600" b="1" dirty="0">
                <a:solidFill>
                  <a:schemeClr val="tx2"/>
                </a:solidFill>
              </a:rPr>
              <a:t> 2 </a:t>
            </a:r>
            <a:r>
              <a:rPr lang="en-US" altLang="en-US" sz="2600" b="1" dirty="0" err="1">
                <a:solidFill>
                  <a:schemeClr val="tx2"/>
                </a:solidFill>
              </a:rPr>
              <a:t>tháng</a:t>
            </a:r>
            <a:r>
              <a:rPr lang="en-US" altLang="en-US" sz="2600" b="1" dirty="0">
                <a:solidFill>
                  <a:schemeClr val="tx2"/>
                </a:solidFill>
              </a:rPr>
              <a:t> – 8 </a:t>
            </a:r>
            <a:r>
              <a:rPr lang="en-US" altLang="en-US" sz="2600" b="1" dirty="0" err="1">
                <a:solidFill>
                  <a:schemeClr val="tx2"/>
                </a:solidFill>
              </a:rPr>
              <a:t>năm</a:t>
            </a:r>
            <a:r>
              <a:rPr lang="en-US" altLang="en-US" sz="2600" b="1" dirty="0">
                <a:solidFill>
                  <a:schemeClr val="tx2"/>
                </a:solidFill>
              </a:rPr>
              <a:t> 6 </a:t>
            </a:r>
            <a:r>
              <a:rPr lang="en-US" altLang="en-US" sz="2600" b="1" dirty="0" err="1">
                <a:solidFill>
                  <a:schemeClr val="tx2"/>
                </a:solidFill>
              </a:rPr>
              <a:t>tháng</a:t>
            </a:r>
            <a:endParaRPr lang="en-US" altLang="en-US" sz="2600" b="1" dirty="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98425" y="2077641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a)  23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ngày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12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giơ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̀</a:t>
            </a:r>
            <a:endParaRPr lang="en-US" sz="2400" b="1" dirty="0">
              <a:latin typeface="+mj-lt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60401" y="2384823"/>
            <a:ext cx="2003425" cy="32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eaLnBrk="1" hangingPunct="1">
              <a:defRPr/>
            </a:pPr>
            <a:r>
              <a:rPr lang="en-US" sz="2400" b="1">
                <a:solidFill>
                  <a:srgbClr val="0000CC"/>
                </a:solidFill>
                <a:latin typeface="+mj-lt"/>
              </a:rPr>
              <a:t>3 ngày   8 giờ</a:t>
            </a:r>
          </a:p>
          <a:p>
            <a:pPr algn="just" eaLnBrk="1" hangingPunct="1">
              <a:defRPr/>
            </a:pPr>
            <a:r>
              <a:rPr lang="en-US" sz="2400" b="1">
                <a:solidFill>
                  <a:srgbClr val="0000CC"/>
                </a:solidFill>
                <a:latin typeface="+mj-lt"/>
              </a:rPr>
              <a:t>   </a:t>
            </a:r>
            <a:endParaRPr lang="en-US" sz="2400" b="1">
              <a:latin typeface="+mj-lt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693149" y="3993998"/>
            <a:ext cx="457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–</a:t>
            </a:r>
          </a:p>
          <a:p>
            <a:pPr algn="ctr" eaLnBrk="1" hangingPunct="1">
              <a:defRPr/>
            </a:pPr>
            <a:r>
              <a:rPr lang="en-US" sz="2400" b="1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20392" y="2217650"/>
            <a:ext cx="609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eaLnBrk="1" hangingPunct="1">
              <a:defRPr/>
            </a:pPr>
            <a:r>
              <a:rPr lang="en-US" sz="24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–</a:t>
            </a:r>
          </a:p>
          <a:p>
            <a:pPr algn="just" eaLnBrk="1" hangingPunct="1">
              <a:defRPr/>
            </a:pPr>
            <a:r>
              <a:rPr lang="en-US" sz="24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3603625" y="2711054"/>
            <a:ext cx="2065338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 sz="2400" b="1">
              <a:latin typeface="+mj-lt"/>
            </a:endParaRP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504825" y="2721769"/>
            <a:ext cx="1989138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algn="just" eaLnBrk="1" hangingPunct="1">
              <a:defRPr/>
            </a:pPr>
            <a:endParaRPr lang="en-US" sz="2400" b="1">
              <a:latin typeface="+mj-lt"/>
            </a:endParaRP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1531938" y="4391025"/>
            <a:ext cx="21336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 sz="2400" b="1">
              <a:latin typeface="+mj-lt"/>
            </a:endParaRP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6648451" y="2700338"/>
            <a:ext cx="2011363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 sz="2400" b="1">
              <a:latin typeface="+mj-lt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1482431" y="3849097"/>
            <a:ext cx="381000" cy="35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–</a:t>
            </a:r>
          </a:p>
          <a:p>
            <a:pPr algn="ctr" eaLnBrk="1" hangingPunct="1">
              <a:defRPr/>
            </a:pPr>
            <a:r>
              <a:rPr lang="en-US" sz="24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395004" y="2196548"/>
            <a:ext cx="617808" cy="258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– 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6400800" y="2192153"/>
            <a:ext cx="457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+mj-lt"/>
              </a:rPr>
              <a:t>–</a:t>
            </a:r>
          </a:p>
          <a:p>
            <a:pPr algn="ctr" eaLnBrk="1" hangingPunct="1">
              <a:defRPr/>
            </a:pPr>
            <a:r>
              <a:rPr lang="en-US" sz="2400" b="1" dirty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+mj-lt"/>
              </a:rPr>
              <a:t> 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08000" y="2690813"/>
            <a:ext cx="221773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eaLnBrk="1" hangingPunct="1">
              <a:defRPr/>
            </a:pPr>
            <a:r>
              <a:rPr lang="en-US" sz="2400" b="1" dirty="0">
                <a:solidFill>
                  <a:srgbClr val="CC0000"/>
                </a:solidFill>
                <a:latin typeface="+mj-lt"/>
              </a:rPr>
              <a:t>20 </a:t>
            </a:r>
            <a:r>
              <a:rPr lang="en-US" sz="2400" b="1" dirty="0" err="1">
                <a:solidFill>
                  <a:srgbClr val="CC0000"/>
                </a:solidFill>
                <a:latin typeface="+mj-lt"/>
              </a:rPr>
              <a:t>ngày</a:t>
            </a:r>
            <a:r>
              <a:rPr lang="en-US" sz="2400" b="1" dirty="0">
                <a:solidFill>
                  <a:srgbClr val="CC0000"/>
                </a:solidFill>
                <a:latin typeface="+mj-lt"/>
              </a:rPr>
              <a:t>   4 </a:t>
            </a:r>
            <a:r>
              <a:rPr lang="en-US" sz="2400" b="1" dirty="0" err="1">
                <a:solidFill>
                  <a:srgbClr val="CC0000"/>
                </a:solidFill>
                <a:latin typeface="+mj-lt"/>
              </a:rPr>
              <a:t>giơ</a:t>
            </a:r>
            <a:r>
              <a:rPr lang="en-US" sz="2400" b="1" dirty="0">
                <a:solidFill>
                  <a:srgbClr val="CC0000"/>
                </a:solidFill>
                <a:latin typeface="+mj-lt"/>
              </a:rPr>
              <a:t>̀</a:t>
            </a:r>
            <a:endParaRPr lang="en-US" sz="2400" b="1" dirty="0">
              <a:latin typeface="+mj-lt"/>
            </a:endParaRP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124200" y="2055019"/>
            <a:ext cx="2819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b)   14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ngày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15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giơ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̀</a:t>
            </a:r>
            <a:endParaRPr lang="en-US" sz="2400" b="1" dirty="0">
              <a:latin typeface="+mj-lt"/>
            </a:endParaRP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3621089" y="2365772"/>
            <a:ext cx="22177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>
                <a:solidFill>
                  <a:srgbClr val="0000CC"/>
                </a:solidFill>
                <a:latin typeface="+mj-lt"/>
              </a:rPr>
              <a:t>  3 ngày 17 giờ</a:t>
            </a:r>
            <a:endParaRPr lang="en-US" sz="2400" b="1">
              <a:latin typeface="+mj-lt"/>
            </a:endParaRP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7653338" y="2721769"/>
            <a:ext cx="1230312" cy="32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CC0000"/>
                </a:solidFill>
                <a:latin typeface="+mj-lt"/>
              </a:rPr>
              <a:t>22 </a:t>
            </a:r>
            <a:r>
              <a:rPr lang="en-US" sz="2400" b="1" dirty="0" err="1">
                <a:solidFill>
                  <a:srgbClr val="CC0000"/>
                </a:solidFill>
                <a:latin typeface="+mj-lt"/>
              </a:rPr>
              <a:t>giơ</a:t>
            </a:r>
            <a:r>
              <a:rPr lang="en-US" sz="2400" b="1" dirty="0">
                <a:solidFill>
                  <a:srgbClr val="CC0000"/>
                </a:solidFill>
                <a:latin typeface="+mj-lt"/>
              </a:rPr>
              <a:t>̀</a:t>
            </a:r>
          </a:p>
          <a:p>
            <a:pPr algn="ctr"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705600" y="2375297"/>
            <a:ext cx="2438400" cy="322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>
                <a:solidFill>
                  <a:srgbClr val="0000CC"/>
                </a:solidFill>
                <a:latin typeface="+mj-lt"/>
              </a:rPr>
              <a:t>  3 ngày 17 giờ</a:t>
            </a:r>
            <a:endParaRPr lang="en-US" sz="2400" b="1">
              <a:latin typeface="+mj-lt"/>
            </a:endParaRP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6705600" y="2055019"/>
            <a:ext cx="2438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13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ngày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39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giơ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̀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</a:rPr>
              <a:t>  </a:t>
            </a:r>
            <a:endParaRPr lang="en-US" sz="2400" b="1" dirty="0">
              <a:latin typeface="+mj-lt"/>
            </a:endParaRPr>
          </a:p>
        </p:txBody>
      </p:sp>
      <p:sp>
        <p:nvSpPr>
          <p:cNvPr id="13334" name="AutoShape 22"/>
          <p:cNvSpPr>
            <a:spLocks noChangeArrowheads="1"/>
          </p:cNvSpPr>
          <p:nvPr/>
        </p:nvSpPr>
        <p:spPr bwMode="auto">
          <a:xfrm>
            <a:off x="4035425" y="3838575"/>
            <a:ext cx="838200" cy="1143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2400" b="1">
              <a:ln>
                <a:solidFill>
                  <a:srgbClr val="FF3300"/>
                </a:solidFill>
              </a:ln>
              <a:latin typeface="+mj-lt"/>
            </a:endParaRPr>
          </a:p>
        </p:txBody>
      </p:sp>
      <p:sp>
        <p:nvSpPr>
          <p:cNvPr id="13335" name="AutoShape 23"/>
          <p:cNvSpPr>
            <a:spLocks noChangeArrowheads="1"/>
          </p:cNvSpPr>
          <p:nvPr/>
        </p:nvSpPr>
        <p:spPr bwMode="auto">
          <a:xfrm>
            <a:off x="5849938" y="2191941"/>
            <a:ext cx="838200" cy="1143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00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2400" b="1">
              <a:ln>
                <a:solidFill>
                  <a:srgbClr val="FF3300"/>
                </a:solidFill>
              </a:ln>
              <a:latin typeface="+mj-lt"/>
            </a:endParaRP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1655764" y="4048125"/>
            <a:ext cx="230663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>
                <a:solidFill>
                  <a:srgbClr val="0000CC"/>
                </a:solidFill>
                <a:latin typeface="+mj-lt"/>
              </a:rPr>
              <a:t>  8 năm 6 tháng</a:t>
            </a:r>
            <a:endParaRPr lang="en-US" sz="2400" b="1">
              <a:latin typeface="+mj-lt"/>
            </a:endParaRP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1219200" y="3699272"/>
            <a:ext cx="27432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c)   13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năm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2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tháng</a:t>
            </a:r>
            <a:endParaRPr lang="en-US" sz="2400" b="1" dirty="0">
              <a:latin typeface="+mj-lt"/>
            </a:endParaRP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4949826" y="3704035"/>
            <a:ext cx="25939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12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năm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14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tháng</a:t>
            </a:r>
            <a:endParaRPr lang="en-US" sz="2400" b="1" dirty="0">
              <a:latin typeface="+mj-lt"/>
            </a:endParaRPr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V="1">
            <a:off x="4911725" y="4375547"/>
            <a:ext cx="2286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 sz="2400" b="1">
              <a:latin typeface="+mj-lt"/>
            </a:endParaRP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4927600" y="4048126"/>
            <a:ext cx="2362200" cy="27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>
                <a:solidFill>
                  <a:srgbClr val="0000CC"/>
                </a:solidFill>
                <a:latin typeface="+mj-lt"/>
              </a:rPr>
              <a:t>  8 năm   6 tháng</a:t>
            </a:r>
            <a:endParaRPr lang="en-US" sz="2400" b="1">
              <a:latin typeface="+mj-lt"/>
            </a:endParaRP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6061076" y="4344591"/>
            <a:ext cx="1241425" cy="244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 algn="just" eaLnBrk="1" hangingPunct="1">
              <a:defRPr/>
            </a:pPr>
            <a:r>
              <a:rPr lang="en-US" sz="2400" b="1" dirty="0">
                <a:solidFill>
                  <a:srgbClr val="CC0000"/>
                </a:solidFill>
                <a:latin typeface="+mj-lt"/>
              </a:rPr>
              <a:t>8 </a:t>
            </a:r>
            <a:r>
              <a:rPr lang="en-US" sz="2400" b="1" dirty="0" err="1">
                <a:solidFill>
                  <a:srgbClr val="CC0000"/>
                </a:solidFill>
                <a:latin typeface="+mj-lt"/>
              </a:rPr>
              <a:t>tháng</a:t>
            </a:r>
            <a:endParaRPr lang="en-US" sz="2400" b="1" dirty="0">
              <a:solidFill>
                <a:srgbClr val="CC0000"/>
              </a:solidFill>
              <a:latin typeface="+mj-lt"/>
            </a:endParaRPr>
          </a:p>
          <a:p>
            <a:pPr algn="just"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  <p:pic>
        <p:nvPicPr>
          <p:cNvPr id="11297" name="Picture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50" y="1977629"/>
            <a:ext cx="554038" cy="111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3846514" y="1657350"/>
            <a:ext cx="51450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: 14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ngày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15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giờ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= </a:t>
            </a:r>
            <a:r>
              <a:rPr lang="en-US" sz="2400" b="1" dirty="0">
                <a:solidFill>
                  <a:srgbClr val="0000CC"/>
                </a:solidFill>
              </a:rPr>
              <a:t>13 </a:t>
            </a:r>
            <a:r>
              <a:rPr lang="en-US" sz="2400" b="1" dirty="0" err="1">
                <a:solidFill>
                  <a:srgbClr val="0000CC"/>
                </a:solidFill>
              </a:rPr>
              <a:t>ngày</a:t>
            </a:r>
            <a:r>
              <a:rPr lang="en-US" sz="2400" b="1" dirty="0">
                <a:solidFill>
                  <a:srgbClr val="0000CC"/>
                </a:solidFill>
              </a:rPr>
              <a:t> 39 </a:t>
            </a:r>
            <a:r>
              <a:rPr lang="en-US" sz="2400" b="1" dirty="0" err="1">
                <a:solidFill>
                  <a:srgbClr val="0000CC"/>
                </a:solidFill>
              </a:rPr>
              <a:t>giơ</a:t>
            </a:r>
            <a:r>
              <a:rPr lang="en-US" sz="2400" b="1" dirty="0">
                <a:solidFill>
                  <a:srgbClr val="0000CC"/>
                </a:solidFill>
              </a:rPr>
              <a:t>̀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̀</a:t>
            </a:r>
            <a:endParaRPr lang="en-US" sz="2400" b="1" dirty="0">
              <a:latin typeface="+mj-lt"/>
            </a:endParaRPr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6646864" y="2680098"/>
            <a:ext cx="1309687" cy="32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CC0000"/>
                </a:solidFill>
                <a:latin typeface="+mj-lt"/>
              </a:rPr>
              <a:t>10 </a:t>
            </a:r>
            <a:r>
              <a:rPr lang="en-US" sz="2400" b="1" dirty="0" err="1">
                <a:solidFill>
                  <a:srgbClr val="CC0000"/>
                </a:solidFill>
                <a:latin typeface="+mj-lt"/>
              </a:rPr>
              <a:t>ngày</a:t>
            </a:r>
            <a:endParaRPr lang="en-US" sz="2400" b="1" dirty="0">
              <a:latin typeface="+mj-lt"/>
            </a:endParaRPr>
          </a:p>
        </p:txBody>
      </p:sp>
      <p:pic>
        <p:nvPicPr>
          <p:cNvPr id="39" name="Picture 3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8" y="3699272"/>
            <a:ext cx="268287" cy="810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1853407" y="3110151"/>
            <a:ext cx="492601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13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năm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2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tháng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= </a:t>
            </a:r>
            <a:r>
              <a:rPr lang="en-US" sz="2400" b="1" dirty="0">
                <a:solidFill>
                  <a:srgbClr val="0000CC"/>
                </a:solidFill>
              </a:rPr>
              <a:t>12 </a:t>
            </a:r>
            <a:r>
              <a:rPr lang="en-US" sz="2400" b="1" dirty="0" err="1">
                <a:solidFill>
                  <a:srgbClr val="0000CC"/>
                </a:solidFill>
              </a:rPr>
              <a:t>năm</a:t>
            </a:r>
            <a:r>
              <a:rPr lang="en-US" sz="2400" b="1" dirty="0">
                <a:solidFill>
                  <a:srgbClr val="0000CC"/>
                </a:solidFill>
              </a:rPr>
              <a:t> 14 </a:t>
            </a:r>
            <a:r>
              <a:rPr lang="en-US" sz="2400" b="1" dirty="0" err="1">
                <a:solidFill>
                  <a:srgbClr val="0000CC"/>
                </a:solidFill>
              </a:rPr>
              <a:t>tháng</a:t>
            </a:r>
            <a:endParaRPr lang="en-US" sz="2400" b="1" dirty="0"/>
          </a:p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872038" y="4321969"/>
            <a:ext cx="1268412" cy="24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 algn="just" eaLnBrk="1" hangingPunct="1">
              <a:defRPr/>
            </a:pPr>
            <a:r>
              <a:rPr lang="en-US" sz="2400" b="1" dirty="0">
                <a:solidFill>
                  <a:srgbClr val="CC0000"/>
                </a:solidFill>
                <a:latin typeface="+mj-lt"/>
              </a:rPr>
              <a:t>4 </a:t>
            </a:r>
            <a:r>
              <a:rPr lang="en-US" sz="2400" b="1" dirty="0" err="1">
                <a:solidFill>
                  <a:srgbClr val="CC0000"/>
                </a:solidFill>
                <a:latin typeface="+mj-lt"/>
              </a:rPr>
              <a:t>năm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211937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0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4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build="allAtOnce"/>
      <p:bldP spid="13317" grpId="0"/>
      <p:bldP spid="13318" grpId="0"/>
      <p:bldP spid="13328" grpId="0"/>
      <p:bldP spid="13329" grpId="0"/>
      <p:bldP spid="13330" grpId="0"/>
      <p:bldP spid="13331" grpId="0"/>
      <p:bldP spid="13332" grpId="0"/>
      <p:bldP spid="13333" grpId="0"/>
      <p:bldP spid="13334" grpId="0" animBg="1"/>
      <p:bldP spid="13335" grpId="0" animBg="1"/>
      <p:bldP spid="13336" grpId="0"/>
      <p:bldP spid="13337" grpId="0"/>
      <p:bldP spid="13338" grpId="0"/>
      <p:bldP spid="13340" grpId="0"/>
      <p:bldP spid="13341" grpId="0"/>
      <p:bldP spid="35" grpId="0"/>
      <p:bldP spid="35" grpId="1"/>
      <p:bldP spid="36" grpId="0"/>
      <p:bldP spid="40" grpId="0"/>
      <p:bldP spid="40" grpId="1"/>
      <p:bldP spid="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-13097"/>
            <a:ext cx="8991600" cy="1354217"/>
          </a:xfrm>
          <a:prstGeom prst="rect">
            <a:avLst/>
          </a:prstGeom>
          <a:noFill/>
          <a:ln w="19050">
            <a:solidFill>
              <a:srgbClr val="FF2D2D"/>
            </a:solidFill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3000" b="1" dirty="0" err="1">
                <a:solidFill>
                  <a:srgbClr val="FF0000"/>
                </a:solidFill>
              </a:rPr>
              <a:t>Bài</a:t>
            </a:r>
            <a:r>
              <a:rPr lang="en-US" sz="3000" b="1" dirty="0">
                <a:solidFill>
                  <a:srgbClr val="FF0000"/>
                </a:solidFill>
              </a:rPr>
              <a:t> 3: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Một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người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từ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lúc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6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giờ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45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và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đến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lúc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8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giờ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30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Giữa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đường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người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đó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nghỉ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15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Hỏi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nếu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không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kể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thời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gian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nghỉ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người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đó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quãng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đường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AB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hết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bao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nhiêu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thời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gian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05200" y="1454781"/>
            <a:ext cx="1600200" cy="5847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3200" b="1" dirty="0" err="1">
                <a:solidFill>
                  <a:srgbClr val="FF0000"/>
                </a:solidFill>
              </a:rPr>
              <a:t>Tóm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tắt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52712" y="1993813"/>
            <a:ext cx="3838575" cy="1785104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từ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lúc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6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giờ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45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 eaLnBrk="1" hangingPunct="1">
              <a:defRPr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Đến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lúc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8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giờ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30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algn="just" eaLnBrk="1" hangingPunct="1">
              <a:defRPr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Nghỉ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15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algn="just" eaLnBrk="1" hangingPunct="1">
              <a:defRPr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Thời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gian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từ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đến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B?</a:t>
            </a:r>
          </a:p>
        </p:txBody>
      </p:sp>
    </p:spTree>
    <p:extLst>
      <p:ext uri="{BB962C8B-B14F-4D97-AF65-F5344CB8AC3E}">
        <p14:creationId xmlns:p14="http://schemas.microsoft.com/office/powerpoint/2010/main" val="79510263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-13097"/>
            <a:ext cx="8991600" cy="1354217"/>
          </a:xfrm>
          <a:prstGeom prst="rect">
            <a:avLst/>
          </a:prstGeom>
          <a:noFill/>
          <a:ln w="19050">
            <a:solidFill>
              <a:srgbClr val="FF2D2D"/>
            </a:solidFill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3000" b="1" dirty="0" err="1">
                <a:solidFill>
                  <a:srgbClr val="FF0000"/>
                </a:solidFill>
              </a:rPr>
              <a:t>Bài</a:t>
            </a:r>
            <a:r>
              <a:rPr lang="en-US" sz="3000" b="1" dirty="0">
                <a:solidFill>
                  <a:srgbClr val="FF0000"/>
                </a:solidFill>
              </a:rPr>
              <a:t> 3: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Một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người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từ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lúc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6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giờ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45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và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đến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lúc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8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giờ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30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Giữa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đường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người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đó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nghỉ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15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Hỏi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nếu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không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kể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thời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gian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nghỉ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người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đó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quãng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đường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AB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hết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bao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nhiêu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thời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gian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5200" y="1478280"/>
            <a:ext cx="1600200" cy="584775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3200" b="1" dirty="0" err="1">
                <a:solidFill>
                  <a:srgbClr val="FF0000"/>
                </a:solidFill>
              </a:rPr>
              <a:t>Bài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giải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5005" y="2104252"/>
            <a:ext cx="8023225" cy="892552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Thời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gian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thực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tế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người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đó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quãng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đường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AB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là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algn="just" eaLnBrk="1" hangingPunct="1">
              <a:defRPr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8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giờ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30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- 6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giờ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45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- 15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80627" y="2556482"/>
            <a:ext cx="2209800" cy="49244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giờ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30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86617" y="3091550"/>
            <a:ext cx="3935413" cy="492443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2600" b="1" dirty="0" err="1">
                <a:solidFill>
                  <a:srgbClr val="FF0000"/>
                </a:solidFill>
              </a:rPr>
              <a:t>Đáp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 err="1">
                <a:solidFill>
                  <a:srgbClr val="FF0000"/>
                </a:solidFill>
              </a:rPr>
              <a:t>số</a:t>
            </a:r>
            <a:r>
              <a:rPr lang="en-US" sz="2600" b="1" dirty="0">
                <a:solidFill>
                  <a:srgbClr val="FF0000"/>
                </a:solidFill>
              </a:rPr>
              <a:t>: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giờ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30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phút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98019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owchart: Alternate Process 12"/>
          <p:cNvSpPr/>
          <p:nvPr/>
        </p:nvSpPr>
        <p:spPr>
          <a:xfrm>
            <a:off x="0" y="742950"/>
            <a:ext cx="9144000" cy="400050"/>
          </a:xfrm>
          <a:prstGeom prst="flowChartAlternateProcess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DẶN DÒ:</a:t>
            </a:r>
          </a:p>
        </p:txBody>
      </p:sp>
      <p:pic>
        <p:nvPicPr>
          <p:cNvPr id="11268" name="Picture 8" descr="hin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143000"/>
            <a:ext cx="92964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1828800" y="1885951"/>
            <a:ext cx="59436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/>
            <a:r>
              <a:rPr lang="en-US" altLang="en-US" sz="2800" b="1" dirty="0">
                <a:solidFill>
                  <a:srgbClr val="FF2D2D"/>
                </a:solidFill>
              </a:rPr>
              <a:t>- </a:t>
            </a:r>
            <a:r>
              <a:rPr lang="en-US" altLang="en-US" sz="2800" b="1" dirty="0" err="1">
                <a:solidFill>
                  <a:srgbClr val="FF2D2D"/>
                </a:solidFill>
              </a:rPr>
              <a:t>Xem</a:t>
            </a:r>
            <a:r>
              <a:rPr lang="en-US" altLang="en-US" sz="2800" b="1" dirty="0">
                <a:solidFill>
                  <a:srgbClr val="FF2D2D"/>
                </a:solidFill>
              </a:rPr>
              <a:t> </a:t>
            </a:r>
            <a:r>
              <a:rPr lang="en-US" altLang="en-US" sz="2800" b="1" dirty="0" err="1">
                <a:solidFill>
                  <a:srgbClr val="FF2D2D"/>
                </a:solidFill>
              </a:rPr>
              <a:t>lại</a:t>
            </a:r>
            <a:r>
              <a:rPr lang="en-US" altLang="en-US" sz="2800" b="1" dirty="0">
                <a:solidFill>
                  <a:srgbClr val="FF2D2D"/>
                </a:solidFill>
              </a:rPr>
              <a:t>: </a:t>
            </a:r>
            <a:r>
              <a:rPr lang="en-US" altLang="en-US" sz="2800" b="1" dirty="0" err="1">
                <a:solidFill>
                  <a:srgbClr val="FF2D2D"/>
                </a:solidFill>
              </a:rPr>
              <a:t>Cộng</a:t>
            </a:r>
            <a:r>
              <a:rPr lang="en-US" altLang="en-US" sz="2800" b="1" dirty="0">
                <a:solidFill>
                  <a:srgbClr val="FF2D2D"/>
                </a:solidFill>
              </a:rPr>
              <a:t>, </a:t>
            </a:r>
            <a:r>
              <a:rPr lang="en-US" altLang="en-US" sz="2800" b="1" dirty="0" err="1">
                <a:solidFill>
                  <a:srgbClr val="FF2D2D"/>
                </a:solidFill>
              </a:rPr>
              <a:t>trừ</a:t>
            </a:r>
            <a:r>
              <a:rPr lang="en-US" altLang="en-US" sz="2800" b="1" dirty="0">
                <a:solidFill>
                  <a:srgbClr val="FF2D2D"/>
                </a:solidFill>
              </a:rPr>
              <a:t> </a:t>
            </a:r>
            <a:r>
              <a:rPr lang="en-US" altLang="en-US" sz="2800" b="1" dirty="0" err="1">
                <a:solidFill>
                  <a:srgbClr val="FF2D2D"/>
                </a:solidFill>
              </a:rPr>
              <a:t>sô</a:t>
            </a:r>
            <a:r>
              <a:rPr lang="en-US" altLang="en-US" sz="2800" b="1" dirty="0">
                <a:solidFill>
                  <a:srgbClr val="FF2D2D"/>
                </a:solidFill>
              </a:rPr>
              <a:t>́ </a:t>
            </a:r>
            <a:r>
              <a:rPr lang="en-US" altLang="en-US" sz="2800" b="1" dirty="0" err="1">
                <a:solidFill>
                  <a:srgbClr val="FF2D2D"/>
                </a:solidFill>
              </a:rPr>
              <a:t>đo</a:t>
            </a:r>
            <a:r>
              <a:rPr lang="en-US" altLang="en-US" sz="2800" b="1" dirty="0">
                <a:solidFill>
                  <a:srgbClr val="FF2D2D"/>
                </a:solidFill>
              </a:rPr>
              <a:t> </a:t>
            </a:r>
            <a:r>
              <a:rPr lang="en-US" altLang="en-US" sz="2800" b="1" dirty="0" err="1">
                <a:solidFill>
                  <a:srgbClr val="FF2D2D"/>
                </a:solidFill>
              </a:rPr>
              <a:t>thời</a:t>
            </a:r>
            <a:r>
              <a:rPr lang="en-US" altLang="en-US" sz="2800" b="1" dirty="0">
                <a:solidFill>
                  <a:srgbClr val="FF2D2D"/>
                </a:solidFill>
              </a:rPr>
              <a:t> </a:t>
            </a:r>
            <a:r>
              <a:rPr lang="en-US" altLang="en-US" sz="2800" b="1" dirty="0" err="1">
                <a:solidFill>
                  <a:srgbClr val="FF2D2D"/>
                </a:solidFill>
              </a:rPr>
              <a:t>gian</a:t>
            </a:r>
            <a:r>
              <a:rPr lang="en-US" altLang="en-US" sz="2800" b="1" dirty="0">
                <a:solidFill>
                  <a:srgbClr val="FF2D2D"/>
                </a:solidFill>
              </a:rPr>
              <a:t>. </a:t>
            </a:r>
          </a:p>
          <a:p>
            <a:pPr marL="457200" indent="-457200" algn="just">
              <a:buFontTx/>
              <a:buChar char="-"/>
            </a:pPr>
            <a:r>
              <a:rPr lang="en-US" altLang="en-US" sz="2800" b="1" dirty="0" err="1">
                <a:solidFill>
                  <a:srgbClr val="FF2D2D"/>
                </a:solidFill>
              </a:rPr>
              <a:t>Xem</a:t>
            </a:r>
            <a:r>
              <a:rPr lang="en-US" altLang="en-US" sz="2800" b="1" dirty="0">
                <a:solidFill>
                  <a:srgbClr val="FF2D2D"/>
                </a:solidFill>
              </a:rPr>
              <a:t> </a:t>
            </a:r>
            <a:r>
              <a:rPr lang="en-US" altLang="en-US" sz="2800" b="1" dirty="0" err="1">
                <a:solidFill>
                  <a:srgbClr val="FF2D2D"/>
                </a:solidFill>
              </a:rPr>
              <a:t>trước</a:t>
            </a:r>
            <a:r>
              <a:rPr lang="en-US" altLang="en-US" sz="2800" b="1" dirty="0">
                <a:solidFill>
                  <a:srgbClr val="FF2D2D"/>
                </a:solidFill>
              </a:rPr>
              <a:t> </a:t>
            </a:r>
            <a:r>
              <a:rPr lang="en-US" altLang="en-US" sz="2800" b="1" dirty="0" err="1">
                <a:solidFill>
                  <a:srgbClr val="FF2D2D"/>
                </a:solidFill>
              </a:rPr>
              <a:t>bài</a:t>
            </a:r>
            <a:r>
              <a:rPr lang="en-US" altLang="en-US" sz="2800" b="1" dirty="0">
                <a:solidFill>
                  <a:srgbClr val="FF2D2D"/>
                </a:solidFill>
              </a:rPr>
              <a:t>: </a:t>
            </a:r>
            <a:r>
              <a:rPr lang="vi-VN" altLang="en-US" sz="2800" b="1" dirty="0">
                <a:solidFill>
                  <a:srgbClr val="FF2D2D"/>
                </a:solidFill>
              </a:rPr>
              <a:t>Nhân số đo thời gian.</a:t>
            </a:r>
            <a:endParaRPr lang="en-US" altLang="en-US" sz="2800" b="1" dirty="0">
              <a:solidFill>
                <a:srgbClr val="FF2D2D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en-US" altLang="en-US" sz="2800" b="1" dirty="0" err="1">
                <a:solidFill>
                  <a:srgbClr val="FF2D2D"/>
                </a:solidFill>
              </a:rPr>
              <a:t>Làm</a:t>
            </a:r>
            <a:r>
              <a:rPr lang="en-US" altLang="en-US" sz="2800" b="1" dirty="0">
                <a:solidFill>
                  <a:srgbClr val="FF2D2D"/>
                </a:solidFill>
              </a:rPr>
              <a:t> VBT </a:t>
            </a:r>
            <a:r>
              <a:rPr lang="en-US" altLang="en-US" sz="2800" b="1" dirty="0" err="1">
                <a:solidFill>
                  <a:srgbClr val="FF2D2D"/>
                </a:solidFill>
              </a:rPr>
              <a:t>Toán</a:t>
            </a:r>
            <a:r>
              <a:rPr lang="en-US" altLang="en-US" sz="2800" b="1" dirty="0">
                <a:solidFill>
                  <a:srgbClr val="FF2D2D"/>
                </a:solidFill>
              </a:rPr>
              <a:t> </a:t>
            </a:r>
            <a:r>
              <a:rPr lang="en-US" altLang="en-US" sz="2800" b="1" dirty="0" err="1">
                <a:solidFill>
                  <a:srgbClr val="FF2D2D"/>
                </a:solidFill>
              </a:rPr>
              <a:t>tiết</a:t>
            </a:r>
            <a:r>
              <a:rPr lang="en-US" altLang="en-US" sz="2800" b="1" dirty="0">
                <a:solidFill>
                  <a:srgbClr val="FF2D2D"/>
                </a:solidFill>
              </a:rPr>
              <a:t> </a:t>
            </a:r>
            <a:r>
              <a:rPr lang="en-US" altLang="en-US" sz="2800" b="1" dirty="0" err="1">
                <a:solidFill>
                  <a:srgbClr val="FF2D2D"/>
                </a:solidFill>
              </a:rPr>
              <a:t>Luyện</a:t>
            </a:r>
            <a:r>
              <a:rPr lang="en-US" altLang="en-US" sz="2800" b="1" dirty="0">
                <a:solidFill>
                  <a:srgbClr val="FF2D2D"/>
                </a:solidFill>
              </a:rPr>
              <a:t> </a:t>
            </a:r>
            <a:r>
              <a:rPr lang="en-US" altLang="en-US" sz="2800" b="1" dirty="0" err="1">
                <a:solidFill>
                  <a:srgbClr val="FF2D2D"/>
                </a:solidFill>
              </a:rPr>
              <a:t>tập</a:t>
            </a:r>
            <a:r>
              <a:rPr lang="en-US" altLang="en-US" sz="2800" b="1" dirty="0">
                <a:solidFill>
                  <a:srgbClr val="FF2D2D"/>
                </a:solidFill>
              </a:rPr>
              <a:t>.                                       </a:t>
            </a:r>
            <a:endParaRPr lang="en-US" altLang="en-US" sz="2800" dirty="0">
              <a:solidFill>
                <a:srgbClr val="FF2D2D"/>
              </a:solidFill>
            </a:endParaRPr>
          </a:p>
        </p:txBody>
      </p:sp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"/>
          <p:cNvSpPr>
            <a:spLocks noChangeArrowheads="1"/>
          </p:cNvSpPr>
          <p:nvPr/>
        </p:nvSpPr>
        <p:spPr bwMode="auto">
          <a:xfrm>
            <a:off x="533401" y="1581150"/>
            <a:ext cx="8001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64" tIns="47881" rIns="95764" bIns="47881"/>
          <a:lstStyle/>
          <a:p>
            <a:pPr eaLnBrk="1" hangingPunct="1">
              <a:defRPr/>
            </a:pPr>
            <a:r>
              <a:rPr lang="en-US" sz="40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Tính</a:t>
            </a: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vi-VN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a) 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3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15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phút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+ 2 giờ10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phút</a:t>
            </a:r>
            <a:endParaRPr lang="vi-VN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vi-VN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b) 2 ngày 6 giờ + 7 ngày 19 giờ</a:t>
            </a:r>
          </a:p>
          <a:p>
            <a:pPr eaLnBrk="1" hangingPunct="1">
              <a:defRPr/>
            </a:pP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5" name="TextBox 6"/>
          <p:cNvSpPr txBox="1">
            <a:spLocks noChangeArrowheads="1"/>
          </p:cNvSpPr>
          <p:nvPr/>
        </p:nvSpPr>
        <p:spPr bwMode="auto">
          <a:xfrm>
            <a:off x="2209800" y="438150"/>
            <a:ext cx="434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4800" b="1" dirty="0" err="1">
                <a:solidFill>
                  <a:srgbClr val="00B050"/>
                </a:solidFill>
              </a:rPr>
              <a:t>Ôn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vi-VN" sz="4800" b="1" dirty="0">
                <a:solidFill>
                  <a:srgbClr val="00B050"/>
                </a:solidFill>
              </a:rPr>
              <a:t>bài cũ</a:t>
            </a:r>
            <a:endParaRPr lang="en-US" sz="4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011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28600" y="1553345"/>
            <a:ext cx="3238499" cy="1540846"/>
            <a:chOff x="782639" y="1494235"/>
            <a:chExt cx="3238499" cy="1540846"/>
          </a:xfrm>
        </p:grpSpPr>
        <p:sp>
          <p:nvSpPr>
            <p:cNvPr id="2" name="Text Box 5"/>
            <p:cNvSpPr txBox="1">
              <a:spLocks noChangeArrowheads="1"/>
            </p:cNvSpPr>
            <p:nvPr/>
          </p:nvSpPr>
          <p:spPr bwMode="auto">
            <a:xfrm>
              <a:off x="1125538" y="1494235"/>
              <a:ext cx="2895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 dirty="0"/>
                <a:t>3 </a:t>
              </a:r>
              <a:r>
                <a:rPr lang="en-US" b="1" dirty="0" err="1"/>
                <a:t>gi</a:t>
              </a:r>
              <a:r>
                <a:rPr lang="vi-VN" b="1" dirty="0"/>
                <a:t>ờ</a:t>
              </a:r>
              <a:r>
                <a:rPr lang="en-US" b="1" dirty="0"/>
                <a:t> 15 </a:t>
              </a:r>
              <a:r>
                <a:rPr lang="en-US" b="1" dirty="0" err="1"/>
                <a:t>phút</a:t>
              </a:r>
              <a:endParaRPr lang="en-US" sz="2400" b="1" dirty="0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782639" y="1915716"/>
              <a:ext cx="274637" cy="205978"/>
              <a:chOff x="528" y="2760"/>
              <a:chExt cx="173" cy="173"/>
            </a:xfrm>
          </p:grpSpPr>
          <p:sp>
            <p:nvSpPr>
              <p:cNvPr id="4" name="Minus 3"/>
              <p:cNvSpPr/>
              <p:nvPr/>
            </p:nvSpPr>
            <p:spPr>
              <a:xfrm>
                <a:off x="528" y="2832"/>
                <a:ext cx="173" cy="29"/>
              </a:xfrm>
              <a:prstGeom prst="mathMin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7429" name="Minus 56"/>
              <p:cNvSpPr>
                <a:spLocks/>
              </p:cNvSpPr>
              <p:nvPr/>
            </p:nvSpPr>
            <p:spPr bwMode="auto">
              <a:xfrm rot="5400000">
                <a:off x="528" y="2832"/>
                <a:ext cx="173" cy="29"/>
              </a:xfrm>
              <a:custGeom>
                <a:avLst/>
                <a:gdLst>
                  <a:gd name="T0" fmla="*/ 0 w 274320"/>
                  <a:gd name="T1" fmla="*/ 0 h 45719"/>
                  <a:gd name="T2" fmla="*/ 0 w 274320"/>
                  <a:gd name="T3" fmla="*/ 0 h 45719"/>
                  <a:gd name="T4" fmla="*/ 0 w 274320"/>
                  <a:gd name="T5" fmla="*/ 0 h 45719"/>
                  <a:gd name="T6" fmla="*/ 0 w 274320"/>
                  <a:gd name="T7" fmla="*/ 0 h 45719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36470 w 274320"/>
                  <a:gd name="T13" fmla="*/ 17342 h 45719"/>
                  <a:gd name="T14" fmla="*/ 237850 w 274320"/>
                  <a:gd name="T15" fmla="*/ 28377 h 4571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74320" h="45719">
                    <a:moveTo>
                      <a:pt x="36361" y="17483"/>
                    </a:moveTo>
                    <a:lnTo>
                      <a:pt x="237959" y="17483"/>
                    </a:lnTo>
                    <a:lnTo>
                      <a:pt x="237959" y="28236"/>
                    </a:lnTo>
                    <a:lnTo>
                      <a:pt x="36361" y="28236"/>
                    </a:lnTo>
                    <a:lnTo>
                      <a:pt x="36361" y="17483"/>
                    </a:lnTo>
                    <a:close/>
                  </a:path>
                </a:pathLst>
              </a:custGeom>
              <a:solidFill>
                <a:schemeClr val="tx1"/>
              </a:solidFill>
              <a:ln w="254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125538" y="1965722"/>
              <a:ext cx="2667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 dirty="0"/>
                <a:t>2 </a:t>
              </a:r>
              <a:r>
                <a:rPr lang="en-US" b="1" dirty="0" err="1"/>
                <a:t>gi</a:t>
              </a:r>
              <a:r>
                <a:rPr lang="vi-VN" b="1" dirty="0"/>
                <a:t>ờ </a:t>
              </a:r>
              <a:r>
                <a:rPr lang="en-US" b="1" dirty="0"/>
                <a:t>10 </a:t>
              </a:r>
              <a:r>
                <a:rPr lang="en-US" b="1" dirty="0" err="1"/>
                <a:t>phút</a:t>
              </a:r>
              <a:endParaRPr lang="en-US" sz="2400" b="1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057276" y="2471618"/>
              <a:ext cx="2651125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109663" y="2450306"/>
              <a:ext cx="2667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 dirty="0">
                  <a:solidFill>
                    <a:srgbClr val="000099"/>
                  </a:solidFill>
                </a:rPr>
                <a:t>5 </a:t>
              </a:r>
              <a:r>
                <a:rPr lang="en-US" b="1" dirty="0" err="1">
                  <a:solidFill>
                    <a:srgbClr val="000099"/>
                  </a:solidFill>
                </a:rPr>
                <a:t>gi</a:t>
              </a:r>
              <a:r>
                <a:rPr lang="vi-VN" b="1" dirty="0">
                  <a:solidFill>
                    <a:srgbClr val="000099"/>
                  </a:solidFill>
                </a:rPr>
                <a:t>ờ</a:t>
              </a:r>
              <a:r>
                <a:rPr lang="en-US" b="1" dirty="0">
                  <a:solidFill>
                    <a:srgbClr val="000099"/>
                  </a:solidFill>
                </a:rPr>
                <a:t> 25 </a:t>
              </a:r>
              <a:r>
                <a:rPr lang="en-US" b="1" dirty="0" err="1">
                  <a:solidFill>
                    <a:srgbClr val="000099"/>
                  </a:solidFill>
                </a:rPr>
                <a:t>phút</a:t>
              </a:r>
              <a:endParaRPr lang="en-US" sz="2400" b="1" dirty="0">
                <a:solidFill>
                  <a:srgbClr val="000099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886200" y="1428750"/>
            <a:ext cx="4114800" cy="2533590"/>
            <a:chOff x="782639" y="1494235"/>
            <a:chExt cx="3238499" cy="2533590"/>
          </a:xfrm>
        </p:grpSpPr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1125538" y="1494235"/>
              <a:ext cx="2895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 dirty="0"/>
                <a:t>2 </a:t>
              </a:r>
              <a:r>
                <a:rPr lang="en-US" b="1" dirty="0" err="1"/>
                <a:t>ngày</a:t>
              </a:r>
              <a:r>
                <a:rPr lang="en-US" b="1" dirty="0"/>
                <a:t>   6 </a:t>
              </a:r>
              <a:r>
                <a:rPr lang="en-US" b="1" dirty="0" err="1"/>
                <a:t>giờ</a:t>
              </a:r>
              <a:endParaRPr lang="en-US" sz="2400" b="1" dirty="0"/>
            </a:p>
          </p:txBody>
        </p:sp>
        <p:grpSp>
          <p:nvGrpSpPr>
            <p:cNvPr id="29" name="Group 14"/>
            <p:cNvGrpSpPr>
              <a:grpSpLocks/>
            </p:cNvGrpSpPr>
            <p:nvPr/>
          </p:nvGrpSpPr>
          <p:grpSpPr bwMode="auto">
            <a:xfrm>
              <a:off x="782639" y="1915716"/>
              <a:ext cx="274637" cy="205978"/>
              <a:chOff x="528" y="2760"/>
              <a:chExt cx="173" cy="173"/>
            </a:xfrm>
          </p:grpSpPr>
          <p:sp>
            <p:nvSpPr>
              <p:cNvPr id="33" name="Minus 32"/>
              <p:cNvSpPr/>
              <p:nvPr/>
            </p:nvSpPr>
            <p:spPr>
              <a:xfrm>
                <a:off x="528" y="2832"/>
                <a:ext cx="173" cy="29"/>
              </a:xfrm>
              <a:prstGeom prst="mathMinu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4" name="Minus 56"/>
              <p:cNvSpPr>
                <a:spLocks/>
              </p:cNvSpPr>
              <p:nvPr/>
            </p:nvSpPr>
            <p:spPr bwMode="auto">
              <a:xfrm rot="5400000">
                <a:off x="528" y="2832"/>
                <a:ext cx="173" cy="29"/>
              </a:xfrm>
              <a:custGeom>
                <a:avLst/>
                <a:gdLst>
                  <a:gd name="T0" fmla="*/ 0 w 274320"/>
                  <a:gd name="T1" fmla="*/ 0 h 45719"/>
                  <a:gd name="T2" fmla="*/ 0 w 274320"/>
                  <a:gd name="T3" fmla="*/ 0 h 45719"/>
                  <a:gd name="T4" fmla="*/ 0 w 274320"/>
                  <a:gd name="T5" fmla="*/ 0 h 45719"/>
                  <a:gd name="T6" fmla="*/ 0 w 274320"/>
                  <a:gd name="T7" fmla="*/ 0 h 45719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  <a:gd name="T12" fmla="*/ 36470 w 274320"/>
                  <a:gd name="T13" fmla="*/ 17342 h 45719"/>
                  <a:gd name="T14" fmla="*/ 237850 w 274320"/>
                  <a:gd name="T15" fmla="*/ 28377 h 4571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74320" h="45719">
                    <a:moveTo>
                      <a:pt x="36361" y="17483"/>
                    </a:moveTo>
                    <a:lnTo>
                      <a:pt x="237959" y="17483"/>
                    </a:lnTo>
                    <a:lnTo>
                      <a:pt x="237959" y="28236"/>
                    </a:lnTo>
                    <a:lnTo>
                      <a:pt x="36361" y="28236"/>
                    </a:lnTo>
                    <a:lnTo>
                      <a:pt x="36361" y="17483"/>
                    </a:lnTo>
                    <a:close/>
                  </a:path>
                </a:pathLst>
              </a:custGeom>
              <a:solidFill>
                <a:schemeClr val="tx1"/>
              </a:solidFill>
              <a:ln w="254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  <p:sp>
          <p:nvSpPr>
            <p:cNvPr id="30" name="Text Box 5"/>
            <p:cNvSpPr txBox="1">
              <a:spLocks noChangeArrowheads="1"/>
            </p:cNvSpPr>
            <p:nvPr/>
          </p:nvSpPr>
          <p:spPr bwMode="auto">
            <a:xfrm>
              <a:off x="1125538" y="1965722"/>
              <a:ext cx="2895600" cy="2062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 dirty="0"/>
                <a:t>7 </a:t>
              </a:r>
              <a:r>
                <a:rPr lang="en-US" b="1" dirty="0" err="1"/>
                <a:t>ngày</a:t>
              </a:r>
              <a:r>
                <a:rPr lang="en-US" b="1" dirty="0"/>
                <a:t> 19 </a:t>
              </a:r>
              <a:r>
                <a:rPr lang="en-US" b="1" dirty="0" err="1"/>
                <a:t>giờ</a:t>
              </a:r>
              <a:r>
                <a:rPr lang="en-US" b="1" dirty="0"/>
                <a:t> </a:t>
              </a:r>
            </a:p>
            <a:p>
              <a:pPr eaLnBrk="1" hangingPunct="1"/>
              <a:r>
                <a:rPr lang="en-US" b="1" dirty="0"/>
                <a:t>9 </a:t>
              </a:r>
              <a:r>
                <a:rPr lang="en-US" b="1" dirty="0" err="1"/>
                <a:t>ngày</a:t>
              </a:r>
              <a:r>
                <a:rPr lang="en-US" b="1" dirty="0"/>
                <a:t>  25 </a:t>
              </a:r>
              <a:r>
                <a:rPr lang="en-US" b="1" dirty="0" err="1"/>
                <a:t>giờ</a:t>
              </a:r>
              <a:endParaRPr lang="en-US" b="1" dirty="0"/>
            </a:p>
            <a:p>
              <a:pPr eaLnBrk="1" hangingPunct="1"/>
              <a:r>
                <a:rPr lang="en-US" b="1" dirty="0">
                  <a:solidFill>
                    <a:srgbClr val="FF0000"/>
                  </a:solidFill>
                </a:rPr>
                <a:t>hay10 </a:t>
              </a:r>
              <a:r>
                <a:rPr lang="en-US" b="1" dirty="0" err="1">
                  <a:solidFill>
                    <a:srgbClr val="FF0000"/>
                  </a:solidFill>
                </a:rPr>
                <a:t>ngày</a:t>
              </a:r>
              <a:r>
                <a:rPr lang="en-US" b="1" dirty="0">
                  <a:solidFill>
                    <a:srgbClr val="FF0000"/>
                  </a:solidFill>
                </a:rPr>
                <a:t> 1 </a:t>
              </a:r>
              <a:r>
                <a:rPr lang="en-US" b="1" dirty="0" err="1">
                  <a:solidFill>
                    <a:srgbClr val="FF0000"/>
                  </a:solidFill>
                </a:rPr>
                <a:t>giờ</a:t>
              </a:r>
              <a:endParaRPr lang="en-US" b="1" dirty="0">
                <a:solidFill>
                  <a:srgbClr val="FF0000"/>
                </a:solidFill>
              </a:endParaRPr>
            </a:p>
            <a:p>
              <a:pPr eaLnBrk="1" hangingPunct="1"/>
              <a:endParaRPr lang="en-US" b="1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125538" y="2514809"/>
              <a:ext cx="2651125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3644317" y="666750"/>
            <a:ext cx="18934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3200" b="1" dirty="0" err="1">
                <a:solidFill>
                  <a:srgbClr val="00B050"/>
                </a:solidFill>
              </a:rPr>
              <a:t>Ôn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vi-VN" sz="3200" b="1" dirty="0">
                <a:solidFill>
                  <a:srgbClr val="00B050"/>
                </a:solidFill>
              </a:rPr>
              <a:t>bài cũ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17493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Alternate Process 11"/>
          <p:cNvSpPr/>
          <p:nvPr/>
        </p:nvSpPr>
        <p:spPr>
          <a:xfrm>
            <a:off x="0" y="175043"/>
            <a:ext cx="9050338" cy="742950"/>
          </a:xfrm>
          <a:prstGeom prst="flowChartAlternateProcess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TOÁN</a:t>
            </a:r>
          </a:p>
          <a:p>
            <a:pPr algn="ctr" eaLnBrk="1" hangingPunct="1">
              <a:defRPr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TRỪ SỐ ĐO THỜI GIAN</a:t>
            </a:r>
          </a:p>
        </p:txBody>
      </p:sp>
      <p:sp>
        <p:nvSpPr>
          <p:cNvPr id="13" name="Flowchart: Alternate Process 12"/>
          <p:cNvSpPr/>
          <p:nvPr/>
        </p:nvSpPr>
        <p:spPr>
          <a:xfrm>
            <a:off x="-76200" y="401241"/>
            <a:ext cx="9144000" cy="400050"/>
          </a:xfrm>
          <a:prstGeom prst="flowChartAlternateProcess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2325291"/>
            <a:ext cx="236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2400" b="1" dirty="0">
                <a:latin typeface="+mj-lt"/>
              </a:rPr>
              <a:t>13 </a:t>
            </a:r>
            <a:r>
              <a:rPr lang="en-US" sz="2400" b="1" dirty="0" err="1">
                <a:latin typeface="+mj-lt"/>
              </a:rPr>
              <a:t>giơ</a:t>
            </a:r>
            <a:r>
              <a:rPr lang="en-US" sz="2400" b="1" dirty="0">
                <a:latin typeface="+mj-lt"/>
              </a:rPr>
              <a:t>̀ 10 </a:t>
            </a:r>
            <a:r>
              <a:rPr lang="en-US" sz="2400" b="1" dirty="0" err="1">
                <a:latin typeface="+mj-lt"/>
              </a:rPr>
              <a:t>phút</a:t>
            </a:r>
            <a:endParaRPr lang="en-US" b="1" dirty="0">
              <a:latin typeface="+mj-lt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7129464" y="2325291"/>
            <a:ext cx="2014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2400" b="1">
                <a:latin typeface="+mj-lt"/>
              </a:rPr>
              <a:t>15giờ 55 phút</a:t>
            </a:r>
            <a:endParaRPr lang="en-US" b="1">
              <a:latin typeface="+mj-lt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601243" y="3355390"/>
            <a:ext cx="2133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</a:rPr>
              <a:t>? </a:t>
            </a:r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Thời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gian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3321" name="Picture 9" descr="CAR0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1" y="2675335"/>
            <a:ext cx="625475" cy="264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222251" y="2896791"/>
            <a:ext cx="8545513" cy="200025"/>
            <a:chOff x="304800" y="6117736"/>
            <a:chExt cx="8382000" cy="146152"/>
          </a:xfrm>
        </p:grpSpPr>
        <p:cxnSp>
          <p:nvCxnSpPr>
            <p:cNvPr id="35" name="Straight Arrow Connector 34"/>
            <p:cNvCxnSpPr/>
            <p:nvPr/>
          </p:nvCxnSpPr>
          <p:spPr>
            <a:xfrm>
              <a:off x="304800" y="6172543"/>
              <a:ext cx="838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304800" y="6117736"/>
              <a:ext cx="0" cy="14615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ight Brace 41"/>
          <p:cNvSpPr/>
          <p:nvPr/>
        </p:nvSpPr>
        <p:spPr>
          <a:xfrm rot="5400000">
            <a:off x="4330304" y="-1076325"/>
            <a:ext cx="364331" cy="8510588"/>
          </a:xfrm>
          <a:prstGeom prst="rightBrace">
            <a:avLst>
              <a:gd name="adj1" fmla="val 155874"/>
              <a:gd name="adj2" fmla="val 49549"/>
            </a:avLst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+mj-lt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-53975" y="3186113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rial" pitchFamily="34" charset="0"/>
              </a:rPr>
              <a:t>Huê</a:t>
            </a:r>
            <a:r>
              <a:rPr lang="en-US" sz="2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rial" pitchFamily="34" charset="0"/>
              </a:rPr>
              <a:t>́</a:t>
            </a:r>
            <a:endParaRPr lang="en-US" b="1" dirty="0">
              <a:ln w="127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7620000" y="3187788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rial" pitchFamily="34" charset="0"/>
              </a:rPr>
              <a:t>Đà </a:t>
            </a:r>
            <a:r>
              <a:rPr lang="en-US" sz="2400" b="1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rial" pitchFamily="34" charset="0"/>
              </a:rPr>
              <a:t>Nẵng</a:t>
            </a:r>
            <a:endParaRPr lang="en-US" b="1" dirty="0">
              <a:ln w="127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5156" name="TextBox 40"/>
          <p:cNvSpPr txBox="1">
            <a:spLocks noChangeArrowheads="1"/>
          </p:cNvSpPr>
          <p:nvPr/>
        </p:nvSpPr>
        <p:spPr bwMode="auto">
          <a:xfrm>
            <a:off x="8767764" y="4866085"/>
            <a:ext cx="3762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>
                <a:latin typeface="+mj-lt"/>
              </a:rPr>
              <a:t>*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65125" y="917972"/>
            <a:ext cx="86058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2800" b="1" u="sng" dirty="0" err="1">
                <a:solidFill>
                  <a:srgbClr val="FF0000"/>
                </a:solidFill>
              </a:rPr>
              <a:t>Ví</a:t>
            </a:r>
            <a:r>
              <a:rPr lang="en-US" altLang="en-US" sz="2800" b="1" u="sng" dirty="0">
                <a:solidFill>
                  <a:srgbClr val="FF0000"/>
                </a:solidFill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</a:rPr>
              <a:t>dụ</a:t>
            </a:r>
            <a:r>
              <a:rPr lang="en-US" altLang="en-US" sz="2800" b="1" u="sng" dirty="0">
                <a:solidFill>
                  <a:srgbClr val="FF0000"/>
                </a:solidFill>
              </a:rPr>
              <a:t> 1</a:t>
            </a:r>
            <a:r>
              <a:rPr lang="en-US" altLang="en-US" sz="2800" dirty="0">
                <a:solidFill>
                  <a:srgbClr val="000000"/>
                </a:solidFill>
              </a:rPr>
              <a:t>: </a:t>
            </a:r>
            <a:r>
              <a:rPr lang="en-US" altLang="en-US" sz="2800" dirty="0" err="1">
                <a:solidFill>
                  <a:srgbClr val="000000"/>
                </a:solidFill>
              </a:rPr>
              <a:t>Một</a:t>
            </a:r>
            <a:r>
              <a:rPr lang="en-US" altLang="en-US" sz="2800" dirty="0">
                <a:solidFill>
                  <a:srgbClr val="000000"/>
                </a:solidFill>
              </a:rPr>
              <a:t> ô </a:t>
            </a:r>
            <a:r>
              <a:rPr lang="en-US" altLang="en-US" sz="2800" dirty="0" err="1">
                <a:solidFill>
                  <a:srgbClr val="000000"/>
                </a:solidFill>
              </a:rPr>
              <a:t>tô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đi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từ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Huế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lúc</a:t>
            </a:r>
            <a:r>
              <a:rPr lang="en-US" altLang="en-US" sz="2800" dirty="0">
                <a:solidFill>
                  <a:srgbClr val="000000"/>
                </a:solidFill>
              </a:rPr>
              <a:t> 13 </a:t>
            </a:r>
            <a:r>
              <a:rPr lang="en-US" altLang="en-US" sz="2800" dirty="0" err="1">
                <a:solidFill>
                  <a:srgbClr val="000000"/>
                </a:solidFill>
              </a:rPr>
              <a:t>giờ</a:t>
            </a:r>
            <a:r>
              <a:rPr lang="en-US" altLang="en-US" sz="2800" dirty="0">
                <a:solidFill>
                  <a:srgbClr val="000000"/>
                </a:solidFill>
              </a:rPr>
              <a:t> 10 </a:t>
            </a:r>
            <a:r>
              <a:rPr lang="en-US" altLang="en-US" sz="2800" dirty="0" err="1">
                <a:solidFill>
                  <a:srgbClr val="000000"/>
                </a:solidFill>
              </a:rPr>
              <a:t>phút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và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đến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Đà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Nẵng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lúc</a:t>
            </a:r>
            <a:r>
              <a:rPr lang="en-US" altLang="en-US" sz="2800" dirty="0">
                <a:solidFill>
                  <a:srgbClr val="000000"/>
                </a:solidFill>
              </a:rPr>
              <a:t> 15 </a:t>
            </a:r>
            <a:r>
              <a:rPr lang="en-US" altLang="en-US" sz="2800" dirty="0" err="1">
                <a:solidFill>
                  <a:srgbClr val="000000"/>
                </a:solidFill>
              </a:rPr>
              <a:t>giờ</a:t>
            </a:r>
            <a:r>
              <a:rPr lang="en-US" altLang="en-US" sz="2800" dirty="0">
                <a:solidFill>
                  <a:srgbClr val="000000"/>
                </a:solidFill>
              </a:rPr>
              <a:t> 55 </a:t>
            </a:r>
            <a:r>
              <a:rPr lang="en-US" altLang="en-US" sz="2800" dirty="0" err="1">
                <a:solidFill>
                  <a:srgbClr val="000000"/>
                </a:solidFill>
              </a:rPr>
              <a:t>phút</a:t>
            </a:r>
            <a:r>
              <a:rPr lang="en-US" altLang="en-US" sz="2800" dirty="0">
                <a:solidFill>
                  <a:srgbClr val="000000"/>
                </a:solidFill>
              </a:rPr>
              <a:t>. </a:t>
            </a:r>
            <a:r>
              <a:rPr lang="en-US" altLang="en-US" sz="2800" dirty="0" err="1">
                <a:solidFill>
                  <a:srgbClr val="000000"/>
                </a:solidFill>
              </a:rPr>
              <a:t>Hỏi</a:t>
            </a:r>
            <a:r>
              <a:rPr lang="en-US" altLang="en-US" sz="2800" dirty="0">
                <a:solidFill>
                  <a:srgbClr val="000000"/>
                </a:solidFill>
              </a:rPr>
              <a:t> ô </a:t>
            </a:r>
            <a:r>
              <a:rPr lang="en-US" altLang="en-US" sz="2800" dirty="0" err="1">
                <a:solidFill>
                  <a:srgbClr val="000000"/>
                </a:solidFill>
              </a:rPr>
              <a:t>tô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đó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đi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từ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Huế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đến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Đà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Nẵng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hết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bao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nhiêu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thời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gian</a:t>
            </a:r>
            <a:r>
              <a:rPr lang="en-US" altLang="en-US" sz="2800" dirty="0">
                <a:solidFill>
                  <a:srgbClr val="000000"/>
                </a:solidFill>
              </a:rPr>
              <a:t>? </a:t>
            </a:r>
          </a:p>
          <a:p>
            <a:endParaRPr lang="en-US" altLang="en-US" sz="2800" dirty="0"/>
          </a:p>
        </p:txBody>
      </p:sp>
      <p:sp>
        <p:nvSpPr>
          <p:cNvPr id="5" name="Cloud 4"/>
          <p:cNvSpPr/>
          <p:nvPr/>
        </p:nvSpPr>
        <p:spPr>
          <a:xfrm>
            <a:off x="3389473" y="3711007"/>
            <a:ext cx="5769768" cy="1570941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12469" y="3803979"/>
            <a:ext cx="396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Muốn</a:t>
            </a:r>
            <a:r>
              <a:rPr lang="en-US" sz="2800" dirty="0"/>
              <a:t>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thời</a:t>
            </a:r>
            <a:r>
              <a:rPr lang="en-US" sz="2800" dirty="0"/>
              <a:t> </a:t>
            </a:r>
            <a:r>
              <a:rPr lang="en-US" sz="2800" dirty="0" err="1"/>
              <a:t>gian</a:t>
            </a:r>
            <a:r>
              <a:rPr lang="en-US" sz="2800" dirty="0"/>
              <a:t> ô </a:t>
            </a:r>
            <a:r>
              <a:rPr lang="en-US" sz="2800" dirty="0" err="1"/>
              <a:t>tô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từ</a:t>
            </a:r>
            <a:r>
              <a:rPr lang="en-US" sz="2800" dirty="0"/>
              <a:t> </a:t>
            </a:r>
            <a:r>
              <a:rPr lang="en-US" sz="2800" dirty="0" err="1"/>
              <a:t>Huế</a:t>
            </a:r>
            <a:r>
              <a:rPr lang="en-US" sz="2800" dirty="0"/>
              <a:t> </a:t>
            </a:r>
            <a:r>
              <a:rPr lang="en-US" sz="2800" dirty="0" err="1"/>
              <a:t>đến</a:t>
            </a:r>
            <a:r>
              <a:rPr lang="en-US" sz="2800" dirty="0"/>
              <a:t> </a:t>
            </a:r>
            <a:r>
              <a:rPr lang="en-US" sz="2800" dirty="0" err="1"/>
              <a:t>Đà</a:t>
            </a:r>
            <a:r>
              <a:rPr lang="en-US" sz="2800" dirty="0"/>
              <a:t> </a:t>
            </a:r>
            <a:r>
              <a:rPr lang="en-US" sz="2800" dirty="0" err="1"/>
              <a:t>Nẵng</a:t>
            </a:r>
            <a:r>
              <a:rPr lang="en-US" sz="2800" dirty="0"/>
              <a:t> ta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thế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?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88177 -0.00139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8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20" grpId="0"/>
      <p:bldP spid="42" grpId="0" animBg="1"/>
      <p:bldP spid="8" grpId="0"/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Alternate Process 11"/>
          <p:cNvSpPr/>
          <p:nvPr/>
        </p:nvSpPr>
        <p:spPr>
          <a:xfrm>
            <a:off x="0" y="175043"/>
            <a:ext cx="9050338" cy="742950"/>
          </a:xfrm>
          <a:prstGeom prst="flowChartAlternateProcess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TOÁN</a:t>
            </a:r>
          </a:p>
          <a:p>
            <a:pPr algn="ctr" eaLnBrk="1" hangingPunct="1">
              <a:defRPr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TRỪ SỐ ĐO THỜI GIAN</a:t>
            </a:r>
          </a:p>
        </p:txBody>
      </p:sp>
      <p:sp>
        <p:nvSpPr>
          <p:cNvPr id="13" name="Flowchart: Alternate Process 12"/>
          <p:cNvSpPr/>
          <p:nvPr/>
        </p:nvSpPr>
        <p:spPr>
          <a:xfrm>
            <a:off x="-76200" y="401241"/>
            <a:ext cx="9144000" cy="400050"/>
          </a:xfrm>
          <a:prstGeom prst="flowChartAlternateProcess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2325291"/>
            <a:ext cx="236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2400" b="1" dirty="0">
                <a:latin typeface="+mj-lt"/>
              </a:rPr>
              <a:t>13 </a:t>
            </a:r>
            <a:r>
              <a:rPr lang="en-US" sz="2400" b="1" dirty="0" err="1">
                <a:latin typeface="+mj-lt"/>
              </a:rPr>
              <a:t>giơ</a:t>
            </a:r>
            <a:r>
              <a:rPr lang="en-US" sz="2400" b="1" dirty="0">
                <a:latin typeface="+mj-lt"/>
              </a:rPr>
              <a:t>̀ 10 </a:t>
            </a:r>
            <a:r>
              <a:rPr lang="en-US" sz="2400" b="1" dirty="0" err="1">
                <a:latin typeface="+mj-lt"/>
              </a:rPr>
              <a:t>phút</a:t>
            </a:r>
            <a:endParaRPr lang="en-US" b="1" dirty="0">
              <a:latin typeface="+mj-lt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7129464" y="2325291"/>
            <a:ext cx="2014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2400" b="1">
                <a:latin typeface="+mj-lt"/>
              </a:rPr>
              <a:t>15giờ 55 phút</a:t>
            </a:r>
            <a:endParaRPr lang="en-US" b="1">
              <a:latin typeface="+mj-lt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601243" y="3418620"/>
            <a:ext cx="2133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+mj-lt"/>
              </a:rPr>
              <a:t>? </a:t>
            </a:r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Thời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gian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3321" name="Picture 9" descr="CAR0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1" y="2675335"/>
            <a:ext cx="625475" cy="264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222251" y="2896791"/>
            <a:ext cx="8545513" cy="200025"/>
            <a:chOff x="304800" y="6117736"/>
            <a:chExt cx="8382000" cy="146152"/>
          </a:xfrm>
        </p:grpSpPr>
        <p:cxnSp>
          <p:nvCxnSpPr>
            <p:cNvPr id="35" name="Straight Arrow Connector 34"/>
            <p:cNvCxnSpPr/>
            <p:nvPr/>
          </p:nvCxnSpPr>
          <p:spPr>
            <a:xfrm>
              <a:off x="304800" y="6172543"/>
              <a:ext cx="838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304800" y="6117736"/>
              <a:ext cx="0" cy="14615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ight Brace 41"/>
          <p:cNvSpPr/>
          <p:nvPr/>
        </p:nvSpPr>
        <p:spPr>
          <a:xfrm rot="5400000">
            <a:off x="4330304" y="-1076325"/>
            <a:ext cx="364331" cy="8510588"/>
          </a:xfrm>
          <a:prstGeom prst="rightBrace">
            <a:avLst>
              <a:gd name="adj1" fmla="val 155874"/>
              <a:gd name="adj2" fmla="val 49549"/>
            </a:avLst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+mj-lt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-53975" y="3186113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rial" pitchFamily="34" charset="0"/>
              </a:rPr>
              <a:t>Huê</a:t>
            </a:r>
            <a:r>
              <a:rPr lang="en-US" sz="2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rial" pitchFamily="34" charset="0"/>
              </a:rPr>
              <a:t>́</a:t>
            </a:r>
            <a:endParaRPr lang="en-US" b="1" dirty="0">
              <a:ln w="127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7620000" y="3187788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rial" pitchFamily="34" charset="0"/>
              </a:rPr>
              <a:t>Đà </a:t>
            </a:r>
            <a:r>
              <a:rPr lang="en-US" sz="2400" b="1" dirty="0" err="1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rial" pitchFamily="34" charset="0"/>
              </a:rPr>
              <a:t>Nẵng</a:t>
            </a:r>
            <a:endParaRPr lang="en-US" b="1" dirty="0">
              <a:ln w="127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5156" name="TextBox 40"/>
          <p:cNvSpPr txBox="1">
            <a:spLocks noChangeArrowheads="1"/>
          </p:cNvSpPr>
          <p:nvPr/>
        </p:nvSpPr>
        <p:spPr bwMode="auto">
          <a:xfrm>
            <a:off x="8767764" y="4866085"/>
            <a:ext cx="3762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>
                <a:latin typeface="+mj-lt"/>
              </a:rPr>
              <a:t>*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65125" y="917972"/>
            <a:ext cx="86058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2800" b="1" u="sng" dirty="0" err="1">
                <a:solidFill>
                  <a:srgbClr val="FF0000"/>
                </a:solidFill>
              </a:rPr>
              <a:t>Ví</a:t>
            </a:r>
            <a:r>
              <a:rPr lang="en-US" altLang="en-US" sz="2800" b="1" u="sng" dirty="0">
                <a:solidFill>
                  <a:srgbClr val="FF0000"/>
                </a:solidFill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</a:rPr>
              <a:t>dụ</a:t>
            </a:r>
            <a:r>
              <a:rPr lang="en-US" altLang="en-US" sz="2800" b="1" u="sng" dirty="0">
                <a:solidFill>
                  <a:srgbClr val="FF0000"/>
                </a:solidFill>
              </a:rPr>
              <a:t> 1</a:t>
            </a:r>
            <a:r>
              <a:rPr lang="en-US" altLang="en-US" sz="2800" dirty="0">
                <a:solidFill>
                  <a:srgbClr val="000000"/>
                </a:solidFill>
              </a:rPr>
              <a:t>: </a:t>
            </a:r>
            <a:r>
              <a:rPr lang="en-US" altLang="en-US" sz="2800" dirty="0" err="1">
                <a:solidFill>
                  <a:srgbClr val="000000"/>
                </a:solidFill>
              </a:rPr>
              <a:t>Một</a:t>
            </a:r>
            <a:r>
              <a:rPr lang="en-US" altLang="en-US" sz="2800" dirty="0">
                <a:solidFill>
                  <a:srgbClr val="000000"/>
                </a:solidFill>
              </a:rPr>
              <a:t> ô </a:t>
            </a:r>
            <a:r>
              <a:rPr lang="en-US" altLang="en-US" sz="2800" dirty="0" err="1">
                <a:solidFill>
                  <a:srgbClr val="000000"/>
                </a:solidFill>
              </a:rPr>
              <a:t>tô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đi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từ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Huế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lúc</a:t>
            </a:r>
            <a:r>
              <a:rPr lang="en-US" altLang="en-US" sz="2800" dirty="0">
                <a:solidFill>
                  <a:srgbClr val="000000"/>
                </a:solidFill>
              </a:rPr>
              <a:t> 13 </a:t>
            </a:r>
            <a:r>
              <a:rPr lang="en-US" altLang="en-US" sz="2800" dirty="0" err="1">
                <a:solidFill>
                  <a:srgbClr val="000000"/>
                </a:solidFill>
              </a:rPr>
              <a:t>giờ</a:t>
            </a:r>
            <a:r>
              <a:rPr lang="en-US" altLang="en-US" sz="2800" dirty="0">
                <a:solidFill>
                  <a:srgbClr val="000000"/>
                </a:solidFill>
              </a:rPr>
              <a:t> 10 </a:t>
            </a:r>
            <a:r>
              <a:rPr lang="en-US" altLang="en-US" sz="2800" dirty="0" err="1">
                <a:solidFill>
                  <a:srgbClr val="000000"/>
                </a:solidFill>
              </a:rPr>
              <a:t>phút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và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đến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Đà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Nẵng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lúc</a:t>
            </a:r>
            <a:r>
              <a:rPr lang="en-US" altLang="en-US" sz="2800" dirty="0">
                <a:solidFill>
                  <a:srgbClr val="000000"/>
                </a:solidFill>
              </a:rPr>
              <a:t> 15 </a:t>
            </a:r>
            <a:r>
              <a:rPr lang="en-US" altLang="en-US" sz="2800" dirty="0" err="1">
                <a:solidFill>
                  <a:srgbClr val="000000"/>
                </a:solidFill>
              </a:rPr>
              <a:t>giờ</a:t>
            </a:r>
            <a:r>
              <a:rPr lang="en-US" altLang="en-US" sz="2800" dirty="0">
                <a:solidFill>
                  <a:srgbClr val="000000"/>
                </a:solidFill>
              </a:rPr>
              <a:t> 55 </a:t>
            </a:r>
            <a:r>
              <a:rPr lang="en-US" altLang="en-US" sz="2800" dirty="0" err="1">
                <a:solidFill>
                  <a:srgbClr val="000000"/>
                </a:solidFill>
              </a:rPr>
              <a:t>phút</a:t>
            </a:r>
            <a:r>
              <a:rPr lang="en-US" altLang="en-US" sz="2800" dirty="0">
                <a:solidFill>
                  <a:srgbClr val="000000"/>
                </a:solidFill>
              </a:rPr>
              <a:t>. </a:t>
            </a:r>
            <a:r>
              <a:rPr lang="en-US" altLang="en-US" sz="2800" dirty="0" err="1">
                <a:solidFill>
                  <a:srgbClr val="000000"/>
                </a:solidFill>
              </a:rPr>
              <a:t>Hỏi</a:t>
            </a:r>
            <a:r>
              <a:rPr lang="en-US" altLang="en-US" sz="2800" dirty="0">
                <a:solidFill>
                  <a:srgbClr val="000000"/>
                </a:solidFill>
              </a:rPr>
              <a:t> ô </a:t>
            </a:r>
            <a:r>
              <a:rPr lang="en-US" altLang="en-US" sz="2800" dirty="0" err="1">
                <a:solidFill>
                  <a:srgbClr val="000000"/>
                </a:solidFill>
              </a:rPr>
              <a:t>tô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đó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đi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từ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Huế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đến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Đà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Nẵng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hết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bao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nhiêu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thời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</a:rPr>
              <a:t>gian</a:t>
            </a:r>
            <a:r>
              <a:rPr lang="en-US" altLang="en-US" sz="2800" dirty="0">
                <a:solidFill>
                  <a:srgbClr val="000000"/>
                </a:solidFill>
              </a:rPr>
              <a:t>? </a:t>
            </a:r>
          </a:p>
          <a:p>
            <a:endParaRPr lang="en-US" alt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860424"/>
            <a:ext cx="914400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Ta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thực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hiện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phép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trừ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: 15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giờ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55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phút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- 13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giờ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10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phút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=?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84651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CFEA55CA-8A05-4405-BB5D-9F0B1FA39DFB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52400" y="656570"/>
            <a:ext cx="899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srgbClr val="FF0000"/>
                </a:solidFill>
              </a:rPr>
              <a:t>Đặt</a:t>
            </a:r>
            <a:r>
              <a:rPr lang="en-US" alt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altLang="en-US" sz="2800" b="1" i="1" u="sng" dirty="0" err="1">
                <a:solidFill>
                  <a:srgbClr val="FF0000"/>
                </a:solidFill>
              </a:rPr>
              <a:t>tính</a:t>
            </a:r>
            <a:r>
              <a:rPr lang="en-US" alt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altLang="en-US" sz="2800" b="1" i="1" u="sng" dirty="0" err="1">
                <a:solidFill>
                  <a:srgbClr val="FF0000"/>
                </a:solidFill>
              </a:rPr>
              <a:t>rồi</a:t>
            </a:r>
            <a:r>
              <a:rPr lang="en-US" alt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altLang="en-US" sz="2800" b="1" i="1" u="sng" dirty="0" err="1">
                <a:solidFill>
                  <a:srgbClr val="FF0000"/>
                </a:solidFill>
              </a:rPr>
              <a:t>tính</a:t>
            </a:r>
            <a:r>
              <a:rPr lang="en-US" alt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altLang="en-US" sz="2800" b="1" i="1" u="sng" dirty="0" err="1">
                <a:solidFill>
                  <a:srgbClr val="FF0000"/>
                </a:solidFill>
              </a:rPr>
              <a:t>như</a:t>
            </a:r>
            <a:r>
              <a:rPr lang="en-US" altLang="en-US" sz="2800" b="1" i="1" u="sng" dirty="0">
                <a:solidFill>
                  <a:srgbClr val="FF0000"/>
                </a:solidFill>
              </a:rPr>
              <a:t> </a:t>
            </a:r>
            <a:r>
              <a:rPr lang="en-US" altLang="en-US" sz="2800" b="1" i="1" u="sng" dirty="0" err="1">
                <a:solidFill>
                  <a:srgbClr val="FF0000"/>
                </a:solidFill>
              </a:rPr>
              <a:t>sau</a:t>
            </a:r>
            <a:r>
              <a:rPr lang="en-US" altLang="en-US" sz="2800" b="1" i="1" u="sng" dirty="0">
                <a:solidFill>
                  <a:srgbClr val="FF0000"/>
                </a:solidFill>
              </a:rPr>
              <a:t>: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767840" y="13335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15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giờ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55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phút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- 13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giờ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 10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</a:rPr>
              <a:t>phút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=?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74078" y="1133666"/>
            <a:ext cx="2278146" cy="522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13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giờ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10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phút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4682490" y="1581963"/>
            <a:ext cx="2686050" cy="0"/>
          </a:xfrm>
          <a:prstGeom prst="line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090394" y="769953"/>
            <a:ext cx="2278146" cy="522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15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giờ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55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phút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682490" y="1013556"/>
            <a:ext cx="303889" cy="522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-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5063881" y="1627638"/>
            <a:ext cx="23679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 2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giờ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 45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phút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78465" y="2266950"/>
            <a:ext cx="82157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2800" dirty="0" err="1">
                <a:solidFill>
                  <a:srgbClr val="FF0000"/>
                </a:solidFill>
              </a:rPr>
              <a:t>Vậy</a:t>
            </a:r>
            <a:r>
              <a:rPr lang="en-US" altLang="en-US" sz="2800" dirty="0">
                <a:solidFill>
                  <a:srgbClr val="FF0000"/>
                </a:solidFill>
              </a:rPr>
              <a:t>:  </a:t>
            </a:r>
            <a:r>
              <a:rPr lang="en-US" altLang="en-US" sz="2800" b="1" dirty="0">
                <a:solidFill>
                  <a:srgbClr val="FF0000"/>
                </a:solidFill>
              </a:rPr>
              <a:t>15 </a:t>
            </a:r>
            <a:r>
              <a:rPr lang="en-US" altLang="en-US" sz="2800" b="1" dirty="0" err="1">
                <a:solidFill>
                  <a:srgbClr val="FF0000"/>
                </a:solidFill>
              </a:rPr>
              <a:t>giờ</a:t>
            </a:r>
            <a:r>
              <a:rPr lang="en-US" altLang="en-US" sz="2800" b="1" dirty="0">
                <a:solidFill>
                  <a:srgbClr val="FF0000"/>
                </a:solidFill>
              </a:rPr>
              <a:t> 55 </a:t>
            </a:r>
            <a:r>
              <a:rPr lang="en-US" altLang="en-US" sz="2800" b="1" dirty="0" err="1">
                <a:solidFill>
                  <a:srgbClr val="FF0000"/>
                </a:solidFill>
              </a:rPr>
              <a:t>phút</a:t>
            </a:r>
            <a:r>
              <a:rPr lang="en-US" altLang="en-US" sz="2800" b="1" dirty="0">
                <a:solidFill>
                  <a:srgbClr val="FF0000"/>
                </a:solidFill>
              </a:rPr>
              <a:t> - 13 </a:t>
            </a:r>
            <a:r>
              <a:rPr lang="en-US" altLang="en-US" sz="2800" b="1" dirty="0" err="1">
                <a:solidFill>
                  <a:srgbClr val="FF0000"/>
                </a:solidFill>
              </a:rPr>
              <a:t>giờ</a:t>
            </a:r>
            <a:r>
              <a:rPr lang="en-US" altLang="en-US" sz="2800" b="1" dirty="0">
                <a:solidFill>
                  <a:srgbClr val="FF0000"/>
                </a:solidFill>
              </a:rPr>
              <a:t> 10 </a:t>
            </a:r>
            <a:r>
              <a:rPr lang="en-US" altLang="en-US" sz="2800" b="1" dirty="0" err="1">
                <a:solidFill>
                  <a:srgbClr val="FF0000"/>
                </a:solidFill>
              </a:rPr>
              <a:t>phút</a:t>
            </a:r>
            <a:r>
              <a:rPr lang="en-US" altLang="en-US" sz="2800" b="1" dirty="0">
                <a:solidFill>
                  <a:srgbClr val="FF0000"/>
                </a:solidFill>
              </a:rPr>
              <a:t> = 2 </a:t>
            </a:r>
            <a:r>
              <a:rPr lang="en-US" altLang="en-US" sz="2800" b="1" dirty="0" err="1">
                <a:solidFill>
                  <a:srgbClr val="FF0000"/>
                </a:solidFill>
              </a:rPr>
              <a:t>giờ</a:t>
            </a:r>
            <a:r>
              <a:rPr lang="en-US" altLang="en-US" sz="2800" b="1" dirty="0">
                <a:solidFill>
                  <a:srgbClr val="FF0000"/>
                </a:solidFill>
              </a:rPr>
              <a:t> 45 </a:t>
            </a:r>
            <a:r>
              <a:rPr lang="en-US" altLang="en-US" sz="2800" b="1" dirty="0" err="1">
                <a:solidFill>
                  <a:srgbClr val="FF0000"/>
                </a:solidFill>
              </a:rPr>
              <a:t>phút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2515591" y="3028950"/>
            <a:ext cx="4114800" cy="857250"/>
          </a:xfrm>
          <a:prstGeom prst="wedgeRoundRectCallout">
            <a:avLst>
              <a:gd name="adj1" fmla="val -22764"/>
              <a:gd name="adj2" fmla="val 92500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 b="1" dirty="0" err="1">
                <a:solidFill>
                  <a:srgbClr val="000099"/>
                </a:solidFill>
              </a:rPr>
              <a:t>Muốn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trừ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số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đo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thời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gian</a:t>
            </a:r>
            <a:r>
              <a:rPr lang="en-US" altLang="en-US" sz="2400" b="1" dirty="0">
                <a:solidFill>
                  <a:srgbClr val="000099"/>
                </a:solidFill>
              </a:rPr>
              <a:t> ta </a:t>
            </a:r>
            <a:r>
              <a:rPr lang="en-US" altLang="en-US" sz="2400" b="1" dirty="0" err="1">
                <a:solidFill>
                  <a:srgbClr val="000099"/>
                </a:solidFill>
              </a:rPr>
              <a:t>làm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như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thế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nào</a:t>
            </a:r>
            <a:r>
              <a:rPr lang="en-US" altLang="en-US" sz="2400" b="1" dirty="0">
                <a:solidFill>
                  <a:srgbClr val="000099"/>
                </a:solidFill>
              </a:rPr>
              <a:t>?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189512" y="2945538"/>
            <a:ext cx="8985956" cy="1077693"/>
            <a:chOff x="612" y="3015"/>
            <a:chExt cx="5184" cy="844"/>
          </a:xfrm>
          <a:solidFill>
            <a:schemeClr val="accent5">
              <a:lumMod val="90000"/>
            </a:schemeClr>
          </a:solidFill>
        </p:grpSpPr>
        <p:sp>
          <p:nvSpPr>
            <p:cNvPr id="24590" name="AutoShape 14"/>
            <p:cNvSpPr>
              <a:spLocks noChangeArrowheads="1"/>
            </p:cNvSpPr>
            <p:nvPr/>
          </p:nvSpPr>
          <p:spPr bwMode="auto">
            <a:xfrm>
              <a:off x="612" y="3065"/>
              <a:ext cx="5184" cy="76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591" name="Text Box 15"/>
            <p:cNvSpPr txBox="1">
              <a:spLocks noChangeArrowheads="1"/>
            </p:cNvSpPr>
            <p:nvPr/>
          </p:nvSpPr>
          <p:spPr bwMode="auto">
            <a:xfrm>
              <a:off x="820" y="3015"/>
              <a:ext cx="4944" cy="84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  <a:defRPr/>
              </a:pPr>
              <a:r>
                <a:rPr lang="en-US" sz="3200" b="1" dirty="0" err="1">
                  <a:solidFill>
                    <a:srgbClr val="000099"/>
                  </a:solidFill>
                </a:rPr>
                <a:t>Muốn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trừ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số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đo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thời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gian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có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nhiều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loại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đơn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vị</a:t>
              </a:r>
              <a:r>
                <a:rPr lang="en-US" sz="3200" b="1" dirty="0">
                  <a:solidFill>
                    <a:srgbClr val="000099"/>
                  </a:solidFill>
                </a:rPr>
                <a:t> ta </a:t>
              </a:r>
              <a:r>
                <a:rPr lang="en-US" sz="3200" b="1" dirty="0" err="1">
                  <a:solidFill>
                    <a:srgbClr val="000099"/>
                  </a:solidFill>
                </a:rPr>
                <a:t>thực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hiện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trừ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các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số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đo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theo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từng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loại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đơn</a:t>
              </a:r>
              <a:r>
                <a:rPr lang="en-US" sz="3200" b="1" dirty="0">
                  <a:solidFill>
                    <a:srgbClr val="000099"/>
                  </a:solidFill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</a:rPr>
                <a:t>vị</a:t>
              </a:r>
              <a:r>
                <a:rPr lang="en-US" sz="3200" b="1" dirty="0">
                  <a:solidFill>
                    <a:srgbClr val="000099"/>
                  </a:solidFill>
                </a:rPr>
                <a:t>.</a:t>
              </a: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24582" grpId="0"/>
      <p:bldP spid="24584" grpId="0"/>
      <p:bldP spid="24586" grpId="0" animBg="1"/>
      <p:bldP spid="24583" grpId="0"/>
      <p:bldP spid="24585" grpId="0"/>
      <p:bldP spid="24587" grpId="0"/>
      <p:bldP spid="24588" grpId="0"/>
      <p:bldP spid="2458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96279" y="42862"/>
            <a:ext cx="7772400" cy="98583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vi-VN" sz="2800" b="1" dirty="0">
                <a:solidFill>
                  <a:srgbClr val="0000FF"/>
                </a:solidFill>
                <a:latin typeface="+mn-lt"/>
              </a:rPr>
              <a:t>Ví dụ 2</a:t>
            </a:r>
            <a:r>
              <a:rPr lang="en-US" sz="2800" b="1" dirty="0">
                <a:solidFill>
                  <a:srgbClr val="0000FF"/>
                </a:solidFill>
                <a:latin typeface="+mn-lt"/>
              </a:rPr>
              <a:t>:</a:t>
            </a:r>
            <a:r>
              <a:rPr lang="en-US" sz="280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Tr</a:t>
            </a:r>
            <a:r>
              <a:rPr lang="vi-VN" sz="2800" dirty="0">
                <a:latin typeface="+mn-lt"/>
              </a:rPr>
              <a:t>ên cùng một đoạn đường, Hòa chạy hết 3 phút 20 giây, Bình chạy hết 2 phút 45 giây. Hỏi Bình chạy ít hơn Hòa bao nhiêu giây?</a:t>
            </a:r>
            <a:endParaRPr lang="en-US" sz="4000" dirty="0"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41400" y="1408692"/>
            <a:ext cx="749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Ta </a:t>
            </a:r>
            <a:r>
              <a:rPr lang="en-US" altLang="en-US" sz="2800" b="1" dirty="0" err="1">
                <a:solidFill>
                  <a:srgbClr val="FF0000"/>
                </a:solidFill>
              </a:rPr>
              <a:t>thực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hiện</a:t>
            </a:r>
            <a:r>
              <a:rPr lang="en-US" altLang="en-US" sz="2800" b="1" dirty="0">
                <a:solidFill>
                  <a:srgbClr val="FF0000"/>
                </a:solidFill>
              </a:rPr>
              <a:t>: 3 </a:t>
            </a:r>
            <a:r>
              <a:rPr lang="en-US" altLang="en-US" sz="2800" b="1" dirty="0" err="1">
                <a:solidFill>
                  <a:srgbClr val="FF0000"/>
                </a:solidFill>
              </a:rPr>
              <a:t>ph</a:t>
            </a:r>
            <a:r>
              <a:rPr lang="vi-VN" altLang="en-US" sz="2800" b="1" dirty="0">
                <a:solidFill>
                  <a:srgbClr val="FF0000"/>
                </a:solidFill>
              </a:rPr>
              <a:t>út</a:t>
            </a:r>
            <a:r>
              <a:rPr lang="en-US" altLang="en-US" sz="2800" b="1" dirty="0">
                <a:solidFill>
                  <a:srgbClr val="FF0000"/>
                </a:solidFill>
              </a:rPr>
              <a:t> 20 </a:t>
            </a:r>
            <a:r>
              <a:rPr lang="en-US" altLang="en-US" sz="2800" b="1" dirty="0" err="1">
                <a:solidFill>
                  <a:srgbClr val="FF0000"/>
                </a:solidFill>
              </a:rPr>
              <a:t>gi</a:t>
            </a:r>
            <a:r>
              <a:rPr lang="vi-VN" altLang="en-US" sz="2800" b="1" dirty="0">
                <a:solidFill>
                  <a:srgbClr val="FF0000"/>
                </a:solidFill>
              </a:rPr>
              <a:t>â</a:t>
            </a:r>
            <a:r>
              <a:rPr lang="en-US" altLang="en-US" sz="2800" b="1" dirty="0">
                <a:solidFill>
                  <a:srgbClr val="FF0000"/>
                </a:solidFill>
              </a:rPr>
              <a:t>y</a:t>
            </a:r>
            <a:r>
              <a:rPr lang="vi-VN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</a:rPr>
              <a:t>- 2 </a:t>
            </a:r>
            <a:r>
              <a:rPr lang="en-US" altLang="en-US" sz="2800" b="1" dirty="0" err="1">
                <a:solidFill>
                  <a:srgbClr val="FF0000"/>
                </a:solidFill>
              </a:rPr>
              <a:t>ph</a:t>
            </a:r>
            <a:r>
              <a:rPr lang="vi-VN" altLang="en-US" sz="2800" b="1" dirty="0">
                <a:solidFill>
                  <a:srgbClr val="FF0000"/>
                </a:solidFill>
              </a:rPr>
              <a:t>ú</a:t>
            </a:r>
            <a:r>
              <a:rPr lang="en-US" altLang="en-US" sz="2800" b="1" dirty="0">
                <a:solidFill>
                  <a:srgbClr val="FF0000"/>
                </a:solidFill>
              </a:rPr>
              <a:t>t 45 </a:t>
            </a:r>
            <a:r>
              <a:rPr lang="en-US" altLang="en-US" sz="2800" b="1" dirty="0" err="1">
                <a:solidFill>
                  <a:srgbClr val="FF0000"/>
                </a:solidFill>
              </a:rPr>
              <a:t>gi</a:t>
            </a:r>
            <a:r>
              <a:rPr lang="vi-VN" altLang="en-US" sz="2800" b="1" dirty="0">
                <a:solidFill>
                  <a:srgbClr val="FF0000"/>
                </a:solidFill>
              </a:rPr>
              <a:t>â</a:t>
            </a:r>
            <a:r>
              <a:rPr lang="en-US" altLang="en-US" sz="2800" b="1" dirty="0">
                <a:solidFill>
                  <a:srgbClr val="FF0000"/>
                </a:solidFill>
              </a:rPr>
              <a:t>y = ?</a:t>
            </a: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1041400" y="2318683"/>
            <a:ext cx="25908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  </a:t>
            </a:r>
            <a:r>
              <a:rPr lang="en-US" altLang="en-US" sz="2800" dirty="0"/>
              <a:t>3 </a:t>
            </a:r>
            <a:r>
              <a:rPr lang="en-US" altLang="en-US" sz="2800" dirty="0" err="1"/>
              <a:t>ph</a:t>
            </a:r>
            <a:r>
              <a:rPr lang="vi-VN" altLang="en-US" sz="2800" dirty="0"/>
              <a:t>ú</a:t>
            </a:r>
            <a:r>
              <a:rPr lang="en-US" altLang="en-US" sz="2800" dirty="0"/>
              <a:t>t 20 </a:t>
            </a:r>
            <a:r>
              <a:rPr lang="en-US" altLang="en-US" sz="2800" dirty="0" err="1"/>
              <a:t>gi</a:t>
            </a:r>
            <a:r>
              <a:rPr lang="vi-VN" altLang="en-US" sz="2800" dirty="0"/>
              <a:t>â</a:t>
            </a:r>
            <a:r>
              <a:rPr lang="en-US" altLang="en-US" sz="2800" dirty="0"/>
              <a:t>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 2 </a:t>
            </a:r>
            <a:r>
              <a:rPr lang="en-US" altLang="en-US" sz="2800" dirty="0" err="1"/>
              <a:t>ph</a:t>
            </a:r>
            <a:r>
              <a:rPr lang="vi-VN" altLang="en-US" sz="2800" dirty="0"/>
              <a:t>ú</a:t>
            </a:r>
            <a:r>
              <a:rPr lang="en-US" altLang="en-US" sz="2800" dirty="0"/>
              <a:t>t 45 </a:t>
            </a:r>
            <a:r>
              <a:rPr lang="en-US" altLang="en-US" sz="2800" dirty="0" err="1"/>
              <a:t>gi</a:t>
            </a:r>
            <a:r>
              <a:rPr lang="vi-VN" altLang="en-US" sz="2800" dirty="0"/>
              <a:t>â</a:t>
            </a:r>
            <a:r>
              <a:rPr lang="en-US" altLang="en-US" sz="2800" dirty="0"/>
              <a:t>y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74700" y="2611070"/>
            <a:ext cx="30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vi-VN" altLang="en-US" sz="3200" dirty="0"/>
              <a:t>-</a:t>
            </a:r>
            <a:endParaRPr lang="en-US" altLang="en-US" sz="32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159828" y="3601314"/>
            <a:ext cx="22860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5600700" y="3488234"/>
            <a:ext cx="2590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</a:rPr>
              <a:t>0 </a:t>
            </a:r>
            <a:r>
              <a:rPr lang="en-US" altLang="en-US" sz="2800" dirty="0" err="1">
                <a:solidFill>
                  <a:srgbClr val="0000FF"/>
                </a:solidFill>
              </a:rPr>
              <a:t>ph</a:t>
            </a:r>
            <a:r>
              <a:rPr lang="vi-VN" altLang="en-US" sz="2800" dirty="0">
                <a:solidFill>
                  <a:srgbClr val="0000FF"/>
                </a:solidFill>
              </a:rPr>
              <a:t>ú</a:t>
            </a:r>
            <a:r>
              <a:rPr lang="en-US" altLang="en-US" sz="2800" dirty="0">
                <a:solidFill>
                  <a:srgbClr val="0000FF"/>
                </a:solidFill>
              </a:rPr>
              <a:t>t 35 </a:t>
            </a:r>
            <a:r>
              <a:rPr lang="en-US" altLang="en-US" sz="2800" dirty="0" err="1">
                <a:solidFill>
                  <a:srgbClr val="0000FF"/>
                </a:solidFill>
              </a:rPr>
              <a:t>gi</a:t>
            </a:r>
            <a:r>
              <a:rPr lang="vi-VN" altLang="en-US" sz="2800" dirty="0">
                <a:solidFill>
                  <a:srgbClr val="0000FF"/>
                </a:solidFill>
              </a:rPr>
              <a:t>â</a:t>
            </a:r>
            <a:r>
              <a:rPr lang="en-US" altLang="en-US" sz="2800" dirty="0">
                <a:solidFill>
                  <a:srgbClr val="0000FF"/>
                </a:solidFill>
              </a:rPr>
              <a:t>y</a:t>
            </a:r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V="1">
            <a:off x="5789613" y="3475138"/>
            <a:ext cx="20177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5334000" y="2748111"/>
            <a:ext cx="30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-</a:t>
            </a:r>
          </a:p>
        </p:txBody>
      </p:sp>
      <p:sp>
        <p:nvSpPr>
          <p:cNvPr id="19" name="Text Box 67"/>
          <p:cNvSpPr txBox="1">
            <a:spLocks noChangeArrowheads="1"/>
          </p:cNvSpPr>
          <p:nvPr/>
        </p:nvSpPr>
        <p:spPr bwMode="auto">
          <a:xfrm>
            <a:off x="5638800" y="2380238"/>
            <a:ext cx="2590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2 </a:t>
            </a:r>
            <a:r>
              <a:rPr lang="en-US" altLang="en-US" sz="2800" dirty="0" err="1"/>
              <a:t>ph</a:t>
            </a:r>
            <a:r>
              <a:rPr lang="vi-VN" altLang="en-US" sz="2800" dirty="0"/>
              <a:t>ú</a:t>
            </a:r>
            <a:r>
              <a:rPr lang="en-US" altLang="en-US" sz="2800" dirty="0"/>
              <a:t>t 80</a:t>
            </a:r>
            <a:r>
              <a:rPr lang="vi-VN" altLang="en-US" sz="2800" dirty="0"/>
              <a:t> giây</a:t>
            </a:r>
            <a:endParaRPr lang="en-US" altLang="en-US" sz="2800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38800" y="2892356"/>
            <a:ext cx="236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vi-VN" altLang="en-US" sz="2800" dirty="0"/>
              <a:t>2 phút 45 giây</a:t>
            </a:r>
            <a:endParaRPr lang="en-US" altLang="en-US" sz="2800" dirty="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70904" y="4014788"/>
            <a:ext cx="7423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vi-VN" altLang="en-US" sz="2800" b="1" i="1" dirty="0">
                <a:solidFill>
                  <a:srgbClr val="0000FF"/>
                </a:solidFill>
              </a:rPr>
              <a:t>Vậy: 3 phút 20 giây – 2 phút 45 giây = 35 giây</a:t>
            </a:r>
            <a:endParaRPr lang="en-US" altLang="en-US" sz="2800" b="1" i="1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893504" y="2778889"/>
            <a:ext cx="7889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 i="1" dirty="0">
                <a:solidFill>
                  <a:srgbClr val="7030A0"/>
                </a:solidFill>
              </a:rPr>
              <a:t>hay</a:t>
            </a:r>
          </a:p>
        </p:txBody>
      </p:sp>
      <p:sp>
        <p:nvSpPr>
          <p:cNvPr id="18" name="Oval 17"/>
          <p:cNvSpPr/>
          <p:nvPr/>
        </p:nvSpPr>
        <p:spPr>
          <a:xfrm>
            <a:off x="2133600" y="2344073"/>
            <a:ext cx="528638" cy="10965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2336800" y="1985308"/>
            <a:ext cx="492601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3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phút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20 </a:t>
            </a:r>
            <a:r>
              <a:rPr lang="en-US" sz="2400" b="1" dirty="0" err="1">
                <a:solidFill>
                  <a:srgbClr val="0000CC"/>
                </a:solidFill>
                <a:latin typeface="+mj-lt"/>
              </a:rPr>
              <a:t>giây</a:t>
            </a:r>
            <a:r>
              <a:rPr lang="en-US" sz="2400" b="1" dirty="0">
                <a:solidFill>
                  <a:srgbClr val="0000CC"/>
                </a:solidFill>
                <a:latin typeface="+mj-lt"/>
              </a:rPr>
              <a:t> = </a:t>
            </a:r>
            <a:r>
              <a:rPr lang="en-US" sz="2400" b="1" dirty="0">
                <a:solidFill>
                  <a:srgbClr val="0000CC"/>
                </a:solidFill>
              </a:rPr>
              <a:t>2 </a:t>
            </a:r>
            <a:r>
              <a:rPr lang="en-US" sz="2400" b="1" dirty="0" err="1">
                <a:solidFill>
                  <a:srgbClr val="0000CC"/>
                </a:solidFill>
              </a:rPr>
              <a:t>phút</a:t>
            </a:r>
            <a:r>
              <a:rPr lang="en-US" sz="2400" b="1" dirty="0">
                <a:solidFill>
                  <a:srgbClr val="0000CC"/>
                </a:solidFill>
              </a:rPr>
              <a:t> 80 </a:t>
            </a:r>
            <a:r>
              <a:rPr lang="en-US" sz="2400" b="1" dirty="0" err="1">
                <a:solidFill>
                  <a:srgbClr val="0000CC"/>
                </a:solidFill>
              </a:rPr>
              <a:t>giây</a:t>
            </a:r>
            <a:endParaRPr lang="en-US" sz="2400" b="1" dirty="0"/>
          </a:p>
          <a:p>
            <a:pPr eaLnBrk="1" hangingPunct="1">
              <a:defRPr/>
            </a:pPr>
            <a:r>
              <a:rPr lang="en-US" sz="2400" b="1" dirty="0">
                <a:solidFill>
                  <a:srgbClr val="0000CC"/>
                </a:solidFill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3879" y="1444188"/>
            <a:ext cx="8077200" cy="477054"/>
          </a:xfrm>
          <a:prstGeom prst="rect">
            <a:avLst/>
          </a:prstGeom>
          <a:solidFill>
            <a:srgbClr val="92D050"/>
          </a:solidFill>
          <a:ln w="19050">
            <a:solidFill>
              <a:srgbClr val="FF2D2D"/>
            </a:solidFill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2500" dirty="0" err="1">
                <a:solidFill>
                  <a:srgbClr val="FF0000"/>
                </a:solidFill>
              </a:rPr>
              <a:t>Muốn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tính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thời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gian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Bình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chạy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ít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hơn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Hòa</a:t>
            </a:r>
            <a:r>
              <a:rPr lang="en-US" sz="2500" dirty="0">
                <a:solidFill>
                  <a:srgbClr val="FF0000"/>
                </a:solidFill>
              </a:rPr>
              <a:t> ta </a:t>
            </a:r>
            <a:r>
              <a:rPr lang="en-US" sz="2500" dirty="0" err="1">
                <a:solidFill>
                  <a:srgbClr val="FF0000"/>
                </a:solidFill>
              </a:rPr>
              <a:t>làm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thế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nào</a:t>
            </a:r>
            <a:r>
              <a:rPr lang="en-US" sz="2500" dirty="0">
                <a:solidFill>
                  <a:srgbClr val="FF0000"/>
                </a:solidFill>
              </a:rPr>
              <a:t>?</a:t>
            </a:r>
            <a:endParaRPr lang="en-US" sz="25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22860" y="1807339"/>
            <a:ext cx="16230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Ta </a:t>
            </a:r>
            <a:r>
              <a:rPr lang="en-US" sz="2400" b="1" dirty="0" err="1"/>
              <a:t>đặt</a:t>
            </a:r>
            <a:r>
              <a:rPr lang="en-US" sz="2400" b="1" dirty="0"/>
              <a:t> </a:t>
            </a:r>
            <a:r>
              <a:rPr lang="en-US" sz="2400" b="1" dirty="0" err="1"/>
              <a:t>tính</a:t>
            </a:r>
            <a:r>
              <a:rPr lang="en-US" sz="2400" b="1" dirty="0"/>
              <a:t> </a:t>
            </a:r>
            <a:r>
              <a:rPr lang="en-US" sz="2400" b="1" dirty="0" err="1"/>
              <a:t>rồi</a:t>
            </a:r>
            <a:r>
              <a:rPr lang="en-US" sz="2400" b="1" dirty="0"/>
              <a:t> </a:t>
            </a:r>
            <a:r>
              <a:rPr lang="en-US" sz="2400" b="1" dirty="0" err="1"/>
              <a:t>tính</a:t>
            </a:r>
            <a:r>
              <a:rPr lang="en-US" sz="2400" b="1" dirty="0"/>
              <a:t>: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2" grpId="0"/>
      <p:bldP spid="13" grpId="0"/>
      <p:bldP spid="15" grpId="0"/>
      <p:bldP spid="17" grpId="0"/>
      <p:bldP spid="19" grpId="0"/>
      <p:bldP spid="20" grpId="0"/>
      <p:bldP spid="21" grpId="0"/>
      <p:bldP spid="22" grpId="0"/>
      <p:bldP spid="18" grpId="0" animBg="1"/>
      <p:bldP spid="23" grpId="0"/>
      <p:bldP spid="23" grpId="1"/>
      <p:bldP spid="24" grpId="0" animBg="1"/>
      <p:bldP spid="24" grpId="1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Alternate Process 11"/>
          <p:cNvSpPr/>
          <p:nvPr/>
        </p:nvSpPr>
        <p:spPr>
          <a:xfrm>
            <a:off x="0" y="200482"/>
            <a:ext cx="9144000" cy="400050"/>
          </a:xfrm>
          <a:prstGeom prst="flowChartAlternateProcess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TOÁN</a:t>
            </a:r>
          </a:p>
        </p:txBody>
      </p:sp>
      <p:sp>
        <p:nvSpPr>
          <p:cNvPr id="13" name="Flowchart: Alternate Process 12"/>
          <p:cNvSpPr/>
          <p:nvPr/>
        </p:nvSpPr>
        <p:spPr>
          <a:xfrm>
            <a:off x="0" y="566306"/>
            <a:ext cx="9144000" cy="400050"/>
          </a:xfrm>
          <a:prstGeom prst="flowChartAlternateProcess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TRỪ SỐ ĐO THỜI GIAN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76275" y="1371422"/>
            <a:ext cx="7848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/>
            <a:r>
              <a:rPr lang="en-US" altLang="en-US" sz="2400">
                <a:solidFill>
                  <a:srgbClr val="800000"/>
                </a:solidFill>
              </a:rPr>
              <a:t>Khi thực hiện phép trừ số đo thời gian mà số đo theo đơn vị nào đó của số bị trừ bé hơn số đo tương ứng ở số trừ thì ta làm như thế nào?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188913" y="1600201"/>
            <a:ext cx="487362" cy="278606"/>
          </a:xfrm>
          <a:prstGeom prst="star5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676275" y="2743200"/>
            <a:ext cx="7934325" cy="18339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04875" y="2828925"/>
            <a:ext cx="7543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/>
            <a:r>
              <a:rPr lang="en-US" altLang="en-US" sz="2400" dirty="0" err="1"/>
              <a:t>Khi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thực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hiện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phép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trừ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thời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theo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đơn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vị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nào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của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bị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trừ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bé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hơn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tương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ứng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của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số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trừ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thì</a:t>
            </a:r>
            <a:r>
              <a:rPr lang="en-US" altLang="en-US" sz="2400" dirty="0"/>
              <a:t> ta </a:t>
            </a:r>
            <a:r>
              <a:rPr lang="en-US" altLang="en-US" sz="2400" dirty="0" err="1"/>
              <a:t>cần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đổi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một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đơn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vị</a:t>
            </a:r>
            <a:r>
              <a:rPr lang="en-US" altLang="en-US" sz="2400" dirty="0"/>
              <a:t> ở </a:t>
            </a:r>
            <a:r>
              <a:rPr lang="en-US" altLang="en-US" sz="2400" dirty="0" err="1"/>
              <a:t>hàng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lớn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hơn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liền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kề</a:t>
            </a:r>
            <a:r>
              <a:rPr lang="en-US" altLang="en-US" sz="2400" dirty="0"/>
              <a:t> sang </a:t>
            </a:r>
            <a:r>
              <a:rPr lang="en-US" altLang="en-US" sz="2400" dirty="0" err="1"/>
              <a:t>đơn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vị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nhỏ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hơn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rồi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thực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hiện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phép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trừ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như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thường</a:t>
            </a:r>
            <a:r>
              <a:rPr lang="en-US" altLang="en-US" sz="2400" dirty="0"/>
              <a:t>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owchart: Alternate Process 12"/>
          <p:cNvSpPr/>
          <p:nvPr/>
        </p:nvSpPr>
        <p:spPr>
          <a:xfrm>
            <a:off x="0" y="566306"/>
            <a:ext cx="9144000" cy="400050"/>
          </a:xfrm>
          <a:prstGeom prst="flowChartAlternateProcess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Trừ số đo thời gian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685800" y="1231107"/>
            <a:ext cx="7696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3200" b="1" dirty="0" err="1">
                <a:latin typeface="+mn-lt"/>
                <a:cs typeface="Arial" pitchFamily="34" charset="0"/>
              </a:rPr>
              <a:t>Khi</a:t>
            </a:r>
            <a:r>
              <a:rPr lang="en-US" sz="3200" b="1" dirty="0">
                <a:latin typeface="+mn-lt"/>
                <a:cs typeface="Arial" pitchFamily="34" charset="0"/>
              </a:rPr>
              <a:t> </a:t>
            </a:r>
            <a:r>
              <a:rPr lang="en-US" sz="3200" b="1" dirty="0" err="1">
                <a:latin typeface="+mn-lt"/>
                <a:cs typeface="Arial" pitchFamily="34" charset="0"/>
              </a:rPr>
              <a:t>tr</a:t>
            </a:r>
            <a:r>
              <a:rPr lang="vi-VN" sz="3200" b="1" dirty="0">
                <a:latin typeface="+mn-lt"/>
                <a:cs typeface="Arial" pitchFamily="34" charset="0"/>
              </a:rPr>
              <a:t>ừ</a:t>
            </a:r>
            <a:r>
              <a:rPr lang="en-US" sz="3200" b="1" dirty="0">
                <a:latin typeface="+mn-lt"/>
                <a:cs typeface="Arial" pitchFamily="34" charset="0"/>
              </a:rPr>
              <a:t> </a:t>
            </a:r>
            <a:r>
              <a:rPr lang="en-US" sz="3200" b="1" dirty="0" err="1">
                <a:latin typeface="+mn-lt"/>
                <a:cs typeface="Arial" pitchFamily="34" charset="0"/>
              </a:rPr>
              <a:t>sô</a:t>
            </a:r>
            <a:r>
              <a:rPr lang="en-US" sz="3200" b="1" dirty="0">
                <a:latin typeface="+mn-lt"/>
                <a:cs typeface="Arial" pitchFamily="34" charset="0"/>
              </a:rPr>
              <a:t>́ </a:t>
            </a:r>
            <a:r>
              <a:rPr lang="en-US" sz="3200" b="1" dirty="0" err="1">
                <a:latin typeface="+mn-lt"/>
                <a:cs typeface="Arial" pitchFamily="34" charset="0"/>
              </a:rPr>
              <a:t>đo</a:t>
            </a:r>
            <a:r>
              <a:rPr lang="en-US" sz="3200" b="1" dirty="0">
                <a:latin typeface="+mn-lt"/>
                <a:cs typeface="Arial" pitchFamily="34" charset="0"/>
              </a:rPr>
              <a:t> </a:t>
            </a:r>
            <a:r>
              <a:rPr lang="en-US" sz="3200" b="1" dirty="0" err="1">
                <a:latin typeface="+mn-lt"/>
                <a:cs typeface="Arial" pitchFamily="34" charset="0"/>
              </a:rPr>
              <a:t>thời</a:t>
            </a:r>
            <a:r>
              <a:rPr lang="en-US" sz="3200" b="1" dirty="0">
                <a:latin typeface="+mn-lt"/>
                <a:cs typeface="Arial" pitchFamily="34" charset="0"/>
              </a:rPr>
              <a:t> </a:t>
            </a:r>
            <a:r>
              <a:rPr lang="en-US" sz="3200" b="1" dirty="0" err="1">
                <a:latin typeface="+mn-lt"/>
                <a:cs typeface="Arial" pitchFamily="34" charset="0"/>
              </a:rPr>
              <a:t>gian</a:t>
            </a:r>
            <a:r>
              <a:rPr lang="en-US" sz="3200" b="1" dirty="0">
                <a:latin typeface="+mn-lt"/>
                <a:cs typeface="Arial" pitchFamily="34" charset="0"/>
              </a:rPr>
              <a:t> có </a:t>
            </a:r>
            <a:r>
              <a:rPr lang="en-US" sz="3200" b="1" dirty="0" err="1">
                <a:latin typeface="+mn-lt"/>
                <a:cs typeface="Arial" pitchFamily="34" charset="0"/>
              </a:rPr>
              <a:t>nhiều</a:t>
            </a:r>
            <a:r>
              <a:rPr lang="en-US" sz="3200" b="1" dirty="0">
                <a:latin typeface="+mn-lt"/>
                <a:cs typeface="Arial" pitchFamily="34" charset="0"/>
              </a:rPr>
              <a:t> </a:t>
            </a:r>
            <a:r>
              <a:rPr lang="en-US" sz="3200" b="1" dirty="0" err="1">
                <a:latin typeface="+mn-lt"/>
                <a:cs typeface="Arial" pitchFamily="34" charset="0"/>
              </a:rPr>
              <a:t>loại</a:t>
            </a:r>
            <a:r>
              <a:rPr lang="en-US" sz="3200" b="1" dirty="0">
                <a:latin typeface="+mn-lt"/>
                <a:cs typeface="Arial" pitchFamily="34" charset="0"/>
              </a:rPr>
              <a:t> </a:t>
            </a:r>
            <a:r>
              <a:rPr lang="en-US" sz="3200" b="1" dirty="0" err="1">
                <a:latin typeface="+mn-lt"/>
                <a:cs typeface="Arial" pitchFamily="34" charset="0"/>
              </a:rPr>
              <a:t>đơn</a:t>
            </a:r>
            <a:r>
              <a:rPr lang="en-US" sz="3200" b="1" dirty="0">
                <a:latin typeface="+mn-lt"/>
                <a:cs typeface="Arial" pitchFamily="34" charset="0"/>
              </a:rPr>
              <a:t> vị ta </a:t>
            </a:r>
            <a:r>
              <a:rPr lang="en-US" sz="3200" b="1" dirty="0" err="1">
                <a:latin typeface="+mn-lt"/>
                <a:cs typeface="Arial" pitchFamily="34" charset="0"/>
              </a:rPr>
              <a:t>làm</a:t>
            </a:r>
            <a:r>
              <a:rPr lang="en-US" sz="3200" b="1" dirty="0">
                <a:latin typeface="+mn-lt"/>
                <a:cs typeface="Arial" pitchFamily="34" charset="0"/>
              </a:rPr>
              <a:t> </a:t>
            </a:r>
            <a:r>
              <a:rPr lang="vi-VN" sz="3200" b="1" dirty="0">
                <a:latin typeface="+mn-lt"/>
                <a:cs typeface="Arial" pitchFamily="34" charset="0"/>
              </a:rPr>
              <a:t>như sau:</a:t>
            </a:r>
            <a:endParaRPr lang="en-US" sz="2400" b="1" dirty="0">
              <a:latin typeface="+mn-lt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2171700"/>
            <a:ext cx="716280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1" hangingPunct="1">
              <a:buFontTx/>
              <a:buChar char="-"/>
              <a:defRPr/>
            </a:pPr>
            <a:r>
              <a:rPr lang="vi-VN" sz="3200" dirty="0">
                <a:solidFill>
                  <a:srgbClr val="FF0000"/>
                </a:solidFill>
              </a:rPr>
              <a:t>Đặt tính thẳng cột theo đơn </a:t>
            </a:r>
            <a:r>
              <a:rPr lang="vi-VN" sz="3200">
                <a:solidFill>
                  <a:srgbClr val="FF0000"/>
                </a:solidFill>
              </a:rPr>
              <a:t>vị đo</a:t>
            </a:r>
            <a:r>
              <a:rPr lang="en-US" sz="3200">
                <a:solidFill>
                  <a:srgbClr val="FF0000"/>
                </a:solidFill>
              </a:rPr>
              <a:t>.</a:t>
            </a:r>
            <a:endParaRPr lang="vi-VN" sz="3200" dirty="0">
              <a:solidFill>
                <a:srgbClr val="FF0000"/>
              </a:solidFill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vi-VN" sz="3200" dirty="0">
                <a:solidFill>
                  <a:srgbClr val="FF0000"/>
                </a:solidFill>
              </a:rPr>
              <a:t>Đổi đơn vị đo ở số bị </a:t>
            </a:r>
            <a:r>
              <a:rPr lang="vi-VN" sz="3200">
                <a:solidFill>
                  <a:srgbClr val="FF0000"/>
                </a:solidFill>
              </a:rPr>
              <a:t>trừ (nếu có)</a:t>
            </a:r>
            <a:r>
              <a:rPr lang="en-US" sz="3200">
                <a:solidFill>
                  <a:srgbClr val="FF0000"/>
                </a:solidFill>
              </a:rPr>
              <a:t>.</a:t>
            </a:r>
            <a:endParaRPr lang="vi-VN" sz="32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vi-VN" sz="3200" dirty="0">
                <a:solidFill>
                  <a:srgbClr val="FF0000"/>
                </a:solidFill>
              </a:rPr>
              <a:t>- Trừ thẳng cột theo từng loại đơn </a:t>
            </a:r>
            <a:r>
              <a:rPr lang="vi-VN" sz="3200">
                <a:solidFill>
                  <a:srgbClr val="FF0000"/>
                </a:solidFill>
              </a:rPr>
              <a:t>vị đo</a:t>
            </a:r>
            <a:r>
              <a:rPr lang="en-US" sz="3200">
                <a:solidFill>
                  <a:srgbClr val="FF0000"/>
                </a:solidFill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42725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2673</TotalTime>
  <Words>1452</Words>
  <Application>Microsoft Office PowerPoint</Application>
  <PresentationFormat>On-screen Show (16:9)</PresentationFormat>
  <Paragraphs>204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0939372548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NHANH TRI</dc:creator>
  <cp:lastModifiedBy>oOOo</cp:lastModifiedBy>
  <cp:revision>254</cp:revision>
  <dcterms:created xsi:type="dcterms:W3CDTF">2014-02-24T12:58:31Z</dcterms:created>
  <dcterms:modified xsi:type="dcterms:W3CDTF">2022-03-05T10:51:59Z</dcterms:modified>
</cp:coreProperties>
</file>