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46" r:id="rId2"/>
    <p:sldId id="313" r:id="rId3"/>
    <p:sldId id="314" r:id="rId4"/>
    <p:sldId id="328" r:id="rId5"/>
    <p:sldId id="348" r:id="rId6"/>
    <p:sldId id="321" r:id="rId7"/>
    <p:sldId id="330" r:id="rId8"/>
    <p:sldId id="322" r:id="rId9"/>
    <p:sldId id="324" r:id="rId10"/>
    <p:sldId id="325" r:id="rId11"/>
    <p:sldId id="329" r:id="rId12"/>
  </p:sldIdLst>
  <p:sldSz cx="9144000" cy="6858000" type="screen4x3"/>
  <p:notesSz cx="6858000" cy="9144000"/>
  <p:embeddedFontLst>
    <p:embeddedFont>
      <p:font typeface=".VnAvant" panose="020B720000000000000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82" d="100"/>
          <a:sy n="82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0335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6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1543051"/>
            <a:ext cx="2819499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3038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8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Ng ng Ngh ngh</a:t>
            </a:r>
            <a:endParaRPr lang="vi-VN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5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20216"/>
            <a:ext cx="12954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Nói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20216"/>
            <a:ext cx="4572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40" name="TextBox 7"/>
          <p:cNvSpPr txBox="1"/>
          <p:nvPr/>
        </p:nvSpPr>
        <p:spPr>
          <a:xfrm>
            <a:off x="1905000" y="20216"/>
            <a:ext cx="582403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latin typeface="+mj-lt"/>
              </a:rPr>
              <a:t>Thăm vườn bách thú</a:t>
            </a:r>
            <a:endParaRPr sz="4400" b="1" dirty="0">
              <a:latin typeface="+mj-lt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9067800" cy="449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828800"/>
            <a:ext cx="8001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Con hãy tìm những từ ngữ ngoài bài có chứa âm </a:t>
            </a:r>
            <a:r>
              <a:rPr lang="en-US" altLang="en-US" sz="3200" b="1" smtClean="0">
                <a:solidFill>
                  <a:srgbClr val="FF0000"/>
                </a:solidFill>
                <a:latin typeface="+mj-lt"/>
              </a:rPr>
              <a:t>ng, ngh</a:t>
            </a:r>
            <a:r>
              <a:rPr lang="en-US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00400"/>
            <a:ext cx="7848600" cy="107721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Nói câu với một trong những từ ngữ con vừa tìm được</a:t>
            </a:r>
            <a:r>
              <a:rPr lang="vi-VN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6096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1554" y1="4459" x2="90415" y2="28981"/>
                        <a14:foregroundMark x1="95596" y1="8280" x2="73446" y2="89809"/>
                        <a14:foregroundMark x1="1425" y1="72293" x2="97798" y2="86306"/>
                        <a14:backgroundMark x1="11269" y1="32484" x2="32254" y2="33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06" y="29546"/>
            <a:ext cx="9161106" cy="4923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408992" y="12954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48208" y="1295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4958"/>
            <a:ext cx="667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Ng ng Ngh ngh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2657" y="4533899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Nghé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theo mẹ ra ngõ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4533899"/>
            <a:ext cx="170905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b="1" smtClean="0">
                <a:solidFill>
                  <a:srgbClr val="FF0000"/>
                </a:solidFill>
                <a:latin typeface="+mj-lt"/>
              </a:rPr>
              <a:t>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4533899"/>
            <a:ext cx="170905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9331"/>
            <a:ext cx="1676400" cy="5346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200" b="1" smtClean="0">
                <a:solidFill>
                  <a:srgbClr val="FFFFFF"/>
                </a:solidFill>
                <a:latin typeface="+mj-lt"/>
              </a:rPr>
              <a:t>Đọc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0886" y="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1796452" y="4572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590" y="160445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3190" y="160445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590" y="251885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õ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390" y="2518850"/>
            <a:ext cx="2895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390" y="160445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390" y="160445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684567"/>
            <a:ext cx="914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</a:t>
            </a:r>
            <a:r>
              <a:rPr lang="en-US" sz="4800" b="1" noProof="0">
                <a:solidFill>
                  <a:schemeClr val="tx1"/>
                </a:solidFill>
                <a:latin typeface="+mj-lt"/>
              </a:rPr>
              <a:t>ã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ngủ ngụ  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nghe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nghé nghĩ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6019800" y="4572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16569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1444904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326125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2741145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972998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7602596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420" y="-14709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600" b="1" smtClean="0">
                <a:solidFill>
                  <a:srgbClr val="FFFFFF"/>
                </a:solidFill>
                <a:latin typeface="+mj-lt"/>
              </a:rPr>
              <a:t>Đọc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20" y="-14709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16" y="685086"/>
            <a:ext cx="9137780" cy="274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108372" y="3516508"/>
            <a:ext cx="200919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ghỉ 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9033" y="3516508"/>
            <a:ext cx="2197358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ủ nghệ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2096" y="3516508"/>
            <a:ext cx="225495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gõ nhỏ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4882" y="3477419"/>
            <a:ext cx="215848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ngã 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020" y="3543210"/>
            <a:ext cx="80983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g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4753" y="3581665"/>
            <a:ext cx="80983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g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589548"/>
            <a:ext cx="112242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g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h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6364" y="3581665"/>
            <a:ext cx="112242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g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h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/>
          <p:nvPr/>
        </p:nvSpPr>
        <p:spPr>
          <a:xfrm>
            <a:off x="1796452" y="-1524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590" y="762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3190" y="7620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590" y="16764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õ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390" y="1676400"/>
            <a:ext cx="2895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390" y="76200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390" y="762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946" y="2905125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</a:t>
            </a:r>
            <a:r>
              <a:rPr lang="en-US" sz="4000" b="1" noProof="0">
                <a:solidFill>
                  <a:srgbClr val="0070C0"/>
                </a:solidFill>
                <a:latin typeface="+mj-lt"/>
              </a:rPr>
              <a:t>ã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 ngủ ngụ  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nghe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nghé nghĩ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6019800" y="-1524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39466" y="4267200"/>
            <a:ext cx="200919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ghỉ 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0127" y="4267200"/>
            <a:ext cx="2197358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c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ủ nghệ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3190" y="4267200"/>
            <a:ext cx="225495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gõ nhỏ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9331" y="4267200"/>
            <a:ext cx="215848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ngã 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026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7493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8077200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  <a:ln/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600" b="1" kern="0" smtClean="0">
                <a:solidFill>
                  <a:srgbClr val="FF0000"/>
                </a:solidFill>
              </a:rPr>
              <a:t>Tiết 2</a:t>
            </a:r>
            <a:endParaRPr lang="en-US" sz="6600" b="1" kern="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38984" y="1981200"/>
            <a:ext cx="4066032" cy="2212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8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09550" y="4203441"/>
            <a:ext cx="95631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400" b="1">
                <a:latin typeface="+mj-lt"/>
              </a:rPr>
              <a:t> </a:t>
            </a:r>
            <a:r>
              <a:rPr lang="en-US" sz="4400" b="1" smtClean="0">
                <a:latin typeface="+mj-lt"/>
              </a:rPr>
              <a:t>Nghé đã no cỏ. Nghé ngủ ở bà đê. </a:t>
            </a:r>
            <a:endParaRPr sz="4400" b="1" dirty="0">
              <a:latin typeface="+mj-lt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14772" y="12441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400" b="1" smtClean="0">
                <a:solidFill>
                  <a:srgbClr val="FFFFFF"/>
                </a:solidFill>
                <a:latin typeface="+mj-lt"/>
              </a:rPr>
              <a:t>Đọc</a:t>
            </a:r>
            <a:endParaRPr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13" y="88641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18" name="TextBox 8"/>
          <p:cNvSpPr txBox="1"/>
          <p:nvPr/>
        </p:nvSpPr>
        <p:spPr>
          <a:xfrm>
            <a:off x="-61920" y="4191000"/>
            <a:ext cx="128112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3319" name="TextBox 9"/>
          <p:cNvSpPr txBox="1"/>
          <p:nvPr/>
        </p:nvSpPr>
        <p:spPr>
          <a:xfrm>
            <a:off x="4114800" y="4191000"/>
            <a:ext cx="128112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3320" name="TextBox 12"/>
          <p:cNvSpPr txBox="1"/>
          <p:nvPr/>
        </p:nvSpPr>
        <p:spPr>
          <a:xfrm>
            <a:off x="5679243" y="4203441"/>
            <a:ext cx="87395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9" name="Oval 8"/>
          <p:cNvSpPr/>
          <p:nvPr/>
        </p:nvSpPr>
        <p:spPr>
          <a:xfrm>
            <a:off x="8915399" y="4587452"/>
            <a:ext cx="192843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-23118" y="4947611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4960441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69492" y="4549740"/>
            <a:ext cx="192843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8" grpId="0"/>
      <p:bldP spid="13319" grpId="0"/>
      <p:bldP spid="13320" grpId="0"/>
      <p:bldP spid="9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160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Calibri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admin</cp:lastModifiedBy>
  <cp:revision>114</cp:revision>
  <dcterms:created xsi:type="dcterms:W3CDTF">2002-08-27T21:28:28Z</dcterms:created>
  <dcterms:modified xsi:type="dcterms:W3CDTF">2022-10-09T23:43:37Z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