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8288000" cy="10287000"/>
  <p:notesSz cx="6858000" cy="9144000"/>
  <p:embeddedFontLst>
    <p:embeddedFont>
      <p:font typeface="Be Vietnam" panose="020B0604020202020204" charset="0"/>
      <p:regular r:id="rId21"/>
    </p:embeddedFont>
    <p:embeddedFont>
      <p:font typeface="Be Vietnam Bold" panose="020B0604020202020204" charset="0"/>
      <p:regular r:id="rId22"/>
    </p:embeddedFont>
    <p:embeddedFont>
      <p:font typeface="Bevan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Livvic" panose="020B0604020202020204" charset="0"/>
      <p:regular r:id="rId28"/>
    </p:embeddedFont>
    <p:embeddedFont>
      <p:font typeface="Livvic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647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71" autoAdjust="0"/>
    <p:restoredTop sz="68059" autoAdjust="0"/>
  </p:normalViewPr>
  <p:slideViewPr>
    <p:cSldViewPr>
      <p:cViewPr varScale="1">
        <p:scale>
          <a:sx n="39" d="100"/>
          <a:sy n="39" d="100"/>
        </p:scale>
        <p:origin x="6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D10BF-8171-44A5-BB55-0BE2FE6B5560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2C78A-322A-4572-8133-B1810C705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77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82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82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06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0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3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487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7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855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097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4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7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41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5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53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93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42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7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62C78A-322A-4572-8133-B1810C705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18" Type="http://schemas.openxmlformats.org/officeDocument/2006/relationships/image" Target="../media/image14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17" Type="http://schemas.openxmlformats.org/officeDocument/2006/relationships/image" Target="../media/image13.png"/><Relationship Id="rId2" Type="http://schemas.openxmlformats.org/officeDocument/2006/relationships/audio" Target="../media/media1.m4a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sv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Relationship Id="rId22" Type="http://schemas.openxmlformats.org/officeDocument/2006/relationships/image" Target="../media/image1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audio" Target="../media/media11.m4a"/><Relationship Id="rId16" Type="http://schemas.openxmlformats.org/officeDocument/2006/relationships/image" Target="../media/image19.png"/><Relationship Id="rId1" Type="http://schemas.microsoft.com/office/2007/relationships/media" Target="../media/media11.m4a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sv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audio" Target="../media/media12.m4a"/><Relationship Id="rId16" Type="http://schemas.openxmlformats.org/officeDocument/2006/relationships/image" Target="../media/image19.png"/><Relationship Id="rId1" Type="http://schemas.microsoft.com/office/2007/relationships/media" Target="../media/media12.m4a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1.png"/><Relationship Id="rId10" Type="http://schemas.openxmlformats.org/officeDocument/2006/relationships/image" Target="../media/image85.sv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audio" Target="../media/media13.m4a"/><Relationship Id="rId16" Type="http://schemas.openxmlformats.org/officeDocument/2006/relationships/image" Target="../media/image19.png"/><Relationship Id="rId1" Type="http://schemas.microsoft.com/office/2007/relationships/media" Target="../media/media13.m4a"/><Relationship Id="rId6" Type="http://schemas.openxmlformats.org/officeDocument/2006/relationships/image" Target="../media/image81.sv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2.png"/><Relationship Id="rId10" Type="http://schemas.openxmlformats.org/officeDocument/2006/relationships/image" Target="../media/image85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audio" Target="../media/media14.m4a"/><Relationship Id="rId7" Type="http://schemas.openxmlformats.org/officeDocument/2006/relationships/image" Target="../media/image94.sv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93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9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7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8.png"/><Relationship Id="rId12" Type="http://schemas.openxmlformats.org/officeDocument/2006/relationships/image" Target="../media/image7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7.png"/><Relationship Id="rId11" Type="http://schemas.openxmlformats.org/officeDocument/2006/relationships/image" Target="../media/image72.svg"/><Relationship Id="rId5" Type="http://schemas.openxmlformats.org/officeDocument/2006/relationships/image" Target="../media/image96.pn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0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0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104.png"/><Relationship Id="rId2" Type="http://schemas.openxmlformats.org/officeDocument/2006/relationships/audio" Target="../media/media16.m4a"/><Relationship Id="rId16" Type="http://schemas.openxmlformats.org/officeDocument/2006/relationships/image" Target="../media/image19.png"/><Relationship Id="rId1" Type="http://schemas.microsoft.com/office/2007/relationships/media" Target="../media/media16.m4a"/><Relationship Id="rId6" Type="http://schemas.openxmlformats.org/officeDocument/2006/relationships/image" Target="../media/image32.svg"/><Relationship Id="rId11" Type="http://schemas.openxmlformats.org/officeDocument/2006/relationships/image" Target="../media/image103.svg"/><Relationship Id="rId5" Type="http://schemas.openxmlformats.org/officeDocument/2006/relationships/image" Target="../media/image31.pn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1.jpeg"/><Relationship Id="rId1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12" Type="http://schemas.openxmlformats.org/officeDocument/2006/relationships/image" Target="../media/image115.sv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9.sv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117.sv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2.svg"/><Relationship Id="rId11" Type="http://schemas.openxmlformats.org/officeDocument/2006/relationships/image" Target="../media/image116.png"/><Relationship Id="rId5" Type="http://schemas.openxmlformats.org/officeDocument/2006/relationships/image" Target="../media/image31.png"/><Relationship Id="rId15" Type="http://schemas.openxmlformats.org/officeDocument/2006/relationships/image" Target="../media/image19.png"/><Relationship Id="rId10" Type="http://schemas.openxmlformats.org/officeDocument/2006/relationships/image" Target="../media/image36.sv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5.png"/><Relationship Id="rId14" Type="http://schemas.openxmlformats.org/officeDocument/2006/relationships/image" Target="../media/image11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svg"/><Relationship Id="rId13" Type="http://schemas.openxmlformats.org/officeDocument/2006/relationships/image" Target="../media/image1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0.png"/><Relationship Id="rId12" Type="http://schemas.openxmlformats.org/officeDocument/2006/relationships/image" Target="../media/image125.sv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svg"/><Relationship Id="rId11" Type="http://schemas.openxmlformats.org/officeDocument/2006/relationships/image" Target="../media/image124.png"/><Relationship Id="rId5" Type="http://schemas.openxmlformats.org/officeDocument/2006/relationships/image" Target="../media/image20.png"/><Relationship Id="rId15" Type="http://schemas.openxmlformats.org/officeDocument/2006/relationships/image" Target="../media/image19.png"/><Relationship Id="rId10" Type="http://schemas.openxmlformats.org/officeDocument/2006/relationships/image" Target="../media/image123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22.png"/><Relationship Id="rId14" Type="http://schemas.openxmlformats.org/officeDocument/2006/relationships/image" Target="../media/image12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openxmlformats.org/officeDocument/2006/relationships/image" Target="../media/image19.png"/><Relationship Id="rId3" Type="http://schemas.microsoft.com/office/2007/relationships/media" Target="../media/media3.m4a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0.png"/><Relationship Id="rId2" Type="http://schemas.microsoft.com/office/2007/relationships/media" Target="../media/media2.mp4"/><Relationship Id="rId16" Type="http://schemas.openxmlformats.org/officeDocument/2006/relationships/image" Target="../media/image29.sv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audio" Target="../media/media3.m4a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2.svg"/><Relationship Id="rId11" Type="http://schemas.openxmlformats.org/officeDocument/2006/relationships/image" Target="../media/image19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" Type="http://schemas.openxmlformats.org/officeDocument/2006/relationships/audio" Target="../media/media6.m4a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microsoft.com/office/2007/relationships/media" Target="../media/media6.m4a"/><Relationship Id="rId16" Type="http://schemas.openxmlformats.org/officeDocument/2006/relationships/image" Target="../media/image47.png"/><Relationship Id="rId20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19" Type="http://schemas.openxmlformats.org/officeDocument/2006/relationships/image" Target="../media/image5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audio" Target="../media/media7.m4a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4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3" Type="http://schemas.openxmlformats.org/officeDocument/2006/relationships/audio" Target="../media/media9.m4a"/><Relationship Id="rId7" Type="http://schemas.openxmlformats.org/officeDocument/2006/relationships/image" Target="../media/image21.svg"/><Relationship Id="rId12" Type="http://schemas.openxmlformats.org/officeDocument/2006/relationships/image" Target="../media/image67.png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66.sv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4.sv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audio" Target="../media/media10.m4a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19.png"/><Relationship Id="rId2" Type="http://schemas.microsoft.com/office/2007/relationships/media" Target="../media/media10.m4a"/><Relationship Id="rId16" Type="http://schemas.openxmlformats.org/officeDocument/2006/relationships/image" Target="../media/image79.svg"/><Relationship Id="rId1" Type="http://schemas.openxmlformats.org/officeDocument/2006/relationships/tags" Target="../tags/tag4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2.sv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71240">
            <a:off x="14771657" y="4811250"/>
            <a:ext cx="4975285" cy="6756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851836" y="1693605"/>
            <a:ext cx="12965328" cy="72807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34524" y="464806"/>
            <a:ext cx="16418949" cy="922019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28800" y="4356999"/>
            <a:ext cx="13988364" cy="1548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vi-VN" sz="8000" spc="-368" dirty="0" err="1">
                <a:solidFill>
                  <a:srgbClr val="6471C0"/>
                </a:solidFill>
                <a:latin typeface="Bevan"/>
              </a:rPr>
              <a:t>Bài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5:</a:t>
            </a:r>
            <a:r>
              <a:rPr lang="vi-VN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Ngôi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nhà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của</a:t>
            </a:r>
            <a:r>
              <a:rPr lang="en-US" sz="8000" u="none" spc="-368" dirty="0">
                <a:solidFill>
                  <a:srgbClr val="6471C0"/>
                </a:solidFill>
                <a:latin typeface="Bevan"/>
              </a:rPr>
              <a:t> </a:t>
            </a:r>
            <a:r>
              <a:rPr lang="en-US" sz="8000" u="none" spc="-368" dirty="0" err="1">
                <a:solidFill>
                  <a:srgbClr val="6471C0"/>
                </a:solidFill>
                <a:latin typeface="Bevan"/>
              </a:rPr>
              <a:t>em</a:t>
            </a:r>
            <a:endParaRPr lang="en-US" sz="8000" u="none" spc="-368" dirty="0">
              <a:solidFill>
                <a:srgbClr val="6471C0"/>
              </a:solidFill>
              <a:latin typeface="Bev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10592" y="6286500"/>
            <a:ext cx="6647814" cy="1139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Tiết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1: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vuông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tròn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chữ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nhật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,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hình</a:t>
            </a:r>
            <a:r>
              <a:rPr lang="en-US" sz="3300" dirty="0">
                <a:solidFill>
                  <a:srgbClr val="002060"/>
                </a:solidFill>
                <a:latin typeface="Be Vietnam Bold"/>
              </a:rPr>
              <a:t> tam </a:t>
            </a:r>
            <a:r>
              <a:rPr lang="en-US" sz="3300" dirty="0" err="1">
                <a:solidFill>
                  <a:srgbClr val="002060"/>
                </a:solidFill>
                <a:latin typeface="Be Vietnam Bold"/>
              </a:rPr>
              <a:t>giác</a:t>
            </a:r>
            <a:endParaRPr lang="en-US" sz="3300" dirty="0">
              <a:solidFill>
                <a:srgbClr val="002060"/>
              </a:solidFill>
              <a:latin typeface="Be Vietnam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10000" y="2019300"/>
            <a:ext cx="11626164" cy="2244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Phòng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Dục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Đào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Quận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Long </a:t>
            </a:r>
            <a:r>
              <a:rPr lang="en-US" sz="3600" dirty="0" err="1">
                <a:solidFill>
                  <a:srgbClr val="002060"/>
                </a:solidFill>
                <a:latin typeface="Be Vietnam Bold"/>
              </a:rPr>
              <a:t>Biên</a:t>
            </a:r>
            <a:endParaRPr lang="en-US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endParaRPr lang="vi-VN" sz="3600" dirty="0">
              <a:solidFill>
                <a:srgbClr val="002060"/>
              </a:solidFill>
              <a:latin typeface="Be Vietnam Bold"/>
            </a:endParaRPr>
          </a:p>
          <a:p>
            <a:pPr algn="ctr">
              <a:lnSpc>
                <a:spcPts val="3500"/>
              </a:lnSpc>
            </a:pPr>
            <a:r>
              <a:rPr lang="vi-VN" sz="3600" dirty="0">
                <a:solidFill>
                  <a:srgbClr val="002060"/>
                </a:solidFill>
                <a:latin typeface="Be Vietnam Bold"/>
              </a:rPr>
              <a:t>MĨ</a:t>
            </a:r>
            <a:r>
              <a:rPr lang="en-US" sz="3600" dirty="0">
                <a:solidFill>
                  <a:srgbClr val="002060"/>
                </a:solidFill>
                <a:latin typeface="Be Vietnam Bold"/>
              </a:rPr>
              <a:t> THUẬT LỚP 1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04817">
            <a:off x="7766008" y="615592"/>
            <a:ext cx="2755983" cy="8819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9954227">
            <a:off x="1632872" y="390611"/>
            <a:ext cx="3660170" cy="36601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817164" y="1062148"/>
            <a:ext cx="1777368" cy="149622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38507">
            <a:off x="5672" y="8080703"/>
            <a:ext cx="2725916" cy="91689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57470">
            <a:off x="62744" y="6617192"/>
            <a:ext cx="2766912" cy="855227"/>
          </a:xfrm>
          <a:prstGeom prst="rect">
            <a:avLst/>
          </a:prstGeom>
        </p:spPr>
      </p:pic>
      <p:pic>
        <p:nvPicPr>
          <p:cNvPr id="17" name="Âm thanh 16">
            <a:hlinkClick r:id="" action="ppaction://media"/>
            <a:extLst>
              <a:ext uri="{FF2B5EF4-FFF2-40B4-BE49-F238E27FC236}">
                <a16:creationId xmlns:a16="http://schemas.microsoft.com/office/drawing/2014/main" id="{1484023D-661D-40B6-8D8B-C8264B21B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6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48787" y="-167951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4138"/>
          <a:stretch>
            <a:fillRect/>
          </a:stretch>
        </p:blipFill>
        <p:spPr>
          <a:xfrm>
            <a:off x="9775432" y="514459"/>
            <a:ext cx="7658197" cy="240634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079497" y="802638"/>
            <a:ext cx="7050067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1: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Cắt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dán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hoặc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2594">
            <a:off x="15360022" y="524157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898807" y="3229451"/>
            <a:ext cx="9069850" cy="636779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F96FD739-8405-4908-A9E8-82673B11FC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454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844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2: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thêm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trở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thanh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298403" y="3751383"/>
            <a:ext cx="7960897" cy="61995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0566C886-9EB0-4B87-A793-AC8FF09A8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23574" y="-1036069"/>
            <a:ext cx="10048447" cy="13646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4138"/>
          <a:stretch>
            <a:fillRect/>
          </a:stretch>
        </p:blipFill>
        <p:spPr>
          <a:xfrm>
            <a:off x="8953500" y="782296"/>
            <a:ext cx="8681837" cy="272799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61630" y="1130618"/>
            <a:ext cx="7075281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BƯỚC 3: </a:t>
            </a:r>
          </a:p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Trang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trí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màu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19476" y="1028700"/>
            <a:ext cx="1848358" cy="137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92594">
            <a:off x="15836229" y="664174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39680">
            <a:off x="16051646" y="8728483"/>
            <a:ext cx="3167384" cy="10596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561630" y="3814055"/>
            <a:ext cx="7697670" cy="603946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19476" y="4148454"/>
            <a:ext cx="6382038" cy="218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9"/>
              </a:lnSpc>
            </a:pPr>
            <a:r>
              <a:rPr lang="en-US" sz="8329" dirty="0">
                <a:solidFill>
                  <a:srgbClr val="C00000"/>
                </a:solidFill>
                <a:latin typeface="Bevan"/>
              </a:rPr>
              <a:t>2.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Kiến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tạo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kĩ</a:t>
            </a:r>
            <a:r>
              <a:rPr lang="en-US" sz="832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8329" dirty="0" err="1">
                <a:solidFill>
                  <a:srgbClr val="C00000"/>
                </a:solidFill>
                <a:latin typeface="Bevan"/>
              </a:rPr>
              <a:t>năng</a:t>
            </a:r>
            <a:endParaRPr lang="en-US" sz="832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AF016484-650D-4867-8E22-E848B75831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54557">
            <a:off x="-644812" y="-503209"/>
            <a:ext cx="4081291" cy="126149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90800" y="555621"/>
            <a:ext cx="13215683" cy="737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Cùng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xem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lại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các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bước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thực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hiện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</a:t>
            </a:r>
            <a:r>
              <a:rPr lang="en-US" sz="5500" dirty="0" err="1">
                <a:solidFill>
                  <a:srgbClr val="FDFCF7"/>
                </a:solidFill>
                <a:latin typeface="Livvic Bold"/>
              </a:rPr>
              <a:t>nhé</a:t>
            </a:r>
            <a:r>
              <a:rPr lang="en-US" sz="5500" dirty="0">
                <a:solidFill>
                  <a:srgbClr val="FDFCF7"/>
                </a:solidFill>
                <a:latin typeface="Livvic Bold"/>
              </a:rPr>
              <a:t> 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276600" y="1514098"/>
            <a:ext cx="12115800" cy="8506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6600" y="1484095"/>
            <a:ext cx="12115800" cy="85553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257550" y="1503145"/>
            <a:ext cx="12134850" cy="8504452"/>
          </a:xfrm>
          <a:prstGeom prst="rect">
            <a:avLst/>
          </a:prstGeom>
        </p:spPr>
      </p:pic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FA01C57C-3267-4693-9AC7-35ED85D261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2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179" y="5181030"/>
            <a:ext cx="7012314" cy="489473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97785" y="512670"/>
            <a:ext cx="5714636" cy="41632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33419" y="5517264"/>
            <a:ext cx="6263588" cy="4558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 b="10858"/>
          <a:stretch>
            <a:fillRect/>
          </a:stretch>
        </p:blipFill>
        <p:spPr>
          <a:xfrm>
            <a:off x="8059818" y="5009836"/>
            <a:ext cx="3559429" cy="50659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42145" y="512670"/>
            <a:ext cx="4507237" cy="45072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24753" y="827699"/>
            <a:ext cx="6127616" cy="32714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21410">
            <a:off x="430283" y="100429"/>
            <a:ext cx="1196833" cy="22089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36112" y="2073862"/>
            <a:ext cx="4904899" cy="743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dirty="0">
                <a:solidFill>
                  <a:srgbClr val="FF0000"/>
                </a:solidFill>
                <a:latin typeface="Livvic Bold"/>
              </a:rPr>
              <a:t>BÀI THAM KHẢO</a:t>
            </a:r>
          </a:p>
        </p:txBody>
      </p:sp>
      <p:pic>
        <p:nvPicPr>
          <p:cNvPr id="12" name="Âm thanh 11">
            <a:hlinkClick r:id="" action="ppaction://media"/>
            <a:extLst>
              <a:ext uri="{FF2B5EF4-FFF2-40B4-BE49-F238E27FC236}">
                <a16:creationId xmlns:a16="http://schemas.microsoft.com/office/drawing/2014/main" id="{F72560C7-0BF4-4F0A-BB38-B41E025256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25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71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252812" y="4328637"/>
            <a:ext cx="9490324" cy="52729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3160" y="4205022"/>
            <a:ext cx="9259476" cy="5295922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28700" y="4395522"/>
            <a:ext cx="5329418" cy="5206065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52659" t="26" r="-52705" b="-26"/>
              </a:stretch>
            </a:blip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25410">
            <a:off x="427144" y="8263986"/>
            <a:ext cx="2846143" cy="10090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0837" y="7795965"/>
            <a:ext cx="882339" cy="11079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85230" y="2217421"/>
            <a:ext cx="4493553" cy="34907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69551" y="1181100"/>
            <a:ext cx="13903625" cy="1050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 dirty="0">
                <a:solidFill>
                  <a:srgbClr val="C00000"/>
                </a:solidFill>
                <a:latin typeface="Bevan Bold"/>
              </a:rPr>
              <a:t>3.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Luyện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tập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-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sáng</a:t>
            </a:r>
            <a:r>
              <a:rPr lang="en-US" sz="7800" dirty="0">
                <a:solidFill>
                  <a:srgbClr val="C00000"/>
                </a:solidFill>
                <a:latin typeface="Bevan Bold"/>
              </a:rPr>
              <a:t> </a:t>
            </a:r>
            <a:r>
              <a:rPr lang="en-US" sz="7800" dirty="0" err="1">
                <a:solidFill>
                  <a:srgbClr val="C00000"/>
                </a:solidFill>
                <a:latin typeface="Bevan Bold"/>
              </a:rPr>
              <a:t>tạo</a:t>
            </a:r>
            <a:endParaRPr lang="en-US" sz="7800" dirty="0">
              <a:solidFill>
                <a:srgbClr val="C00000"/>
              </a:solidFill>
              <a:latin typeface="Bevan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144492" y="5517645"/>
            <a:ext cx="7487515" cy="240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6"/>
              </a:lnSpc>
            </a:pPr>
            <a:r>
              <a:rPr lang="vi-VN" sz="3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hãy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/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ảnh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nhé</a:t>
            </a:r>
            <a:r>
              <a:rPr lang="en-US" sz="3800" dirty="0">
                <a:solidFill>
                  <a:srgbClr val="002060"/>
                </a:solidFill>
                <a:latin typeface="Livvic Bold"/>
              </a:rPr>
              <a:t> ! </a:t>
            </a: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02449CE6-975B-4768-894A-2BD4D016B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70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106719" y="6969092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7106719" y="7851565"/>
            <a:ext cx="8894292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7103829" y="9646716"/>
            <a:ext cx="9096955" cy="0"/>
          </a:xfrm>
          <a:prstGeom prst="line">
            <a:avLst/>
          </a:prstGeom>
          <a:ln w="28575" cap="rnd">
            <a:solidFill>
              <a:srgbClr val="333034"/>
            </a:solidFill>
            <a:prstDash val="sysDot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60325">
            <a:off x="-651376" y="9484853"/>
            <a:ext cx="4221827" cy="16042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43538">
            <a:off x="1205195" y="4783366"/>
            <a:ext cx="4563549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0702" y="3625285"/>
            <a:ext cx="1575996" cy="15387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501333" y="877419"/>
            <a:ext cx="4757967" cy="432380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05195" y="1864315"/>
            <a:ext cx="10781889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0"/>
              </a:lnSpc>
            </a:pPr>
            <a:r>
              <a:rPr lang="en-US" sz="6600" dirty="0">
                <a:solidFill>
                  <a:srgbClr val="C00000"/>
                </a:solidFill>
                <a:latin typeface="Livvic Bold"/>
              </a:rPr>
              <a:t>4.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Phân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tích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-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đánh</a:t>
            </a:r>
            <a:r>
              <a:rPr lang="en-US" sz="6600" dirty="0">
                <a:solidFill>
                  <a:srgbClr val="C00000"/>
                </a:solidFill>
                <a:latin typeface="Livvic Bold"/>
              </a:rPr>
              <a:t> </a:t>
            </a:r>
            <a:r>
              <a:rPr lang="en-US" sz="6600" dirty="0" err="1">
                <a:solidFill>
                  <a:srgbClr val="C00000"/>
                </a:solidFill>
                <a:latin typeface="Livvic Bold"/>
              </a:rPr>
              <a:t>giá</a:t>
            </a:r>
            <a:endParaRPr lang="en-US" sz="6600" dirty="0">
              <a:solidFill>
                <a:srgbClr val="C00000"/>
              </a:solidFill>
              <a:latin typeface="Livvic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221796" y="6259162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ảnh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gì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?</a:t>
            </a:r>
            <a:endParaRPr lang="en-US" sz="3600" b="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221796" y="7141635"/>
            <a:ext cx="9177585" cy="55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đã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sử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dụng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những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cơ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bản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1796" y="8143394"/>
            <a:ext cx="9177585" cy="1155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80"/>
              </a:lnSpc>
            </a:pPr>
            <a:r>
              <a:rPr lang="vi-VN" sz="3600" b="1" dirty="0">
                <a:solidFill>
                  <a:srgbClr val="002060"/>
                </a:solidFill>
                <a:latin typeface="Be Vietnam"/>
              </a:rPr>
              <a:t>Em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hãy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chia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sẻ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ý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tưởng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của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mình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đến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người</a:t>
            </a:r>
            <a:r>
              <a:rPr lang="vi-VN" sz="3600" b="1" dirty="0">
                <a:solidFill>
                  <a:srgbClr val="002060"/>
                </a:solidFill>
                <a:latin typeface="Be Vietnam"/>
              </a:rPr>
              <a:t> thân </a:t>
            </a:r>
            <a:r>
              <a:rPr lang="vi-VN" sz="3600" b="1" dirty="0" err="1">
                <a:solidFill>
                  <a:srgbClr val="002060"/>
                </a:solidFill>
                <a:latin typeface="Be Vietnam"/>
              </a:rPr>
              <a:t>nhé</a:t>
            </a:r>
            <a:r>
              <a:rPr lang="en-US" sz="3600" b="1" dirty="0">
                <a:solidFill>
                  <a:srgbClr val="002060"/>
                </a:solidFill>
                <a:latin typeface="Be Vietnam"/>
              </a:rPr>
              <a:t> !</a:t>
            </a: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6C714498-2D09-4F26-BDD5-8D6CBEEC5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6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1068388"/>
            <a:ext cx="12535755" cy="134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 dirty="0" err="1">
                <a:solidFill>
                  <a:srgbClr val="C00000"/>
                </a:solidFill>
                <a:latin typeface="Bevan"/>
              </a:rPr>
              <a:t>Dặn</a:t>
            </a:r>
            <a:r>
              <a:rPr lang="en-US" sz="9999" dirty="0">
                <a:solidFill>
                  <a:srgbClr val="C00000"/>
                </a:solidFill>
                <a:latin typeface="Bevan"/>
              </a:rPr>
              <a:t> </a:t>
            </a:r>
            <a:r>
              <a:rPr lang="en-US" sz="9999" dirty="0" err="1">
                <a:solidFill>
                  <a:srgbClr val="C00000"/>
                </a:solidFill>
                <a:latin typeface="Bevan"/>
              </a:rPr>
              <a:t>dò</a:t>
            </a:r>
            <a:endParaRPr lang="en-US" sz="9999" dirty="0">
              <a:solidFill>
                <a:srgbClr val="C00000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76122" y="4670779"/>
            <a:ext cx="9490324" cy="52729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37699" y="2646633"/>
            <a:ext cx="11774179" cy="67341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0715">
            <a:off x="2098617" y="7695655"/>
            <a:ext cx="2095490" cy="20383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653085" y="1902971"/>
            <a:ext cx="1106028" cy="148732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347550">
            <a:off x="1083085" y="1405119"/>
            <a:ext cx="2312983" cy="17242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623521" y="3615337"/>
            <a:ext cx="10029564" cy="298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HOÀN THÀNH BÀI VÀ NỘP CHO CÔ QUA ZALO 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LƯU GIỮ BÀI CẨN THẬN</a:t>
            </a:r>
          </a:p>
          <a:p>
            <a:pPr>
              <a:lnSpc>
                <a:spcPts val="8172"/>
              </a:lnSpc>
            </a:pPr>
            <a:r>
              <a:rPr lang="en-US" sz="3600" dirty="0">
                <a:solidFill>
                  <a:srgbClr val="6471C0"/>
                </a:solidFill>
                <a:latin typeface="Be Vietnam Bold"/>
              </a:rPr>
              <a:t>- CHUẨN BỊ ĐỒ DÙNG CHO BUỔI HỌC SAU </a:t>
            </a:r>
          </a:p>
        </p:txBody>
      </p:sp>
      <p:pic>
        <p:nvPicPr>
          <p:cNvPr id="9" name="Âm thanh 8">
            <a:hlinkClick r:id="" action="ppaction://media"/>
            <a:extLst>
              <a:ext uri="{FF2B5EF4-FFF2-40B4-BE49-F238E27FC236}">
                <a16:creationId xmlns:a16="http://schemas.microsoft.com/office/drawing/2014/main" id="{B15B3F6F-0663-4DA2-9C81-E8FC21C52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36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184868">
            <a:off x="8116571" y="943601"/>
            <a:ext cx="6264866" cy="87899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355130" y="1937438"/>
            <a:ext cx="11577741" cy="650984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509506" y="3874695"/>
            <a:ext cx="9566400" cy="3591054"/>
            <a:chOff x="0" y="0"/>
            <a:chExt cx="12755200" cy="4788072"/>
          </a:xfrm>
        </p:grpSpPr>
        <p:sp>
          <p:nvSpPr>
            <p:cNvPr id="6" name="TextBox 6"/>
            <p:cNvSpPr txBox="1"/>
            <p:nvPr/>
          </p:nvSpPr>
          <p:spPr>
            <a:xfrm>
              <a:off x="0" y="2692274"/>
              <a:ext cx="12755200" cy="816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40"/>
                </a:lnSpc>
              </a:pPr>
              <a:endParaRPr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00025"/>
              <a:ext cx="12755200" cy="49880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XIN CHÀO VÀ </a:t>
              </a:r>
            </a:p>
            <a:p>
              <a:pPr algn="ctr">
                <a:lnSpc>
                  <a:spcPts val="10183"/>
                </a:lnSpc>
              </a:pPr>
              <a:r>
                <a:rPr lang="en-US" sz="6699" dirty="0">
                  <a:solidFill>
                    <a:srgbClr val="6471C0"/>
                  </a:solidFill>
                  <a:latin typeface="Livvic Bold"/>
                </a:rPr>
                <a:t>HẸN GẶP LẠI CÁC EM !</a:t>
              </a:r>
            </a:p>
            <a:p>
              <a:pPr algn="ctr">
                <a:lnSpc>
                  <a:spcPts val="10183"/>
                </a:lnSpc>
              </a:pPr>
              <a:endParaRPr lang="en-US" sz="6699" dirty="0">
                <a:solidFill>
                  <a:srgbClr val="6471C0"/>
                </a:solidFill>
                <a:latin typeface="Livvic Bold"/>
              </a:endParaRP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98578">
            <a:off x="12517371" y="1279464"/>
            <a:ext cx="3117069" cy="25446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705859">
            <a:off x="2517501" y="7377223"/>
            <a:ext cx="2542240" cy="1807302"/>
          </a:xfrm>
          <a:prstGeom prst="rect">
            <a:avLst/>
          </a:prstGeom>
        </p:spPr>
      </p:pic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E2FBFA71-8415-4717-8063-ECC211B8D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04429">
            <a:off x="1335332" y="2940171"/>
            <a:ext cx="1427682" cy="13705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18362">
            <a:off x="-825805" y="-703811"/>
            <a:ext cx="3709011" cy="42676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19605">
            <a:off x="15747523" y="5012155"/>
            <a:ext cx="6904376" cy="63645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20847" y="1293586"/>
            <a:ext cx="1677469" cy="777736"/>
          </a:xfrm>
          <a:prstGeom prst="rect">
            <a:avLst/>
          </a:prstGeom>
        </p:spPr>
      </p:pic>
      <p:pic>
        <p:nvPicPr>
          <p:cNvPr id="8" name="Dance with Shapes - Shape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936" end="1640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409604" y="1293586"/>
            <a:ext cx="13285458" cy="7467600"/>
          </a:xfrm>
          <a:prstGeom prst="rect">
            <a:avLst/>
          </a:prstGeom>
        </p:spPr>
      </p:pic>
      <p:grpSp>
        <p:nvGrpSpPr>
          <p:cNvPr id="9" name="Group 5">
            <a:extLst>
              <a:ext uri="{FF2B5EF4-FFF2-40B4-BE49-F238E27FC236}">
                <a16:creationId xmlns:a16="http://schemas.microsoft.com/office/drawing/2014/main" id="{B0230A44-353A-47DB-9CA5-FA94C738E22C}"/>
              </a:ext>
            </a:extLst>
          </p:cNvPr>
          <p:cNvGrpSpPr/>
          <p:nvPr/>
        </p:nvGrpSpPr>
        <p:grpSpPr>
          <a:xfrm>
            <a:off x="4957781" y="-1"/>
            <a:ext cx="8301019" cy="2048133"/>
            <a:chOff x="0" y="390525"/>
            <a:chExt cx="11163250" cy="2594320"/>
          </a:xfrm>
        </p:grpSpPr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1AF5838B-2FED-4B49-ACE4-12280CF37710}"/>
                </a:ext>
              </a:extLst>
            </p:cNvPr>
            <p:cNvSpPr txBox="1"/>
            <p:nvPr/>
          </p:nvSpPr>
          <p:spPr>
            <a:xfrm>
              <a:off x="0" y="2272163"/>
              <a:ext cx="11163250" cy="7126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20"/>
                </a:lnSpc>
              </a:pPr>
              <a:endParaRPr lang="en-US" sz="3400" b="1" dirty="0">
                <a:solidFill>
                  <a:srgbClr val="002060"/>
                </a:solidFill>
                <a:latin typeface="Livvic"/>
              </a:endParaRP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71D249E7-2925-4552-AF1A-7222EDD69EAA}"/>
                </a:ext>
              </a:extLst>
            </p:cNvPr>
            <p:cNvSpPr txBox="1"/>
            <p:nvPr/>
          </p:nvSpPr>
          <p:spPr>
            <a:xfrm>
              <a:off x="0" y="390525"/>
              <a:ext cx="11163250" cy="14424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213"/>
                </a:lnSpc>
              </a:pPr>
              <a:r>
                <a:rPr lang="en-US" sz="6600" dirty="0" err="1">
                  <a:solidFill>
                    <a:srgbClr val="C00000"/>
                  </a:solidFill>
                  <a:latin typeface="Bevan"/>
                </a:rPr>
                <a:t>Khởi</a:t>
              </a:r>
              <a:r>
                <a:rPr lang="en-US" sz="6600" dirty="0">
                  <a:solidFill>
                    <a:srgbClr val="C00000"/>
                  </a:solidFill>
                  <a:latin typeface="Bevan"/>
                </a:rPr>
                <a:t> </a:t>
              </a:r>
              <a:r>
                <a:rPr lang="en-US" sz="6600" dirty="0" err="1">
                  <a:solidFill>
                    <a:srgbClr val="C00000"/>
                  </a:solidFill>
                  <a:latin typeface="Bevan"/>
                </a:rPr>
                <a:t>động</a:t>
              </a:r>
              <a:r>
                <a:rPr lang="en-US" sz="6600" dirty="0">
                  <a:solidFill>
                    <a:srgbClr val="C00000"/>
                  </a:solidFill>
                  <a:latin typeface="Bevan"/>
                </a:rPr>
                <a:t> </a:t>
              </a:r>
            </a:p>
          </p:txBody>
        </p:sp>
      </p:grp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D51B5AC5-7B35-489F-999F-C59D6CEECC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9950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154" objId="8"/>
        <p14:triggerEvt type="onClick" time="9154" objId="8"/>
        <p14:stopEvt time="88007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802173"/>
            <a:ext cx="3312992" cy="331299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003972" y="3802173"/>
            <a:ext cx="3312992" cy="3312992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5757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144000" y="3802173"/>
            <a:ext cx="3825626" cy="3312992"/>
            <a:chOff x="0" y="0"/>
            <a:chExt cx="6350000" cy="54991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CB6CE6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536158" y="1152525"/>
            <a:ext cx="13215683" cy="864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sz="6500">
                <a:solidFill>
                  <a:srgbClr val="ED9C74"/>
                </a:solidFill>
                <a:latin typeface="Livvic Bold"/>
              </a:rPr>
              <a:t>Em biết những hình cơ bản nào 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3849" y="8079180"/>
            <a:ext cx="2502694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TRÒN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00643" y="8079180"/>
            <a:ext cx="2919651" cy="57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VUÔNG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03320" y="8079180"/>
            <a:ext cx="3506986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TAM GIÁC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479469" y="8079180"/>
            <a:ext cx="3618905" cy="120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Be Vietnam Bold"/>
              </a:rPr>
              <a:t>HÌNH CHỮ NHẬT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63DC1DF5-BF7D-477A-AAE6-1138BC722716}"/>
              </a:ext>
            </a:extLst>
          </p:cNvPr>
          <p:cNvSpPr/>
          <p:nvPr/>
        </p:nvSpPr>
        <p:spPr>
          <a:xfrm>
            <a:off x="14107820" y="3619500"/>
            <a:ext cx="2656179" cy="349566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Âm thanh 7">
            <a:hlinkClick r:id="" action="ppaction://media"/>
            <a:extLst>
              <a:ext uri="{FF2B5EF4-FFF2-40B4-BE49-F238E27FC236}">
                <a16:creationId xmlns:a16="http://schemas.microsoft.com/office/drawing/2014/main" id="{DFA854F3-7014-4DA1-BB3E-91866C63C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199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76122" y="715962"/>
            <a:ext cx="12535755" cy="1238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vi-VN" sz="7200" dirty="0">
                <a:solidFill>
                  <a:srgbClr val="36717A"/>
                </a:solidFill>
                <a:latin typeface="Bevan"/>
              </a:rPr>
              <a:t>YÊU CẦU CẦN ĐẠT</a:t>
            </a:r>
            <a:endParaRPr lang="en-US" sz="7200" dirty="0">
              <a:solidFill>
                <a:srgbClr val="36717A"/>
              </a:solidFill>
              <a:latin typeface="Bevan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23614" y="2895425"/>
            <a:ext cx="13178720" cy="73222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63870" y="1863497"/>
            <a:ext cx="14094452" cy="80612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80715">
            <a:off x="888367" y="7010225"/>
            <a:ext cx="2095490" cy="20383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41210" y="2404819"/>
            <a:ext cx="11913518" cy="591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000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biết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phân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biệt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: vuông,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tròn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tam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giác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nhật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Chỉ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ra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liệu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xung quanh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sự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từ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bản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6660"/>
              </a:lnSpc>
            </a:pPr>
            <a:r>
              <a:rPr lang="en-US" sz="3700" dirty="0">
                <a:solidFill>
                  <a:srgbClr val="002060"/>
                </a:solidFill>
                <a:latin typeface="Livvic Bold"/>
              </a:rPr>
              <a:t>- 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Nêu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cảm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nhận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chia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sẻ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sản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phẩm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mình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tới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mọi</a:t>
            </a:r>
            <a:r>
              <a:rPr lang="vi-VN" sz="37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700" dirty="0" err="1">
                <a:solidFill>
                  <a:srgbClr val="002060"/>
                </a:solidFill>
                <a:latin typeface="Livvic Bold"/>
              </a:rPr>
              <a:t>người</a:t>
            </a:r>
            <a:endParaRPr lang="en-US" sz="37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7F4E5725-9690-4C10-8B5D-5FF538B68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4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D3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70" y="3313022"/>
            <a:ext cx="3910192" cy="401045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61652" y="7004605"/>
            <a:ext cx="3792779" cy="27971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964862" y="3516065"/>
            <a:ext cx="3179138" cy="27459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92703" y="4939247"/>
            <a:ext cx="3790923" cy="47684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85166" y="646291"/>
            <a:ext cx="10397625" cy="23914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003907" y="3631892"/>
            <a:ext cx="3389661" cy="33727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729065" y="7188806"/>
            <a:ext cx="1309827" cy="251889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36158" y="1219200"/>
            <a:ext cx="13215683" cy="132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0"/>
              </a:lnSpc>
            </a:pPr>
            <a:r>
              <a:rPr lang="en-US" sz="9999">
                <a:solidFill>
                  <a:srgbClr val="36717A"/>
                </a:solidFill>
                <a:latin typeface="Bevan"/>
              </a:rPr>
              <a:t>Chuẩn bị</a:t>
            </a:r>
          </a:p>
        </p:txBody>
      </p:sp>
      <p:pic>
        <p:nvPicPr>
          <p:cNvPr id="10" name="Âm thanh 9">
            <a:hlinkClick r:id="" action="ppaction://media"/>
            <a:extLst>
              <a:ext uri="{FF2B5EF4-FFF2-40B4-BE49-F238E27FC236}">
                <a16:creationId xmlns:a16="http://schemas.microsoft.com/office/drawing/2014/main" id="{566D3AB1-D87A-4C1D-AD7F-3AB94F9F1D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246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34810" y="3013739"/>
            <a:ext cx="3250981" cy="32509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50833" y="2639703"/>
            <a:ext cx="411480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122604" y="2581830"/>
            <a:ext cx="2417445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17648" y="2639703"/>
            <a:ext cx="3019234" cy="41148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02952" y="524720"/>
            <a:ext cx="8113397" cy="2068913"/>
            <a:chOff x="0" y="0"/>
            <a:chExt cx="10817863" cy="2758551"/>
          </a:xfrm>
        </p:grpSpPr>
        <p:sp>
          <p:nvSpPr>
            <p:cNvPr id="7" name="TextBox 7"/>
            <p:cNvSpPr txBox="1"/>
            <p:nvPr/>
          </p:nvSpPr>
          <p:spPr>
            <a:xfrm>
              <a:off x="0" y="133350"/>
              <a:ext cx="10817863" cy="1330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81220" lvl="1" algn="just">
                <a:lnSpc>
                  <a:spcPts val="7236"/>
                </a:lnSpc>
              </a:pPr>
              <a:r>
                <a:rPr lang="en-US" sz="7236" dirty="0">
                  <a:solidFill>
                    <a:srgbClr val="C00000"/>
                  </a:solidFill>
                  <a:latin typeface="Bevan"/>
                </a:rPr>
                <a:t>1.Khám </a:t>
              </a:r>
              <a:r>
                <a:rPr lang="en-US" sz="7236" dirty="0" err="1">
                  <a:solidFill>
                    <a:srgbClr val="C00000"/>
                  </a:solidFill>
                  <a:latin typeface="Bevan"/>
                </a:rPr>
                <a:t>phá</a:t>
              </a:r>
              <a:endParaRPr lang="en-US" sz="7236" dirty="0">
                <a:solidFill>
                  <a:srgbClr val="C00000"/>
                </a:solidFill>
                <a:latin typeface="Bevan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223047"/>
              <a:ext cx="10817863" cy="5355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724983" y="7615364"/>
            <a:ext cx="13606344" cy="121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40"/>
              </a:lnSpc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1.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Đây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là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  <a:p>
            <a:pPr>
              <a:lnSpc>
                <a:spcPts val="4940"/>
              </a:lnSpc>
              <a:spcBef>
                <a:spcPct val="0"/>
              </a:spcBef>
            </a:pPr>
            <a:r>
              <a:rPr lang="en-US" sz="3800" dirty="0">
                <a:solidFill>
                  <a:srgbClr val="002060"/>
                </a:solidFill>
                <a:latin typeface="Livvic Bold"/>
              </a:rPr>
              <a:t>2.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Các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đó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bởi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những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cơ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bản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3800" dirty="0">
                <a:solidFill>
                  <a:srgbClr val="002060"/>
                </a:solidFill>
                <a:latin typeface="Livvic Bold"/>
              </a:rPr>
              <a:t>?</a:t>
            </a:r>
            <a:endParaRPr lang="en-US" sz="38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1" name="Âm thanh 10">
            <a:hlinkClick r:id="" action="ppaction://media"/>
            <a:extLst>
              <a:ext uri="{FF2B5EF4-FFF2-40B4-BE49-F238E27FC236}">
                <a16:creationId xmlns:a16="http://schemas.microsoft.com/office/drawing/2014/main" id="{8FD8B7C9-CB9D-44D3-A14C-0E04F3D29B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168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B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ểu tượng hình vuông">
            <a:extLst>
              <a:ext uri="{FF2B5EF4-FFF2-40B4-BE49-F238E27FC236}">
                <a16:creationId xmlns:a16="http://schemas.microsoft.com/office/drawing/2014/main" id="{98815397-C097-4CB8-887D-44B7E932B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7" t="5166" b="7952"/>
          <a:stretch/>
        </p:blipFill>
        <p:spPr bwMode="auto">
          <a:xfrm>
            <a:off x="11726562" y="822754"/>
            <a:ext cx="4044939" cy="40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ung Lũng Hình Tròn Hình ảnh | Định dạng hình ảnh PNG 400603861|  vn.lovepik.com">
            <a:extLst>
              <a:ext uri="{FF2B5EF4-FFF2-40B4-BE49-F238E27FC236}">
                <a16:creationId xmlns:a16="http://schemas.microsoft.com/office/drawing/2014/main" id="{1E80D58D-8A10-4CB9-A697-5A911FC8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6692" r="6452" b="7273"/>
          <a:stretch/>
        </p:blipFill>
        <p:spPr bwMode="auto">
          <a:xfrm>
            <a:off x="2532975" y="813486"/>
            <a:ext cx="4295687" cy="43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2 điểm ở trong hình tam giác Vẽ 3 điểm ở ngoài hình tam giác |  VietJack.com">
            <a:extLst>
              <a:ext uri="{FF2B5EF4-FFF2-40B4-BE49-F238E27FC236}">
                <a16:creationId xmlns:a16="http://schemas.microsoft.com/office/drawing/2014/main" id="{52BCB951-C485-4AC3-B17A-77B98BA6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99" y="5413604"/>
            <a:ext cx="6689650" cy="44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ctangle Drawing Geometric shape Area, Angle, angle, white png | PNGEgg">
            <a:extLst>
              <a:ext uri="{FF2B5EF4-FFF2-40B4-BE49-F238E27FC236}">
                <a16:creationId xmlns:a16="http://schemas.microsoft.com/office/drawing/2014/main" id="{F3E1987B-CCF0-4CA0-914E-5AD40EA4F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1" b="20959"/>
          <a:stretch/>
        </p:blipFill>
        <p:spPr bwMode="auto">
          <a:xfrm>
            <a:off x="9525000" y="5413604"/>
            <a:ext cx="6431483" cy="440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Âm thanh 15">
            <a:hlinkClick r:id="" action="ppaction://media"/>
            <a:extLst>
              <a:ext uri="{FF2B5EF4-FFF2-40B4-BE49-F238E27FC236}">
                <a16:creationId xmlns:a16="http://schemas.microsoft.com/office/drawing/2014/main" id="{DB00DA16-697E-471C-AF9B-F58BF58A5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90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5233" y="-135816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65925">
            <a:off x="-4909938" y="5048863"/>
            <a:ext cx="7148339" cy="70573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30826">
            <a:off x="-1756627" y="-561259"/>
            <a:ext cx="4054264" cy="56883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32256">
            <a:off x="635122" y="1338758"/>
            <a:ext cx="2768185" cy="15854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105817" y="1117103"/>
            <a:ext cx="12689445" cy="164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</a:pP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vuông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chữ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nhật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khác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nhau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ở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điểm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en-US" sz="61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en-US" sz="6100" dirty="0">
                <a:solidFill>
                  <a:srgbClr val="002060"/>
                </a:solidFill>
                <a:latin typeface="Livvic Bold"/>
              </a:rPr>
              <a:t>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01561" y="4072627"/>
            <a:ext cx="6273998" cy="546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1"/>
              </a:lnSpc>
              <a:spcBef>
                <a:spcPct val="0"/>
              </a:spcBef>
            </a:pP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Đều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được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vẽ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từ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nét</a:t>
            </a:r>
            <a:r>
              <a:rPr lang="en-US" sz="4101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01" dirty="0" err="1">
                <a:solidFill>
                  <a:srgbClr val="002060"/>
                </a:solidFill>
                <a:latin typeface="Be Vietnam"/>
              </a:rPr>
              <a:t>thẳng</a:t>
            </a:r>
            <a:endParaRPr lang="en-US" sz="4101" dirty="0">
              <a:solidFill>
                <a:srgbClr val="002060"/>
              </a:solidFill>
              <a:latin typeface="Be Vietna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6710864"/>
            <a:ext cx="8481312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88"/>
              </a:lnSpc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vuông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4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</a:pPr>
            <a:endParaRPr lang="en-US" sz="4188" dirty="0">
              <a:solidFill>
                <a:srgbClr val="002060"/>
              </a:solidFill>
              <a:latin typeface="Be Vietnam"/>
            </a:endParaRPr>
          </a:p>
          <a:p>
            <a:pPr>
              <a:lnSpc>
                <a:spcPts val="4188"/>
              </a:lnSpc>
              <a:spcBef>
                <a:spcPct val="0"/>
              </a:spcBef>
            </a:pP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Hình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chữ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nhật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có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dài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và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2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cạnh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ngắn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bằng</a:t>
            </a:r>
            <a:r>
              <a:rPr lang="en-US" sz="4188" dirty="0">
                <a:solidFill>
                  <a:srgbClr val="002060"/>
                </a:solidFill>
                <a:latin typeface="Be Vietnam"/>
              </a:rPr>
              <a:t> </a:t>
            </a:r>
            <a:r>
              <a:rPr lang="en-US" sz="4188" dirty="0" err="1">
                <a:solidFill>
                  <a:srgbClr val="002060"/>
                </a:solidFill>
                <a:latin typeface="Be Vietnam"/>
              </a:rPr>
              <a:t>nhau</a:t>
            </a:r>
            <a:endParaRPr lang="en-US" sz="4188" dirty="0">
              <a:solidFill>
                <a:srgbClr val="002060"/>
              </a:solidFill>
              <a:latin typeface="Be Vietnam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0515600" y="4346333"/>
            <a:ext cx="533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78930" y="7398205"/>
            <a:ext cx="1981200" cy="1981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867400" y="5637118"/>
            <a:ext cx="1981200" cy="374228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Âm thanh 13">
            <a:hlinkClick r:id="" action="ppaction://media"/>
            <a:extLst>
              <a:ext uri="{FF2B5EF4-FFF2-40B4-BE49-F238E27FC236}">
                <a16:creationId xmlns:a16="http://schemas.microsoft.com/office/drawing/2014/main" id="{4ABB9526-C360-4A64-9E74-C60DE5AA8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7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83333" y="0"/>
            <a:ext cx="18471333" cy="103847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3826" y="534474"/>
            <a:ext cx="7670174" cy="409502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21410">
            <a:off x="286985" y="-69350"/>
            <a:ext cx="1583226" cy="29220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552540">
            <a:off x="2500847" y="5152276"/>
            <a:ext cx="4670832" cy="46708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447739">
            <a:off x="8834853" y="5212397"/>
            <a:ext cx="4670832" cy="46708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521007">
            <a:off x="12623021" y="650146"/>
            <a:ext cx="4670832" cy="46708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958437" y="7190845"/>
            <a:ext cx="2502572" cy="24525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41462" y="1564078"/>
            <a:ext cx="7202538" cy="1997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9"/>
              </a:lnSpc>
            </a:pPr>
            <a:r>
              <a:rPr lang="en-US" sz="4099" dirty="0">
                <a:solidFill>
                  <a:srgbClr val="002060"/>
                </a:solidFill>
                <a:latin typeface="Livvic Bold"/>
              </a:rPr>
              <a:t>TA CÓ THỂ GHÉP CÁC HÌNH CƠ BẢN ĐỂ TẠO RA CÁC HÌNH ẢNH KHÁC NHAU</a:t>
            </a:r>
          </a:p>
        </p:txBody>
      </p:sp>
      <p:pic>
        <p:nvPicPr>
          <p:cNvPr id="13" name="Âm thanh 12">
            <a:hlinkClick r:id="" action="ppaction://media"/>
            <a:extLst>
              <a:ext uri="{FF2B5EF4-FFF2-40B4-BE49-F238E27FC236}">
                <a16:creationId xmlns:a16="http://schemas.microsoft.com/office/drawing/2014/main" id="{EF3491DC-00CD-447B-AA0D-B27B256D63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441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2.4|2.1|3.5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8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5.5|1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395</Words>
  <Application>Microsoft Office PowerPoint</Application>
  <PresentationFormat>Tùy chỉnh</PresentationFormat>
  <Paragraphs>69</Paragraphs>
  <Slides>18</Slides>
  <Notes>18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Livvic Bold</vt:lpstr>
      <vt:lpstr>Calibri</vt:lpstr>
      <vt:lpstr>Arial</vt:lpstr>
      <vt:lpstr>Livvic</vt:lpstr>
      <vt:lpstr>Bevan Bold</vt:lpstr>
      <vt:lpstr>Be Vietnam</vt:lpstr>
      <vt:lpstr>Bevan</vt:lpstr>
      <vt:lpstr>Be Vietnam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Huyen Truong</dc:creator>
  <cp:lastModifiedBy>Huyen Truong</cp:lastModifiedBy>
  <cp:revision>59</cp:revision>
  <dcterms:created xsi:type="dcterms:W3CDTF">2006-08-16T00:00:00Z</dcterms:created>
  <dcterms:modified xsi:type="dcterms:W3CDTF">2021-10-22T15:39:24Z</dcterms:modified>
  <dc:identifier>DAEs_cDDlxQ</dc:identifier>
</cp:coreProperties>
</file>