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Be Vietnam" panose="020B0604020202020204" charset="0"/>
      <p:regular r:id="rId21"/>
    </p:embeddedFont>
    <p:embeddedFont>
      <p:font typeface="Be Vietnam Bold" panose="020B0604020202020204" charset="0"/>
      <p:regular r:id="rId22"/>
    </p:embeddedFont>
    <p:embeddedFont>
      <p:font typeface="Boldo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6.png"/><Relationship Id="rId18" Type="http://schemas.openxmlformats.org/officeDocument/2006/relationships/image" Target="../media/image26.svg"/><Relationship Id="rId3" Type="http://schemas.openxmlformats.org/officeDocument/2006/relationships/audio" Target="../media/media10.m4a"/><Relationship Id="rId21" Type="http://schemas.openxmlformats.org/officeDocument/2006/relationships/image" Target="../media/image90.jpg"/><Relationship Id="rId7" Type="http://schemas.openxmlformats.org/officeDocument/2006/relationships/image" Target="../media/image91.png"/><Relationship Id="rId12" Type="http://schemas.openxmlformats.org/officeDocument/2006/relationships/image" Target="../media/image64.svg"/><Relationship Id="rId17" Type="http://schemas.openxmlformats.org/officeDocument/2006/relationships/image" Target="../media/image25.png"/><Relationship Id="rId2" Type="http://schemas.microsoft.com/office/2007/relationships/media" Target="../media/media10.m4a"/><Relationship Id="rId16" Type="http://schemas.openxmlformats.org/officeDocument/2006/relationships/image" Target="../media/image62.svg"/><Relationship Id="rId20" Type="http://schemas.openxmlformats.org/officeDocument/2006/relationships/image" Target="../media/image89.jpeg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94.svg"/><Relationship Id="rId19" Type="http://schemas.openxmlformats.org/officeDocument/2006/relationships/image" Target="../media/image8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7.svg"/><Relationship Id="rId1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86.png"/><Relationship Id="rId17" Type="http://schemas.openxmlformats.org/officeDocument/2006/relationships/image" Target="../media/image26.svg"/><Relationship Id="rId2" Type="http://schemas.openxmlformats.org/officeDocument/2006/relationships/audio" Target="../media/media11.m4a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1" Type="http://schemas.microsoft.com/office/2007/relationships/media" Target="../media/media11.m4a"/><Relationship Id="rId6" Type="http://schemas.openxmlformats.org/officeDocument/2006/relationships/image" Target="../media/image91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63.png"/><Relationship Id="rId19" Type="http://schemas.openxmlformats.org/officeDocument/2006/relationships/image" Target="../media/image96.jpe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jpeg"/><Relationship Id="rId17" Type="http://schemas.openxmlformats.org/officeDocument/2006/relationships/image" Target="../media/image71.png"/><Relationship Id="rId2" Type="http://schemas.openxmlformats.org/officeDocument/2006/relationships/audio" Target="../media/media12.m4a"/><Relationship Id="rId16" Type="http://schemas.openxmlformats.org/officeDocument/2006/relationships/image" Target="../media/image101.jpeg"/><Relationship Id="rId1" Type="http://schemas.microsoft.com/office/2007/relationships/media" Target="../media/media12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100.jpe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5.m4a"/><Relationship Id="rId16" Type="http://schemas.openxmlformats.org/officeDocument/2006/relationships/image" Target="../media/image9.png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sv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6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7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9.m4a"/><Relationship Id="rId16" Type="http://schemas.openxmlformats.org/officeDocument/2006/relationships/image" Target="../media/image9.png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5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media6.m4a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15.svg"/><Relationship Id="rId17" Type="http://schemas.openxmlformats.org/officeDocument/2006/relationships/image" Target="../media/image59.png"/><Relationship Id="rId2" Type="http://schemas.microsoft.com/office/2007/relationships/media" Target="../media/media6.m4a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5" Type="http://schemas.openxmlformats.org/officeDocument/2006/relationships/image" Target="../media/image57.png"/><Relationship Id="rId23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12" Type="http://schemas.openxmlformats.org/officeDocument/2006/relationships/image" Target="../media/image70.svg"/><Relationship Id="rId2" Type="http://schemas.microsoft.com/office/2007/relationships/media" Target="../media/media7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audio" Target="../media/media8.m4a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83.svg"/><Relationship Id="rId1" Type="http://schemas.openxmlformats.org/officeDocument/2006/relationships/tags" Target="../tags/tag4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8.jpeg"/><Relationship Id="rId3" Type="http://schemas.openxmlformats.org/officeDocument/2006/relationships/audio" Target="../media/media9.m4a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" Type="http://schemas.microsoft.com/office/2007/relationships/media" Target="../media/media9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85.sv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5" Type="http://schemas.openxmlformats.org/officeDocument/2006/relationships/image" Target="../media/image90.jp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0935"/>
            <a:ext cx="15770962" cy="27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vi-VN" sz="6000" spc="489" dirty="0">
                <a:solidFill>
                  <a:srgbClr val="E17795"/>
                </a:solidFill>
                <a:latin typeface="Livvic Bold"/>
              </a:rPr>
              <a:t>CHỦ ĐỀ 4: 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EM SÁNG TẠO CÙNG NHỮNG CON CHỮ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20286" y="1127533"/>
            <a:ext cx="8624010" cy="96721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48479" y="1428258"/>
            <a:ext cx="839104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>
                <a:solidFill>
                  <a:srgbClr val="000000"/>
                </a:solidFill>
                <a:latin typeface="Livvic Bold"/>
              </a:rPr>
              <a:t>PHÒNG GIÁO DỤC VÀ ĐÀO TẠO QUẬN LONG BIÊN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3240" y="2728295"/>
            <a:ext cx="4569052" cy="64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Livvic Bold"/>
              </a:rPr>
              <a:t>MĨ THUẬT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6081" y="7027630"/>
            <a:ext cx="12415838" cy="4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e Vietnam Bold"/>
              </a:rPr>
              <a:t>TIẾT 3: CẮT DÁN VÀ TRANG TRÍ CHỮ BẰNG CÁC CHẤT LIỆU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1070C14D-67A0-4CB1-ADD3-880E6A2E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487">
        <p14:window dir="vert"/>
      </p:transition>
    </mc:Choice>
    <mc:Fallback>
      <p:transition spd="slow" advTm="1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TÔ MÀU &amp; CẮT DÁN THÊM CHI TIẾT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" y="2835034"/>
            <a:ext cx="4922775" cy="36920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23" y="2835034"/>
            <a:ext cx="4927600" cy="3695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00" y="2818614"/>
            <a:ext cx="4899825" cy="3670415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04F3D0F-E328-492B-9B2B-D3E2F9231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2"/>
    </mc:Choice>
    <mc:Fallback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BÌA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SỢI LEN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 THÊM CHI TIẾT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VÀ HOÀN THIỆN SẢN PHẨM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19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5E3855D-A68D-4E68-8A4D-EC70343C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9" b="59069"/>
          <a:stretch/>
        </p:blipFill>
        <p:spPr bwMode="auto">
          <a:xfrm>
            <a:off x="420865" y="3776365"/>
            <a:ext cx="411791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60A5FE2-D322-4EC6-ACD7-7BF58A6A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27050" r="3134"/>
          <a:stretch/>
        </p:blipFill>
        <p:spPr bwMode="auto">
          <a:xfrm>
            <a:off x="7691578" y="2450262"/>
            <a:ext cx="3241494" cy="32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D1842FA4-2AC0-42DC-B7E3-E818E4BE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1671" r="72119" b="29949"/>
          <a:stretch/>
        </p:blipFill>
        <p:spPr bwMode="auto">
          <a:xfrm>
            <a:off x="13347018" y="4151569"/>
            <a:ext cx="2265482" cy="2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58BA2B92-7385-4291-9DEB-AD5714E1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0792" r="72373"/>
          <a:stretch/>
        </p:blipFill>
        <p:spPr bwMode="auto">
          <a:xfrm>
            <a:off x="15612499" y="4133336"/>
            <a:ext cx="2265482" cy="25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8574A297-A1CF-45E5-BE39-6BAD66CE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0"/>
          <a:stretch/>
        </p:blipFill>
        <p:spPr bwMode="auto">
          <a:xfrm>
            <a:off x="4590724" y="3720545"/>
            <a:ext cx="191225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F51A94E1-206E-4092-A5EB-EC5BAFD55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0"/>
          <a:stretch/>
        </p:blipFill>
        <p:spPr bwMode="auto">
          <a:xfrm>
            <a:off x="10924215" y="2457018"/>
            <a:ext cx="2090313" cy="3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DE12360-2A51-4919-9E4C-0E7E1F323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3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374">
        <p15:prstTrans prst="peelOff"/>
      </p:transition>
    </mc:Choice>
    <mc:Fallback>
      <p:transition spd="slow" advTm="2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91604" y="2174588"/>
            <a:ext cx="2658196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0660"/>
              </a:lnSpc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SẢN PHẨM THAM KHẢO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1303" y="7616738"/>
            <a:ext cx="2161282" cy="497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64518" y="460488"/>
            <a:ext cx="4449909" cy="444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04809" y="5049664"/>
            <a:ext cx="3427357" cy="4569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4809" y="460488"/>
            <a:ext cx="3427357" cy="430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17147" t="12530" r="8968" b="29368"/>
          <a:stretch>
            <a:fillRect/>
          </a:stretch>
        </p:blipFill>
        <p:spPr>
          <a:xfrm>
            <a:off x="10472450" y="460488"/>
            <a:ext cx="3652606" cy="4308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82272" y="5088088"/>
            <a:ext cx="3758890" cy="4600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425118" y="5143500"/>
            <a:ext cx="4489309" cy="4489309"/>
          </a:xfrm>
          <a:prstGeom prst="rect">
            <a:avLst/>
          </a:prstGeom>
        </p:spPr>
      </p:pic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CF7B9F2-C2E9-4B65-84EC-40C5DEE6E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4653" y="2003765"/>
            <a:ext cx="8958820" cy="6279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75664" y="1223274"/>
            <a:ext cx="5374086" cy="7230136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7F4CD88-8C89-4C10-8950-6E973072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8" name="Picture 2" descr="Hướng dẫn làm chữ tuyệt đẹp bằng dây thừng">
            <a:extLst>
              <a:ext uri="{FF2B5EF4-FFF2-40B4-BE49-F238E27FC236}">
                <a16:creationId xmlns:a16="http://schemas.microsoft.com/office/drawing/2014/main" id="{9FA65793-C20F-4DDF-BBA3-AF37D8D8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1443777"/>
            <a:ext cx="4352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am khảo cách tự làm bảng hiệu bằng dây thừng độc đáo">
            <a:extLst>
              <a:ext uri="{FF2B5EF4-FFF2-40B4-BE49-F238E27FC236}">
                <a16:creationId xmlns:a16="http://schemas.microsoft.com/office/drawing/2014/main" id="{A17458A2-187D-4CA0-97E7-FCDBDEE9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989" b="18900"/>
          <a:stretch/>
        </p:blipFill>
        <p:spPr bwMode="auto">
          <a:xfrm>
            <a:off x="6105291" y="1556120"/>
            <a:ext cx="7400832" cy="30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B4F2B3B-7222-465D-9761-16253262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86706" b="30936"/>
          <a:stretch/>
        </p:blipFill>
        <p:spPr bwMode="auto">
          <a:xfrm>
            <a:off x="5791200" y="5499052"/>
            <a:ext cx="3687792" cy="3923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A6176A3-39FD-4511-BC66-239BB44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5" r="86499"/>
          <a:stretch/>
        </p:blipFill>
        <p:spPr bwMode="auto">
          <a:xfrm>
            <a:off x="12163455" y="5143500"/>
            <a:ext cx="3525694" cy="396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69F0B2A-2961-4F4A-AD2D-3C96A054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3406"/>
      </p:ext>
    </p:extLst>
  </p:cSld>
  <p:clrMapOvr>
    <a:masterClrMapping/>
  </p:clrMapOvr>
  <p:transition spd="slow" advTm="26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176" y="1367625"/>
            <a:ext cx="7987648" cy="895841"/>
            <a:chOff x="0" y="0"/>
            <a:chExt cx="2420499" cy="27146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90630" y="1495505"/>
            <a:ext cx="710674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Livvic Bold"/>
              </a:rPr>
              <a:t>3. LUYỆN TẬP - SÁNG TẠO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0570" y="3762375"/>
            <a:ext cx="126621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200"/>
              </a:lnSpc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CÁC EM HÃY CẮT DÁN TẠO DÁNG CHỮ CÁI HOẶC CHỮ SỐ BẰNG CÁC CHẤT LIỆU KHÁC NHAU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F280ED2-2350-45E6-A99E-F259DD8E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3236234"/>
            <a:ext cx="10894567" cy="6022066"/>
            <a:chOff x="0" y="0"/>
            <a:chExt cx="14526089" cy="80294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t="8543" b="8543"/>
            <a:stretch>
              <a:fillRect/>
            </a:stretch>
          </p:blipFill>
          <p:spPr>
            <a:xfrm>
              <a:off x="0" y="0"/>
              <a:ext cx="14526089" cy="802942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465198"/>
            <a:ext cx="16230600" cy="8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E17795"/>
                </a:solidFill>
                <a:latin typeface="Livvic Bold"/>
              </a:rPr>
              <a:t>4. PHÂN TÍCH - ĐÁNH GIÁ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0706" y="4545504"/>
            <a:ext cx="4172756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 spc="175">
                <a:solidFill>
                  <a:srgbClr val="995599"/>
                </a:solidFill>
                <a:latin typeface="Livvic Bold"/>
              </a:rPr>
              <a:t>EM HÃY GIỚI THIỆU VÀ CHIA SẺ SẢN PHẨM CỦA MÌNH TỚI NGƯỜI THÂN NHÉ !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1CE33A4-BAED-4D65-91CF-40B9BC927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7064" y="542673"/>
            <a:ext cx="990054" cy="9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7" t="17829"/>
          <a:stretch>
            <a:fillRect/>
          </a:stretch>
        </p:blipFill>
        <p:spPr>
          <a:xfrm rot="-10800000" flipH="1">
            <a:off x="0" y="6523351"/>
            <a:ext cx="3422711" cy="482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620722">
            <a:off x="2313818" y="7513912"/>
            <a:ext cx="2293987" cy="312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9319" y="5601061"/>
            <a:ext cx="5899978" cy="4343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69319" y="839558"/>
            <a:ext cx="5806146" cy="42685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53800" y="847730"/>
            <a:ext cx="6248400" cy="8229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334" y="1028700"/>
            <a:ext cx="581766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5.VẬN DỤNG SÁNG TẠO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7306EB6D-124D-4318-838F-795D4DBF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044" y="1315641"/>
            <a:ext cx="797913" cy="805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8586246" y="641412"/>
            <a:ext cx="1115507" cy="4145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89705" y="4586281"/>
            <a:ext cx="12308588" cy="17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thành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tạo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dáng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trang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trí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chữ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/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số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theo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ý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thích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017" y="2428039"/>
            <a:ext cx="5353966" cy="61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1"/>
              </a:lnSpc>
              <a:spcBef>
                <a:spcPct val="0"/>
              </a:spcBef>
            </a:pPr>
            <a:r>
              <a:rPr lang="en-US" sz="4256" spc="212">
                <a:solidFill>
                  <a:srgbClr val="000000"/>
                </a:solidFill>
                <a:latin typeface="Livvic Bold"/>
              </a:rPr>
              <a:t>DẶN DÒ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989705" y="6646552"/>
            <a:ext cx="12308588" cy="8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Chụp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ảnh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gửi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cô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D0F2123-6771-4B41-A0D5-77E850A4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169" y="4670126"/>
            <a:ext cx="16435776" cy="97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E17795"/>
                </a:solidFill>
                <a:latin typeface="Livvic Bold"/>
              </a:rPr>
              <a:t>XIN CHÀO VÀ HẸN GẶP LẠI CÁC CON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AF4EB478-23CD-459A-9D41-F71EE9C3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441197" y="6006855"/>
            <a:ext cx="1201109" cy="44635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293482" y="6127409"/>
            <a:ext cx="1111544" cy="4130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882586" y="6127409"/>
            <a:ext cx="1111544" cy="4130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9372783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601" t="34502" r="3891" b="12528"/>
          <a:stretch>
            <a:fillRect/>
          </a:stretch>
        </p:blipFill>
        <p:spPr>
          <a:xfrm>
            <a:off x="2239382" y="2653912"/>
            <a:ext cx="4043607" cy="3652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3041" t="35103" r="4931" b="8562"/>
          <a:stretch>
            <a:fillRect/>
          </a:stretch>
        </p:blipFill>
        <p:spPr>
          <a:xfrm>
            <a:off x="7778660" y="2414512"/>
            <a:ext cx="3127434" cy="413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l="9932" t="5373" r="5818" b="8745"/>
          <a:stretch>
            <a:fillRect/>
          </a:stretch>
        </p:blipFill>
        <p:spPr>
          <a:xfrm>
            <a:off x="13180634" y="2414512"/>
            <a:ext cx="2858887" cy="41317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09961" y="7766840"/>
            <a:ext cx="4463582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NÉT THANH NÉT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32780" y="979293"/>
            <a:ext cx="880030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900"/>
              </a:lnSpc>
              <a:spcBef>
                <a:spcPct val="0"/>
              </a:spcBef>
            </a:pPr>
            <a:r>
              <a:rPr lang="en-US" sz="6600" dirty="0">
                <a:solidFill>
                  <a:srgbClr val="E17795"/>
                </a:solidFill>
                <a:latin typeface="Livvic Bold"/>
              </a:rPr>
              <a:t>CÁC KIỂU CHỮ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83885" y="7720973"/>
            <a:ext cx="4130739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CHỮ IN HOA </a:t>
            </a:r>
          </a:p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NÉT ĐỀU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2989" y="7964813"/>
            <a:ext cx="41307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TRANG TRÍ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01283" y="6306834"/>
            <a:ext cx="10405317" cy="1330172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4051197" y="6546235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592463" y="6616604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B9CCA941-6BFB-44D0-A059-2E43A9B5C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48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 l="6568" b="28023"/>
          <a:stretch>
            <a:fillRect/>
          </a:stretch>
        </p:blipFill>
        <p:spPr>
          <a:xfrm>
            <a:off x="1273328" y="2743211"/>
            <a:ext cx="6613105" cy="509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l="4407" t="7272" r="1747" b="8318"/>
          <a:stretch>
            <a:fillRect/>
          </a:stretch>
        </p:blipFill>
        <p:spPr>
          <a:xfrm>
            <a:off x="13100916" y="2574272"/>
            <a:ext cx="3982068" cy="53658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b="3818"/>
          <a:stretch>
            <a:fillRect/>
          </a:stretch>
        </p:blipFill>
        <p:spPr>
          <a:xfrm>
            <a:off x="8318075" y="2640759"/>
            <a:ext cx="4214990" cy="5299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3328" y="1545915"/>
            <a:ext cx="16230600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17795"/>
                </a:solidFill>
                <a:latin typeface="Livvic Bold"/>
              </a:rPr>
              <a:t>CHỮ TRANG TRÍ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65775F40-5131-4330-87AC-7B064A30E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3684" y="-159808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08551">
            <a:off x="15231084" y="97894"/>
            <a:ext cx="3466859" cy="2305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8022">
            <a:off x="11750967" y="2220198"/>
            <a:ext cx="1670272" cy="54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4527" y="4918183"/>
            <a:ext cx="1740160" cy="3346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1385" y="2953235"/>
            <a:ext cx="2803015" cy="2694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19437" y="6173860"/>
            <a:ext cx="2041128" cy="2090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0565" y="3262112"/>
            <a:ext cx="2396125" cy="30378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1504" y="1437589"/>
            <a:ext cx="9438120" cy="90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E17795"/>
                </a:solidFill>
                <a:latin typeface="Livvic Bold"/>
              </a:rPr>
              <a:t>CHUẨN BỊ ĐỒ DÙNG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0852" y="5165300"/>
            <a:ext cx="476844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</a:pPr>
            <a:r>
              <a:rPr lang="en-US" sz="4200" spc="210" dirty="0">
                <a:solidFill>
                  <a:srgbClr val="995599"/>
                </a:solidFill>
                <a:latin typeface="Be Vietnam"/>
              </a:rPr>
              <a:t>&amp; MỘT SỐ CÁC VẬT LIỆU KHÁC 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0AC23F74-C312-49A9-A8CD-CE7F7245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369" y="1444192"/>
            <a:ext cx="10596060" cy="10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1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YÊU CẦU CẦN ĐẠT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20187" y="3226314"/>
            <a:ext cx="5439113" cy="5202901"/>
            <a:chOff x="0" y="0"/>
            <a:chExt cx="7252151" cy="6937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109" r="15109"/>
            <a:stretch>
              <a:fillRect/>
            </a:stretch>
          </p:blipFill>
          <p:spPr>
            <a:xfrm>
              <a:off x="0" y="0"/>
              <a:ext cx="7252151" cy="69372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671173"/>
            <a:ext cx="10431653" cy="39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Nêu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trí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Sử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thức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cắt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dán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để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Ứng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dạng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chất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liệu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Giới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thiệu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nhận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xét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về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sản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phẩm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mình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24" b="45534"/>
          <a:stretch>
            <a:fillRect/>
          </a:stretch>
        </p:blipFill>
        <p:spPr>
          <a:xfrm>
            <a:off x="0" y="7624238"/>
            <a:ext cx="4728777" cy="266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5" r="760" b="24318"/>
          <a:stretch>
            <a:fillRect/>
          </a:stretch>
        </p:blipFill>
        <p:spPr>
          <a:xfrm rot="-10800000">
            <a:off x="15611373" y="0"/>
            <a:ext cx="2721778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7259300" y="0"/>
            <a:ext cx="1304743" cy="1973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97391" y="9258300"/>
            <a:ext cx="2483602" cy="571229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D2386C6-1056-48B5-A84E-097844A3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44003" y="1879312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349525" y="508823"/>
            <a:ext cx="1358349" cy="1039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56981" y="6817014"/>
            <a:ext cx="1345407" cy="39425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005327" y="3080245"/>
            <a:ext cx="5244448" cy="1785985"/>
            <a:chOff x="0" y="0"/>
            <a:chExt cx="1589227" cy="54120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3902" y="5125999"/>
            <a:ext cx="5225398" cy="1785985"/>
            <a:chOff x="0" y="0"/>
            <a:chExt cx="1583454" cy="54120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560594" cy="513268"/>
            </a:xfrm>
            <a:custGeom>
              <a:avLst/>
              <a:gdLst/>
              <a:ahLst/>
              <a:cxnLst/>
              <a:rect l="l" t="t" r="r" b="b"/>
              <a:pathLst>
                <a:path w="1560594" h="513268">
                  <a:moveTo>
                    <a:pt x="1560594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6012" y="0"/>
                  </a:lnTo>
                  <a:lnTo>
                    <a:pt x="154154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589804" cy="539938"/>
            </a:xfrm>
            <a:custGeom>
              <a:avLst/>
              <a:gdLst/>
              <a:ahLst/>
              <a:cxnLst/>
              <a:rect l="l" t="t" r="r" b="b"/>
              <a:pathLst>
                <a:path w="1589804" h="539938">
                  <a:moveTo>
                    <a:pt x="1555514" y="21590"/>
                  </a:moveTo>
                  <a:cubicBezTo>
                    <a:pt x="1556784" y="34290"/>
                    <a:pt x="1556784" y="44450"/>
                    <a:pt x="1558054" y="54610"/>
                  </a:cubicBezTo>
                  <a:cubicBezTo>
                    <a:pt x="1560594" y="70746"/>
                    <a:pt x="1561864" y="80012"/>
                    <a:pt x="1564404" y="88947"/>
                  </a:cubicBezTo>
                  <a:cubicBezTo>
                    <a:pt x="1564404" y="101853"/>
                    <a:pt x="1577104" y="356340"/>
                    <a:pt x="1583454" y="369246"/>
                  </a:cubicBezTo>
                  <a:cubicBezTo>
                    <a:pt x="1589804" y="388771"/>
                    <a:pt x="1585994" y="408627"/>
                    <a:pt x="1585994" y="428152"/>
                  </a:cubicBezTo>
                  <a:cubicBezTo>
                    <a:pt x="1585994" y="445361"/>
                    <a:pt x="1587264" y="461245"/>
                    <a:pt x="1588534" y="478978"/>
                  </a:cubicBezTo>
                  <a:cubicBezTo>
                    <a:pt x="1588534" y="500568"/>
                    <a:pt x="1588534" y="514538"/>
                    <a:pt x="1588534" y="538668"/>
                  </a:cubicBezTo>
                  <a:cubicBezTo>
                    <a:pt x="1565674" y="538668"/>
                    <a:pt x="1545354" y="539938"/>
                    <a:pt x="1525438" y="538668"/>
                  </a:cubicBezTo>
                  <a:cubicBezTo>
                    <a:pt x="1449316" y="533588"/>
                    <a:pt x="1372023" y="539938"/>
                    <a:pt x="1295901" y="534858"/>
                  </a:cubicBezTo>
                  <a:cubicBezTo>
                    <a:pt x="1250228" y="531048"/>
                    <a:pt x="1205726" y="533588"/>
                    <a:pt x="1160053" y="531048"/>
                  </a:cubicBezTo>
                  <a:cubicBezTo>
                    <a:pt x="1138973" y="529778"/>
                    <a:pt x="1117893" y="528508"/>
                    <a:pt x="1096813" y="527238"/>
                  </a:cubicBezTo>
                  <a:cubicBezTo>
                    <a:pt x="1083931" y="527238"/>
                    <a:pt x="1072219" y="528508"/>
                    <a:pt x="1059337" y="528508"/>
                  </a:cubicBezTo>
                  <a:cubicBezTo>
                    <a:pt x="1026546" y="527238"/>
                    <a:pt x="936371" y="528508"/>
                    <a:pt x="903580" y="527238"/>
                  </a:cubicBezTo>
                  <a:cubicBezTo>
                    <a:pt x="880158" y="525968"/>
                    <a:pt x="411714" y="534858"/>
                    <a:pt x="388292" y="533588"/>
                  </a:cubicBezTo>
                  <a:cubicBezTo>
                    <a:pt x="382437" y="533588"/>
                    <a:pt x="375410" y="534858"/>
                    <a:pt x="369554" y="534858"/>
                  </a:cubicBezTo>
                  <a:cubicBezTo>
                    <a:pt x="355501" y="534858"/>
                    <a:pt x="342619" y="536128"/>
                    <a:pt x="328566" y="536128"/>
                  </a:cubicBezTo>
                  <a:cubicBezTo>
                    <a:pt x="293432" y="536128"/>
                    <a:pt x="259470" y="534858"/>
                    <a:pt x="224337" y="533588"/>
                  </a:cubicBezTo>
                  <a:cubicBezTo>
                    <a:pt x="203257" y="532318"/>
                    <a:pt x="182177" y="531048"/>
                    <a:pt x="162268" y="529778"/>
                  </a:cubicBezTo>
                  <a:cubicBezTo>
                    <a:pt x="124793" y="528508"/>
                    <a:pt x="87317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40" y="30480"/>
                    <a:pt x="76777" y="29210"/>
                  </a:cubicBezTo>
                  <a:cubicBezTo>
                    <a:pt x="108397" y="25400"/>
                    <a:pt x="140017" y="22860"/>
                    <a:pt x="172808" y="20320"/>
                  </a:cubicBezTo>
                  <a:cubicBezTo>
                    <a:pt x="195059" y="17780"/>
                    <a:pt x="217310" y="16510"/>
                    <a:pt x="238390" y="13970"/>
                  </a:cubicBezTo>
                  <a:cubicBezTo>
                    <a:pt x="259470" y="11430"/>
                    <a:pt x="281721" y="8890"/>
                    <a:pt x="302801" y="8890"/>
                  </a:cubicBezTo>
                  <a:cubicBezTo>
                    <a:pt x="326223" y="7620"/>
                    <a:pt x="349646" y="10160"/>
                    <a:pt x="373068" y="8890"/>
                  </a:cubicBezTo>
                  <a:cubicBezTo>
                    <a:pt x="402345" y="8890"/>
                    <a:pt x="932858" y="6350"/>
                    <a:pt x="962135" y="5080"/>
                  </a:cubicBezTo>
                  <a:cubicBezTo>
                    <a:pt x="990242" y="3810"/>
                    <a:pt x="1018348" y="2540"/>
                    <a:pt x="1047626" y="2540"/>
                  </a:cubicBezTo>
                  <a:cubicBezTo>
                    <a:pt x="1095642" y="1270"/>
                    <a:pt x="1142486" y="0"/>
                    <a:pt x="1190501" y="0"/>
                  </a:cubicBezTo>
                  <a:cubicBezTo>
                    <a:pt x="1210410" y="0"/>
                    <a:pt x="1231490" y="2540"/>
                    <a:pt x="1251399" y="2540"/>
                  </a:cubicBezTo>
                  <a:cubicBezTo>
                    <a:pt x="1306441" y="3810"/>
                    <a:pt x="1362654" y="5080"/>
                    <a:pt x="1417696" y="7620"/>
                  </a:cubicBezTo>
                  <a:cubicBezTo>
                    <a:pt x="1446974" y="8890"/>
                    <a:pt x="1476252" y="12700"/>
                    <a:pt x="1505530" y="16510"/>
                  </a:cubicBezTo>
                  <a:cubicBezTo>
                    <a:pt x="1512556" y="16510"/>
                    <a:pt x="1519583" y="16510"/>
                    <a:pt x="1525438" y="16510"/>
                  </a:cubicBezTo>
                  <a:cubicBezTo>
                    <a:pt x="1536464" y="17780"/>
                    <a:pt x="1545354" y="20320"/>
                    <a:pt x="1555514" y="21590"/>
                  </a:cubicBezTo>
                  <a:close/>
                  <a:moveTo>
                    <a:pt x="1565674" y="522158"/>
                  </a:moveTo>
                  <a:cubicBezTo>
                    <a:pt x="1566944" y="505648"/>
                    <a:pt x="1568214" y="492948"/>
                    <a:pt x="1568214" y="480248"/>
                  </a:cubicBezTo>
                  <a:cubicBezTo>
                    <a:pt x="1566944" y="459591"/>
                    <a:pt x="1565674" y="442051"/>
                    <a:pt x="1565674" y="423188"/>
                  </a:cubicBezTo>
                  <a:cubicBezTo>
                    <a:pt x="1565674" y="414584"/>
                    <a:pt x="1568214" y="405980"/>
                    <a:pt x="1566944" y="397376"/>
                  </a:cubicBezTo>
                  <a:cubicBezTo>
                    <a:pt x="1566944" y="389433"/>
                    <a:pt x="1565674" y="381160"/>
                    <a:pt x="1564404" y="373218"/>
                  </a:cubicBezTo>
                  <a:cubicBezTo>
                    <a:pt x="1559324" y="360973"/>
                    <a:pt x="1547894" y="107479"/>
                    <a:pt x="1547894" y="95235"/>
                  </a:cubicBezTo>
                  <a:cubicBezTo>
                    <a:pt x="1545354" y="84976"/>
                    <a:pt x="1542814" y="74386"/>
                    <a:pt x="1540274" y="63500"/>
                  </a:cubicBezTo>
                  <a:cubicBezTo>
                    <a:pt x="1539004" y="44450"/>
                    <a:pt x="1537734" y="43180"/>
                    <a:pt x="1521925" y="41910"/>
                  </a:cubicBezTo>
                  <a:cubicBezTo>
                    <a:pt x="1518412" y="41910"/>
                    <a:pt x="1516070" y="41910"/>
                    <a:pt x="1512556" y="40640"/>
                  </a:cubicBezTo>
                  <a:cubicBezTo>
                    <a:pt x="1483279" y="36830"/>
                    <a:pt x="1452830" y="31750"/>
                    <a:pt x="1423552" y="30480"/>
                  </a:cubicBezTo>
                  <a:cubicBezTo>
                    <a:pt x="1352114" y="26670"/>
                    <a:pt x="1279506" y="25400"/>
                    <a:pt x="1208068" y="22860"/>
                  </a:cubicBezTo>
                  <a:cubicBezTo>
                    <a:pt x="1197528" y="22860"/>
                    <a:pt x="1185817" y="22860"/>
                    <a:pt x="1175277" y="22860"/>
                  </a:cubicBezTo>
                  <a:cubicBezTo>
                    <a:pt x="1157710" y="22860"/>
                    <a:pt x="1140144" y="22860"/>
                    <a:pt x="1123748" y="22860"/>
                  </a:cubicBezTo>
                  <a:cubicBezTo>
                    <a:pt x="1086273" y="22860"/>
                    <a:pt x="1048797" y="22860"/>
                    <a:pt x="1012493" y="24130"/>
                  </a:cubicBezTo>
                  <a:cubicBezTo>
                    <a:pt x="980873" y="25400"/>
                    <a:pt x="448019" y="29210"/>
                    <a:pt x="416399" y="29210"/>
                  </a:cubicBezTo>
                  <a:cubicBezTo>
                    <a:pt x="364870" y="29210"/>
                    <a:pt x="313341" y="26670"/>
                    <a:pt x="261812" y="33020"/>
                  </a:cubicBezTo>
                  <a:cubicBezTo>
                    <a:pt x="234877" y="36830"/>
                    <a:pt x="209113" y="36830"/>
                    <a:pt x="183348" y="38100"/>
                  </a:cubicBezTo>
                  <a:cubicBezTo>
                    <a:pt x="138846" y="41910"/>
                    <a:pt x="94344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382" y="504378"/>
                    <a:pt x="76777" y="505648"/>
                    <a:pt x="92002" y="505648"/>
                  </a:cubicBezTo>
                  <a:cubicBezTo>
                    <a:pt x="114253" y="505648"/>
                    <a:pt x="137675" y="503108"/>
                    <a:pt x="159926" y="505648"/>
                  </a:cubicBezTo>
                  <a:cubicBezTo>
                    <a:pt x="196230" y="509458"/>
                    <a:pt x="232535" y="511998"/>
                    <a:pt x="268839" y="510728"/>
                  </a:cubicBezTo>
                  <a:cubicBezTo>
                    <a:pt x="292261" y="509458"/>
                    <a:pt x="314512" y="511998"/>
                    <a:pt x="337934" y="511998"/>
                  </a:cubicBezTo>
                  <a:cubicBezTo>
                    <a:pt x="371897" y="511998"/>
                    <a:pt x="405859" y="510728"/>
                    <a:pt x="439821" y="511998"/>
                  </a:cubicBezTo>
                  <a:cubicBezTo>
                    <a:pt x="490179" y="513268"/>
                    <a:pt x="1042942" y="503108"/>
                    <a:pt x="1094471" y="505648"/>
                  </a:cubicBezTo>
                  <a:cubicBezTo>
                    <a:pt x="1116722" y="506918"/>
                    <a:pt x="1138973" y="508188"/>
                    <a:pt x="1160053" y="508188"/>
                  </a:cubicBezTo>
                  <a:cubicBezTo>
                    <a:pt x="1198699" y="510728"/>
                    <a:pt x="1236175" y="506918"/>
                    <a:pt x="1274821" y="510728"/>
                  </a:cubicBezTo>
                  <a:cubicBezTo>
                    <a:pt x="1306441" y="513268"/>
                    <a:pt x="1338061" y="513268"/>
                    <a:pt x="1369681" y="515808"/>
                  </a:cubicBezTo>
                  <a:cubicBezTo>
                    <a:pt x="1416525" y="519618"/>
                    <a:pt x="1463370" y="522158"/>
                    <a:pt x="1510214" y="523428"/>
                  </a:cubicBezTo>
                  <a:cubicBezTo>
                    <a:pt x="1527781" y="523428"/>
                    <a:pt x="1545354" y="522158"/>
                    <a:pt x="1565674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01752" y="2936135"/>
            <a:ext cx="5790867" cy="4119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31111" y="2131883"/>
            <a:ext cx="4296348" cy="57284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2665" y="1161415"/>
            <a:ext cx="6141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2" lvl="1" algn="just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1. KHÁM PHÁ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51802" y="3489550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Những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cái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bằng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chất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liệu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gì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0852" y="5619577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Màu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sắc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của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như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thế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nào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89238" y="6824027"/>
            <a:ext cx="1197429" cy="10363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11437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46574" y="6824027"/>
            <a:ext cx="1197429" cy="10363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268773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pic>
        <p:nvPicPr>
          <p:cNvPr id="25" name="Âm thanh 24">
            <a:hlinkClick r:id="" action="ppaction://media"/>
            <a:extLst>
              <a:ext uri="{FF2B5EF4-FFF2-40B4-BE49-F238E27FC236}">
                <a16:creationId xmlns:a16="http://schemas.microsoft.com/office/drawing/2014/main" id="{56AC6DD5-A8A0-4DBF-B526-C3D3954C7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3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46068" y="4942202"/>
            <a:ext cx="5062040" cy="5062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 b="20274"/>
          <a:stretch>
            <a:fillRect/>
          </a:stretch>
        </p:blipFill>
        <p:spPr>
          <a:xfrm>
            <a:off x="9416110" y="587433"/>
            <a:ext cx="3891998" cy="4137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 l="15600" r="14655" b="4160"/>
          <a:stretch>
            <a:fillRect/>
          </a:stretch>
        </p:blipFill>
        <p:spPr>
          <a:xfrm>
            <a:off x="13810151" y="2847129"/>
            <a:ext cx="3449149" cy="592464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861" y="3941928"/>
            <a:ext cx="59334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Ngoài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chúng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ta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cũng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điệu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số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60DD6ED-611C-48B8-8833-F0AB67F3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4607288" cy="5525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1374926" cy="1349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62495" y="3749486"/>
            <a:ext cx="3375323" cy="3037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54555" y="2633606"/>
            <a:ext cx="9404745" cy="11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8600"/>
              </a:lnSpc>
              <a:spcBef>
                <a:spcPct val="0"/>
              </a:spcBef>
            </a:pPr>
            <a:r>
              <a:rPr lang="en-US" sz="8600">
                <a:solidFill>
                  <a:srgbClr val="E17795"/>
                </a:solidFill>
                <a:latin typeface="Livvic Bold"/>
              </a:rPr>
              <a:t>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4555" y="4260833"/>
            <a:ext cx="8694822" cy="262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trí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dáng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dựa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trên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thường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in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đều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thanh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đậm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8A4C22C-173D-427D-ABF5-275F7BF52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654" y="880040"/>
            <a:ext cx="12357752" cy="8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56"/>
              </a:lnSpc>
              <a:spcBef>
                <a:spcPct val="0"/>
              </a:spcBef>
            </a:pPr>
            <a:r>
              <a:rPr lang="en-US" sz="6356" dirty="0">
                <a:solidFill>
                  <a:srgbClr val="E17795"/>
                </a:solidFill>
                <a:latin typeface="Livvic Bold"/>
              </a:rPr>
              <a:t>2. KIẾN TẠO KIẾN THỨC KĨ NĂNG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6654" y="2680599"/>
            <a:ext cx="130492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200" spc="195" dirty="0">
                <a:solidFill>
                  <a:srgbClr val="995599"/>
                </a:solidFill>
                <a:latin typeface="Be Vietnam Bold"/>
              </a:rPr>
              <a:t>SẮP XẾP CÁC BƯỚC THỰC HÀNH SAO CHO ĐÚNG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0870" y="-307165"/>
            <a:ext cx="2938430" cy="14692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66410" y="3235382"/>
            <a:ext cx="1197429" cy="1341120"/>
            <a:chOff x="0" y="0"/>
            <a:chExt cx="1596571" cy="178816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859882" y="3370437"/>
            <a:ext cx="1197429" cy="1219676"/>
            <a:chOff x="0" y="161925"/>
            <a:chExt cx="1596571" cy="162623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46361" y="3851694"/>
            <a:ext cx="753032" cy="116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endParaRPr lang="en-US" sz="8800" dirty="0">
              <a:solidFill>
                <a:srgbClr val="995599"/>
              </a:solidFill>
              <a:latin typeface="Boldo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24245" y="3297834"/>
            <a:ext cx="1197429" cy="1304588"/>
            <a:chOff x="2021848" y="168982"/>
            <a:chExt cx="1596571" cy="1636574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021848" y="423795"/>
              <a:ext cx="1596571" cy="138176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465616" y="168982"/>
              <a:ext cx="1004042" cy="162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672037"/>
            <a:ext cx="4922775" cy="3692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70228"/>
            <a:ext cx="4927600" cy="3695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87" y="5633702"/>
            <a:ext cx="4899825" cy="367041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24" idx="2"/>
            <a:endCxn id="37" idx="0"/>
          </p:cNvCxnSpPr>
          <p:nvPr/>
        </p:nvCxnSpPr>
        <p:spPr>
          <a:xfrm>
            <a:off x="2965125" y="4576502"/>
            <a:ext cx="11612063" cy="109553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3" idx="2"/>
            <a:endCxn id="39" idx="0"/>
          </p:cNvCxnSpPr>
          <p:nvPr/>
        </p:nvCxnSpPr>
        <p:spPr>
          <a:xfrm flipH="1">
            <a:off x="3759200" y="4594180"/>
            <a:ext cx="5174387" cy="10760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7" idx="2"/>
            <a:endCxn id="40" idx="0"/>
          </p:cNvCxnSpPr>
          <p:nvPr/>
        </p:nvCxnSpPr>
        <p:spPr>
          <a:xfrm flipH="1">
            <a:off x="9169400" y="4590113"/>
            <a:ext cx="5289197" cy="104358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10D74274-C09F-4065-86F3-86D7D0E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1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8|3.4|19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333</Words>
  <Application>Microsoft Office PowerPoint</Application>
  <PresentationFormat>Tùy chỉnh</PresentationFormat>
  <Paragraphs>52</Paragraphs>
  <Slides>19</Slides>
  <Notes>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Be Vietnam Bold</vt:lpstr>
      <vt:lpstr>Be Vietnam</vt:lpstr>
      <vt:lpstr>Arial</vt:lpstr>
      <vt:lpstr>Calibri</vt:lpstr>
      <vt:lpstr>Livvic Bold</vt:lpstr>
      <vt:lpstr>Boldoa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Huyen Truong</cp:lastModifiedBy>
  <cp:revision>36</cp:revision>
  <dcterms:created xsi:type="dcterms:W3CDTF">2006-08-16T00:00:00Z</dcterms:created>
  <dcterms:modified xsi:type="dcterms:W3CDTF">2021-11-10T04:19:14Z</dcterms:modified>
  <dc:identifier>DAEvJbnDpqU</dc:identifier>
</cp:coreProperties>
</file>