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4" r:id="rId3"/>
    <p:sldId id="357" r:id="rId4"/>
    <p:sldId id="290" r:id="rId5"/>
    <p:sldId id="265" r:id="rId6"/>
    <p:sldId id="353" r:id="rId7"/>
    <p:sldId id="266" r:id="rId8"/>
    <p:sldId id="267" r:id="rId9"/>
    <p:sldId id="293" r:id="rId10"/>
    <p:sldId id="292" r:id="rId11"/>
    <p:sldId id="328" r:id="rId12"/>
    <p:sldId id="295" r:id="rId13"/>
    <p:sldId id="260" r:id="rId14"/>
    <p:sldId id="358" r:id="rId15"/>
    <p:sldId id="270" r:id="rId16"/>
    <p:sldId id="264" r:id="rId17"/>
    <p:sldId id="354" r:id="rId18"/>
    <p:sldId id="272" r:id="rId19"/>
    <p:sldId id="274" r:id="rId20"/>
    <p:sldId id="307" r:id="rId21"/>
    <p:sldId id="268" r:id="rId22"/>
    <p:sldId id="275" r:id="rId23"/>
    <p:sldId id="302" r:id="rId24"/>
    <p:sldId id="277" r:id="rId25"/>
    <p:sldId id="303" r:id="rId26"/>
    <p:sldId id="279" r:id="rId27"/>
    <p:sldId id="329" r:id="rId28"/>
    <p:sldId id="280" r:id="rId29"/>
    <p:sldId id="281" r:id="rId30"/>
    <p:sldId id="339" r:id="rId31"/>
    <p:sldId id="340" r:id="rId32"/>
    <p:sldId id="341" r:id="rId33"/>
    <p:sldId id="342" r:id="rId34"/>
    <p:sldId id="343" r:id="rId35"/>
    <p:sldId id="347" r:id="rId36"/>
    <p:sldId id="350" r:id="rId37"/>
    <p:sldId id="314" r:id="rId38"/>
    <p:sldId id="317" r:id="rId39"/>
    <p:sldId id="319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FF"/>
    <a:srgbClr val="A9B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1" autoAdjust="0"/>
    <p:restoredTop sz="94660"/>
  </p:normalViewPr>
  <p:slideViewPr>
    <p:cSldViewPr>
      <p:cViewPr varScale="1">
        <p:scale>
          <a:sx n="112" d="100"/>
          <a:sy n="112" d="100"/>
        </p:scale>
        <p:origin x="24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12B01D-E36E-4A69-931F-3E768A09C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FC930-407D-413A-AD85-1DC9CB1B7B4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091B7-7D8C-4CBE-8E6F-0D6319FBA26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E8EB-4977-4EE9-A0EF-C49BE243903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050F-B124-43B6-8A10-CCC2159B771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7D4F6-1762-4C77-BB05-9E0141728E9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338" name="Rectangle 3"/>
          <p:cNvSpPr txBox="1">
            <a:spLocks noGrp="1" noChangeArrowheads="1"/>
          </p:cNvSpPr>
          <p:nvPr/>
        </p:nvSpPr>
        <p:spPr>
          <a:xfrm>
            <a:off x="3884613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7B1033-06C6-40EE-8AAB-380AF78F82C3}" type="datetime1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10/5/2022</a:t>
            </a:fld>
            <a:endParaRPr lang="en-US" sz="1200">
              <a:latin typeface="+mn-lt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DF9FFE-A111-4672-9326-6D1329B341C3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latin typeface="+mn-lt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6C58-17D8-4B1B-AE9A-02A072BD6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58216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8863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7303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0231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13573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7827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0542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0877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42400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13260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37256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3032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20884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2025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04814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0319"/>
      </p:ext>
    </p:extLst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3959"/>
      </p:ext>
    </p:extLst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20056"/>
      </p:ext>
    </p:extLst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0578"/>
      </p:ext>
    </p:extLst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67868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63481"/>
      </p:ext>
    </p:extLst>
  </p:cSld>
  <p:clrMapOvr>
    <a:masterClrMapping/>
  </p:clrMapOvr>
  <p:transition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9803"/>
      </p:ext>
    </p:extLst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9601"/>
      </p:ext>
    </p:extLst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68612"/>
      </p:ext>
    </p:extLst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34018"/>
      </p:ext>
    </p:extLst>
  </p:cSld>
  <p:clrMapOvr>
    <a:masterClrMapping/>
  </p:clrMapOvr>
  <p:transition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75322"/>
      </p:ext>
    </p:extLst>
  </p:cSld>
  <p:clrMapOvr>
    <a:masterClrMapping/>
  </p:clrMapOvr>
  <p:transition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75639"/>
      </p:ext>
    </p:extLst>
  </p:cSld>
  <p:clrMapOvr>
    <a:masterClrMapping/>
  </p:clrMapOvr>
  <p:transition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52829"/>
      </p:ext>
    </p:extLst>
  </p:cSld>
  <p:clrMapOvr>
    <a:masterClrMapping/>
  </p:clrMapOvr>
  <p:transition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D1C1-3B20-4FD6-9412-D6727BD9B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29AF-0F1E-43BD-B67C-2851B29F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D296-59E8-4C35-9C35-426985A9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0543"/>
      </p:ext>
    </p:extLst>
  </p:cSld>
  <p:clrMapOvr>
    <a:masterClrMapping/>
  </p:clrMapOvr>
  <p:transition>
    <p:blind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2D23-6E47-4EB4-BBC4-71C36AA11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70003"/>
      </p:ext>
    </p:extLst>
  </p:cSld>
  <p:clrMapOvr>
    <a:masterClrMapping/>
  </p:clrMapOvr>
  <p:transition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5067"/>
      </p:ext>
    </p:extLst>
  </p:cSld>
  <p:clrMapOvr>
    <a:masterClrMapping/>
  </p:clrMapOvr>
  <p:transition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9105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966"/>
      </p:ext>
    </p:extLst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4670"/>
      </p:ext>
    </p:extLst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61317"/>
      </p:ext>
    </p:extLst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0156"/>
      </p:ext>
    </p:extLst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42197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5929"/>
      </p:ext>
    </p:extLst>
  </p:cSld>
  <p:clrMapOvr>
    <a:masterClrMapping/>
  </p:clrMapOvr>
  <p:transition>
    <p:blind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82173"/>
      </p:ext>
    </p:extLst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3528"/>
      </p:ext>
    </p:extLst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89695"/>
      </p:ext>
    </p:extLst>
  </p:cSld>
  <p:clrMapOvr>
    <a:masterClrMapping/>
  </p:clrMapOvr>
  <p:transition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90055"/>
      </p:ext>
    </p:extLst>
  </p:cSld>
  <p:clrMapOvr>
    <a:masterClrMapping/>
  </p:clrMapOvr>
  <p:transition>
    <p:blind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792"/>
      </p:ext>
    </p:extLst>
  </p:cSld>
  <p:clrMapOvr>
    <a:masterClrMapping/>
  </p:clrMapOvr>
  <p:transition>
    <p:blind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3426"/>
      </p:ext>
    </p:extLst>
  </p:cSld>
  <p:clrMapOvr>
    <a:masterClrMapping/>
  </p:clrMapOvr>
  <p:transition>
    <p:blind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38523"/>
      </p:ext>
    </p:extLst>
  </p:cSld>
  <p:clrMapOvr>
    <a:masterClrMapping/>
  </p:clrMapOvr>
  <p:transition>
    <p:blind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613"/>
      </p:ext>
    </p:extLst>
  </p:cSld>
  <p:clrMapOvr>
    <a:masterClrMapping/>
  </p:clrMapOvr>
  <p:transition>
    <p:blind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E493-6DBF-42E8-A441-AE2C7202D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EE712-18ED-41B0-AEF3-B0743986D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6216"/>
      </p:ext>
    </p:extLst>
  </p:cSld>
  <p:clrMapOvr>
    <a:masterClrMapping/>
  </p:clrMapOvr>
  <p:transition>
    <p:blind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BE0E-A9AB-40A1-9DA1-F9053B818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DD1A8-C092-4E7B-B869-8D5228A4E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9998-9564-4BBD-994C-86D6B6D2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9998-9564-4BBD-994C-86D6B6D2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0867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99469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1518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820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190F2D-8E97-488D-91F7-FC72FF5A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2" r:id="rId9"/>
    <p:sldLayoutId id="2147483701" r:id="rId10"/>
    <p:sldLayoutId id="2147483700" r:id="rId11"/>
    <p:sldLayoutId id="2147483698" r:id="rId12"/>
    <p:sldLayoutId id="2147483697" r:id="rId13"/>
    <p:sldLayoutId id="2147483695" r:id="rId14"/>
    <p:sldLayoutId id="2147483690" r:id="rId15"/>
    <p:sldLayoutId id="2147483689" r:id="rId16"/>
    <p:sldLayoutId id="2147483688" r:id="rId17"/>
    <p:sldLayoutId id="2147483687" r:id="rId18"/>
    <p:sldLayoutId id="2147483686" r:id="rId19"/>
    <p:sldLayoutId id="2147483685" r:id="rId20"/>
    <p:sldLayoutId id="2147483684" r:id="rId21"/>
    <p:sldLayoutId id="2147483681" r:id="rId22"/>
    <p:sldLayoutId id="2147483678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71" r:id="rId29"/>
    <p:sldLayoutId id="2147483670" r:id="rId30"/>
    <p:sldLayoutId id="2147483668" r:id="rId31"/>
    <p:sldLayoutId id="2147483667" r:id="rId32"/>
    <p:sldLayoutId id="2147483665" r:id="rId33"/>
    <p:sldLayoutId id="2147483664" r:id="rId34"/>
    <p:sldLayoutId id="2147483663" r:id="rId35"/>
    <p:sldLayoutId id="2147483662" r:id="rId36"/>
    <p:sldLayoutId id="2147483651" r:id="rId37"/>
    <p:sldLayoutId id="2147483652" r:id="rId38"/>
    <p:sldLayoutId id="2147483653" r:id="rId39"/>
    <p:sldLayoutId id="2147483654" r:id="rId40"/>
    <p:sldLayoutId id="2147483655" r:id="rId41"/>
    <p:sldLayoutId id="2147483711" r:id="rId42"/>
    <p:sldLayoutId id="2147483710" r:id="rId43"/>
    <p:sldLayoutId id="2147483699" r:id="rId44"/>
    <p:sldLayoutId id="2147483696" r:id="rId45"/>
    <p:sldLayoutId id="2147483694" r:id="rId46"/>
    <p:sldLayoutId id="2147483693" r:id="rId47"/>
    <p:sldLayoutId id="2147483692" r:id="rId48"/>
    <p:sldLayoutId id="2147483691" r:id="rId49"/>
    <p:sldLayoutId id="2147483683" r:id="rId50"/>
    <p:sldLayoutId id="2147483682" r:id="rId51"/>
    <p:sldLayoutId id="2147483680" r:id="rId52"/>
    <p:sldLayoutId id="2147483679" r:id="rId53"/>
    <p:sldLayoutId id="2147483677" r:id="rId54"/>
    <p:sldLayoutId id="2147483669" r:id="rId55"/>
    <p:sldLayoutId id="2147483666" r:id="rId56"/>
    <p:sldLayoutId id="2147483661" r:id="rId57"/>
    <p:sldLayoutId id="2147483656" r:id="rId58"/>
    <p:sldLayoutId id="2147483657" r:id="rId59"/>
    <p:sldLayoutId id="2147483658" r:id="rId60"/>
    <p:sldLayoutId id="2147483659" r:id="rId61"/>
    <p:sldLayoutId id="2147483660" r:id="rId62"/>
    <p:sldLayoutId id="2147483703" r:id="rId63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%20h&#7885;c.wmv" TargetMode="Externa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2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HGH">
            <a:extLst>
              <a:ext uri="{FF2B5EF4-FFF2-40B4-BE49-F238E27FC236}">
                <a16:creationId xmlns:a16="http://schemas.microsoft.com/office/drawing/2014/main" id="{CF97FD96-E963-490A-AB6E-1A4505AC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62308" b="54607"/>
          <a:stretch>
            <a:fillRect/>
          </a:stretch>
        </p:blipFill>
        <p:spPr bwMode="auto">
          <a:xfrm>
            <a:off x="6629400" y="-304800"/>
            <a:ext cx="2743200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HGH">
            <a:extLst>
              <a:ext uri="{FF2B5EF4-FFF2-40B4-BE49-F238E27FC236}">
                <a16:creationId xmlns:a16="http://schemas.microsoft.com/office/drawing/2014/main" id="{2C9E55A6-1861-4B35-948A-BAA6EB3C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8" t="54607" r="769"/>
          <a:stretch>
            <a:fillRect/>
          </a:stretch>
        </p:blipFill>
        <p:spPr bwMode="auto">
          <a:xfrm>
            <a:off x="-152400" y="4757738"/>
            <a:ext cx="2743200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>
            <a:extLst>
              <a:ext uri="{FF2B5EF4-FFF2-40B4-BE49-F238E27FC236}">
                <a16:creationId xmlns:a16="http://schemas.microsoft.com/office/drawing/2014/main" id="{CC3EE2EB-7390-43D9-802D-4194E72C1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641600"/>
            <a:ext cx="7467600" cy="1574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6000" b="1" kern="10" spc="-6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TRUNG DU BẮC BỘ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2BA4BF8B-9533-41D2-ACD3-26E5434B3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821531"/>
            <a:ext cx="3352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7200" b="1" i="1" dirty="0">
                <a:solidFill>
                  <a:srgbClr val="FF0000"/>
                </a:solidFill>
              </a:rPr>
              <a:t>ĐỊA LÍ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/>
              <a:t>Kết luận: </a:t>
            </a:r>
          </a:p>
          <a:p>
            <a:pPr eaLnBrk="1" hangingPunct="1">
              <a:buFontTx/>
              <a:buNone/>
            </a:pPr>
            <a:r>
              <a:rPr lang="en-US" sz="2800"/>
              <a:t>   		Vùng trung du là vùng chuyển tiếp giữa miền núi và đồng bằng, bởi vậy nó mang đặc điểm của cả miền núi và đồng bằng. </a:t>
            </a:r>
          </a:p>
          <a:p>
            <a:pPr eaLnBrk="1" hangingPunct="1">
              <a:buFontTx/>
              <a:buNone/>
            </a:pPr>
            <a:r>
              <a:rPr lang="en-US" sz="2800"/>
              <a:t>		</a:t>
            </a:r>
            <a:r>
              <a:rPr lang="en-US" sz="2800">
                <a:solidFill>
                  <a:srgbClr val="FF0000"/>
                </a:solidFill>
              </a:rPr>
              <a:t>Vùng trung du là vùng đồi có đỉnh tròn, sườn thoải, xếp cạnh nhau như bát úp.</a:t>
            </a:r>
          </a:p>
          <a:p>
            <a:pPr eaLnBrk="1" hangingPunct="1"/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0"/>
            <a:ext cx="8915400" cy="6858000"/>
            <a:chOff x="-144" y="0"/>
            <a:chExt cx="5904" cy="4291"/>
          </a:xfrm>
        </p:grpSpPr>
        <p:pic>
          <p:nvPicPr>
            <p:cNvPr id="10249" name="Picture 3"/>
            <p:cNvPicPr>
              <a:picLocks noChangeAspect="1" noChangeArrowheads="1"/>
            </p:cNvPicPr>
            <p:nvPr/>
          </p:nvPicPr>
          <p:blipFill>
            <a:blip r:embed="rId2"/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800" b="1"/>
            </a:p>
          </p:txBody>
        </p:sp>
        <p:sp>
          <p:nvSpPr>
            <p:cNvPr id="10251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000"/>
                <a:t>VĨNH </a:t>
              </a:r>
            </a:p>
            <a:p>
              <a:pPr algn="ctr"/>
              <a:r>
                <a:rPr lang="en-AU" sz="1000"/>
                <a:t>PHÚC</a:t>
              </a:r>
              <a:endParaRPr lang="en-US" sz="1000"/>
            </a:p>
          </p:txBody>
        </p:sp>
      </p:grp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4572000" y="3200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5562600" y="2895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5181600" y="3505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571500" y="400050"/>
            <a:ext cx="5486400" cy="3352800"/>
            <a:chOff x="2112" y="1632"/>
            <a:chExt cx="3360" cy="2525"/>
          </a:xfrm>
        </p:grpSpPr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/>
              <a:endParaRPr lang="en-US" b="1" i="1">
                <a:solidFill>
                  <a:srgbClr val="006600"/>
                </a:solidFill>
              </a:endParaRPr>
            </a:p>
          </p:txBody>
        </p:sp>
        <p:pic>
          <p:nvPicPr>
            <p:cNvPr id="11273" name="Picture 7" descr="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2139950" y="714375"/>
            <a:ext cx="32004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2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3657600"/>
            <a:ext cx="91440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4400" b="1"/>
              <a:t> </a:t>
            </a:r>
            <a:r>
              <a:rPr lang="en-US" sz="4000" b="1">
                <a:solidFill>
                  <a:srgbClr val="FF0000"/>
                </a:solidFill>
              </a:rPr>
              <a:t>2. Cây chè và cây ăn quả ở trung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ImageView_005_thum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oicheThaiNguyen-1">
            <a:extLst>
              <a:ext uri="{FF2B5EF4-FFF2-40B4-BE49-F238E27FC236}">
                <a16:creationId xmlns:a16="http://schemas.microsoft.com/office/drawing/2014/main" id="{C335BB05-63B3-4B12-BA9F-F66611AC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6" y="228600"/>
            <a:ext cx="881249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C3CFB411-9487-4351-9871-12E2AA09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01900"/>
            <a:ext cx="434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dirty="0" err="1"/>
              <a:t>Đồi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chè</a:t>
            </a:r>
            <a:r>
              <a:rPr lang="en-US" altLang="vi-VN" sz="3600" dirty="0"/>
              <a:t> </a:t>
            </a:r>
            <a:r>
              <a:rPr lang="en-US" altLang="vi-VN" sz="3600" dirty="0" err="1"/>
              <a:t>xanh</a:t>
            </a:r>
            <a:r>
              <a:rPr lang="en-US" altLang="vi-VN" sz="3600" dirty="0"/>
              <a:t> </a:t>
            </a:r>
            <a:r>
              <a:rPr lang="en-US" altLang="vi-VN" sz="3600" dirty="0" err="1"/>
              <a:t>mướt</a:t>
            </a:r>
            <a:endParaRPr lang="en-US" altLang="vi-VN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oi che o Thai Nguyen">
            <a:extLst>
              <a:ext uri="{FF2B5EF4-FFF2-40B4-BE49-F238E27FC236}">
                <a16:creationId xmlns:a16="http://schemas.microsoft.com/office/drawing/2014/main" id="{68705998-12A7-44DB-AB94-CD515F3B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3000"/>
          <a:stretch>
            <a:fillRect/>
          </a:stretch>
        </p:blipFill>
        <p:spPr bwMode="auto">
          <a:xfrm>
            <a:off x="206763" y="100622"/>
            <a:ext cx="8708637" cy="66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330940339_7d07e7eded_o">
            <a:extLst>
              <a:ext uri="{FF2B5EF4-FFF2-40B4-BE49-F238E27FC236}">
                <a16:creationId xmlns:a16="http://schemas.microsoft.com/office/drawing/2014/main" id="{1DECA230-F1A1-4B98-AD6C-5A175AC3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53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80615FC4-3B88-4FB8-BF8C-48CF6AA11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575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</a:rPr>
              <a:t>Rừng cọ  -  Đồi chè là biểu tượng của vùng trung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vai">
            <a:extLst>
              <a:ext uri="{FF2B5EF4-FFF2-40B4-BE49-F238E27FC236}">
                <a16:creationId xmlns:a16="http://schemas.microsoft.com/office/drawing/2014/main" id="{D0D8A765-1AA2-4072-8199-C1B9F8A4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499533" y="1943120"/>
            <a:ext cx="1896533" cy="2159000"/>
          </a:xfrm>
          <a:prstGeom prst="flowChartInputOutp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13667" y="499513"/>
            <a:ext cx="5130800" cy="1092200"/>
          </a:xfrm>
          <a:prstGeom prst="roundRect">
            <a:avLst/>
          </a:prstGeom>
          <a:solidFill>
            <a:srgbClr val="FDD3FA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một số đặc điểm về địa hình của trung du Bắc Bộ.</a:t>
            </a:r>
            <a:endParaRPr lang="en-US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13667" y="3406140"/>
            <a:ext cx="5130800" cy="1210734"/>
          </a:xfrm>
          <a:prstGeom prst="roundRect">
            <a:avLst/>
          </a:prstGeom>
          <a:solidFill>
            <a:srgbClr val="FFFFD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tác dụng của việc trồng rừng ở trung du Bắc Bộ.</a:t>
            </a:r>
            <a:endParaRPr lang="en-US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cxnSpLocks/>
            <a:stCxn id="4" idx="5"/>
            <a:endCxn id="6" idx="1"/>
          </p:cNvCxnSpPr>
          <p:nvPr/>
        </p:nvCxnSpPr>
        <p:spPr>
          <a:xfrm flipV="1">
            <a:off x="2206413" y="1045613"/>
            <a:ext cx="1307254" cy="19770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4" idx="5"/>
            <a:endCxn id="7" idx="1"/>
          </p:cNvCxnSpPr>
          <p:nvPr/>
        </p:nvCxnSpPr>
        <p:spPr>
          <a:xfrm>
            <a:off x="2206413" y="3022620"/>
            <a:ext cx="1307254" cy="988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7A74048-E92D-402A-9A30-48D8A297DD49}"/>
              </a:ext>
            </a:extLst>
          </p:cNvPr>
          <p:cNvSpPr/>
          <p:nvPr/>
        </p:nvSpPr>
        <p:spPr>
          <a:xfrm>
            <a:off x="3448050" y="1950719"/>
            <a:ext cx="5196417" cy="1210734"/>
          </a:xfrm>
          <a:prstGeom prst="roundRect">
            <a:avLst/>
          </a:prstGeom>
          <a:solidFill>
            <a:srgbClr val="FFFFD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được một số HĐSX của người dân ở trung du Bắc Bộ.</a:t>
            </a:r>
            <a:endParaRPr lang="en-US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1237F-36D9-46A1-A2C0-A893D8AFD0B1}"/>
              </a:ext>
            </a:extLst>
          </p:cNvPr>
          <p:cNvCxnSpPr>
            <a:cxnSpLocks/>
            <a:stCxn id="4" idx="5"/>
          </p:cNvCxnSpPr>
          <p:nvPr/>
        </p:nvCxnSpPr>
        <p:spPr>
          <a:xfrm flipV="1">
            <a:off x="2206413" y="2667000"/>
            <a:ext cx="1307254" cy="355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23472"/>
      </p:ext>
    </p:extLst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15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      Với những đặc điểm và điều kiện tự nhiên như trên, theo em vùng trung du sẽ phù hợp trồng các loại cây nào?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18288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800">
                <a:solidFill>
                  <a:srgbClr val="FF0000"/>
                </a:solidFill>
              </a:rPr>
              <a:t>Với những đặc điểm riêng, vùng trung du rất thích hợp cho việc trồng một số loại cây ăn quả và cây công nghiệp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3429000"/>
            <a:ext cx="8724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gần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ở </a:t>
            </a:r>
            <a:r>
              <a:rPr lang="en-US" sz="2800" dirty="0" err="1"/>
              <a:t>trung</a:t>
            </a:r>
            <a:r>
              <a:rPr lang="en-US" sz="2800" dirty="0"/>
              <a:t> du </a:t>
            </a:r>
            <a:r>
              <a:rPr lang="en-US" sz="2800" dirty="0" err="1"/>
              <a:t>Bắc</a:t>
            </a:r>
            <a:r>
              <a:rPr lang="en-US" sz="2800" dirty="0"/>
              <a:t> </a:t>
            </a:r>
            <a:r>
              <a:rPr lang="en-US" sz="2800" dirty="0" err="1"/>
              <a:t>Bô</a:t>
            </a:r>
            <a:r>
              <a:rPr lang="en-US" sz="2800" dirty="0"/>
              <a:t>̣  </a:t>
            </a:r>
            <a:r>
              <a:rPr lang="en-US" sz="2800" dirty="0" err="1"/>
              <a:t>xuất</a:t>
            </a:r>
            <a:r>
              <a:rPr lang="en-US" sz="2800" dirty="0"/>
              <a:t> </a:t>
            </a:r>
            <a:r>
              <a:rPr lang="en-US" sz="2800" dirty="0" err="1"/>
              <a:t>hiện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trại</a:t>
            </a:r>
            <a:r>
              <a:rPr lang="en-US" sz="2800" dirty="0"/>
              <a:t> </a:t>
            </a:r>
            <a:r>
              <a:rPr lang="en-US" sz="2800" dirty="0" err="1"/>
              <a:t>chuyên</a:t>
            </a:r>
            <a:r>
              <a:rPr lang="en-US" sz="2800" dirty="0"/>
              <a:t> </a:t>
            </a:r>
            <a:r>
              <a:rPr lang="en-US" sz="2800" dirty="0" err="1"/>
              <a:t>trồng</a:t>
            </a:r>
            <a:r>
              <a:rPr lang="en-US" sz="2800" dirty="0"/>
              <a:t> </a:t>
            </a:r>
            <a:r>
              <a:rPr lang="en-US" sz="2800" dirty="0" err="1"/>
              <a:t>loại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  <p:bldP spid="68611" grpId="0"/>
      <p:bldP spid="686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Quy trinh che bien che">
            <a:extLst>
              <a:ext uri="{FF2B5EF4-FFF2-40B4-BE49-F238E27FC236}">
                <a16:creationId xmlns:a16="http://schemas.microsoft.com/office/drawing/2014/main" id="{F0396F85-7D86-49A6-8E98-C2CDF9CC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2538" r="3737" b="-819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>
            <a:extLst>
              <a:ext uri="{FF2B5EF4-FFF2-40B4-BE49-F238E27FC236}">
                <a16:creationId xmlns:a16="http://schemas.microsoft.com/office/drawing/2014/main" id="{2BE86D6F-443A-4AAF-AE7F-ECEDE175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1980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</a:rPr>
              <a:t>Quy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trình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chế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biến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chè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oi-che-lam-dong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he_thuonghie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t_30420101020_che-van-hung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small_5638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doi-che-lam-dong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che_thuonghie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dt_30420101020_che-van-hung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small_5638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6"/>
          <p:cNvSpPr>
            <a:spLocks noChangeArrowheads="1"/>
          </p:cNvSpPr>
          <p:nvPr/>
        </p:nvSpPr>
        <p:spPr bwMode="auto">
          <a:xfrm>
            <a:off x="1389017" y="387350"/>
            <a:ext cx="4859383" cy="1848355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</a:endParaRPr>
          </a:p>
        </p:txBody>
      </p:sp>
      <p:sp>
        <p:nvSpPr>
          <p:cNvPr id="63496" name="WordArt 8"/>
          <p:cNvSpPr>
            <a:spLocks noChangeArrowheads="1" noChangeShapeType="1" noTextEdit="1"/>
          </p:cNvSpPr>
          <p:nvPr/>
        </p:nvSpPr>
        <p:spPr bwMode="auto">
          <a:xfrm>
            <a:off x="2139950" y="714375"/>
            <a:ext cx="32004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3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04800" y="2662565"/>
            <a:ext cx="815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b="1" dirty="0"/>
              <a:t>3. </a:t>
            </a:r>
            <a:r>
              <a:rPr lang="en-US" sz="2800" b="1" dirty="0" err="1"/>
              <a:t>Hoạt</a:t>
            </a:r>
            <a:r>
              <a:rPr lang="en-US" sz="2800" b="1" dirty="0"/>
              <a:t> </a:t>
            </a:r>
            <a:r>
              <a:rPr lang="en-US" sz="2800" b="1" dirty="0" err="1"/>
              <a:t>động</a:t>
            </a:r>
            <a:r>
              <a:rPr lang="en-US" sz="2800" b="1" dirty="0"/>
              <a:t> </a:t>
            </a:r>
            <a:r>
              <a:rPr lang="en-US" sz="2800" b="1" dirty="0" err="1"/>
              <a:t>trồng</a:t>
            </a:r>
            <a:r>
              <a:rPr lang="en-US" sz="2800" b="1" dirty="0"/>
              <a:t> </a:t>
            </a:r>
            <a:r>
              <a:rPr lang="en-US" sz="2800" b="1" dirty="0" err="1"/>
              <a:t>rừng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̀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nghiệp</a:t>
            </a:r>
            <a:endParaRPr lang="en-US" sz="28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oi troc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ồi trọc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nui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2765" y="533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dirty="0"/>
              <a:t>- </a:t>
            </a:r>
            <a:r>
              <a:rPr lang="en-US" sz="2800" dirty="0" err="1"/>
              <a:t>Hiện</a:t>
            </a:r>
            <a:r>
              <a:rPr lang="en-US" sz="2800" dirty="0"/>
              <a:t> nay ở </a:t>
            </a:r>
            <a:r>
              <a:rPr lang="en-US" sz="2800" dirty="0" err="1"/>
              <a:t>các</a:t>
            </a:r>
            <a:r>
              <a:rPr lang="en-US" sz="2800" dirty="0"/>
              <a:t> </a:t>
            </a:r>
            <a:r>
              <a:rPr lang="en-US" sz="2800" dirty="0" err="1"/>
              <a:t>vùng</a:t>
            </a:r>
            <a:r>
              <a:rPr lang="en-US" sz="2800" dirty="0"/>
              <a:t> </a:t>
            </a:r>
            <a:r>
              <a:rPr lang="en-US" sz="2800" dirty="0" err="1"/>
              <a:t>núi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̀ </a:t>
            </a:r>
            <a:r>
              <a:rPr lang="en-US" sz="2800" dirty="0" err="1"/>
              <a:t>trung</a:t>
            </a:r>
            <a:r>
              <a:rPr lang="en-US" sz="2800" dirty="0"/>
              <a:t> du </a:t>
            </a:r>
            <a:r>
              <a:rPr lang="en-US" sz="2800" dirty="0" err="1"/>
              <a:t>đang</a:t>
            </a:r>
            <a:r>
              <a:rPr lang="en-US" sz="2800" dirty="0"/>
              <a:t> có </a:t>
            </a:r>
            <a:r>
              <a:rPr lang="en-US" sz="2800" dirty="0" err="1"/>
              <a:t>hiện</a:t>
            </a:r>
            <a:r>
              <a:rPr lang="en-US" sz="2800" dirty="0"/>
              <a:t> </a:t>
            </a:r>
            <a:r>
              <a:rPr lang="en-US" sz="2800" dirty="0" err="1"/>
              <a:t>tượng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 </a:t>
            </a:r>
            <a:r>
              <a:rPr lang="en-US" sz="2800" dirty="0" err="1"/>
              <a:t>xảy</a:t>
            </a:r>
            <a:r>
              <a:rPr lang="en-US" sz="2800" dirty="0"/>
              <a:t> ra?</a:t>
            </a:r>
            <a:r>
              <a:rPr lang="en-US" sz="3600" dirty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981200"/>
            <a:ext cx="82296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- Theo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hiện</a:t>
            </a:r>
            <a:r>
              <a:rPr lang="en-US" sz="2800" dirty="0"/>
              <a:t> </a:t>
            </a:r>
            <a:r>
              <a:rPr lang="en-US" sz="2800" dirty="0" err="1"/>
              <a:t>tượng</a:t>
            </a:r>
            <a:r>
              <a:rPr lang="en-US" sz="2800" dirty="0"/>
              <a:t> </a:t>
            </a:r>
            <a:r>
              <a:rPr lang="en-US" sz="2800" dirty="0" err="1"/>
              <a:t>đất</a:t>
            </a:r>
            <a:r>
              <a:rPr lang="en-US" sz="2800" dirty="0"/>
              <a:t> </a:t>
            </a:r>
            <a:r>
              <a:rPr lang="en-US" sz="2800" dirty="0" err="1"/>
              <a:t>trống</a:t>
            </a:r>
            <a:r>
              <a:rPr lang="en-US" sz="2800" dirty="0"/>
              <a:t>, </a:t>
            </a:r>
            <a:r>
              <a:rPr lang="en-US" sz="2800" dirty="0" err="1"/>
              <a:t>đồi</a:t>
            </a:r>
            <a:r>
              <a:rPr lang="en-US" sz="2800" dirty="0"/>
              <a:t> </a:t>
            </a:r>
            <a:r>
              <a:rPr lang="en-US" sz="2800" dirty="0" err="1"/>
              <a:t>trọc</a:t>
            </a:r>
            <a:r>
              <a:rPr lang="en-US" sz="2800" dirty="0"/>
              <a:t> sẽ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hậu</a:t>
            </a:r>
            <a:r>
              <a:rPr lang="en-US" sz="2800" dirty="0"/>
              <a:t> quả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thê</a:t>
            </a:r>
            <a:r>
              <a:rPr lang="en-US" sz="2800" dirty="0"/>
              <a:t>́ </a:t>
            </a:r>
            <a:r>
              <a:rPr lang="en-US" sz="2800" dirty="0" err="1"/>
              <a:t>nào</a:t>
            </a:r>
            <a:r>
              <a:rPr lang="en-US" sz="2800" dirty="0"/>
              <a:t>?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77056" y="3353425"/>
            <a:ext cx="8294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Đê</a:t>
            </a:r>
            <a:r>
              <a:rPr lang="en-US" sz="2800" dirty="0"/>
              <a:t>̉ </a:t>
            </a:r>
            <a:r>
              <a:rPr lang="en-US" sz="2800" dirty="0" err="1"/>
              <a:t>khắc</a:t>
            </a:r>
            <a:r>
              <a:rPr lang="en-US" sz="2800" dirty="0"/>
              <a:t> </a:t>
            </a:r>
            <a:r>
              <a:rPr lang="en-US" sz="2800" dirty="0" err="1"/>
              <a:t>phục</a:t>
            </a:r>
            <a:r>
              <a:rPr lang="en-US" sz="2800" dirty="0"/>
              <a:t> </a:t>
            </a:r>
            <a:r>
              <a:rPr lang="en-US" sz="2800" dirty="0" err="1"/>
              <a:t>tình</a:t>
            </a:r>
            <a:r>
              <a:rPr lang="en-US" sz="2800" dirty="0"/>
              <a:t> </a:t>
            </a:r>
            <a:r>
              <a:rPr lang="en-US" sz="2800" dirty="0" err="1"/>
              <a:t>trạng</a:t>
            </a:r>
            <a:r>
              <a:rPr lang="en-US" sz="2800" dirty="0"/>
              <a:t> </a:t>
            </a:r>
            <a:r>
              <a:rPr lang="en-US" sz="2800" dirty="0" err="1"/>
              <a:t>này</a:t>
            </a:r>
            <a:r>
              <a:rPr lang="en-US" sz="2800" dirty="0"/>
              <a:t> </a:t>
            </a:r>
            <a:r>
              <a:rPr lang="en-US" sz="2800" dirty="0" err="1"/>
              <a:t>người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̃ </a:t>
            </a:r>
            <a:r>
              <a:rPr lang="en-US" sz="2800" dirty="0" err="1"/>
              <a:t>trồng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loại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39624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 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71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128936"/>
              </p:ext>
            </p:extLst>
          </p:nvPr>
        </p:nvGraphicFramePr>
        <p:xfrm>
          <a:off x="114300" y="354945"/>
          <a:ext cx="8953500" cy="2759075"/>
        </p:xfrm>
        <a:graphic>
          <a:graphicData uri="http://schemas.openxmlformats.org/drawingml/2006/table">
            <a:tbl>
              <a:tblPr/>
              <a:tblGrid>
                <a:gridCol w="3861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rừng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7" name="Text Box 73"/>
          <p:cNvSpPr txBox="1">
            <a:spLocks noChangeArrowheads="1"/>
          </p:cNvSpPr>
          <p:nvPr/>
        </p:nvSpPr>
        <p:spPr bwMode="auto">
          <a:xfrm>
            <a:off x="1295400" y="3581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114300" y="3241536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(</a:t>
            </a:r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liệu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rừng</a:t>
            </a:r>
            <a:r>
              <a:rPr lang="en-US" sz="2400" b="1" dirty="0"/>
              <a:t>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mới</a:t>
            </a:r>
            <a:r>
              <a:rPr lang="en-US" sz="2400" b="1" dirty="0"/>
              <a:t> ở </a:t>
            </a:r>
            <a:r>
              <a:rPr lang="en-US" sz="2400" b="1" dirty="0" err="1"/>
              <a:t>Phú</a:t>
            </a:r>
            <a:r>
              <a:rPr lang="en-US" sz="2400" b="1" dirty="0"/>
              <a:t> </a:t>
            </a:r>
            <a:r>
              <a:rPr lang="en-US" sz="2400" b="1" dirty="0" err="1"/>
              <a:t>Thọ</a:t>
            </a:r>
            <a:r>
              <a:rPr lang="en-US" sz="2800" dirty="0"/>
              <a:t>)</a:t>
            </a:r>
          </a:p>
        </p:txBody>
      </p:sp>
      <p:sp>
        <p:nvSpPr>
          <p:cNvPr id="29772" name="Text Box 76"/>
          <p:cNvSpPr txBox="1">
            <a:spLocks noChangeArrowheads="1"/>
          </p:cNvSpPr>
          <p:nvPr/>
        </p:nvSpPr>
        <p:spPr bwMode="auto">
          <a:xfrm>
            <a:off x="-41910" y="3723661"/>
            <a:ext cx="91097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2800" dirty="0" err="1"/>
              <a:t>Em</a:t>
            </a:r>
            <a:r>
              <a:rPr lang="en-US" sz="2800" dirty="0"/>
              <a:t> có </a:t>
            </a:r>
            <a:r>
              <a:rPr lang="en-US" sz="2800" dirty="0" err="1"/>
              <a:t>nhận</a:t>
            </a:r>
            <a:r>
              <a:rPr lang="en-US" sz="2800" dirty="0"/>
              <a:t> </a:t>
            </a:r>
            <a:r>
              <a:rPr lang="en-US" sz="2800" dirty="0" err="1"/>
              <a:t>xét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 </a:t>
            </a:r>
            <a:r>
              <a:rPr lang="en-US" sz="2800" dirty="0" err="1"/>
              <a:t>vê</a:t>
            </a:r>
            <a:r>
              <a:rPr lang="en-US" sz="2800" dirty="0"/>
              <a:t>̀ </a:t>
            </a:r>
            <a:r>
              <a:rPr lang="en-US" sz="2800" dirty="0" err="1"/>
              <a:t>bảng</a:t>
            </a:r>
            <a:r>
              <a:rPr lang="en-US" sz="2800" dirty="0"/>
              <a:t> </a:t>
            </a:r>
            <a:r>
              <a:rPr lang="en-US" sz="2800" dirty="0" err="1"/>
              <a:t>sô</a:t>
            </a:r>
            <a:r>
              <a:rPr lang="en-US" sz="2800" dirty="0"/>
              <a:t>́ </a:t>
            </a:r>
            <a:r>
              <a:rPr lang="en-US" sz="2800" dirty="0" err="1"/>
              <a:t>liệu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? </a:t>
            </a:r>
            <a:r>
              <a:rPr lang="en-US" sz="2800" dirty="0" err="1"/>
              <a:t>Nêu</a:t>
            </a:r>
            <a:r>
              <a:rPr lang="en-US" sz="2800" dirty="0"/>
              <a:t> ý </a:t>
            </a:r>
            <a:r>
              <a:rPr lang="en-US" sz="2800" dirty="0" err="1"/>
              <a:t>nghĩa</a:t>
            </a:r>
            <a:r>
              <a:rPr lang="en-US" sz="2800" dirty="0"/>
              <a:t> </a:t>
            </a:r>
            <a:r>
              <a:rPr lang="en-US" sz="2800" dirty="0" err="1"/>
              <a:t>của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sô</a:t>
            </a:r>
            <a:r>
              <a:rPr lang="en-US" sz="2800" dirty="0"/>
              <a:t>́ </a:t>
            </a:r>
            <a:r>
              <a:rPr lang="en-US" sz="2800" dirty="0" err="1"/>
              <a:t>liệu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́.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0" grpId="0"/>
      <p:bldP spid="297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1"/>
            <a:ext cx="9144000" cy="1676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	  	</a:t>
            </a:r>
            <a:r>
              <a:rPr lang="en-US" dirty="0" err="1">
                <a:solidFill>
                  <a:srgbClr val="FF0000"/>
                </a:solidFill>
              </a:rPr>
              <a:t>Đê</a:t>
            </a:r>
            <a:r>
              <a:rPr lang="en-US" dirty="0">
                <a:solidFill>
                  <a:srgbClr val="FF0000"/>
                </a:solidFill>
              </a:rPr>
              <a:t>̉ </a:t>
            </a:r>
            <a:r>
              <a:rPr lang="en-US" dirty="0" err="1">
                <a:solidFill>
                  <a:srgbClr val="FF0000"/>
                </a:solidFill>
              </a:rPr>
              <a:t>che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phu</a:t>
            </a:r>
            <a:r>
              <a:rPr lang="en-US" dirty="0">
                <a:solidFill>
                  <a:srgbClr val="FF0000"/>
                </a:solidFill>
              </a:rPr>
              <a:t>̉ </a:t>
            </a:r>
            <a:r>
              <a:rPr lang="en-US" dirty="0" err="1">
                <a:solidFill>
                  <a:srgbClr val="FF0000"/>
                </a:solidFill>
              </a:rPr>
              <a:t>đồi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cản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đất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trống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đồi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núi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người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vùng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du </a:t>
            </a:r>
            <a:r>
              <a:rPr lang="en-US" dirty="0" err="1">
                <a:solidFill>
                  <a:srgbClr val="FF0000"/>
                </a:solidFill>
              </a:rPr>
              <a:t>tích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cực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trồng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cây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di học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99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id="{EF0D1B05-5B01-4A6D-B232-137CB66862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9342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6000" b="1" kern="10" spc="-6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3975640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040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1981200" y="1447800"/>
            <a:ext cx="5867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 dirty="0">
              <a:ln w="57150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9700" name="Picture 4" descr="1 day c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0"/>
            <a:ext cx="51149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007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3400" y="0"/>
            <a:ext cx="1021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CLAP151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him 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6105525"/>
            <a:ext cx="3524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1 day co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0"/>
            <a:ext cx="35909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au ho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5334000"/>
            <a:ext cx="1109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2484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HÃY CHỌN Ý ĐÚNG</a:t>
            </a:r>
            <a:endParaRPr lang="en-US" sz="3600" kern="10">
              <a:ln w="28575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10" fill="hold"/>
                                        <p:tgtEl>
                                          <p:spTgt spid="112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3"/>
                </p:tgtEl>
              </p:cMediaNode>
            </p:audio>
          </p:childTnLst>
        </p:cTn>
      </p:par>
    </p:tnLst>
    <p:bldLst>
      <p:bldP spid="1126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590550" y="410785"/>
            <a:ext cx="82791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Câu</a:t>
            </a:r>
            <a:r>
              <a:rPr lang="en-US" sz="3200" dirty="0"/>
              <a:t> 1: </a:t>
            </a:r>
            <a:r>
              <a:rPr lang="en-US" sz="3200" dirty="0" err="1">
                <a:solidFill>
                  <a:srgbClr val="3333FF"/>
                </a:solidFill>
              </a:rPr>
              <a:t>Các</a:t>
            </a:r>
            <a:r>
              <a:rPr lang="en-US" sz="3200" dirty="0">
                <a:solidFill>
                  <a:srgbClr val="3333FF"/>
                </a:solidFill>
              </a:rPr>
              <a:t> </a:t>
            </a:r>
            <a:r>
              <a:rPr lang="en-US" sz="3200" dirty="0" err="1">
                <a:solidFill>
                  <a:srgbClr val="3333FF"/>
                </a:solidFill>
              </a:rPr>
              <a:t>tỉnh</a:t>
            </a:r>
            <a:r>
              <a:rPr lang="en-US" sz="3200" dirty="0">
                <a:solidFill>
                  <a:srgbClr val="3333FF"/>
                </a:solidFill>
              </a:rPr>
              <a:t> </a:t>
            </a:r>
            <a:r>
              <a:rPr lang="en-US" sz="3200" dirty="0" err="1">
                <a:solidFill>
                  <a:srgbClr val="3333FF"/>
                </a:solidFill>
              </a:rPr>
              <a:t>vùng</a:t>
            </a:r>
            <a:r>
              <a:rPr lang="en-US" sz="3200" dirty="0">
                <a:solidFill>
                  <a:srgbClr val="3333FF"/>
                </a:solidFill>
              </a:rPr>
              <a:t> </a:t>
            </a:r>
            <a:r>
              <a:rPr lang="en-US" sz="3200" dirty="0" err="1">
                <a:solidFill>
                  <a:srgbClr val="3333FF"/>
                </a:solidFill>
              </a:rPr>
              <a:t>trung</a:t>
            </a:r>
            <a:r>
              <a:rPr lang="en-US" sz="3200" dirty="0">
                <a:solidFill>
                  <a:srgbClr val="3333FF"/>
                </a:solidFill>
              </a:rPr>
              <a:t> du </a:t>
            </a:r>
            <a:r>
              <a:rPr lang="en-US" sz="3200" dirty="0" err="1">
                <a:solidFill>
                  <a:srgbClr val="3333FF"/>
                </a:solidFill>
              </a:rPr>
              <a:t>Bắc</a:t>
            </a:r>
            <a:r>
              <a:rPr lang="en-US" sz="3200" dirty="0">
                <a:solidFill>
                  <a:srgbClr val="3333FF"/>
                </a:solidFill>
              </a:rPr>
              <a:t> </a:t>
            </a:r>
            <a:r>
              <a:rPr lang="en-US" sz="3200" dirty="0" err="1">
                <a:solidFill>
                  <a:srgbClr val="3333FF"/>
                </a:solidFill>
              </a:rPr>
              <a:t>Bô</a:t>
            </a:r>
            <a:r>
              <a:rPr lang="en-US" sz="3200" dirty="0">
                <a:solidFill>
                  <a:srgbClr val="3333FF"/>
                </a:solidFill>
              </a:rPr>
              <a:t>̣ là: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931545" y="168267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+mn-lt"/>
              </a:rPr>
              <a:t>a.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Thái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nguyên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Phu</a:t>
            </a:r>
            <a:r>
              <a:rPr lang="en-US" sz="2800" dirty="0">
                <a:latin typeface="+mn-lt"/>
              </a:rPr>
              <a:t>́ </a:t>
            </a:r>
            <a:r>
              <a:rPr lang="en-US" sz="2800" dirty="0" err="1">
                <a:latin typeface="+mn-lt"/>
              </a:rPr>
              <a:t>Tho</a:t>
            </a:r>
            <a:r>
              <a:rPr lang="en-US" sz="2800" dirty="0">
                <a:latin typeface="+mn-lt"/>
              </a:rPr>
              <a:t>̣, </a:t>
            </a:r>
            <a:r>
              <a:rPr lang="en-US" sz="2800" dirty="0" err="1">
                <a:latin typeface="+mn-lt"/>
              </a:rPr>
              <a:t>Vĩnh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Phúc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Bắc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Giang</a:t>
            </a:r>
            <a:endParaRPr lang="en-US" sz="2800" dirty="0">
              <a:latin typeface="+mn-lt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931545" y="24842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b. </a:t>
            </a:r>
            <a:r>
              <a:rPr lang="en-US" sz="2800" dirty="0" err="1"/>
              <a:t>Yên</a:t>
            </a:r>
            <a:r>
              <a:rPr lang="en-US" sz="2800" dirty="0"/>
              <a:t> </a:t>
            </a:r>
            <a:r>
              <a:rPr lang="en-US" sz="2800" dirty="0" err="1"/>
              <a:t>Bái</a:t>
            </a:r>
            <a:r>
              <a:rPr lang="en-US" sz="2800" dirty="0"/>
              <a:t>, Hà </a:t>
            </a:r>
            <a:r>
              <a:rPr lang="en-US" sz="2800" dirty="0" err="1"/>
              <a:t>Nội</a:t>
            </a:r>
            <a:r>
              <a:rPr lang="en-US" sz="2800" dirty="0"/>
              <a:t>, </a:t>
            </a:r>
            <a:r>
              <a:rPr lang="en-US" sz="2800" dirty="0" err="1"/>
              <a:t>Hải</a:t>
            </a:r>
            <a:r>
              <a:rPr lang="en-US" sz="2800" dirty="0"/>
              <a:t> </a:t>
            </a:r>
            <a:r>
              <a:rPr lang="en-US" sz="2800" dirty="0" err="1"/>
              <a:t>Phòng</a:t>
            </a:r>
            <a:endParaRPr lang="en-US" sz="2800" dirty="0"/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762000" y="16002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31750" name="Picture 6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942975" y="3222905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c. </a:t>
            </a:r>
            <a:r>
              <a:rPr lang="en-US" sz="2800" dirty="0" err="1"/>
              <a:t>Lào</a:t>
            </a:r>
            <a:r>
              <a:rPr lang="en-US" sz="2800" dirty="0"/>
              <a:t> Cai, </a:t>
            </a:r>
            <a:r>
              <a:rPr lang="en-US" sz="2800" dirty="0" err="1"/>
              <a:t>Sơn</a:t>
            </a:r>
            <a:r>
              <a:rPr lang="en-US" sz="2800" dirty="0"/>
              <a:t> La, Lai </a:t>
            </a:r>
            <a:r>
              <a:rPr lang="en-US" sz="2800" dirty="0" err="1"/>
              <a:t>Châu</a:t>
            </a:r>
            <a:endParaRPr lang="en-US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114692" grpId="0"/>
      <p:bldP spid="114693" grpId="0" animBg="1"/>
      <p:bldP spid="1146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524000" y="701675"/>
            <a:ext cx="579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/>
              <a:t> 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2"/>
                </a:solidFill>
              </a:rPr>
              <a:t>2: </a:t>
            </a:r>
            <a:r>
              <a:rPr lang="en-US" sz="3200" dirty="0" err="1">
                <a:solidFill>
                  <a:schemeClr val="tx2"/>
                </a:solidFill>
              </a:rPr>
              <a:t>Vùng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trung</a:t>
            </a:r>
            <a:r>
              <a:rPr lang="en-US" sz="3200" dirty="0">
                <a:solidFill>
                  <a:schemeClr val="tx2"/>
                </a:solidFill>
              </a:rPr>
              <a:t> du là:</a:t>
            </a:r>
            <a:endParaRPr lang="en-US" sz="3200" dirty="0">
              <a:solidFill>
                <a:schemeClr val="folHlink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9900FF"/>
                </a:solidFill>
              </a:rPr>
              <a:t>a. </a:t>
            </a:r>
            <a:r>
              <a:rPr lang="en-US" sz="3200" dirty="0" err="1">
                <a:solidFill>
                  <a:srgbClr val="9900FF"/>
                </a:solidFill>
              </a:rPr>
              <a:t>Vùng</a:t>
            </a:r>
            <a:r>
              <a:rPr lang="en-US" sz="3200" dirty="0">
                <a:solidFill>
                  <a:srgbClr val="9900FF"/>
                </a:solidFill>
              </a:rPr>
              <a:t> </a:t>
            </a:r>
            <a:r>
              <a:rPr lang="en-US" sz="3200" dirty="0" err="1">
                <a:solidFill>
                  <a:srgbClr val="9900FF"/>
                </a:solidFill>
              </a:rPr>
              <a:t>núi</a:t>
            </a:r>
            <a:endParaRPr lang="en-US" sz="3200" dirty="0">
              <a:solidFill>
                <a:srgbClr val="9900FF"/>
              </a:solidFill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295400" y="22860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 </a:t>
            </a:r>
            <a:r>
              <a:rPr lang="en-US" sz="3200">
                <a:solidFill>
                  <a:srgbClr val="6600FF"/>
                </a:solidFill>
              </a:rPr>
              <a:t>b.</a:t>
            </a:r>
            <a:r>
              <a:rPr lang="en-US" sz="3200"/>
              <a:t> </a:t>
            </a:r>
            <a:r>
              <a:rPr lang="en-US" sz="3200">
                <a:solidFill>
                  <a:srgbClr val="6600FF"/>
                </a:solidFill>
              </a:rPr>
              <a:t>Vùng đồi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143000" y="31242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  </a:t>
            </a:r>
            <a:r>
              <a:rPr lang="en-US" sz="3200">
                <a:solidFill>
                  <a:srgbClr val="6600FF"/>
                </a:solidFill>
              </a:rPr>
              <a:t>c. Vùng đồng bằng</a:t>
            </a:r>
          </a:p>
        </p:txBody>
      </p:sp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1219200" y="22860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32775" name="Picture 7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518160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  <p:bldP spid="115717" grpId="0"/>
      <p:bldP spid="1157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939800" y="724227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Câu</a:t>
            </a:r>
            <a:r>
              <a:rPr lang="en-US" sz="2800" dirty="0"/>
              <a:t> 3: </a:t>
            </a:r>
            <a:r>
              <a:rPr lang="en-US" sz="2800" dirty="0" err="1">
                <a:solidFill>
                  <a:srgbClr val="3333FF"/>
                </a:solidFill>
              </a:rPr>
              <a:t>Đỉnh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va</a:t>
            </a:r>
            <a:r>
              <a:rPr lang="en-US" sz="2800" dirty="0">
                <a:solidFill>
                  <a:srgbClr val="3333FF"/>
                </a:solidFill>
              </a:rPr>
              <a:t>̀ </a:t>
            </a:r>
            <a:r>
              <a:rPr lang="en-US" sz="2800" dirty="0" err="1">
                <a:solidFill>
                  <a:srgbClr val="3333FF"/>
                </a:solidFill>
              </a:rPr>
              <a:t>sườn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đồi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của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vùng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trung</a:t>
            </a:r>
            <a:r>
              <a:rPr lang="en-US" sz="2800" dirty="0">
                <a:solidFill>
                  <a:srgbClr val="3333FF"/>
                </a:solidFill>
              </a:rPr>
              <a:t> du là: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036320" y="152400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Đỉnh</a:t>
            </a:r>
            <a:r>
              <a:rPr lang="en-US" sz="3200" dirty="0"/>
              <a:t> </a:t>
            </a:r>
            <a:r>
              <a:rPr lang="en-US" sz="3200" dirty="0" err="1"/>
              <a:t>tròn</a:t>
            </a:r>
            <a:r>
              <a:rPr lang="en-US" sz="3200" dirty="0"/>
              <a:t>, </a:t>
            </a:r>
            <a:r>
              <a:rPr lang="en-US" sz="3200" dirty="0" err="1"/>
              <a:t>sườn</a:t>
            </a:r>
            <a:r>
              <a:rPr lang="en-US" sz="3200" dirty="0"/>
              <a:t> </a:t>
            </a:r>
            <a:r>
              <a:rPr lang="en-US" sz="3200" dirty="0" err="1"/>
              <a:t>thoải</a:t>
            </a:r>
            <a:endParaRPr lang="en-US" sz="3200" dirty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90600" y="24384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b. Đỉnh nhọn, sườn dốc.</a:t>
            </a: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807720" y="16002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33798" name="Picture 6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317625" y="5402263"/>
            <a:ext cx="447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009650" y="3244850"/>
            <a:ext cx="3645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c. Tất cả các ý trên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4" grpId="0"/>
      <p:bldP spid="117765" grpId="0" animBg="1"/>
      <p:bldP spid="1177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04800" y="947291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Câu</a:t>
            </a:r>
            <a:r>
              <a:rPr lang="en-US" sz="3200" dirty="0"/>
              <a:t> 4: </a:t>
            </a:r>
            <a:r>
              <a:rPr lang="en-US" sz="3200" dirty="0" err="1">
                <a:solidFill>
                  <a:srgbClr val="FF0000"/>
                </a:solidFill>
              </a:rPr>
              <a:t>Vùng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trung</a:t>
            </a:r>
            <a:r>
              <a:rPr lang="en-US" sz="3200" dirty="0">
                <a:solidFill>
                  <a:srgbClr val="FF0000"/>
                </a:solidFill>
              </a:rPr>
              <a:t> du </a:t>
            </a:r>
            <a:r>
              <a:rPr lang="en-US" sz="3200" dirty="0" err="1">
                <a:solidFill>
                  <a:srgbClr val="FF0000"/>
                </a:solidFill>
              </a:rPr>
              <a:t>phu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hợp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trồng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những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loại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nào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66700" y="2057593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a. Cao </a:t>
            </a:r>
            <a:r>
              <a:rPr lang="en-US" sz="3200" dirty="0" err="1"/>
              <a:t>su</a:t>
            </a:r>
            <a:r>
              <a:rPr lang="en-US" sz="3200" dirty="0"/>
              <a:t>, cà </a:t>
            </a:r>
            <a:r>
              <a:rPr lang="en-US" sz="3200" dirty="0" err="1"/>
              <a:t>phê</a:t>
            </a:r>
            <a:r>
              <a:rPr lang="en-US" sz="3200" dirty="0"/>
              <a:t>.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42900" y="2971993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b. </a:t>
            </a:r>
            <a:r>
              <a:rPr lang="en-US" sz="3200" dirty="0" err="1"/>
              <a:t>Chôm</a:t>
            </a:r>
            <a:r>
              <a:rPr lang="en-US" sz="3200" dirty="0"/>
              <a:t> </a:t>
            </a:r>
            <a:r>
              <a:rPr lang="en-US" sz="3200" dirty="0" err="1"/>
              <a:t>chôm</a:t>
            </a:r>
            <a:r>
              <a:rPr lang="en-US" sz="3200" dirty="0"/>
              <a:t>, </a:t>
            </a:r>
            <a:r>
              <a:rPr lang="en-US" sz="3200" dirty="0" err="1"/>
              <a:t>mía</a:t>
            </a:r>
            <a:endParaRPr lang="en-US" sz="3200" dirty="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95300" y="3886393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c. Cọ, </a:t>
            </a:r>
            <a:r>
              <a:rPr lang="en-US" sz="3200" dirty="0" err="1"/>
              <a:t>che</a:t>
            </a:r>
            <a:r>
              <a:rPr lang="en-US" sz="3200" dirty="0"/>
              <a:t>̀, </a:t>
            </a:r>
            <a:r>
              <a:rPr lang="en-US" sz="3200" dirty="0" err="1"/>
              <a:t>vải</a:t>
            </a:r>
            <a:r>
              <a:rPr lang="en-US" sz="3200" dirty="0"/>
              <a:t>…</a:t>
            </a:r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419100" y="3886393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4823" name="Picture 7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/>
      <p:bldP spid="121860" grpId="0"/>
      <p:bldP spid="121861" grpId="0"/>
      <p:bldP spid="1218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712470" y="693033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Câu</a:t>
            </a:r>
            <a:r>
              <a:rPr lang="en-US" sz="3200" dirty="0"/>
              <a:t> 5: </a:t>
            </a:r>
            <a:r>
              <a:rPr lang="en-US" sz="3200" dirty="0" err="1">
                <a:solidFill>
                  <a:srgbClr val="FF0000"/>
                </a:solidFill>
              </a:rPr>
              <a:t>Hiện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tượng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đất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trống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hậu</a:t>
            </a:r>
            <a:r>
              <a:rPr lang="en-US" sz="3200" dirty="0">
                <a:solidFill>
                  <a:srgbClr val="FF0000"/>
                </a:solidFill>
              </a:rPr>
              <a:t> quả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thê</a:t>
            </a:r>
            <a:r>
              <a:rPr lang="en-US" sz="3200" dirty="0">
                <a:solidFill>
                  <a:srgbClr val="FF0000"/>
                </a:solidFill>
              </a:rPr>
              <a:t>́ </a:t>
            </a:r>
            <a:r>
              <a:rPr lang="en-US" sz="3200" dirty="0" err="1">
                <a:solidFill>
                  <a:srgbClr val="FF0000"/>
                </a:solidFill>
              </a:rPr>
              <a:t>nào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62940" y="1836033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a.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sói</a:t>
            </a:r>
            <a:r>
              <a:rPr lang="en-US" sz="3200" dirty="0"/>
              <a:t> </a:t>
            </a:r>
            <a:r>
              <a:rPr lang="en-US" sz="3200" dirty="0" err="1"/>
              <a:t>mòn</a:t>
            </a:r>
            <a:r>
              <a:rPr lang="en-US" sz="3200" dirty="0"/>
              <a:t>, </a:t>
            </a:r>
            <a:r>
              <a:rPr lang="en-US" sz="3200" dirty="0" err="1"/>
              <a:t>sạt</a:t>
            </a:r>
            <a:r>
              <a:rPr lang="en-US" sz="3200" dirty="0"/>
              <a:t> </a:t>
            </a:r>
            <a:r>
              <a:rPr lang="en-US" sz="3200" dirty="0" err="1"/>
              <a:t>lơ</a:t>
            </a:r>
            <a:r>
              <a:rPr lang="en-US" sz="3200" dirty="0"/>
              <a:t>̉ </a:t>
            </a:r>
            <a:r>
              <a:rPr lang="en-US" sz="3200" dirty="0" err="1"/>
              <a:t>đất</a:t>
            </a:r>
            <a:r>
              <a:rPr lang="en-US" sz="3200" dirty="0"/>
              <a:t>.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739140" y="2750433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b. Gây lũ lụt, đất đai cằn cỗi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891540" y="3664833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c. Tất cả các ý trên</a:t>
            </a: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815340" y="3664833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5847" name="Picture 7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/>
      <p:bldP spid="125956" grpId="0"/>
      <p:bldP spid="125957" grpId="0"/>
      <p:bldP spid="1259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1430"/>
            <a:ext cx="89916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i="1" dirty="0"/>
          </a:p>
          <a:p>
            <a:pPr algn="ctr" eaLnBrk="1" hangingPunct="1">
              <a:buFontTx/>
              <a:buNone/>
            </a:pPr>
            <a:endParaRPr lang="en-US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717925" y="4937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048000" y="2190958"/>
            <a:ext cx="3276600" cy="5522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Trung</a:t>
            </a:r>
            <a:r>
              <a:rPr lang="en-US" sz="2800" dirty="0">
                <a:solidFill>
                  <a:srgbClr val="FF0000"/>
                </a:solidFill>
              </a:rPr>
              <a:t> du </a:t>
            </a:r>
            <a:r>
              <a:rPr lang="en-US" sz="2800" dirty="0" err="1">
                <a:solidFill>
                  <a:srgbClr val="FF0000"/>
                </a:solidFill>
              </a:rPr>
              <a:t>Bắc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Bô</a:t>
            </a:r>
            <a:r>
              <a:rPr lang="en-US" sz="2800" dirty="0">
                <a:solidFill>
                  <a:srgbClr val="FF0000"/>
                </a:solidFill>
              </a:rPr>
              <a:t>̣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17170" y="3158490"/>
            <a:ext cx="3352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</a:rPr>
              <a:t>Điều kiện tự nhiên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5638800" y="3276600"/>
            <a:ext cx="3200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</a:rPr>
              <a:t>Hoạt động sản xuất</a:t>
            </a: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819399" y="2743200"/>
            <a:ext cx="228600" cy="415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6324600" y="2743200"/>
            <a:ext cx="228599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228600" y="4602480"/>
            <a:ext cx="4495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/>
              <a:t>- </a:t>
            </a:r>
            <a:r>
              <a:rPr lang="en-US" sz="2000" dirty="0" err="1"/>
              <a:t>Vừa</a:t>
            </a:r>
            <a:r>
              <a:rPr lang="en-US" sz="2000" dirty="0"/>
              <a:t>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đặc</a:t>
            </a:r>
            <a:r>
              <a:rPr lang="en-US" sz="2000" dirty="0"/>
              <a:t> </a:t>
            </a:r>
            <a:r>
              <a:rPr lang="en-US" sz="2000" dirty="0" err="1"/>
              <a:t>điểm</a:t>
            </a:r>
            <a:r>
              <a:rPr lang="en-US" sz="2000" dirty="0"/>
              <a:t> </a:t>
            </a:r>
            <a:r>
              <a:rPr lang="en-US" sz="2000" dirty="0" err="1"/>
              <a:t>đồng</a:t>
            </a:r>
            <a:r>
              <a:rPr lang="en-US" sz="2000" dirty="0"/>
              <a:t> </a:t>
            </a:r>
            <a:r>
              <a:rPr lang="en-US" sz="2000" dirty="0" err="1"/>
              <a:t>bằng</a:t>
            </a:r>
            <a:r>
              <a:rPr lang="en-US" sz="2000" dirty="0"/>
              <a:t>, </a:t>
            </a:r>
            <a:r>
              <a:rPr lang="en-US" sz="2000" dirty="0" err="1"/>
              <a:t>vừa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đặc</a:t>
            </a:r>
            <a:r>
              <a:rPr lang="en-US" sz="2000" dirty="0"/>
              <a:t> </a:t>
            </a:r>
            <a:r>
              <a:rPr lang="en-US" sz="2000" dirty="0" err="1"/>
              <a:t>điểm</a:t>
            </a:r>
            <a:r>
              <a:rPr lang="en-US" sz="2000" dirty="0"/>
              <a:t> </a:t>
            </a:r>
            <a:r>
              <a:rPr lang="en-US" sz="2000" dirty="0" err="1"/>
              <a:t>miền</a:t>
            </a:r>
            <a:r>
              <a:rPr lang="en-US" sz="2000" dirty="0"/>
              <a:t> </a:t>
            </a:r>
            <a:r>
              <a:rPr lang="en-US" sz="2000" dirty="0" err="1"/>
              <a:t>núi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Vùng</a:t>
            </a:r>
            <a:r>
              <a:rPr lang="en-US" sz="2000" dirty="0"/>
              <a:t> </a:t>
            </a:r>
            <a:r>
              <a:rPr lang="en-US" sz="2000" dirty="0" err="1"/>
              <a:t>đồi</a:t>
            </a:r>
            <a:r>
              <a:rPr lang="en-US" sz="2000" dirty="0"/>
              <a:t> </a:t>
            </a:r>
            <a:r>
              <a:rPr lang="en-US" sz="2000" dirty="0" err="1"/>
              <a:t>với</a:t>
            </a:r>
            <a:r>
              <a:rPr lang="en-US" sz="2000" dirty="0"/>
              <a:t> </a:t>
            </a:r>
            <a:r>
              <a:rPr lang="en-US" sz="2000" dirty="0" err="1"/>
              <a:t>đỉnh</a:t>
            </a:r>
            <a:r>
              <a:rPr lang="en-US" sz="2000" dirty="0"/>
              <a:t> </a:t>
            </a:r>
            <a:r>
              <a:rPr lang="en-US" sz="2000" dirty="0" err="1"/>
              <a:t>tròn</a:t>
            </a:r>
            <a:r>
              <a:rPr lang="en-US" sz="2000" dirty="0"/>
              <a:t>, </a:t>
            </a:r>
            <a:r>
              <a:rPr lang="en-US" sz="2000" dirty="0" err="1"/>
              <a:t>sườn</a:t>
            </a:r>
            <a:r>
              <a:rPr lang="en-US" sz="2000" dirty="0"/>
              <a:t> </a:t>
            </a:r>
            <a:r>
              <a:rPr lang="en-US" sz="2000" dirty="0" err="1"/>
              <a:t>thoải</a:t>
            </a:r>
            <a:endParaRPr lang="en-US" sz="2000" dirty="0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5257800" y="4602480"/>
            <a:ext cx="3581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000" dirty="0" err="1"/>
              <a:t>Trồng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quả,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nghiệp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</a:t>
            </a:r>
            <a:r>
              <a:rPr lang="en-US" sz="2000" dirty="0" err="1"/>
              <a:t>trồng</a:t>
            </a:r>
            <a:r>
              <a:rPr lang="en-US" sz="2000" dirty="0"/>
              <a:t> </a:t>
            </a:r>
            <a:r>
              <a:rPr lang="en-US" sz="2000" dirty="0" err="1"/>
              <a:t>rừng</a:t>
            </a:r>
            <a:endParaRPr lang="en-US" sz="2000" dirty="0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1905000" y="4114800"/>
            <a:ext cx="0" cy="41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7086600" y="4191000"/>
            <a:ext cx="0" cy="41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WordArt 2" descr="Narrow vertical">
            <a:extLst>
              <a:ext uri="{FF2B5EF4-FFF2-40B4-BE49-F238E27FC236}">
                <a16:creationId xmlns:a16="http://schemas.microsoft.com/office/drawing/2014/main" id="{AE4FEB3C-3514-41D4-A2B1-893E3CEB18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7813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Vận dụng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1B5EF-A35A-4497-96FC-8F75C4FB41A2}"/>
              </a:ext>
            </a:extLst>
          </p:cNvPr>
          <p:cNvSpPr txBox="1"/>
          <p:nvPr/>
        </p:nvSpPr>
        <p:spPr>
          <a:xfrm flipH="1">
            <a:off x="381000" y="110046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Nêu những hiểu biết của em về trung du Bắc Bộ sau khi bài hôm nay?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  <p:bldP spid="75785" grpId="0" animBg="1"/>
      <p:bldP spid="75789" grpId="0" animBg="1"/>
      <p:bldP spid="75790" grpId="0" animBg="1"/>
      <p:bldP spid="75792" grpId="0" animBg="1"/>
      <p:bldP spid="75794" grpId="0" animBg="1"/>
      <p:bldP spid="757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48640" y="2351872"/>
            <a:ext cx="8046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học</a:t>
            </a:r>
            <a:r>
              <a:rPr lang="en-US" sz="2800" dirty="0"/>
              <a:t> </a:t>
            </a:r>
            <a:r>
              <a:rPr lang="en-US" sz="2800" dirty="0" err="1"/>
              <a:t>thuộc</a:t>
            </a:r>
            <a:r>
              <a:rPr lang="en-US" sz="2800" dirty="0"/>
              <a:t> </a:t>
            </a:r>
            <a:r>
              <a:rPr lang="en-US" sz="2800" dirty="0" err="1"/>
              <a:t>phần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cuối</a:t>
            </a:r>
            <a:r>
              <a:rPr lang="en-US" sz="2800" dirty="0"/>
              <a:t> </a:t>
            </a:r>
            <a:r>
              <a:rPr lang="en-US" sz="2800" dirty="0" err="1"/>
              <a:t>bài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chuẩn</a:t>
            </a:r>
            <a:r>
              <a:rPr lang="en-US" sz="2800" dirty="0"/>
              <a:t> bị </a:t>
            </a:r>
            <a:r>
              <a:rPr lang="en-US" sz="2800" dirty="0" err="1"/>
              <a:t>trước</a:t>
            </a:r>
            <a:r>
              <a:rPr lang="en-US" sz="2800" dirty="0"/>
              <a:t> </a:t>
            </a:r>
            <a:r>
              <a:rPr lang="en-US" sz="2800" dirty="0" err="1"/>
              <a:t>bài</a:t>
            </a:r>
            <a:r>
              <a:rPr lang="en-US" sz="2800" dirty="0"/>
              <a:t> </a:t>
            </a:r>
            <a:r>
              <a:rPr lang="en-US" sz="2800" dirty="0" err="1"/>
              <a:t>Tây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.</a:t>
            </a:r>
          </a:p>
        </p:txBody>
      </p:sp>
      <p:pic>
        <p:nvPicPr>
          <p:cNvPr id="38915" name="Picture 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5825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8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WordArt 20"/>
          <p:cNvSpPr>
            <a:spLocks noChangeArrowheads="1" noChangeShapeType="1" noTextEdit="1"/>
          </p:cNvSpPr>
          <p:nvPr/>
        </p:nvSpPr>
        <p:spPr bwMode="auto">
          <a:xfrm>
            <a:off x="2057400" y="1547010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Định hướng học tập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C1D452D-F023-48FD-8892-1A45FC4BEF4E}" type="slidenum">
              <a:rPr lang="en-US" sz="1200">
                <a:solidFill>
                  <a:schemeClr val="tx1">
                    <a:tint val="75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Arial"/>
            </a:endParaRPr>
          </a:p>
        </p:txBody>
      </p:sp>
      <p:pic>
        <p:nvPicPr>
          <p:cNvPr id="84995" name="Picture 2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845" y="-8416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Bouqu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2361">
            <a:off x="6324600" y="-152400"/>
            <a:ext cx="2325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895600" y="521089"/>
            <a:ext cx="12303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Ghi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907" y="2299798"/>
            <a:ext cx="7543800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tư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6 </a:t>
            </a:r>
            <a:r>
              <a:rPr lang="en-US" sz="2800" b="1" dirty="0" err="1"/>
              <a:t>tháng</a:t>
            </a:r>
            <a:r>
              <a:rPr lang="en-US" sz="2800" b="1" dirty="0"/>
              <a:t> 10 </a:t>
            </a:r>
            <a:r>
              <a:rPr lang="en-US" sz="2800" b="1" dirty="0" err="1"/>
              <a:t>năm</a:t>
            </a:r>
            <a:r>
              <a:rPr lang="en-US" sz="2800" b="1" dirty="0"/>
              <a:t> 2021</a:t>
            </a:r>
          </a:p>
          <a:p>
            <a:pPr algn="ctr">
              <a:defRPr/>
            </a:pPr>
            <a:r>
              <a:rPr lang="en-US" sz="2800" b="1" dirty="0" err="1"/>
              <a:t>Địa</a:t>
            </a:r>
            <a:r>
              <a:rPr lang="en-US" sz="2800" b="1" dirty="0"/>
              <a:t> </a:t>
            </a:r>
            <a:r>
              <a:rPr lang="en-US" sz="2800" b="1" dirty="0" err="1"/>
              <a:t>lí</a:t>
            </a:r>
            <a:endParaRPr lang="en-US" sz="2800" b="1" dirty="0"/>
          </a:p>
          <a:p>
            <a:pPr algn="ctr">
              <a:defRPr/>
            </a:pPr>
            <a:r>
              <a:rPr lang="en-US" sz="2800" b="1" dirty="0"/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- </a:t>
            </a:r>
            <a:r>
              <a:rPr lang="en-US" sz="2800" dirty="0" err="1"/>
              <a:t>Vừa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đặc</a:t>
            </a:r>
            <a:r>
              <a:rPr lang="en-US" sz="2800" dirty="0"/>
              <a:t> </a:t>
            </a:r>
            <a:r>
              <a:rPr lang="en-US" sz="2800" dirty="0" err="1"/>
              <a:t>điểm</a:t>
            </a:r>
            <a:r>
              <a:rPr lang="en-US" sz="2800" dirty="0"/>
              <a:t> </a:t>
            </a:r>
            <a:r>
              <a:rPr lang="en-US" sz="2800" dirty="0" err="1"/>
              <a:t>đồng</a:t>
            </a:r>
            <a:r>
              <a:rPr lang="en-US" sz="2800" dirty="0"/>
              <a:t> </a:t>
            </a:r>
            <a:r>
              <a:rPr lang="en-US" sz="2800" dirty="0" err="1"/>
              <a:t>bằng</a:t>
            </a:r>
            <a:r>
              <a:rPr lang="en-US" sz="2800" dirty="0"/>
              <a:t>, </a:t>
            </a:r>
            <a:r>
              <a:rPr lang="en-US" sz="2800" dirty="0" err="1"/>
              <a:t>vừa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đặc</a:t>
            </a:r>
            <a:r>
              <a:rPr lang="en-US" sz="2800" dirty="0"/>
              <a:t> </a:t>
            </a:r>
            <a:r>
              <a:rPr lang="en-US" sz="2800" dirty="0" err="1"/>
              <a:t>điểm</a:t>
            </a:r>
            <a:r>
              <a:rPr lang="en-US" sz="2800" dirty="0"/>
              <a:t> </a:t>
            </a:r>
            <a:r>
              <a:rPr lang="en-US" sz="2800" dirty="0" err="1"/>
              <a:t>miền</a:t>
            </a:r>
            <a:r>
              <a:rPr lang="en-US" sz="2800" dirty="0"/>
              <a:t> </a:t>
            </a:r>
            <a:r>
              <a:rPr lang="en-US" sz="2800" dirty="0" err="1"/>
              <a:t>núi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Vùng</a:t>
            </a:r>
            <a:r>
              <a:rPr lang="en-US" sz="2800" dirty="0"/>
              <a:t> </a:t>
            </a:r>
            <a:r>
              <a:rPr lang="en-US" sz="2800" dirty="0" err="1"/>
              <a:t>đồi</a:t>
            </a:r>
            <a:r>
              <a:rPr lang="en-US" sz="2800" dirty="0"/>
              <a:t> </a:t>
            </a:r>
            <a:r>
              <a:rPr lang="en-US" sz="2800" dirty="0" err="1"/>
              <a:t>với</a:t>
            </a:r>
            <a:r>
              <a:rPr lang="en-US" sz="2800" dirty="0"/>
              <a:t> </a:t>
            </a:r>
            <a:r>
              <a:rPr lang="en-US" sz="2800" dirty="0" err="1"/>
              <a:t>đỉnh</a:t>
            </a:r>
            <a:r>
              <a:rPr lang="en-US" sz="2800" dirty="0"/>
              <a:t> </a:t>
            </a:r>
            <a:r>
              <a:rPr lang="en-US" sz="2800" dirty="0" err="1"/>
              <a:t>tròn</a:t>
            </a:r>
            <a:r>
              <a:rPr lang="en-US" sz="2800" dirty="0"/>
              <a:t>, </a:t>
            </a:r>
            <a:r>
              <a:rPr lang="en-US" sz="2800" dirty="0" err="1"/>
              <a:t>sườn</a:t>
            </a:r>
            <a:r>
              <a:rPr lang="en-US" sz="2800" dirty="0"/>
              <a:t> </a:t>
            </a:r>
            <a:r>
              <a:rPr lang="en-US" sz="2800" dirty="0" err="1"/>
              <a:t>thoải</a:t>
            </a:r>
            <a:r>
              <a:rPr lang="en-US" sz="2800" dirty="0"/>
              <a:t>..</a:t>
            </a:r>
          </a:p>
          <a:p>
            <a:pPr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/>
              <a:t>Trồng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quả,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nghiệp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̀ </a:t>
            </a:r>
            <a:r>
              <a:rPr lang="en-US" sz="2800" dirty="0" err="1"/>
              <a:t>trồng</a:t>
            </a:r>
            <a:r>
              <a:rPr lang="en-US" sz="2800" dirty="0"/>
              <a:t> </a:t>
            </a:r>
            <a:r>
              <a:rPr lang="en-US" sz="2800" dirty="0" err="1"/>
              <a:t>rừng</a:t>
            </a:r>
            <a:endParaRPr lang="en-US" sz="2800" dirty="0"/>
          </a:p>
        </p:txBody>
      </p:sp>
    </p:spTree>
  </p:cSld>
  <p:clrMapOvr>
    <a:masterClrMapping/>
  </p:clrMapOvr>
  <p:transition spd="slow" advClick="0" advTm="5000">
    <p:wheel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" y="13238"/>
            <a:ext cx="9147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6"/>
          <p:cNvSpPr>
            <a:spLocks noChangeArrowheads="1"/>
          </p:cNvSpPr>
          <p:nvPr/>
        </p:nvSpPr>
        <p:spPr bwMode="auto">
          <a:xfrm>
            <a:off x="1393371" y="387350"/>
            <a:ext cx="4893129" cy="1897365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</a:endParaRPr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2133600" y="913465"/>
            <a:ext cx="2978150" cy="71437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1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-39370" y="2631084"/>
            <a:ext cx="8229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Trung</a:t>
            </a:r>
            <a:r>
              <a:rPr lang="en-US" sz="2800" dirty="0">
                <a:solidFill>
                  <a:srgbClr val="FF0000"/>
                </a:solidFill>
              </a:rPr>
              <a:t> du là </a:t>
            </a:r>
            <a:r>
              <a:rPr lang="en-US" sz="2800" dirty="0" err="1">
                <a:solidFill>
                  <a:srgbClr val="FF0000"/>
                </a:solidFill>
              </a:rPr>
              <a:t>vùng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đồi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với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đỉnh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tròn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sườn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thoải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3624079380_f17e13ab1b_z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D5B7B42F-6007-4868-BA96-78FDB4466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934869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 err="1"/>
              <a:t>Đồi</a:t>
            </a:r>
            <a:r>
              <a:rPr lang="en-US" altLang="vi-VN" sz="4000" dirty="0"/>
              <a:t> </a:t>
            </a:r>
            <a:r>
              <a:rPr lang="en-US" altLang="vi-VN" sz="4000" dirty="0" err="1"/>
              <a:t>như</a:t>
            </a:r>
            <a:r>
              <a:rPr lang="en-US" altLang="vi-VN" sz="4000" dirty="0"/>
              <a:t> </a:t>
            </a:r>
            <a:r>
              <a:rPr lang="en-US" altLang="vi-VN" sz="4000" dirty="0" err="1"/>
              <a:t>bát</a:t>
            </a:r>
            <a:r>
              <a:rPr lang="en-US" altLang="vi-VN" sz="4000" dirty="0"/>
              <a:t> </a:t>
            </a:r>
            <a:r>
              <a:rPr lang="en-US" altLang="vi-VN" sz="4000" dirty="0" err="1"/>
              <a:t>úp</a:t>
            </a:r>
            <a:endParaRPr lang="en-US" altLang="vi-VN" sz="40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4274" name="Picture 2" descr="Nui_doi_Ha_Giang"/>
          <p:cNvPicPr>
            <a:picLocks noChangeAspect="1" noChangeArrowheads="1"/>
          </p:cNvPicPr>
          <p:nvPr/>
        </p:nvPicPr>
        <p:blipFill>
          <a:blip r:embed="rId2"/>
          <a:srcRect r="1601" b="3786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oDankia_5446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laocai5g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9063"/>
            <a:ext cx="91440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4790" y="758269"/>
            <a:ext cx="9189720" cy="1219200"/>
          </a:xfrm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</a:rPr>
              <a:t>    1. </a:t>
            </a:r>
            <a:r>
              <a:rPr lang="en-US" sz="2400" dirty="0" err="1">
                <a:solidFill>
                  <a:schemeClr val="tx1"/>
                </a:solidFill>
              </a:rPr>
              <a:t>Vùng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trung</a:t>
            </a:r>
            <a:r>
              <a:rPr lang="en-US" sz="2400" dirty="0">
                <a:solidFill>
                  <a:schemeClr val="tx1"/>
                </a:solidFill>
              </a:rPr>
              <a:t> du là </a:t>
            </a:r>
            <a:r>
              <a:rPr lang="en-US" sz="2400" dirty="0" err="1">
                <a:solidFill>
                  <a:schemeClr val="tx1"/>
                </a:solidFill>
              </a:rPr>
              <a:t>vùng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núi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vùng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đồi</a:t>
            </a:r>
            <a:r>
              <a:rPr lang="en-US" sz="2400" dirty="0">
                <a:solidFill>
                  <a:schemeClr val="tx1"/>
                </a:solidFill>
              </a:rPr>
              <a:t> hay </a:t>
            </a:r>
            <a:r>
              <a:rPr lang="en-US" sz="2400" dirty="0" err="1">
                <a:solidFill>
                  <a:schemeClr val="tx1"/>
                </a:solidFill>
              </a:rPr>
              <a:t>đồng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bằng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8392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2. </a:t>
            </a:r>
            <a:r>
              <a:rPr lang="en-US" sz="2400" dirty="0" err="1"/>
              <a:t>Em</a:t>
            </a:r>
            <a:r>
              <a:rPr lang="en-US" sz="2400" dirty="0"/>
              <a:t> có </a:t>
            </a:r>
            <a:r>
              <a:rPr lang="en-US" sz="2400" dirty="0" err="1"/>
              <a:t>nhận</a:t>
            </a:r>
            <a:r>
              <a:rPr lang="en-US" sz="2400" dirty="0"/>
              <a:t> </a:t>
            </a:r>
            <a:r>
              <a:rPr lang="en-US" sz="2400" dirty="0" err="1"/>
              <a:t>xét</a:t>
            </a:r>
            <a:r>
              <a:rPr lang="en-US" sz="2400" dirty="0"/>
              <a:t> </a:t>
            </a:r>
            <a:r>
              <a:rPr lang="en-US" sz="2400" dirty="0" err="1"/>
              <a:t>gi</a:t>
            </a:r>
            <a:r>
              <a:rPr lang="en-US" sz="2400" dirty="0"/>
              <a:t>̀ </a:t>
            </a:r>
            <a:r>
              <a:rPr lang="en-US" sz="2400" dirty="0" err="1"/>
              <a:t>vê</a:t>
            </a:r>
            <a:r>
              <a:rPr lang="en-US" sz="2400" dirty="0"/>
              <a:t>̀ </a:t>
            </a:r>
            <a:r>
              <a:rPr lang="en-US" sz="2400" dirty="0" err="1"/>
              <a:t>đỉnh</a:t>
            </a:r>
            <a:r>
              <a:rPr lang="en-US" sz="2400" dirty="0"/>
              <a:t>, </a:t>
            </a:r>
            <a:r>
              <a:rPr lang="en-US" sz="2400" dirty="0" err="1"/>
              <a:t>sườn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cách</a:t>
            </a:r>
            <a:r>
              <a:rPr lang="en-US" sz="2400" dirty="0"/>
              <a:t> </a:t>
            </a:r>
            <a:r>
              <a:rPr lang="en-US" sz="2400" dirty="0" err="1"/>
              <a:t>sắp</a:t>
            </a:r>
            <a:r>
              <a:rPr lang="en-US" sz="2400" dirty="0"/>
              <a:t> </a:t>
            </a:r>
            <a:r>
              <a:rPr lang="en-US" sz="2400" dirty="0" err="1"/>
              <a:t>xếp</a:t>
            </a:r>
            <a:r>
              <a:rPr lang="en-US" sz="2400" dirty="0"/>
              <a:t>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vùng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800" dirty="0"/>
              <a:t> </a:t>
            </a:r>
            <a:r>
              <a:rPr lang="en-US" sz="2400" dirty="0"/>
              <a:t>du?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399" y="4127698"/>
            <a:ext cx="8812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 3. So </a:t>
            </a:r>
            <a:r>
              <a:rPr lang="en-US" sz="2400" dirty="0" err="1"/>
              <a:t>sánh</a:t>
            </a:r>
            <a:r>
              <a:rPr lang="en-US" sz="2400" dirty="0"/>
              <a:t> </a:t>
            </a:r>
            <a:r>
              <a:rPr lang="en-US" sz="2400" dirty="0" err="1"/>
              <a:t>đỉnh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, </a:t>
            </a:r>
            <a:r>
              <a:rPr lang="en-US" sz="2400" dirty="0" err="1"/>
              <a:t>sườn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 </a:t>
            </a:r>
            <a:r>
              <a:rPr lang="en-US" sz="2400" dirty="0" err="1"/>
              <a:t>với</a:t>
            </a:r>
            <a:r>
              <a:rPr lang="en-US" sz="2400" dirty="0"/>
              <a:t> </a:t>
            </a:r>
            <a:r>
              <a:rPr lang="en-US" sz="2400" dirty="0" err="1"/>
              <a:t>dãy</a:t>
            </a:r>
            <a:r>
              <a:rPr lang="en-US" sz="2400" dirty="0"/>
              <a:t> </a:t>
            </a:r>
            <a:r>
              <a:rPr lang="en-US" sz="2400" dirty="0" err="1"/>
              <a:t>Hoàng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.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/>
              <a:t>Suy</a:t>
            </a:r>
            <a:r>
              <a:rPr lang="en-US" sz="3600" b="1" dirty="0"/>
              <a:t> </a:t>
            </a:r>
            <a:r>
              <a:rPr lang="en-US" sz="3600" b="1" dirty="0" err="1"/>
              <a:t>nghĩ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endParaRPr lang="en-US" sz="3600" b="1" dirty="0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524000" y="1673146"/>
            <a:ext cx="4070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hlink"/>
                </a:solidFill>
              </a:rPr>
              <a:t>Trung</a:t>
            </a:r>
            <a:r>
              <a:rPr lang="en-US" sz="2400" dirty="0">
                <a:solidFill>
                  <a:schemeClr val="hlink"/>
                </a:solidFill>
              </a:rPr>
              <a:t> du </a:t>
            </a:r>
            <a:r>
              <a:rPr lang="en-US" sz="2400" dirty="0" err="1">
                <a:solidFill>
                  <a:schemeClr val="hlink"/>
                </a:solidFill>
              </a:rPr>
              <a:t>Bắc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Bô</a:t>
            </a:r>
            <a:r>
              <a:rPr lang="en-US" sz="2400" dirty="0">
                <a:solidFill>
                  <a:schemeClr val="hlink"/>
                </a:solidFill>
              </a:rPr>
              <a:t>̣ là </a:t>
            </a:r>
            <a:r>
              <a:rPr lang="en-US" sz="2400" dirty="0" err="1">
                <a:solidFill>
                  <a:schemeClr val="hlink"/>
                </a:solidFill>
              </a:rPr>
              <a:t>vùng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đồi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1000" y="3146723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hlink"/>
                </a:solidFill>
              </a:rPr>
              <a:t>     </a:t>
            </a:r>
            <a:r>
              <a:rPr lang="en-US" sz="2400" dirty="0" err="1">
                <a:solidFill>
                  <a:schemeClr val="hlink"/>
                </a:solidFill>
              </a:rPr>
              <a:t>Vùng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trung</a:t>
            </a:r>
            <a:r>
              <a:rPr lang="en-US" sz="2400" dirty="0">
                <a:solidFill>
                  <a:schemeClr val="hlink"/>
                </a:solidFill>
              </a:rPr>
              <a:t> du có </a:t>
            </a:r>
            <a:r>
              <a:rPr lang="en-US" sz="2400" dirty="0" err="1">
                <a:solidFill>
                  <a:schemeClr val="hlink"/>
                </a:solidFill>
              </a:rPr>
              <a:t>đỉnh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tròn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sườn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thoải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va</a:t>
            </a:r>
            <a:r>
              <a:rPr lang="en-US" sz="2400" dirty="0">
                <a:solidFill>
                  <a:schemeClr val="hlink"/>
                </a:solidFill>
              </a:rPr>
              <a:t>̀ </a:t>
            </a:r>
            <a:r>
              <a:rPr lang="en-US" sz="2400" dirty="0" err="1">
                <a:solidFill>
                  <a:schemeClr val="hlink"/>
                </a:solidFill>
              </a:rPr>
              <a:t>các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đồi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xếp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nối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liền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nhau</a:t>
            </a:r>
            <a:r>
              <a:rPr lang="en-US" sz="2400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5108673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      </a:t>
            </a:r>
            <a:r>
              <a:rPr lang="en-US" sz="2400" dirty="0" err="1">
                <a:solidFill>
                  <a:schemeClr val="hlink"/>
                </a:solidFill>
              </a:rPr>
              <a:t>Dãy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Hoàng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Liên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Sơn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cao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đỉnh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núi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nhọn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hơn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va</a:t>
            </a:r>
            <a:r>
              <a:rPr lang="en-US" sz="2400" dirty="0">
                <a:solidFill>
                  <a:schemeClr val="hlink"/>
                </a:solidFill>
              </a:rPr>
              <a:t>̀ </a:t>
            </a:r>
            <a:r>
              <a:rPr lang="en-US" sz="2400" dirty="0" err="1">
                <a:solidFill>
                  <a:schemeClr val="hlink"/>
                </a:solidFill>
              </a:rPr>
              <a:t>sườn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dốc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hơn</a:t>
            </a:r>
            <a:r>
              <a:rPr lang="en-US" sz="2400" dirty="0">
                <a:solidFill>
                  <a:schemeClr val="hlink"/>
                </a:solidFill>
              </a:rPr>
              <a:t> so </a:t>
            </a:r>
            <a:r>
              <a:rPr lang="en-US" sz="2400" dirty="0" err="1">
                <a:solidFill>
                  <a:schemeClr val="hlink"/>
                </a:solidFill>
              </a:rPr>
              <a:t>với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đỉnh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va</a:t>
            </a:r>
            <a:r>
              <a:rPr lang="en-US" sz="2400" dirty="0">
                <a:solidFill>
                  <a:schemeClr val="hlink"/>
                </a:solidFill>
              </a:rPr>
              <a:t>̀ </a:t>
            </a:r>
            <a:r>
              <a:rPr lang="en-US" sz="2400" dirty="0" err="1">
                <a:solidFill>
                  <a:schemeClr val="hlink"/>
                </a:solidFill>
              </a:rPr>
              <a:t>sườn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đồi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của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vùng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trung</a:t>
            </a:r>
            <a:r>
              <a:rPr lang="en-US" sz="2400" dirty="0">
                <a:solidFill>
                  <a:schemeClr val="hlink"/>
                </a:solidFill>
              </a:rPr>
              <a:t>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28" grpId="0"/>
      <p:bldP spid="52231" grpId="0"/>
      <p:bldP spid="52232" grpId="0"/>
      <p:bldP spid="522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4633275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862</Words>
  <Application>Microsoft Office PowerPoint</Application>
  <PresentationFormat>On-screen Show (4:3)</PresentationFormat>
  <Paragraphs>105</Paragraphs>
  <Slides>39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1. Vùng trung du là vùng núi, vùng đồi hay đồng bằng?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Hiện nay ở các vùng núi và trung du đang có hiện tượng gì xảy ra?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</cp:lastModifiedBy>
  <cp:revision>89</cp:revision>
  <dcterms:created xsi:type="dcterms:W3CDTF">2010-09-28T15:46:42Z</dcterms:created>
  <dcterms:modified xsi:type="dcterms:W3CDTF">2022-10-05T11:27:57Z</dcterms:modified>
</cp:coreProperties>
</file>