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57" r:id="rId4"/>
    <p:sldId id="258" r:id="rId5"/>
    <p:sldId id="259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68" r:id="rId17"/>
    <p:sldId id="269" r:id="rId18"/>
    <p:sldId id="270" r:id="rId19"/>
    <p:sldId id="271" r:id="rId20"/>
    <p:sldId id="272" r:id="rId21"/>
    <p:sldId id="29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6" r:id="rId39"/>
    <p:sldId id="298" r:id="rId40"/>
    <p:sldId id="289" r:id="rId41"/>
    <p:sldId id="33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69F"/>
    <a:srgbClr val="FFFFFF"/>
    <a:srgbClr val="F5C13A"/>
    <a:srgbClr val="FFF5C2"/>
    <a:srgbClr val="30AD7D"/>
    <a:srgbClr val="08D47B"/>
    <a:srgbClr val="41719C"/>
    <a:srgbClr val="B6D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4.jpeg"/><Relationship Id="rId7" Type="http://schemas.openxmlformats.org/officeDocument/2006/relationships/image" Target="../media/image16.jpeg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background-powerpoint-cute-4-600x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" y="426085"/>
            <a:ext cx="11170285" cy="600583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883410" y="1299845"/>
            <a:ext cx="8769985" cy="2312035"/>
          </a:xfrm>
          <a:prstGeom prst="rect">
            <a:avLst/>
          </a:prstGeom>
          <a:solidFill>
            <a:srgbClr val="30A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16"/>
          <p:cNvSpPr txBox="1"/>
          <p:nvPr/>
        </p:nvSpPr>
        <p:spPr>
          <a:xfrm>
            <a:off x="0" y="1295400"/>
            <a:ext cx="72136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7"/>
          <p:cNvSpPr txBox="1"/>
          <p:nvPr/>
        </p:nvSpPr>
        <p:spPr>
          <a:xfrm>
            <a:off x="0" y="22098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9220" name="Text Box 12"/>
          <p:cNvSpPr txBox="1"/>
          <p:nvPr/>
        </p:nvSpPr>
        <p:spPr>
          <a:xfrm>
            <a:off x="0" y="3733800"/>
            <a:ext cx="6299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endParaRPr lang="vi-VN" altLang="x-none" sz="3735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284480" y="2621280"/>
            <a:ext cx="12192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căm thù quân xâm lược. 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/>
          <p:nvPr/>
        </p:nvSpPr>
        <p:spPr>
          <a:xfrm>
            <a:off x="355600" y="3406140"/>
            <a:ext cx="114808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Thi Sách bị Tô Định giết hại. Hai 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nhằm trả nợ nước v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trả thù nh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Text Box 15"/>
          <p:cNvSpPr txBox="1"/>
          <p:nvPr/>
        </p:nvSpPr>
        <p:spPr>
          <a:xfrm>
            <a:off x="0" y="3632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sz="100" dirty="0">
              <a:latin typeface="Arial" panose="020B0604020202020204" pitchFamily="34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222250" y="1195705"/>
            <a:ext cx="11747500" cy="1347470"/>
          </a:xfrm>
          <a:prstGeom prst="rect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nguyên nhân của cuộc khởi nghĩa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Bà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vi-VN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2" grpId="0" bldLvl="0" animBg="1"/>
      <p:bldP spid="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Untitled-10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685800"/>
            <a:ext cx="4368800" cy="6163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 descr="Untitled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787400"/>
            <a:ext cx="4368800" cy="606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11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3657600" cy="6163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7"/>
          <p:cNvSpPr txBox="1"/>
          <p:nvPr/>
        </p:nvSpPr>
        <p:spPr>
          <a:xfrm>
            <a:off x="76200" y="121285"/>
            <a:ext cx="121920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CHUẨN BỊ KHỞI NGHĨA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6" descr="Untitled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8580"/>
            <a:ext cx="6530340" cy="551942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7" descr="Untitled-15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40" y="1337945"/>
            <a:ext cx="5560060" cy="5520055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-635" y="0"/>
            <a:ext cx="12192000" cy="124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>
            <a:spAutoFit/>
          </a:bodyPr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 LÀM LỄ TẾ TRỜI ĐẤT 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37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TRƯỚC KHI RA QUÂN GIẾT GIẶC</a:t>
            </a:r>
            <a:endParaRPr sz="37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203200" y="1092200"/>
            <a:ext cx="11988800" cy="41979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800" b="1" dirty="0">
                <a:latin typeface="Times New Roman" panose="02020603050405020304" pitchFamily="18" charset="0"/>
              </a:rPr>
              <a:t>      </a:t>
            </a:r>
            <a:r>
              <a:rPr sz="5335" b="1" dirty="0">
                <a:latin typeface="Times New Roman" panose="02020603050405020304" pitchFamily="18" charset="0"/>
              </a:rPr>
              <a:t>“ Một xin rửa sạch nước thù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Hai xin đem lại nghiệp xưa họ Hùng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       Ba kẻo oan ức lòng chồng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latin typeface="Times New Roman" panose="02020603050405020304" pitchFamily="18" charset="0"/>
              </a:rPr>
              <a:t>  Bốn xin vẻn vẹn sở công lênh này”  </a:t>
            </a:r>
            <a:endParaRPr sz="5335" b="1" dirty="0">
              <a:latin typeface="Times New Roman" panose="02020603050405020304" pitchFamily="18" charset="0"/>
            </a:endParaRPr>
          </a:p>
          <a:p>
            <a:r>
              <a:rPr sz="533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(Thiên Nam ngữ lục)</a:t>
            </a:r>
            <a:endParaRPr sz="533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6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</a:t>
            </a:r>
            <a:r>
              <a:rPr lang="en-US" altLang="vi-VN" sz="5400" b="1" dirty="0">
                <a:solidFill>
                  <a:schemeClr val="bg1"/>
                </a:solidFill>
                <a:latin typeface="Calibri" panose="020F0502020204030204" charset="0"/>
              </a:rPr>
              <a:t>2</a:t>
            </a:r>
            <a:endParaRPr lang="en-US" altLang="vi-V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Diễn biến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87" name="Picture 7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5689600" y="0"/>
            <a:ext cx="6502400" cy="671131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089" name="Text Box 9"/>
          <p:cNvSpPr txBox="1"/>
          <p:nvPr/>
        </p:nvSpPr>
        <p:spPr>
          <a:xfrm>
            <a:off x="101600" y="0"/>
            <a:ext cx="5486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phất cờ khởi nghĩa v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gian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ở đâu?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0" name="Text Box 10"/>
          <p:cNvSpPr txBox="1"/>
          <p:nvPr/>
        </p:nvSpPr>
        <p:spPr>
          <a:xfrm>
            <a:off x="76200" y="2421255"/>
            <a:ext cx="5689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tâm chính quyền đô hộ đóng ở đâu, do ai lãnh đạo?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11"/>
          <p:cNvSpPr/>
          <p:nvPr/>
        </p:nvSpPr>
        <p:spPr>
          <a:xfrm rot="10800000">
            <a:off x="5588000" y="5076825"/>
            <a:ext cx="1625600" cy="1229995"/>
          </a:xfrm>
          <a:prstGeom prst="wedgeRectCallout">
            <a:avLst>
              <a:gd name="adj1" fmla="val -102995"/>
              <a:gd name="adj2" fmla="val -3264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(nay l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x-non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x-none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2" name="AutoShape 12"/>
          <p:cNvSpPr/>
          <p:nvPr/>
        </p:nvSpPr>
        <p:spPr>
          <a:xfrm>
            <a:off x="8737600" y="3374390"/>
            <a:ext cx="3454400" cy="900430"/>
          </a:xfrm>
          <a:prstGeom prst="wedgeEllipseCallout">
            <a:avLst>
              <a:gd name="adj1" fmla="val -29597"/>
              <a:gd name="adj2" fmla="val 103787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Th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Ninh</a:t>
            </a:r>
            <a:endParaRPr lang="vi-VN" altLang="x-none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3" name="AutoShape 13"/>
          <p:cNvSpPr/>
          <p:nvPr/>
        </p:nvSpPr>
        <p:spPr>
          <a:xfrm>
            <a:off x="6705600" y="2902585"/>
            <a:ext cx="1828800" cy="1471930"/>
          </a:xfrm>
          <a:prstGeom prst="wedgeRoundRectCallout">
            <a:avLst>
              <a:gd name="adj1" fmla="val 46389"/>
              <a:gd name="adj2" fmla="val 67894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Sơn Tây cũ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l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Vĩnh Phúc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AutoShape 14"/>
          <p:cNvSpPr/>
          <p:nvPr/>
        </p:nvSpPr>
        <p:spPr>
          <a:xfrm rot="10800000">
            <a:off x="10058400" y="6057900"/>
            <a:ext cx="2133600" cy="655320"/>
          </a:xfrm>
          <a:prstGeom prst="wedgeRectCallout">
            <a:avLst>
              <a:gd name="adj1" fmla="val 83630"/>
              <a:gd name="adj2" fmla="val 87495"/>
            </a:avLst>
          </a:prstGeom>
          <a:solidFill>
            <a:srgbClr val="FF66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– H</a:t>
            </a:r>
            <a:r>
              <a:rPr lang="vi-VN" altLang="x-non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vi-VN" altLang="x-none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95" name="Text Box 15"/>
          <p:cNvSpPr txBox="1"/>
          <p:nvPr/>
        </p:nvSpPr>
        <p:spPr>
          <a:xfrm>
            <a:off x="0" y="4274820"/>
            <a:ext cx="5384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Cuộc khởi nghĩa diễn ra như thế n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7"/>
          <p:cNvSpPr txBox="1"/>
          <p:nvPr/>
        </p:nvSpPr>
        <p:spPr>
          <a:xfrm>
            <a:off x="0" y="1130300"/>
            <a:ext cx="5892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- Mùa xuân năm 40, trên cửa sông Hát Môn, Hai Bà Trưng phất cờ khởi nghĩa.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8213" name="Text Box 9"/>
          <p:cNvSpPr txBox="1"/>
          <p:nvPr/>
        </p:nvSpPr>
        <p:spPr>
          <a:xfrm>
            <a:off x="-25400" y="3374390"/>
            <a:ext cx="5791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-"/>
            </a:pPr>
            <a:r>
              <a:rPr sz="2800" b="1" dirty="0">
                <a:latin typeface="Times New Roman" panose="02020603050405020304" pitchFamily="18" charset="0"/>
              </a:rPr>
              <a:t> Nghĩa quân làm chủ Mê Linh, tiến đánh Cổ Loa, tấn công Luy Lâu.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/>
          <p:nvPr/>
        </p:nvSpPr>
        <p:spPr>
          <a:xfrm>
            <a:off x="-76200" y="5077037"/>
            <a:ext cx="58928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Hán bỏ hết của cải, vũ khí lo chạy thoát thân. Tô Định phải cải trang th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dân thường lẩn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đám t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quân trốn về nước.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9" grpId="0"/>
      <p:bldP spid="174089" grpId="1"/>
      <p:bldP spid="174090" grpId="0"/>
      <p:bldP spid="174090" grpId="1"/>
      <p:bldP spid="13318" grpId="0" bldLvl="0" animBg="1"/>
      <p:bldP spid="174092" grpId="0" bldLvl="0" animBg="1"/>
      <p:bldP spid="174093" grpId="0" bldLvl="0" animBg="1"/>
      <p:bldP spid="13321" grpId="0" bldLvl="0" animBg="1"/>
      <p:bldP spid="174095" grpId="0"/>
      <p:bldP spid="174095" grpId="1"/>
      <p:bldP spid="8212" grpId="0"/>
      <p:bldP spid="8213" grpId="0"/>
      <p:bldP spid="82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13528" t="37642" r="31766" b="36148"/>
          <a:stretch>
            <a:fillRect/>
          </a:stretch>
        </p:blipFill>
        <p:spPr>
          <a:xfrm>
            <a:off x="0" y="1090295"/>
            <a:ext cx="12192635" cy="518414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8963" name="Text Box 3"/>
          <p:cNvSpPr txBox="1"/>
          <p:nvPr/>
        </p:nvSpPr>
        <p:spPr>
          <a:xfrm>
            <a:off x="-635" y="212"/>
            <a:ext cx="12192000" cy="95313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Dựa vào lược đồ và nội dung SGK trình bày diễn biến của cuộc khởi nghĩa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Bà Trưng</a:t>
            </a:r>
            <a:endParaRPr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 Box 14"/>
          <p:cNvSpPr txBox="1"/>
          <p:nvPr/>
        </p:nvSpPr>
        <p:spPr>
          <a:xfrm>
            <a:off x="5181600" y="3327400"/>
            <a:ext cx="894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68976" name="Rectangle 16"/>
          <p:cNvSpPr/>
          <p:nvPr/>
        </p:nvSpPr>
        <p:spPr>
          <a:xfrm>
            <a:off x="1248410" y="6274435"/>
            <a:ext cx="96945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Lược đồ khu vực chính nổ ra khởi nghĩa Hai Bà Trưng</a:t>
            </a:r>
            <a:endParaRPr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ldLvl="0" animBg="1"/>
      <p:bldP spid="1689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Picture 001"/>
          <p:cNvPicPr>
            <a:picLocks noChangeAspect="1"/>
          </p:cNvPicPr>
          <p:nvPr/>
        </p:nvPicPr>
        <p:blipFill>
          <a:blip r:embed="rId1">
            <a:lum bright="-17999" contrast="60000"/>
          </a:blip>
          <a:srcRect l="20491" t="37642" r="47183" b="36148"/>
          <a:stretch>
            <a:fillRect/>
          </a:stretch>
        </p:blipFill>
        <p:spPr>
          <a:xfrm>
            <a:off x="10160" y="172085"/>
            <a:ext cx="5994400" cy="605663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48" name="AutoShape 4"/>
          <p:cNvSpPr/>
          <p:nvPr/>
        </p:nvSpPr>
        <p:spPr>
          <a:xfrm>
            <a:off x="405892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49" name="AutoShape 5"/>
          <p:cNvSpPr/>
          <p:nvPr/>
        </p:nvSpPr>
        <p:spPr>
          <a:xfrm>
            <a:off x="3642360" y="468058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0" name="AutoShape 6"/>
          <p:cNvSpPr/>
          <p:nvPr/>
        </p:nvSpPr>
        <p:spPr>
          <a:xfrm>
            <a:off x="3225800" y="45688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85351" name="AutoShape 7"/>
          <p:cNvSpPr/>
          <p:nvPr/>
        </p:nvSpPr>
        <p:spPr>
          <a:xfrm>
            <a:off x="3134360" y="4772025"/>
            <a:ext cx="203200" cy="2032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85352" name="Picture 8" descr="trungvuongz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"/>
            <a:ext cx="28448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3" name="Text Box 9"/>
          <p:cNvSpPr txBox="1"/>
          <p:nvPr/>
        </p:nvSpPr>
        <p:spPr>
          <a:xfrm>
            <a:off x="60960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Khởi nghĩa (Hát Môn)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5354" name="Picture 10" descr="Untitled-16 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76200"/>
            <a:ext cx="2946400" cy="182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5" name="Picture 11" descr="Coloa2_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2133600"/>
            <a:ext cx="2834640" cy="2133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6" name="Picture 12" descr="Untitled-17"/>
          <p:cNvPicPr>
            <a:picLocks noChangeAspect="1"/>
          </p:cNvPicPr>
          <p:nvPr/>
        </p:nvPicPr>
        <p:blipFill>
          <a:blip r:embed="rId5">
            <a:lum contrast="18000"/>
          </a:blip>
          <a:stretch>
            <a:fillRect/>
          </a:stretch>
        </p:blipFill>
        <p:spPr>
          <a:xfrm>
            <a:off x="9276080" y="2133600"/>
            <a:ext cx="2946400" cy="213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7" name="Picture 13" descr="Untitled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120" y="4396105"/>
            <a:ext cx="2849245" cy="23634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5358" name="Picture 14" descr="Untitled-21"/>
          <p:cNvPicPr>
            <a:picLocks noChangeAspect="1"/>
          </p:cNvPicPr>
          <p:nvPr/>
        </p:nvPicPr>
        <p:blipFill>
          <a:blip r:embed="rId7">
            <a:lum contrast="12000"/>
          </a:blip>
          <a:stretch>
            <a:fillRect/>
          </a:stretch>
        </p:blipFill>
        <p:spPr>
          <a:xfrm>
            <a:off x="9286240" y="4396105"/>
            <a:ext cx="2844800" cy="23336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359" name="Text Box 15"/>
          <p:cNvSpPr txBox="1"/>
          <p:nvPr/>
        </p:nvSpPr>
        <p:spPr>
          <a:xfrm>
            <a:off x="9347200" y="17018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0" name="Text Box 16"/>
          <p:cNvSpPr txBox="1"/>
          <p:nvPr/>
        </p:nvSpPr>
        <p:spPr>
          <a:xfrm>
            <a:off x="67056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1" name="Text Box 17"/>
          <p:cNvSpPr txBox="1"/>
          <p:nvPr/>
        </p:nvSpPr>
        <p:spPr>
          <a:xfrm>
            <a:off x="9144000" y="43434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2" name="Text Box 18"/>
          <p:cNvSpPr txBox="1"/>
          <p:nvPr/>
        </p:nvSpPr>
        <p:spPr>
          <a:xfrm>
            <a:off x="5892800" y="7507817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râu cải trang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63" name="Text Box 19"/>
          <p:cNvSpPr txBox="1"/>
          <p:nvPr/>
        </p:nvSpPr>
        <p:spPr>
          <a:xfrm>
            <a:off x="9448800" y="7493000"/>
            <a:ext cx="426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228600" y="6207760"/>
            <a:ext cx="5753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Lược đồ  khởi nghĩa Hai Bà Trưng</a:t>
            </a:r>
            <a:endParaRPr sz="2800" b="1" dirty="0">
              <a:latin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ransition spd="med" advTm="11226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53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5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53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853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ldLvl="0" animBg="1"/>
      <p:bldP spid="185349" grpId="0" bldLvl="0" animBg="1"/>
      <p:bldP spid="185350" grpId="0" bldLvl="0" animBg="1"/>
      <p:bldP spid="185351" grpId="0" bldLvl="0" animBg="1"/>
      <p:bldP spid="185353" grpId="0"/>
      <p:bldP spid="185359" grpId="0"/>
      <p:bldP spid="185360" grpId="0"/>
      <p:bldP spid="185361" grpId="0"/>
      <p:bldP spid="185362" grpId="0"/>
      <p:bldP spid="185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0" y="203200"/>
            <a:ext cx="12192000" cy="76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pic>
        <p:nvPicPr>
          <p:cNvPr id="16387" name="Picture 3" descr="anh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104775"/>
            <a:ext cx="5588635" cy="6577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36" name="Text Box 4"/>
          <p:cNvSpPr txBox="1"/>
          <p:nvPr/>
        </p:nvSpPr>
        <p:spPr>
          <a:xfrm>
            <a:off x="6400800" y="32766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Cổ Loa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7" name="Text Box 5"/>
          <p:cNvSpPr txBox="1"/>
          <p:nvPr/>
        </p:nvSpPr>
        <p:spPr>
          <a:xfrm>
            <a:off x="9245600" y="3276600"/>
            <a:ext cx="2997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Đánh thành Luy Lâu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8" name="Text Box 6"/>
          <p:cNvSpPr txBox="1"/>
          <p:nvPr/>
        </p:nvSpPr>
        <p:spPr>
          <a:xfrm>
            <a:off x="5938520" y="4810125"/>
            <a:ext cx="3149600" cy="420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1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Tô Định cắt tóc cải trang</a:t>
            </a:r>
            <a:endParaRPr sz="213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9" name="Text Box 7"/>
          <p:cNvSpPr txBox="1"/>
          <p:nvPr/>
        </p:nvSpPr>
        <p:spPr>
          <a:xfrm>
            <a:off x="9347200" y="5537200"/>
            <a:ext cx="2844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Bà chiến thắng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0" name="Picture 8" descr="Mot-goc-thanh-co-loa-x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20" y="1776095"/>
            <a:ext cx="2849880" cy="15513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1" name="Picture 9" descr="Untitled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1793240"/>
            <a:ext cx="2870200" cy="15341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2" name="Picture 10" descr="Untitled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80435"/>
            <a:ext cx="2853690" cy="14287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3" name="Picture 11" descr="Untitled-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3460115"/>
            <a:ext cx="2870200" cy="169608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2044" name="Picture 12" descr="Untitled-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5233035"/>
            <a:ext cx="6003925" cy="15144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5" name="Text Box 13"/>
          <p:cNvSpPr txBox="1"/>
          <p:nvPr/>
        </p:nvSpPr>
        <p:spPr>
          <a:xfrm>
            <a:off x="6477000" y="7603067"/>
            <a:ext cx="5613400" cy="10668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Trưng Trắc lên ngôi đóng đô ở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7" name="Picture 15" descr="Untitled-16 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135890"/>
            <a:ext cx="2895600" cy="152463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48" name="Text Box 16"/>
          <p:cNvSpPr txBox="1"/>
          <p:nvPr/>
        </p:nvSpPr>
        <p:spPr>
          <a:xfrm>
            <a:off x="9245600" y="685800"/>
            <a:ext cx="29464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Tiến vào Mê Linh</a:t>
            </a:r>
            <a:endParaRPr sz="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2049" name="Picture 17" descr="Untitled-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9690"/>
            <a:ext cx="2844800" cy="156273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2050" name="AutoShape 18"/>
          <p:cNvSpPr/>
          <p:nvPr/>
        </p:nvSpPr>
        <p:spPr>
          <a:xfrm rot="-2480056">
            <a:off x="1574800" y="3241040"/>
            <a:ext cx="1016000" cy="304800"/>
          </a:xfrm>
          <a:prstGeom prst="curvedUpArrow">
            <a:avLst>
              <a:gd name="adj1" fmla="val 66666"/>
              <a:gd name="adj2" fmla="val 133333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1" name="AutoShape 19"/>
          <p:cNvSpPr/>
          <p:nvPr/>
        </p:nvSpPr>
        <p:spPr>
          <a:xfrm rot="2360076">
            <a:off x="2556933" y="2932007"/>
            <a:ext cx="459317" cy="258233"/>
          </a:xfrm>
          <a:prstGeom prst="rightArrow">
            <a:avLst>
              <a:gd name="adj1" fmla="val 50000"/>
              <a:gd name="adj2" fmla="val 4446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2" name="AutoShape 20"/>
          <p:cNvSpPr/>
          <p:nvPr/>
        </p:nvSpPr>
        <p:spPr>
          <a:xfrm rot="2482420">
            <a:off x="3560233" y="4036907"/>
            <a:ext cx="745067" cy="304800"/>
          </a:xfrm>
          <a:prstGeom prst="rightArrow">
            <a:avLst>
              <a:gd name="adj1" fmla="val 50000"/>
              <a:gd name="adj2" fmla="val 61111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3" name="Oval 21"/>
          <p:cNvSpPr/>
          <p:nvPr/>
        </p:nvSpPr>
        <p:spPr>
          <a:xfrm>
            <a:off x="4267200" y="4333240"/>
            <a:ext cx="9144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4" name="Oval 22"/>
          <p:cNvSpPr/>
          <p:nvPr/>
        </p:nvSpPr>
        <p:spPr>
          <a:xfrm>
            <a:off x="2921000" y="3037840"/>
            <a:ext cx="812800" cy="1016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5" name="Oval 23"/>
          <p:cNvSpPr/>
          <p:nvPr/>
        </p:nvSpPr>
        <p:spPr>
          <a:xfrm>
            <a:off x="1981200" y="2326640"/>
            <a:ext cx="609600" cy="711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sp>
        <p:nvSpPr>
          <p:cNvPr id="172056" name="Oval 24"/>
          <p:cNvSpPr/>
          <p:nvPr/>
        </p:nvSpPr>
        <p:spPr>
          <a:xfrm>
            <a:off x="1473200" y="3215640"/>
            <a:ext cx="330200" cy="355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2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320800" y="2910840"/>
            <a:ext cx="304800" cy="508000"/>
            <a:chOff x="1056" y="3072"/>
            <a:chExt cx="144" cy="240"/>
          </a:xfrm>
        </p:grpSpPr>
        <p:grpSp>
          <p:nvGrpSpPr>
            <p:cNvPr id="16410" name="Group 26"/>
            <p:cNvGrpSpPr/>
            <p:nvPr/>
          </p:nvGrpSpPr>
          <p:grpSpPr>
            <a:xfrm>
              <a:off x="1056" y="3072"/>
              <a:ext cx="144" cy="240"/>
              <a:chOff x="1844" y="2580"/>
              <a:chExt cx="78" cy="150"/>
            </a:xfrm>
          </p:grpSpPr>
          <p:sp>
            <p:nvSpPr>
              <p:cNvPr id="16412" name="AutoShape 27"/>
              <p:cNvSpPr/>
              <p:nvPr/>
            </p:nvSpPr>
            <p:spPr>
              <a:xfrm>
                <a:off x="1844" y="2580"/>
                <a:ext cx="72" cy="90"/>
              </a:xfrm>
              <a:prstGeom prst="flowChartPunchedTape">
                <a:avLst/>
              </a:prstGeom>
              <a:solidFill>
                <a:srgbClr val="CC0000"/>
              </a:solidFill>
              <a:ln w="28575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/>
                <a:endParaRPr lang="vi-VN" altLang="x-none" sz="2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3" name="Line 28"/>
              <p:cNvSpPr/>
              <p:nvPr/>
            </p:nvSpPr>
            <p:spPr>
              <a:xfrm flipH="1">
                <a:off x="1922" y="2586"/>
                <a:ext cx="0" cy="144"/>
              </a:xfrm>
              <a:prstGeom prst="line">
                <a:avLst/>
              </a:prstGeom>
              <a:ln w="19050" cap="flat" cmpd="sng">
                <a:solidFill>
                  <a:srgbClr val="CC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72061" name="AutoShape 29"/>
            <p:cNvSpPr>
              <a:spLocks noChangeArrowheads="1"/>
            </p:cNvSpPr>
            <p:nvPr/>
          </p:nvSpPr>
          <p:spPr bwMode="auto">
            <a:xfrm>
              <a:off x="1080" y="3096"/>
              <a:ext cx="96" cy="91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8" presetClass="entr" presetSubtype="9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172038" grpId="0"/>
      <p:bldP spid="172039" grpId="0"/>
      <p:bldP spid="172045" grpId="0" bldLvl="0" animBg="1"/>
      <p:bldP spid="172048" grpId="0"/>
      <p:bldP spid="172050" grpId="0" bldLvl="0" animBg="1"/>
      <p:bldP spid="172051" grpId="0" bldLvl="0" animBg="1"/>
      <p:bldP spid="172052" grpId="0" bldLvl="0" animBg="1"/>
      <p:bldP spid="172053" grpId="0" bldLvl="0" animBg="1"/>
      <p:bldP spid="172054" grpId="0" bldLvl="0" animBg="1"/>
      <p:bldP spid="172055" grpId="0" bldLvl="0" animBg="1"/>
      <p:bldP spid="17205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720ff027d9dfb6d048cbae659e0290d2"/>
          <p:cNvPicPr>
            <a:picLocks noChangeAspect="1"/>
          </p:cNvPicPr>
          <p:nvPr/>
        </p:nvPicPr>
        <p:blipFill>
          <a:blip r:embed="rId1"/>
          <a:srcRect l="4242" t="6813" r="4141" b="7172"/>
          <a:stretch>
            <a:fillRect/>
          </a:stretch>
        </p:blipFill>
        <p:spPr>
          <a:xfrm>
            <a:off x="635" y="0"/>
            <a:ext cx="12192000" cy="6859270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2743200" y="1295400"/>
            <a:ext cx="9067800" cy="3630295"/>
          </a:xfrm>
          <a:prstGeom prst="rect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Nêu tình hình nước ta khi bị phong kiến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phương Bắc đô hộ?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Nêu cuộc khởi nghĩa tiêu biểu?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6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</a:t>
            </a:r>
            <a:r>
              <a:rPr lang="en-US" altLang="vi-VN" sz="5400" b="1" dirty="0">
                <a:solidFill>
                  <a:schemeClr val="bg1"/>
                </a:solidFill>
                <a:latin typeface="Calibri" panose="020F0502020204030204" charset="0"/>
              </a:rPr>
              <a:t>3</a:t>
            </a:r>
            <a:endParaRPr lang="en-US" altLang="vi-V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Kết quả, ý nghĩa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8"/>
          <p:cNvSpPr txBox="1"/>
          <p:nvPr/>
        </p:nvSpPr>
        <p:spPr>
          <a:xfrm>
            <a:off x="1320800" y="6680200"/>
            <a:ext cx="721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endParaRPr lang="vi-VN" altLang="x-none" sz="2800" dirty="0">
              <a:latin typeface="Times New Roman" panose="02020603050405020304" pitchFamily="18" charset="0"/>
            </a:endParaRPr>
          </a:p>
        </p:txBody>
      </p:sp>
      <p:sp>
        <p:nvSpPr>
          <p:cNvPr id="178188" name="Text Box 12"/>
          <p:cNvSpPr txBox="1"/>
          <p:nvPr/>
        </p:nvSpPr>
        <p:spPr>
          <a:xfrm>
            <a:off x="69850" y="1981200"/>
            <a:ext cx="12192000" cy="4781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Trong vòng không đầy một tháng, cuộc khởi nghĩa đã hoàn toàn thắng lợi. 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78194" name="Text Box 18"/>
          <p:cNvSpPr txBox="1"/>
          <p:nvPr/>
        </p:nvSpPr>
        <p:spPr>
          <a:xfrm>
            <a:off x="0" y="3429000"/>
            <a:ext cx="12192000" cy="779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sz="2800" b="1" dirty="0">
                <a:latin typeface="Times New Roman" panose="02020603050405020304" pitchFamily="18" charset="0"/>
              </a:rPr>
              <a:t>- Sau hơn hai thế kỉ bị phong kiến phương Bắc đô hộ, lần đầu tiên nhân dân ta đã giành được độc lập.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178187" name="Text Box 11"/>
          <p:cNvSpPr txBox="1"/>
          <p:nvPr/>
        </p:nvSpPr>
        <p:spPr>
          <a:xfrm>
            <a:off x="152400" y="14478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ãy nê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 k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ết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ả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ủa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cu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ộc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ởi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ngh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ĩa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Hai B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91" name="Text Box 15"/>
          <p:cNvSpPr txBox="1"/>
          <p:nvPr/>
        </p:nvSpPr>
        <p:spPr>
          <a:xfrm>
            <a:off x="0" y="26670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Khởi nghĩa Hai Bà Trưng thắng lợi có ý nghĩa như thế nào?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95" name="Text Box 19"/>
          <p:cNvSpPr txBox="1"/>
          <p:nvPr/>
        </p:nvSpPr>
        <p:spPr>
          <a:xfrm>
            <a:off x="0" y="4343400"/>
            <a:ext cx="12192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Sự thắng lợi của khởi nghĩa Hai Bà Trưng nói lên điều gì về tinh thần yêu nước của nhân dân ta 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74" name="Text Box 22"/>
          <p:cNvSpPr txBox="1"/>
          <p:nvPr/>
        </p:nvSpPr>
        <p:spPr>
          <a:xfrm>
            <a:off x="69850" y="5257800"/>
            <a:ext cx="1219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rất yêu nước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truyền thống bất khuất chống giặc ngoại xâm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</a:t>
            </a:r>
            <a:r>
              <a:rPr lang="en-US" altLang="vi-VN" sz="36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Kết quả, ý nghĩa của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/>
      <p:bldP spid="178194" grpId="0"/>
      <p:bldP spid="178187" grpId="0"/>
      <p:bldP spid="178191" grpId="0"/>
      <p:bldP spid="178195" grpId="0"/>
      <p:bldP spid="235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loud 1"/>
          <p:cNvSpPr/>
          <p:nvPr/>
        </p:nvSpPr>
        <p:spPr>
          <a:xfrm>
            <a:off x="1524000" y="990600"/>
            <a:ext cx="9372600" cy="4343400"/>
          </a:xfrm>
          <a:prstGeom prst="cloud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/>
          <p:nvPr/>
        </p:nvSpPr>
        <p:spPr>
          <a:xfrm>
            <a:off x="2895600" y="2193290"/>
            <a:ext cx="702373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Để tỏ lòng biết ơn v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 h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về tấm gương của Hai B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Trưng, nhân dân ta 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làm gì?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Kết quả hình ảnh cho &amp;dstrok;ền thờ hai bà trư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614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1371600" y="6212840"/>
            <a:ext cx="9347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Vĩnh Phúc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61976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459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76200"/>
            <a:ext cx="5892800" cy="579183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0" name="Text Box 9"/>
          <p:cNvSpPr txBox="1"/>
          <p:nvPr/>
        </p:nvSpPr>
        <p:spPr>
          <a:xfrm>
            <a:off x="1524000" y="6096000"/>
            <a:ext cx="10566400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2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ở Mê Linh – Hà Nội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" y="76200"/>
            <a:ext cx="59944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3" name="Picture 2" descr="Kết quả hình ảnh cho &amp;dstrok;ền thờ hai bà trưng ở hà n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00"/>
            <a:ext cx="6096000" cy="56730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4" name="Text Box 3"/>
          <p:cNvSpPr txBox="1"/>
          <p:nvPr/>
        </p:nvSpPr>
        <p:spPr>
          <a:xfrm>
            <a:off x="152400" y="5943600"/>
            <a:ext cx="11887200" cy="6451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 - Hát Môn (Phúc Thọ)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76200"/>
            <a:ext cx="586041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07" name="Picture 6" descr="48501aa1_m%C3%AA%20linh%208-6-08%20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76200"/>
            <a:ext cx="5768975" cy="31864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8" name="Rectangle 7"/>
          <p:cNvSpPr/>
          <p:nvPr/>
        </p:nvSpPr>
        <p:spPr>
          <a:xfrm>
            <a:off x="228600" y="3302635"/>
            <a:ext cx="6299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trước đây</a:t>
            </a:r>
            <a:endParaRPr lang="fr-FR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Rectangle 8"/>
          <p:cNvSpPr/>
          <p:nvPr/>
        </p:nvSpPr>
        <p:spPr>
          <a:xfrm>
            <a:off x="6477000" y="3302635"/>
            <a:ext cx="56896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(Hát Môn) </a:t>
            </a:r>
            <a:r>
              <a:rPr lang="fr-FR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fr-FR" altLang="x-none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ngày nay</a:t>
            </a:r>
            <a:endParaRPr lang="fr-FR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3" descr="images[31]"/>
          <p:cNvPicPr>
            <a:picLocks noChangeAspect="1"/>
          </p:cNvPicPr>
          <p:nvPr/>
        </p:nvPicPr>
        <p:blipFill>
          <a:blip r:embed="rId3">
            <a:lum bright="-12000" contrast="66000"/>
          </a:blip>
          <a:stretch>
            <a:fillRect/>
          </a:stretch>
        </p:blipFill>
        <p:spPr>
          <a:xfrm>
            <a:off x="6273800" y="3701415"/>
            <a:ext cx="5845175" cy="279590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1" name="Picture 4" descr="untitled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71120" y="3733800"/>
            <a:ext cx="5920740" cy="27089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2" name="Text Box 2"/>
          <p:cNvSpPr txBox="1"/>
          <p:nvPr/>
        </p:nvSpPr>
        <p:spPr>
          <a:xfrm>
            <a:off x="2209800" y="6474883"/>
            <a:ext cx="853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Đền thờ Hai Bà Trưng (tỉnh khác)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"/>
            <a:ext cx="11555095" cy="588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1" name="TextBox 1"/>
          <p:cNvSpPr txBox="1"/>
          <p:nvPr/>
        </p:nvSpPr>
        <p:spPr>
          <a:xfrm>
            <a:off x="838200" y="6151245"/>
            <a:ext cx="10769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BÀ TRƯNG CƯỠI VOI RA TRẬN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(Tranh dân gian Đông Hồ)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143000" y="685800"/>
            <a:ext cx="10210800" cy="5105400"/>
          </a:xfrm>
          <a:prstGeom prst="ellipse">
            <a:avLst/>
          </a:prstGeom>
          <a:solidFill>
            <a:srgbClr val="82C6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Em hãy nêu một số tên trường học,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 phố, tên đường hoặc một địa danh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 nhắc đến cuộc khởi nghĩa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eaLnBrk="0" hangingPunct="0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Hai B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Trưng?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0"/>
            <a:ext cx="12192000" cy="5116513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sp>
        <p:nvSpPr>
          <p:cNvPr id="3075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5075238"/>
            <a:ext cx="12192000" cy="178276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3076" name="图片 14"/>
          <p:cNvPicPr>
            <a:picLocks noChangeAspect="1"/>
          </p:cNvPicPr>
          <p:nvPr/>
        </p:nvPicPr>
        <p:blipFill>
          <a:blip r:embed="rId1"/>
          <a:srcRect l="14172" t="7629" r="75475" b="88472"/>
          <a:stretch>
            <a:fillRect/>
          </a:stretch>
        </p:blipFill>
        <p:spPr>
          <a:xfrm>
            <a:off x="0" y="152400"/>
            <a:ext cx="127635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5"/>
          <p:cNvPicPr>
            <a:picLocks noChangeAspect="1"/>
          </p:cNvPicPr>
          <p:nvPr/>
        </p:nvPicPr>
        <p:blipFill>
          <a:blip r:embed="rId1"/>
          <a:srcRect l="2338" t="12308" r="86125" b="83907"/>
          <a:stretch>
            <a:fillRect/>
          </a:stretch>
        </p:blipFill>
        <p:spPr>
          <a:xfrm>
            <a:off x="304800" y="3316288"/>
            <a:ext cx="1422400" cy="123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6"/>
          <p:cNvPicPr>
            <a:picLocks noChangeAspect="1"/>
          </p:cNvPicPr>
          <p:nvPr/>
        </p:nvPicPr>
        <p:blipFill>
          <a:blip r:embed="rId1"/>
          <a:srcRect l="83102" t="9746" r="5952" b="86021"/>
          <a:stretch>
            <a:fillRect/>
          </a:stretch>
        </p:blipFill>
        <p:spPr>
          <a:xfrm>
            <a:off x="10363200" y="3225800"/>
            <a:ext cx="1349375" cy="138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7"/>
          <p:cNvPicPr>
            <a:picLocks noChangeAspect="1"/>
          </p:cNvPicPr>
          <p:nvPr/>
        </p:nvPicPr>
        <p:blipFill>
          <a:blip r:embed="rId1"/>
          <a:srcRect l="84877" t="3174" r="3880" b="93039"/>
          <a:stretch>
            <a:fillRect/>
          </a:stretch>
        </p:blipFill>
        <p:spPr>
          <a:xfrm>
            <a:off x="10769600" y="76200"/>
            <a:ext cx="1385888" cy="123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057400" y="4038600"/>
            <a:ext cx="782637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23"/>
          <p:cNvPicPr>
            <a:picLocks noChangeAspect="1"/>
          </p:cNvPicPr>
          <p:nvPr/>
        </p:nvPicPr>
        <p:blipFill>
          <a:blip r:embed="rId2"/>
          <a:srcRect l="82256" t="20493" r="3839" b="71712"/>
          <a:stretch>
            <a:fillRect/>
          </a:stretch>
        </p:blipFill>
        <p:spPr>
          <a:xfrm>
            <a:off x="1016000" y="4140200"/>
            <a:ext cx="1389063" cy="206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24"/>
          <p:cNvPicPr>
            <a:picLocks noChangeAspect="1"/>
          </p:cNvPicPr>
          <p:nvPr/>
        </p:nvPicPr>
        <p:blipFill>
          <a:blip r:embed="rId2"/>
          <a:srcRect t="29848" r="80463" b="64471"/>
          <a:stretch>
            <a:fillRect/>
          </a:stretch>
        </p:blipFill>
        <p:spPr>
          <a:xfrm>
            <a:off x="9929813" y="5359400"/>
            <a:ext cx="1997075" cy="137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Text Box 1"/>
          <p:cNvSpPr txBox="1"/>
          <p:nvPr/>
        </p:nvSpPr>
        <p:spPr>
          <a:xfrm>
            <a:off x="3694430" y="990600"/>
            <a:ext cx="480377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4800" u="sng">
                <a:latin typeface="Times New Roman" panose="02020603050405020304" pitchFamily="18" charset="0"/>
              </a:rPr>
              <a:t>Lịch sử</a:t>
            </a:r>
            <a:endParaRPr lang="vi-VN" altLang="en-US" sz="4800" u="sng">
              <a:latin typeface="Times New Roman" panose="02020603050405020304" pitchFamily="18" charset="0"/>
            </a:endParaRPr>
          </a:p>
        </p:txBody>
      </p:sp>
      <p:sp>
        <p:nvSpPr>
          <p:cNvPr id="3084" name="Text Box 2"/>
          <p:cNvSpPr txBox="1"/>
          <p:nvPr/>
        </p:nvSpPr>
        <p:spPr>
          <a:xfrm>
            <a:off x="457200" y="2032000"/>
            <a:ext cx="116649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4800" b="1">
                <a:latin typeface="Times New Roman" panose="02020603050405020304" pitchFamily="18" charset="0"/>
              </a:rPr>
              <a:t>Bài: Khởi nghĩa Hai Bà Trưng ( năm 40 )</a:t>
            </a:r>
            <a:endParaRPr lang="vi-VN" altLang="en-US" sz="4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3"/>
          <p:cNvGrpSpPr/>
          <p:nvPr/>
        </p:nvGrpSpPr>
        <p:grpSpPr>
          <a:xfrm>
            <a:off x="0" y="76200"/>
            <a:ext cx="12177395" cy="6679751"/>
            <a:chOff x="437082" y="457200"/>
            <a:chExt cx="8239913" cy="6308179"/>
          </a:xfrm>
        </p:grpSpPr>
        <p:pic>
          <p:nvPicPr>
            <p:cNvPr id="24579" name="Picture 4" descr="DSCN02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7082" y="457200"/>
              <a:ext cx="8229600" cy="5876925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4580" name="TextBox 2"/>
            <p:cNvSpPr txBox="1"/>
            <p:nvPr/>
          </p:nvSpPr>
          <p:spPr>
            <a:xfrm>
              <a:off x="447395" y="6214276"/>
              <a:ext cx="8229600" cy="55110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QUẬN HAI BÀ TRƯNG (HÀ NỘI) </a:t>
              </a:r>
              <a:endParaRPr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3"/>
          <p:cNvGrpSpPr/>
          <p:nvPr/>
        </p:nvGrpSpPr>
        <p:grpSpPr>
          <a:xfrm>
            <a:off x="76200" y="76200"/>
            <a:ext cx="12022455" cy="6710312"/>
            <a:chOff x="9" y="0"/>
            <a:chExt cx="8121487" cy="6873555"/>
          </a:xfrm>
        </p:grpSpPr>
        <p:pic>
          <p:nvPicPr>
            <p:cNvPr id="25603" name="Picture 2" descr="2730278161_1077d3a4a7_o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" y="0"/>
              <a:ext cx="8121487" cy="6324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5604" name="Text Box 3"/>
            <p:cNvSpPr txBox="1"/>
            <p:nvPr/>
          </p:nvSpPr>
          <p:spPr>
            <a:xfrm>
              <a:off x="406083" y="6338887"/>
              <a:ext cx="6934200" cy="5346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Trường THPT Hai Bà Trưng ở thành phố Huế</a:t>
              </a:r>
              <a:endParaRPr sz="28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Kết quả hình ảnh cho hình ảnh trường thpt hai bà trưng thạch thấ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660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Kết quả hình ảnh cho &amp;dstrok;ường hai bà trư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2475" cy="6799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HaiBaTrung-Mattpowellu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7310"/>
            <a:ext cx="12024995" cy="59226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75" name="Text Box 3"/>
          <p:cNvSpPr txBox="1"/>
          <p:nvPr/>
        </p:nvSpPr>
        <p:spPr>
          <a:xfrm>
            <a:off x="381000" y="6172201"/>
            <a:ext cx="11582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Phố Hai Bà Trưng ở Hà Nội</a:t>
            </a:r>
            <a:endParaRPr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00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/>
          <a:p>
            <a:endParaRPr lang="vi-VN" altLang="x-none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121920" tIns="60960" rIns="121920" bIns="60960" anchor="t" anchorCtr="0"/>
          <a:p>
            <a:endParaRPr lang="vi-VN" altLang="x-none" dirty="0"/>
          </a:p>
        </p:txBody>
      </p:sp>
      <p:grpSp>
        <p:nvGrpSpPr>
          <p:cNvPr id="29700" name="Group 5"/>
          <p:cNvGrpSpPr/>
          <p:nvPr/>
        </p:nvGrpSpPr>
        <p:grpSpPr>
          <a:xfrm>
            <a:off x="77470" y="113665"/>
            <a:ext cx="12028805" cy="6644005"/>
            <a:chOff x="457198" y="533401"/>
            <a:chExt cx="8550275" cy="4650424"/>
          </a:xfrm>
        </p:grpSpPr>
        <p:pic>
          <p:nvPicPr>
            <p:cNvPr id="29701" name="Picture 2" descr="C:\Documents and Settings\Admin\Desktop\TRƯNG VƯƠNG.jpg"/>
            <p:cNvPicPr>
              <a:picLocks noChangeAspect="1"/>
            </p:cNvPicPr>
            <p:nvPr/>
          </p:nvPicPr>
          <p:blipFill>
            <a:blip r:embed="rId1"/>
            <a:srcRect b="20741"/>
            <a:stretch>
              <a:fillRect/>
            </a:stretch>
          </p:blipFill>
          <p:spPr>
            <a:xfrm>
              <a:off x="457198" y="533401"/>
              <a:ext cx="8550275" cy="4650424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9702" name="TextBox 2"/>
            <p:cNvSpPr txBox="1"/>
            <p:nvPr/>
          </p:nvSpPr>
          <p:spPr>
            <a:xfrm>
              <a:off x="457198" y="4722176"/>
              <a:ext cx="8550275" cy="40846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pPr algn="ctr"/>
              <a:r>
                <a:rPr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THPT TRƯNG VƯƠNG Ở TP HCM</a:t>
              </a:r>
              <a:endParaRPr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4080510" y="533400"/>
            <a:ext cx="3877945" cy="922020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5400" b="1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Ghi nhớ</a:t>
            </a:r>
            <a:r>
              <a:rPr sz="5400" i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sz="5400" i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4"/>
          <p:cNvSpPr txBox="1"/>
          <p:nvPr/>
        </p:nvSpPr>
        <p:spPr>
          <a:xfrm>
            <a:off x="76200" y="1676400"/>
            <a:ext cx="12052300" cy="4399915"/>
          </a:xfrm>
          <a:prstGeom prst="rect">
            <a:avLst/>
          </a:prstGeom>
          <a:solidFill>
            <a:srgbClr val="F5C13A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sz="3200" b="1" dirty="0">
                <a:latin typeface="Times New Roman" panose="02020603050405020304" pitchFamily="18" charset="0"/>
              </a:rPr>
              <a:t>   - </a:t>
            </a:r>
            <a:r>
              <a:rPr sz="4000" b="1" dirty="0">
                <a:latin typeface="Times New Roman" panose="02020603050405020304" pitchFamily="18" charset="0"/>
              </a:rPr>
              <a:t>Oán hận trước ách đô hộ của nhà Hán, Hai Bà Trưng đã phất cờ khởi nghĩa, được nhân dân khắp nơi hưởng ứng.</a:t>
            </a:r>
            <a:endParaRPr sz="4000" b="1" dirty="0">
              <a:latin typeface="Times New Roman" panose="02020603050405020304" pitchFamily="18" charset="0"/>
            </a:endParaRPr>
          </a:p>
          <a:p>
            <a:r>
              <a:rPr sz="4000" b="1" dirty="0">
                <a:latin typeface="Times New Roman" panose="02020603050405020304" pitchFamily="18" charset="0"/>
              </a:rPr>
              <a:t>   -  Không đầy một tháng, cuộc khởi nghĩa đã thành  công.</a:t>
            </a:r>
            <a:endParaRPr sz="4000" b="1" dirty="0">
              <a:latin typeface="Times New Roman" panose="02020603050405020304" pitchFamily="18" charset="0"/>
            </a:endParaRPr>
          </a:p>
          <a:p>
            <a:r>
              <a:rPr sz="4000" b="1" dirty="0">
                <a:latin typeface="Times New Roman" panose="02020603050405020304" pitchFamily="18" charset="0"/>
              </a:rPr>
              <a:t>  -  Sau hơn hai thế kỉ bị phong kiến phương Bắc đô hộ, đây là lần đầu tiên nhân dân ta đã giành được độc lập.</a:t>
            </a:r>
            <a:endParaRPr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232025" y="8274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32025" y="183705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32025" y="2846705"/>
            <a:ext cx="465455" cy="70739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6f985612e36906de31377933f48ac79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8830" y="2691130"/>
            <a:ext cx="5372100" cy="53721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14550" y="536575"/>
            <a:ext cx="7820660" cy="3601085"/>
          </a:xfrm>
          <a:prstGeom prst="cloud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6000">
                <a:solidFill>
                  <a:schemeClr val="tx1"/>
                </a:solidFill>
              </a:rPr>
              <a:t>VẬN DỤNG</a:t>
            </a:r>
            <a:endParaRPr lang="vi-VN" alt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67005" y="2613660"/>
            <a:ext cx="1915160" cy="1986280"/>
          </a:xfrm>
          <a:prstGeom prst="ellipse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>
            <a:endCxn id="6" idx="1"/>
          </p:cNvCxnSpPr>
          <p:nvPr/>
        </p:nvCxnSpPr>
        <p:spPr>
          <a:xfrm flipV="1">
            <a:off x="1811655" y="1264920"/>
            <a:ext cx="1778000" cy="162941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" idx="6"/>
          </p:cNvCxnSpPr>
          <p:nvPr/>
        </p:nvCxnSpPr>
        <p:spPr>
          <a:xfrm>
            <a:off x="2082165" y="3606800"/>
            <a:ext cx="1507490" cy="50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4"/>
            <a:endCxn id="12" idx="1"/>
          </p:cNvCxnSpPr>
          <p:nvPr/>
        </p:nvCxnSpPr>
        <p:spPr>
          <a:xfrm>
            <a:off x="1124585" y="4599940"/>
            <a:ext cx="2393315" cy="116649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s 5"/>
          <p:cNvSpPr/>
          <p:nvPr/>
        </p:nvSpPr>
        <p:spPr>
          <a:xfrm>
            <a:off x="3589655" y="811530"/>
            <a:ext cx="2291715" cy="90614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5881370" y="485140"/>
            <a:ext cx="1085215" cy="77978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5881370" y="1264920"/>
            <a:ext cx="1137285" cy="29972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s 8"/>
          <p:cNvSpPr/>
          <p:nvPr/>
        </p:nvSpPr>
        <p:spPr>
          <a:xfrm>
            <a:off x="7149465" y="118745"/>
            <a:ext cx="4787265" cy="83502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0" hangingPunct="0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căm thù quân xâm lược.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7149465" y="1137285"/>
            <a:ext cx="4736465" cy="89598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Thi Sách bị Tô Định giết hại. Hai B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Trưng phất cờ khởi nghĩa nhằm trả nợ nước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trả thù nh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3602990" y="2980690"/>
            <a:ext cx="2270760" cy="90678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517900" y="5313045"/>
            <a:ext cx="2270760" cy="90678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quả, ý nghĩa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5873750" y="3434080"/>
            <a:ext cx="1163955" cy="1460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s 13"/>
          <p:cNvSpPr/>
          <p:nvPr/>
        </p:nvSpPr>
        <p:spPr>
          <a:xfrm>
            <a:off x="7149465" y="2440940"/>
            <a:ext cx="4736465" cy="64135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Mùa xuân năm 40, trên cửa sông Hát Môn, Hai Bà Trưng phất cờ khởi nghĩa.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7149465" y="3303905"/>
            <a:ext cx="4736465" cy="61150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spcBef>
                <a:spcPct val="50000"/>
              </a:spcBef>
              <a:buNone/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Nghĩa quân làm chủ Mê Linh, tiến đánh Cổ Loa, tấn công Luy Lâu.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7149465" y="4137025"/>
            <a:ext cx="4736465" cy="1130300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spcBef>
                <a:spcPct val="50000"/>
              </a:spcBef>
            </a:pP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Quân Hán bỏ hết của cải, vũ khí lo chạy thoát thân. Tô Định phải cải trang th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dân thường lẩn v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đám t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quân trốn về nước.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87085" y="2817495"/>
            <a:ext cx="1140460" cy="610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5873750" y="3434080"/>
            <a:ext cx="1174115" cy="972185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s 18"/>
          <p:cNvSpPr/>
          <p:nvPr/>
        </p:nvSpPr>
        <p:spPr>
          <a:xfrm>
            <a:off x="7149465" y="5761355"/>
            <a:ext cx="4756785" cy="977265"/>
          </a:xfrm>
          <a:prstGeom prst="rect">
            <a:avLst/>
          </a:prstGeom>
          <a:solidFill>
            <a:srgbClr val="B6DE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Sau hơn hai thế kỉ bị phong kiến phương Bắc đô hộ, đây là lần đầu tiên nhân dân ta đã giành được độc lập.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>
            <a:off x="5788660" y="5766435"/>
            <a:ext cx="1360805" cy="483870"/>
          </a:xfrm>
          <a:prstGeom prst="straightConnector1">
            <a:avLst/>
          </a:prstGeom>
          <a:solidFill>
            <a:srgbClr val="82C69F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14935" y="228600"/>
            <a:ext cx="11860530" cy="5254625"/>
          </a:xfrm>
          <a:prstGeom prst="wedgeEllipseCallout">
            <a:avLst>
              <a:gd name="adj1" fmla="val -1547"/>
              <a:gd name="adj2" fmla="val 493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图片 18"/>
          <p:cNvPicPr>
            <a:picLocks noChangeAspect="1"/>
          </p:cNvPicPr>
          <p:nvPr/>
        </p:nvPicPr>
        <p:blipFill>
          <a:blip r:embed="rId1"/>
          <a:srcRect l="13284" t="14645" r="12460" b="75552"/>
          <a:stretch>
            <a:fillRect/>
          </a:stretch>
        </p:blipFill>
        <p:spPr>
          <a:xfrm>
            <a:off x="2925445" y="4987290"/>
            <a:ext cx="6717030" cy="194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939290" y="467360"/>
            <a:ext cx="910907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nhân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Bà Trưng phất cờ khởi nghĩa.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Tường thuật được trên lược đồ biểu diễn cuộc khởi nghĩa.</a:t>
            </a:r>
            <a:endParaRPr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Nêu được ý nghĩa của  cuộc khởi nghĩa : “ Đây là cuộc khởi nghĩa thắng lợi đầu tiên sau hơn 200 năm nước ta bị các triều đại phong kiến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Bắc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 hộ”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91865" y="381635"/>
            <a:ext cx="521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alt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87960" y="734060"/>
            <a:ext cx="118154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12 tháng 10 năm 2021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 (Năm 40)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+ Do căm thù quân xâm lược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Thi Sách bị Tô Định giết hại  đền nợ nước, trả thù nhà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Mùa xuân năm 40, tại cửa sông Hát, HBT phất cờ khởi nghĩa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Nghĩa quân làm chủ Mê Linh chiếm Cổ Loa tấn công Luy Lâu, trung tâm của chính quyền đô hộ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Ý nghĩa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Đây là cuộc khởi nghĩa đầu tiên thắng lợi sau hơn 200 năm nước ta bị các triều đại phong kiến phương Bắc đô hộ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tinh thần yêu nước của dân tộc ta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5000625" y="153035"/>
            <a:ext cx="2546350" cy="581025"/>
          </a:xfrm>
          <a:prstGeom prst="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/>
              <a:t>GHI VỞ</a:t>
            </a:r>
            <a:endParaRPr lang="vi-V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1317625" y="1223010"/>
            <a:ext cx="9057640" cy="4695825"/>
          </a:xfrm>
          <a:prstGeom prst="roundRect">
            <a:avLst/>
          </a:prstGeom>
          <a:solidFill>
            <a:srgbClr val="82C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en-US" sz="5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734daf8f10d9735e5e4aa7f78943f2f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885" y="2625725"/>
            <a:ext cx="2984500" cy="410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>
          <a:xfrm>
            <a:off x="-76200" y="0"/>
            <a:ext cx="12268200" cy="6918325"/>
            <a:chOff x="4274037" y="1158033"/>
            <a:chExt cx="1994262" cy="1599112"/>
          </a:xfrm>
        </p:grpSpPr>
        <p:sp>
          <p:nvSpPr>
            <p:cNvPr id="409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4274037" y="1158033"/>
              <a:ext cx="997131" cy="1599112"/>
            </a:xfrm>
            <a:prstGeom prst="rect">
              <a:avLst/>
            </a:prstGeom>
            <a:solidFill>
              <a:srgbClr val="82C69F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  <p:sp>
          <p:nvSpPr>
            <p:cNvPr id="4099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/>
          </p:nvSpPr>
          <p:spPr>
            <a:xfrm>
              <a:off x="5271168" y="1158033"/>
              <a:ext cx="997131" cy="1599112"/>
            </a:xfrm>
            <a:prstGeom prst="rect">
              <a:avLst/>
            </a:prstGeom>
            <a:solidFill>
              <a:srgbClr val="F5C13A"/>
            </a:solidFill>
            <a:ln w="9525">
              <a:noFill/>
            </a:ln>
          </p:spPr>
          <p:txBody>
            <a:bodyPr anchor="t" anchorCtr="0"/>
            <a:lstStyle/>
            <a:p>
              <a:endParaRPr lang="zh-CN" altLang="en-US" dirty="0">
                <a:latin typeface="Arial" panose="020B0604020202020204" pitchFamily="34" charset="0"/>
                <a:ea typeface="Calibri" panose="020F0502020204030204" charset="0"/>
              </a:endParaRPr>
            </a:p>
          </p:txBody>
        </p:sp>
      </p:grpSp>
      <p:pic>
        <p:nvPicPr>
          <p:cNvPr id="4100" name="图片 10"/>
          <p:cNvPicPr>
            <a:picLocks noChangeAspect="1"/>
          </p:cNvPicPr>
          <p:nvPr/>
        </p:nvPicPr>
        <p:blipFill>
          <a:blip r:embed="rId1"/>
          <a:srcRect l="24567" t="37868" r="28394" b="58235"/>
          <a:stretch>
            <a:fillRect/>
          </a:stretch>
        </p:blipFill>
        <p:spPr>
          <a:xfrm>
            <a:off x="1000125" y="4748213"/>
            <a:ext cx="3884613" cy="85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4"/>
          <p:cNvPicPr>
            <a:picLocks noChangeAspect="1"/>
          </p:cNvPicPr>
          <p:nvPr/>
        </p:nvPicPr>
        <p:blipFill>
          <a:blip r:embed="rId2"/>
          <a:srcRect l="14140" t="15318" r="15590" b="76144"/>
          <a:stretch>
            <a:fillRect/>
          </a:stretch>
        </p:blipFill>
        <p:spPr>
          <a:xfrm>
            <a:off x="381000" y="2438400"/>
            <a:ext cx="5503863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16"/>
          <p:cNvSpPr txBox="1"/>
          <p:nvPr/>
        </p:nvSpPr>
        <p:spPr>
          <a:xfrm>
            <a:off x="1447800" y="1600200"/>
            <a:ext cx="36623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vi-VN" altLang="zh-CN" sz="5400" b="1" dirty="0">
                <a:solidFill>
                  <a:schemeClr val="bg1"/>
                </a:solidFill>
                <a:latin typeface="Calibri" panose="020F0502020204030204" charset="0"/>
              </a:rPr>
              <a:t>Hoạt động 1</a:t>
            </a:r>
            <a:endParaRPr lang="vi-VN" altLang="zh-CN" sz="5400" b="1" dirty="0">
              <a:solidFill>
                <a:schemeClr val="bg1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6314123" y="1752600"/>
            <a:ext cx="562133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60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tới cuộc khởi nghĩa.</a:t>
            </a:r>
            <a:endParaRPr lang="en-US" altLang="zh-CN"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6434" name="Picture 2" descr="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28" descr="trungvuongzt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"/>
            <a:ext cx="12192000" cy="692404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10"/>
          <p:cNvSpPr txBox="1"/>
          <p:nvPr/>
        </p:nvSpPr>
        <p:spPr>
          <a:xfrm>
            <a:off x="0" y="5791412"/>
            <a:ext cx="4368800" cy="995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9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QUẬN GIAO CHỈ THỜI NHÀ HÁN CAI TRỊ</a:t>
            </a:r>
            <a:endParaRPr sz="293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3" descr="IMG_1146"/>
          <p:cNvPicPr>
            <a:picLocks noChangeAspect="1"/>
          </p:cNvPicPr>
          <p:nvPr/>
        </p:nvPicPr>
        <p:blipFill>
          <a:blip r:embed="rId1">
            <a:lum contrast="42000"/>
          </a:blip>
          <a:srcRect l="11732" t="17056" r="5954"/>
          <a:stretch>
            <a:fillRect/>
          </a:stretch>
        </p:blipFill>
        <p:spPr>
          <a:xfrm>
            <a:off x="4572000" y="0"/>
            <a:ext cx="7620000" cy="68618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7054" name="Oval 14"/>
          <p:cNvSpPr/>
          <p:nvPr/>
        </p:nvSpPr>
        <p:spPr>
          <a:xfrm>
            <a:off x="5384800" y="482600"/>
            <a:ext cx="2999317" cy="2764367"/>
          </a:xfrm>
          <a:prstGeom prst="ellipse">
            <a:avLst/>
          </a:prstGeom>
          <a:noFill/>
          <a:ln w="571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endParaRPr lang="vi-VN" altLang="x-none" sz="100" dirty="0">
              <a:latin typeface="Times New Roman" panose="02020603050405020304" pitchFamily="18" charset="0"/>
            </a:endParaRPr>
          </a:p>
        </p:txBody>
      </p:sp>
      <p:sp>
        <p:nvSpPr>
          <p:cNvPr id="147468" name="Text Box 12"/>
          <p:cNvSpPr txBox="1"/>
          <p:nvPr/>
        </p:nvSpPr>
        <p:spPr>
          <a:xfrm>
            <a:off x="101600" y="533400"/>
            <a:ext cx="4470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+ Quận Giao Chỉ: Thời nhà Hán đô hộ nước ta, vùng đất Bắc Bộ và Bắc Trung Bộ chúng đặt là quận Giao Chỉ.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47470" name="Text Box 14"/>
          <p:cNvSpPr txBox="1"/>
          <p:nvPr/>
        </p:nvSpPr>
        <p:spPr>
          <a:xfrm>
            <a:off x="76200" y="3505200"/>
            <a:ext cx="44704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+ Thái thú: Là một chức quan cai trị một quận thời nhà Hán đô hộ nước ta.</a:t>
            </a:r>
            <a:endParaRPr sz="32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7054" grpId="0" bldLvl="0" animBg="1"/>
      <p:bldP spid="147468" grpId="0"/>
      <p:bldP spid="1474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4"/>
          <p:cNvSpPr txBox="1"/>
          <p:nvPr/>
        </p:nvSpPr>
        <p:spPr>
          <a:xfrm>
            <a:off x="508000" y="2819400"/>
            <a:ext cx="1127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x-none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17"/>
          <p:cNvSpPr txBox="1"/>
          <p:nvPr/>
        </p:nvSpPr>
        <p:spPr>
          <a:xfrm>
            <a:off x="76200" y="1905000"/>
            <a:ext cx="1177798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chị em.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chị, Trưng Nhị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ra tại huyện Mê Linh nay thuộc ngoại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Nội. Hai b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Lạc tướng huyện Mê Linh, thuộc dòng dõi Hùng Vương, mẹ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Trần Thị Đoan. Chồng của Trưng Trắc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Sách, cũng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của tướng.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/>
          <p:nvPr/>
        </p:nvSpPr>
        <p:spPr>
          <a:xfrm>
            <a:off x="101600" y="1295400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Hai B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Trưng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9"/>
          <p:cNvSpPr txBox="1"/>
          <p:nvPr/>
        </p:nvSpPr>
        <p:spPr>
          <a:xfrm>
            <a:off x="76200" y="4680585"/>
            <a:ext cx="1168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Tô Định l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Text Box 20"/>
          <p:cNvSpPr txBox="1"/>
          <p:nvPr/>
        </p:nvSpPr>
        <p:spPr>
          <a:xfrm>
            <a:off x="76200" y="5303520"/>
            <a:ext cx="1168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Tô Định: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thú quận Giao Chỉ, nổi tiếng tham lam, t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bạo, trói buộc dân chúng bằng pháp luật cuả người Hán.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2211388" y="0"/>
            <a:ext cx="9980612" cy="1000125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 flipH="1">
            <a:off x="0" y="0"/>
            <a:ext cx="2211388" cy="1001713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 anchor="t" anchorCtr="0"/>
          <a:p>
            <a:endParaRPr lang="zh-CN" altLang="en-US" dirty="0">
              <a:latin typeface="Arial" panose="020B0604020202020204" pitchFamily="34" charset="0"/>
              <a:ea typeface="Calibri" panose="020F0502020204030204" charset="0"/>
            </a:endParaRPr>
          </a:p>
        </p:txBody>
      </p:sp>
      <p:sp>
        <p:nvSpPr>
          <p:cNvPr id="5123" name="文本框 17"/>
          <p:cNvSpPr txBox="1"/>
          <p:nvPr/>
        </p:nvSpPr>
        <p:spPr>
          <a:xfrm>
            <a:off x="2246313" y="23813"/>
            <a:ext cx="83962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HĐ1: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Nguyên nhân dẫn đến cuộc khởi nghĩa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</p:txBody>
      </p:sp>
      <p:pic>
        <p:nvPicPr>
          <p:cNvPr id="5124" name="图片 11"/>
          <p:cNvPicPr>
            <a:picLocks noChangeAspect="1"/>
          </p:cNvPicPr>
          <p:nvPr/>
        </p:nvPicPr>
        <p:blipFill>
          <a:blip r:embed="rId1"/>
          <a:srcRect l="14140" t="15318" r="15590" b="76144"/>
          <a:stretch>
            <a:fillRect/>
          </a:stretch>
        </p:blipFill>
        <p:spPr>
          <a:xfrm>
            <a:off x="152400" y="117475"/>
            <a:ext cx="1758950" cy="66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9"/>
          <p:cNvPicPr>
            <a:picLocks noChangeAspect="1"/>
          </p:cNvPicPr>
          <p:nvPr/>
        </p:nvPicPr>
        <p:blipFill>
          <a:blip r:embed="rId2"/>
          <a:srcRect l="24567" t="37868" r="28394" b="58235"/>
          <a:stretch>
            <a:fillRect/>
          </a:stretch>
        </p:blipFill>
        <p:spPr>
          <a:xfrm>
            <a:off x="10475913" y="242888"/>
            <a:ext cx="1785937" cy="417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114" grpId="0"/>
      <p:bldP spid="4115" grpId="0"/>
      <p:bldP spid="4116" grpId="0"/>
    </p:bldLst>
  </p:timing>
</p:sld>
</file>

<file path=ppt/tags/tag1.xml><?xml version="1.0" encoding="utf-8"?>
<p:tagLst xmlns:p="http://schemas.openxmlformats.org/presentationml/2006/main">
  <p:tag name="TIMING" val="|7.1|5.4|8.4|1.5|14|1.1|11.6|4.3|14.3|3.9|2.6|9.1|10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6131</Words>
  <Application>WPS Presentation</Application>
  <PresentationFormat>Widescreen</PresentationFormat>
  <Paragraphs>226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Đinh Thu Hà</cp:lastModifiedBy>
  <cp:revision>7</cp:revision>
  <dcterms:created xsi:type="dcterms:W3CDTF">2021-08-22T07:58:00Z</dcterms:created>
  <dcterms:modified xsi:type="dcterms:W3CDTF">2021-10-03T14:51:51Z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4DB58037EA1F4A69AC3E7BD7B78907CD</vt:lpwstr>
  </property>
  <property fmtid="{D5CDD505-2E9C-101B-9397-08002B2CF9AE}" pid="3" name="KSOProductBuildVer">
    <vt:lpwstr>1033-11.2.0.10323</vt:lpwstr>
  </property>
</Properties>
</file>