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4"/>
  </p:notesMasterIdLst>
  <p:sldIdLst>
    <p:sldId id="280" r:id="rId3"/>
    <p:sldId id="344" r:id="rId4"/>
    <p:sldId id="283" r:id="rId5"/>
    <p:sldId id="278" r:id="rId6"/>
    <p:sldId id="288" r:id="rId7"/>
    <p:sldId id="311" r:id="rId8"/>
    <p:sldId id="333" r:id="rId9"/>
    <p:sldId id="345" r:id="rId10"/>
    <p:sldId id="346" r:id="rId11"/>
    <p:sldId id="347" r:id="rId12"/>
    <p:sldId id="334" r:id="rId13"/>
    <p:sldId id="348" r:id="rId14"/>
    <p:sldId id="349" r:id="rId15"/>
    <p:sldId id="350" r:id="rId16"/>
    <p:sldId id="351" r:id="rId17"/>
    <p:sldId id="352" r:id="rId18"/>
    <p:sldId id="353" r:id="rId19"/>
    <p:sldId id="316" r:id="rId20"/>
    <p:sldId id="317" r:id="rId21"/>
    <p:sldId id="336" r:id="rId22"/>
    <p:sldId id="310" r:id="rId23"/>
    <p:sldId id="296" r:id="rId24"/>
    <p:sldId id="339" r:id="rId25"/>
    <p:sldId id="340" r:id="rId26"/>
    <p:sldId id="354" r:id="rId27"/>
    <p:sldId id="297" r:id="rId28"/>
    <p:sldId id="342" r:id="rId29"/>
    <p:sldId id="355" r:id="rId30"/>
    <p:sldId id="292" r:id="rId31"/>
    <p:sldId id="293" r:id="rId32"/>
    <p:sldId id="27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99"/>
    <a:srgbClr val="DDBA59"/>
    <a:srgbClr val="E0C066"/>
    <a:srgbClr val="FFCCCC"/>
    <a:srgbClr val="CC99FF"/>
    <a:srgbClr val="CCFF99"/>
    <a:srgbClr val="003FBC"/>
    <a:srgbClr val="FF3300"/>
    <a:srgbClr val="004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95" d="100"/>
          <a:sy n="95" d="100"/>
        </p:scale>
        <p:origin x="123" y="51"/>
      </p:cViewPr>
      <p:guideLst>
        <p:guide orient="horz" pos="21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/>
          <a:srcRect t="29" b="29"/>
          <a:stretch>
            <a:fillRect/>
          </a:stretch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1pPr>
            <a:lvl2pPr marL="1219200" lvl="1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2pPr>
            <a:lvl3pPr marL="1828800" lvl="2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3pPr>
            <a:lvl4pPr marL="2438400" lvl="3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4pPr>
            <a:lvl5pPr marL="3048000" lvl="4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5pPr>
            <a:lvl6pPr marL="3657600" lvl="5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6pPr>
            <a:lvl7pPr marL="4267200" lvl="6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7pPr>
            <a:lvl8pPr marL="4876800" lvl="7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8pPr>
            <a:lvl9pPr marL="5486400" lvl="8" indent="-44005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_guom_copy1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86"/>
            <a:ext cx="11241314" cy="5341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87703" y="5834743"/>
            <a:ext cx="178030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Lê Lợi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0443" y="769167"/>
            <a:ext cx="851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200" b="1">
                <a:cs typeface="Times New Roman" panose="02020603050405020304" pitchFamily="18" charset="0"/>
              </a:rPr>
              <a:t>Nghĩa của các từ vừa tìm được  ở bài tập 1 khác nhau như thế nào?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17825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15" name="Right Arrow 14"/>
          <p:cNvSpPr/>
          <p:nvPr/>
        </p:nvSpPr>
        <p:spPr>
          <a:xfrm rot="19683170">
            <a:off x="3113368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75099">
            <a:off x="3182768" y="4650062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45028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17825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19" name="Oval 18"/>
          <p:cNvSpPr/>
          <p:nvPr/>
        </p:nvSpPr>
        <p:spPr>
          <a:xfrm>
            <a:off x="8417903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20" name="Right Arrow 19"/>
          <p:cNvSpPr/>
          <p:nvPr/>
        </p:nvSpPr>
        <p:spPr>
          <a:xfrm rot="12410610">
            <a:off x="8154642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52934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22" name="Right Arrow 21"/>
          <p:cNvSpPr/>
          <p:nvPr/>
        </p:nvSpPr>
        <p:spPr>
          <a:xfrm rot="9365471">
            <a:off x="8152774" y="4620914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89473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chung để chỉ những dòng nước chảy tương đối lớn trên đó thuyền bè đi lại được.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dòng sông có chín nhánh ở đồng bằng sông Cửu Long.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chung để chỉ người đứng đầu nhà nước phong kiến.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riêng của một vị vua nước ta thời nhà Lê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0443" y="769167"/>
            <a:ext cx="851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Cách viết các từ trên có gì khác nhau?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17825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15" name="Right Arrow 14"/>
          <p:cNvSpPr/>
          <p:nvPr/>
        </p:nvSpPr>
        <p:spPr>
          <a:xfrm rot="19683170">
            <a:off x="3113368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75099">
            <a:off x="3182768" y="4650062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45028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17825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19" name="Oval 18"/>
          <p:cNvSpPr/>
          <p:nvPr/>
        </p:nvSpPr>
        <p:spPr>
          <a:xfrm>
            <a:off x="8417903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20" name="Right Arrow 19"/>
          <p:cNvSpPr/>
          <p:nvPr/>
        </p:nvSpPr>
        <p:spPr>
          <a:xfrm rot="12410610">
            <a:off x="8154642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52934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22" name="Right Arrow 21"/>
          <p:cNvSpPr/>
          <p:nvPr/>
        </p:nvSpPr>
        <p:spPr>
          <a:xfrm rot="9365471">
            <a:off x="8152774" y="4620914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89473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chung để chỉ những dòng nước chảy tương đối lớn thì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không viết hoa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dòng sông thì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chung để chỉ người đứng đầu nhà nước phong kiến thì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không viết hoa.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vị vua thì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73585" y="3642758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46511" y="364275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9" name="Double Wave 8"/>
          <p:cNvSpPr/>
          <p:nvPr/>
        </p:nvSpPr>
        <p:spPr>
          <a:xfrm>
            <a:off x="2941126" y="1016000"/>
            <a:ext cx="2641600" cy="104470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</a:t>
            </a:r>
          </a:p>
        </p:txBody>
      </p:sp>
      <p:sp>
        <p:nvSpPr>
          <p:cNvPr id="10" name="Double Wave 9"/>
          <p:cNvSpPr/>
          <p:nvPr/>
        </p:nvSpPr>
        <p:spPr>
          <a:xfrm>
            <a:off x="6406741" y="1016000"/>
            <a:ext cx="2641600" cy="104470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</a:t>
            </a:r>
          </a:p>
        </p:txBody>
      </p:sp>
      <p:sp>
        <p:nvSpPr>
          <p:cNvPr id="11" name="Cloud 10"/>
          <p:cNvSpPr/>
          <p:nvPr/>
        </p:nvSpPr>
        <p:spPr>
          <a:xfrm>
            <a:off x="2662055" y="4455885"/>
            <a:ext cx="6815774" cy="1799771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danh từ chung? Thế nào là danh từ riêng?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>
                <a:fillRect/>
              </a:stretch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24708" y="1277258"/>
            <a:ext cx="2971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77143" y="2104574"/>
            <a:ext cx="7953829" cy="2757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tên của một loại sự vật.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>
                <a:solidFill>
                  <a:schemeClr val="tx1"/>
                </a:solidFill>
                <a:cs typeface="Times New Roman" panose="02020603050405020304" pitchFamily="18" charset="0"/>
              </a:rPr>
              <a:t>Danh từ riêng là tên riêng của một sự vật. Danh từ riêng luôn luôn được viết hoa.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193142" y="493486"/>
            <a:ext cx="5370285" cy="194491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xác định các danh từ có trong khổ thơ sau!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3142" y="2670628"/>
            <a:ext cx="62556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Vua Hùng một sáng đi săn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Trưa tròn bóng nắng nghỉ chân chốn này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Dân dâng một quả xôi đầy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Bánh chưng mấy cặp, bánh giầy mấy đôi.</a:t>
            </a: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30913" y="3251199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69542" y="3251199"/>
            <a:ext cx="7329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16514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67940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02514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39428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42743" y="4542971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30913" y="4528456"/>
            <a:ext cx="6386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94286" y="4542970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94742" y="5181599"/>
            <a:ext cx="157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20230" y="5181599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63427" y="5181599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16914" y="5181599"/>
            <a:ext cx="12772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86285" y="3251199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94171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Cloud 34"/>
          <p:cNvSpPr/>
          <p:nvPr/>
        </p:nvSpPr>
        <p:spPr>
          <a:xfrm>
            <a:off x="1669143" y="507784"/>
            <a:ext cx="8621486" cy="1944914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nhận xét gì về cách viết của các danh từ vừa tìm được trong khổ thơ trên?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032000" y="2786743"/>
            <a:ext cx="8142514" cy="3018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“Hùng” viết hoa còn các </a:t>
            </a:r>
          </a:p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còn lại không viết hoa.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lấy ví dụ về danh từ chung và danh từ riêng!</a:t>
            </a:r>
          </a:p>
        </p:txBody>
      </p:sp>
      <p:sp>
        <p:nvSpPr>
          <p:cNvPr id="4" name="Cloud 3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danh từ riêng ta cần lưu ý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314" y="1024911"/>
            <a:ext cx="10363200" cy="5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Bài 1.</a:t>
            </a:r>
            <a:r>
              <a:rPr lang="vi-VN" altLang="en-US" sz="2800">
                <a:latin typeface="Times New Roman" panose="02020603050405020304" pitchFamily="18" charset="0"/>
              </a:rPr>
              <a:t>Tìm các danh từ chung và danh từ riêng trong đoạn văn sau: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314" y="1608469"/>
            <a:ext cx="10363200" cy="426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ct val="50000"/>
              </a:spcBef>
            </a:pPr>
            <a:r>
              <a:rPr lang="vi-VN" altLang="en-US" sz="3200">
                <a:cs typeface="Times New Roman" panose="02020603050405020304" pitchFamily="18" charset="0"/>
              </a:rPr>
              <a:t> </a:t>
            </a:r>
            <a:r>
              <a:rPr lang="en-US" altLang="en-US" sz="3200">
                <a:cs typeface="Times New Roman" panose="02020603050405020304" pitchFamily="18" charset="0"/>
              </a:rPr>
              <a:t>     </a:t>
            </a:r>
            <a:r>
              <a:rPr lang="vi-VN" altLang="en-US" sz="3200">
                <a:cs typeface="Times New Roman" panose="02020603050405020304" pitchFamily="18" charset="0"/>
              </a:rPr>
              <a:t>Chúng tôi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đứng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trên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Chung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 Nhìn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sang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trái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là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dòng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s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>
                <a:cs typeface="Times New Roman" panose="02020603050405020304" pitchFamily="18" charset="0"/>
              </a:rPr>
              <a:t>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Lam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uốn khúc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theo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dãy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Thiên Nhẫn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 Mặt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s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>
                <a:cs typeface="Times New Roman" panose="02020603050405020304" pitchFamily="18" charset="0"/>
              </a:rPr>
              <a:t>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hắt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ánh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nắng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chiếu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thành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một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đường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quanh co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trắng xoá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 Nhìn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sang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phải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là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dãy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Trác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nối liền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với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dãy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Đại Huệ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xa xa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 Trước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mặt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chúng tôi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/, giữa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hai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dãy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là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nhà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Bác Hồ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</a:t>
            </a:r>
            <a:endParaRPr lang="en-US" altLang="en-US" sz="320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vi-V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HOÀI THANH và THANH TỊNH</a:t>
            </a:r>
            <a:endParaRPr lang="vi-V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871855" y="1461135"/>
            <a:ext cx="5266690" cy="30460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u="sng">
                <a:latin typeface="Times New Roman" panose="02020603050405020304" pitchFamily="18" charset="0"/>
              </a:rPr>
              <a:t>Danh từ chung</a:t>
            </a:r>
            <a:r>
              <a:rPr lang="en-US" altLang="en-US" sz="3200">
                <a:latin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núi,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trái,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dòng, sông, dãy, mặt, ánh, nắng, đường, phải, trước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giữa, nhà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6138545" y="1461135"/>
            <a:ext cx="5052695" cy="30460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200" b="1" u="sng">
                <a:latin typeface="Times New Roman" panose="02020603050405020304" pitchFamily="18" charset="0"/>
              </a:rPr>
              <a:t>Danh từ</a:t>
            </a:r>
            <a:r>
              <a:rPr lang="vi-VN" altLang="en-US" sz="3200" b="1" u="sng">
                <a:latin typeface="Times New Roman" panose="02020603050405020304" pitchFamily="18" charset="0"/>
              </a:rPr>
              <a:t> riêng</a:t>
            </a:r>
            <a:r>
              <a:rPr lang="en-US" altLang="en-US" sz="3200">
                <a:latin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Chung, Lam, Thiên Nhẫn, Trác, Đại Huệ, Bác Hồ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971" y="1217632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con lại xếp từ “dãy” vào nhóm danh từ chung?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971" y="3477546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từ “Thiên Nhẫn” được xếp vào nhóm danh từ riêng?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60571" y="1173213"/>
            <a:ext cx="5704115" cy="1458652"/>
            <a:chOff x="5660571" y="1070527"/>
            <a:chExt cx="5704115" cy="1458652"/>
          </a:xfrm>
        </p:grpSpPr>
        <p:sp>
          <p:nvSpPr>
            <p:cNvPr id="12" name="TextBox 11"/>
            <p:cNvSpPr txBox="1"/>
            <p:nvPr/>
          </p:nvSpPr>
          <p:spPr>
            <a:xfrm>
              <a:off x="6379225" y="1144184"/>
              <a:ext cx="49854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“dãy” để chỉ chung những vật cùng loại nối tiếp nhau, cái này cạnh cái kia.</a:t>
              </a:r>
            </a:p>
          </p:txBody>
        </p:sp>
        <p:sp>
          <p:nvSpPr>
            <p:cNvPr id="2" name="Curved Down Arrow 1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60571" y="3393405"/>
            <a:ext cx="5704115" cy="1038248"/>
            <a:chOff x="5660571" y="3393405"/>
            <a:chExt cx="5704115" cy="1038248"/>
          </a:xfrm>
        </p:grpSpPr>
        <p:sp>
          <p:nvSpPr>
            <p:cNvPr id="6" name="TextBox 5"/>
            <p:cNvSpPr txBox="1"/>
            <p:nvPr/>
          </p:nvSpPr>
          <p:spPr>
            <a:xfrm>
              <a:off x="6379225" y="3477546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“Thiên Nhẫn” là tên của một dãy núi và được viết hoa.</a:t>
              </a: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5660571" y="3393405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768448" y="2849700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 biệt được danh từ chung và danh từ riêng dựa trên dấu hiệu về ý nghĩa khái quát của chúng.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790395" y="4749972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viết hoa danh từ riêng trong thực tế.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308" y="830760"/>
            <a:ext cx="9927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2. Viết họ và tên 3 bạn nam, 3 bạn nữ trong lớp em. Họ và tên các bạn ấy là danh từ chung hay danh từ riêng? Vì sao?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2907" y="2888100"/>
          <a:ext cx="921657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9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9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tên 3 bạn nam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tên 3 bạn nữ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loud 2"/>
          <p:cNvSpPr/>
          <p:nvPr/>
        </p:nvSpPr>
        <p:spPr>
          <a:xfrm>
            <a:off x="10388600" y="-3175"/>
            <a:ext cx="1782445" cy="13335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/>
              <a:t>Làm vở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1996" y="1161896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Họ và tên các bạn ấy là danh từ chung hay danh từ riêng? Vì sao?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40596" y="1161896"/>
            <a:ext cx="5704115" cy="965091"/>
            <a:chOff x="5660571" y="1070527"/>
            <a:chExt cx="5704115" cy="965091"/>
          </a:xfrm>
        </p:grpSpPr>
        <p:sp>
          <p:nvSpPr>
            <p:cNvPr id="11" name="TextBox 10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 tên các bạn là danh từ riêng vì chỉ một người cụ thể.</a:t>
              </a: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1996" y="3048753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họ tên các bạn con viết thế nào?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40596" y="3037769"/>
            <a:ext cx="5704115" cy="965091"/>
            <a:chOff x="5660571" y="1070527"/>
            <a:chExt cx="5704115" cy="965091"/>
          </a:xfrm>
        </p:grpSpPr>
        <p:sp>
          <p:nvSpPr>
            <p:cNvPr id="17" name="TextBox 16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hoa cả họ, tên đệm và tên của các bạn.</a:t>
              </a:r>
            </a:p>
          </p:txBody>
        </p:sp>
        <p:sp>
          <p:nvSpPr>
            <p:cNvPr id="18" name="Curved Down Arrow 17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768448" y="2849700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 biệt được danh từ chung và danh từ riêng dựa trên dấu hiệu về ý nghĩa khái quát của chúng.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790395" y="4749972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viết hoa danh từ riêng trong thực tế.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5829" y="1261908"/>
            <a:ext cx="7561942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</a:t>
            </a:r>
          </a:p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danh từ riêng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/>
          <p:cNvSpPr/>
          <p:nvPr/>
        </p:nvSpPr>
        <p:spPr>
          <a:xfrm>
            <a:off x="1211942" y="1320800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danh từ chung và danh từ riêng.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danh từ chung và danh từ riêng đó.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</a:p>
          <a:p>
            <a:pPr marL="285750" indent="-285750" algn="ctr">
              <a:buFontTx/>
              <a:buChar char="-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Trung thực – Tự trọng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dirty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892628" y="1591488"/>
            <a:ext cx="4230915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6879771" y="1673491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tên của một loại sự vật.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33605" y="1673313"/>
            <a:ext cx="4550229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80405" y="1673401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Danh từ riêng là tên riêng của một sự vật. Danh từ riêng luôn luôn được viết hoa.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ldLvl="0" animBg="1"/>
      <p:bldP spid="3" grpId="1" bldLvl="0" animBg="1"/>
      <p:bldP spid="2" grpId="0" bldLvl="0" animBg="1"/>
      <p:bldP spid="2" grpId="1" bldLvl="0" animBg="1"/>
      <p:bldP spid="5" grpId="0" bldLvl="0" animBg="1"/>
      <p:bldP spid="5" grpId="1" bldLvl="0" animBg="1"/>
      <p:bldP spid="7" grpId="0" bldLvl="0" animBg="1"/>
      <p:bldP spid="7" grpId="1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077" y="168855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 biệt được danh từ chung và danh từ riêng dựa trên dấu hiệu về ý nghĩa khái quát của chúng.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921024" y="3588829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viết hoa danh từ riêng trong thực tế.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>
                <a:fillRect/>
              </a:stretch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41829" y="1480458"/>
            <a:ext cx="10638971" cy="486228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 </a:t>
            </a:r>
          </a:p>
          <a:p>
            <a:pPr marL="0" indent="0" algn="just"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các từ có nghĩa như sau: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2800">
                <a:cs typeface="Times New Roman" panose="02020603050405020304" pitchFamily="18" charset="0"/>
              </a:rPr>
              <a:t>Dòng nước chảy tương đối lớn, trên đó thuyền bè đi lại được.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vi-VN" altLang="en-US" sz="2800">
                <a:cs typeface="Times New Roman" panose="02020603050405020304" pitchFamily="18" charset="0"/>
              </a:rPr>
              <a:t>Dòng sông lớn nhất chảy qua nhiều tỉnh phía Nam nước ta.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c. </a:t>
            </a:r>
            <a:r>
              <a:rPr lang="vi-VN" altLang="en-US" sz="2800">
                <a:cs typeface="Times New Roman" panose="02020603050405020304" pitchFamily="18" charset="0"/>
              </a:rPr>
              <a:t>Người đứng đầu nhà nước phong kiến.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d. </a:t>
            </a:r>
            <a:r>
              <a:rPr lang="vi-VN" altLang="en-US" sz="2800">
                <a:cs typeface="Times New Roman" panose="02020603050405020304" pitchFamily="18" charset="0"/>
              </a:rPr>
              <a:t>Vị vua có công đánh đuổi giặc Minh, lập ra nhà Lê ở nước ta.</a:t>
            </a:r>
          </a:p>
          <a:p>
            <a:pPr algn="ctr">
              <a:lnSpc>
                <a:spcPct val="90000"/>
              </a:lnSpc>
              <a:buNone/>
            </a:pPr>
            <a:endParaRPr lang="en-US" altLang="en-US" sz="28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0915" y="493485"/>
          <a:ext cx="11292114" cy="590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9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Dòng nước chảy tương đối lớn, trên đó thuyền bè đi lại được.</a:t>
                      </a: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42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Dòng sông lớn nhất chảy qua nhiều tỉnh phía Nam nước ta.</a:t>
                      </a: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17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Người đứng đầu nhà nước phong kiến.</a:t>
                      </a: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041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Vị vua có công đánh đuổi giặc Minh, lập ra nhà Lê ở nước ta.</a:t>
                      </a: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0163629" y="1389742"/>
            <a:ext cx="9107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797143" y="2916665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Cửu Long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0163629" y="4189940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vua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9980386" y="5234967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Lê Lợi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89876" y="5711371"/>
            <a:ext cx="2426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Cửu Long</a:t>
            </a:r>
          </a:p>
        </p:txBody>
      </p:sp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493485"/>
            <a:ext cx="11248572" cy="5221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1159</Words>
  <Application>Microsoft Office PowerPoint</Application>
  <PresentationFormat>Widescreen</PresentationFormat>
  <Paragraphs>137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Garamond</vt:lpstr>
      <vt:lpstr>Times New Roman</vt:lpstr>
      <vt:lpstr>Wingdings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AD</cp:lastModifiedBy>
  <cp:revision>105</cp:revision>
  <dcterms:created xsi:type="dcterms:W3CDTF">2021-08-04T18:52:00Z</dcterms:created>
  <dcterms:modified xsi:type="dcterms:W3CDTF">2022-10-11T00:46:06Z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F2D356B31398403AA8BAD7E00A6698E5</vt:lpwstr>
  </property>
  <property fmtid="{D5CDD505-2E9C-101B-9397-08002B2CF9AE}" pid="3" name="KSOProductBuildVer">
    <vt:lpwstr>1033-11.2.0.10323</vt:lpwstr>
  </property>
</Properties>
</file>