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347" r:id="rId3"/>
    <p:sldId id="272" r:id="rId4"/>
    <p:sldId id="280" r:id="rId5"/>
    <p:sldId id="281" r:id="rId6"/>
    <p:sldId id="283" r:id="rId7"/>
    <p:sldId id="278" r:id="rId8"/>
    <p:sldId id="329" r:id="rId9"/>
    <p:sldId id="310" r:id="rId10"/>
    <p:sldId id="296" r:id="rId11"/>
    <p:sldId id="307" r:id="rId12"/>
    <p:sldId id="330" r:id="rId13"/>
    <p:sldId id="315" r:id="rId14"/>
    <p:sldId id="331" r:id="rId15"/>
    <p:sldId id="332" r:id="rId16"/>
    <p:sldId id="319" r:id="rId17"/>
    <p:sldId id="334" r:id="rId18"/>
    <p:sldId id="335" r:id="rId19"/>
    <p:sldId id="336" r:id="rId20"/>
    <p:sldId id="337" r:id="rId21"/>
    <p:sldId id="339" r:id="rId22"/>
    <p:sldId id="338" r:id="rId23"/>
    <p:sldId id="292" r:id="rId24"/>
    <p:sldId id="293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BB7FF"/>
    <a:srgbClr val="66FFFF"/>
    <a:srgbClr val="CC99FF"/>
    <a:srgbClr val="99FF66"/>
    <a:srgbClr val="FF9999"/>
    <a:srgbClr val="CCFF99"/>
    <a:srgbClr val="99FF99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7" autoAdjust="0"/>
    <p:restoredTop sz="90326" autoAdjust="0"/>
  </p:normalViewPr>
  <p:slideViewPr>
    <p:cSldViewPr snapToGrid="0">
      <p:cViewPr varScale="1">
        <p:scale>
          <a:sx n="95" d="100"/>
          <a:sy n="95" d="100"/>
        </p:scale>
        <p:origin x="78" y="534"/>
      </p:cViewPr>
      <p:guideLst>
        <p:guide orient="horz" pos="21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/>
          <a:srcRect t="29" b="29"/>
          <a:stretch>
            <a:fillRect/>
          </a:stretch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6pPr>
            <a:lvl7pPr marL="4267200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7pPr>
            <a:lvl8pPr marL="4876800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8pPr>
            <a:lvl9pPr marL="5486400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6405" y="1280160"/>
          <a:ext cx="11299190" cy="514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7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2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thành ngữ, tục ngữ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85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vi-VN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 như ruột ngựa.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12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vi-VN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rách phải giữ lấy lề.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0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vi-VN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 đắng dã tật.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r>
                        <a:rPr lang="en-US" altLang="en-US" sz="28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ngay không sợ chết đứng.</a:t>
                      </a:r>
                      <a:endParaRPr lang="en-US" alt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</a:t>
                      </a:r>
                      <a:r>
                        <a:rPr lang="vi-VN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Đói cho sạch, rách cho thơm</a:t>
                      </a:r>
                      <a:r>
                        <a:rPr lang="en-US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307840" y="16510"/>
            <a:ext cx="3819525" cy="692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/>
              <a:t>Giao phiếu chuẩn bị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3326" y="480593"/>
          <a:ext cx="11247120" cy="5881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36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246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 thà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ự bộc lộ mình một cách tự nhiên như vốn có, không giả dối, không giả tạo</a:t>
                      </a:r>
                      <a:r>
                        <a:rPr lang="en-US" sz="280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 baseline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b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hẳng thắn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 thẳng, không quanh co, né tránh.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246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baseline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thật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80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ó lời nói, hành vi đúng như những suy nghĩ, tình cảm của mình, không có gì giả dối</a:t>
                      </a:r>
                      <a:r>
                        <a:rPr lang="en-US" sz="280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 trực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nghĩ sao nói vậy một cách thẳng thắn.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 dối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ý lừa lọc, không thật thà ngay thẳng.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 lận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hành vi dối trá, lừa lọc.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 bịp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 bằng mánh khoé xảo trá để che giấu sự thật.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61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bịp bợm</a:t>
                      </a:r>
                      <a:endParaRPr 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vi-VN" sz="280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ảo trá, chỉ nhằm đánh lừa người để mưu lợi riêng</a:t>
                      </a:r>
                      <a:r>
                        <a:rPr lang="en-US" sz="2800">
                          <a:solidFill>
                            <a:srgbClr val="7030A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1068894" y="221107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1090841" y="4111349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1068894" y="5486987"/>
            <a:ext cx="9995347" cy="971849"/>
            <a:chOff x="-8052" y="1749159"/>
            <a:chExt cx="9469072" cy="972406"/>
          </a:xfrm>
        </p:grpSpPr>
        <p:sp>
          <p:nvSpPr>
            <p:cNvPr id="16" name="Rectangle 15"/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4332" y="659398"/>
            <a:ext cx="9348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vi-VN" altLang="en-US" sz="3200" b="1">
                <a:cs typeface="Times New Roman" panose="02020603050405020304" pitchFamily="18" charset="0"/>
              </a:rPr>
              <a:t>. Đặt câu với một từ cùng nghĩa với trung thực hoặc một từ trái nghĩa với trung thực.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12516" y="1418714"/>
          <a:ext cx="10486574" cy="456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2022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en-US" sz="2800" b="1" u="sng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Ví</a:t>
                      </a:r>
                      <a:r>
                        <a:rPr lang="en-US" altLang="en-US" sz="2800" b="1" u="sng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dụ:</a:t>
                      </a:r>
                      <a:endParaRPr lang="en-US" altLang="en-US" sz="2800" b="1" u="sng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Bạn</a:t>
                      </a:r>
                      <a:r>
                        <a:rPr lang="en-US" alt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Minh rất </a:t>
                      </a:r>
                      <a:r>
                        <a:rPr lang="en-US" altLang="en-US" sz="2800" b="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thật thà</a:t>
                      </a:r>
                      <a:r>
                        <a:rPr lang="en-US" alt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ai </a:t>
                      </a:r>
                      <a:r>
                        <a:rPr lang="en-US" altLang="en-US" sz="2800" b="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gian dối </a:t>
                      </a:r>
                      <a:r>
                        <a:rPr lang="en-US" alt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sẽ bị mọi người ghét bỏ.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Ông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Tô Hiến Thành là người </a:t>
                      </a:r>
                      <a:r>
                        <a:rPr lang="en-US" sz="2800" b="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chính trực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alt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 không vội tin lời con Cáo </a:t>
                      </a:r>
                      <a:r>
                        <a:rPr lang="en-US" altLang="en-US" sz="2800" b="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gian manh</a:t>
                      </a:r>
                      <a:r>
                        <a:rPr lang="en-US" alt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Thẳng</a:t>
                      </a:r>
                      <a:r>
                        <a:rPr lang="en-US" sz="2800" b="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thắn 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là đức tính tốt.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133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nên sống 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 lòng 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 nhau.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2523439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Khi đặt câu ở bài 2 con cần lưu ý điều gì?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60571" y="2160184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câu có từ cùng nghĩa hoặc trái nghĩa với trung thực ở bài 1.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60571" y="3376857"/>
            <a:ext cx="5704115" cy="965091"/>
            <a:chOff x="5660571" y="1070527"/>
            <a:chExt cx="5704115" cy="965091"/>
          </a:xfrm>
        </p:grpSpPr>
        <p:sp>
          <p:nvSpPr>
            <p:cNvPr id="15" name="TextBox 14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 câu viết hoa chữ cái đầu, cuối câu có dấu câu phù hợp.</a:t>
              </a:r>
            </a:p>
          </p:txBody>
        </p:sp>
        <p:sp>
          <p:nvSpPr>
            <p:cNvPr id="16" name="Curved Down Arrow 15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1068894" y="221107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1090841" y="4111349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1068894" y="5486987"/>
            <a:ext cx="9995347" cy="971849"/>
            <a:chOff x="-8052" y="1749159"/>
            <a:chExt cx="9469072" cy="972406"/>
          </a:xfrm>
        </p:grpSpPr>
        <p:sp>
          <p:nvSpPr>
            <p:cNvPr id="16" name="Rectangle 15"/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00248 -0.371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7396" y="1062807"/>
            <a:ext cx="8368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vi-VN" altLang="en-US" sz="3200" b="1">
                <a:cs typeface="Times New Roman" panose="02020603050405020304" pitchFamily="18" charset="0"/>
              </a:rPr>
              <a:t>Dòng nào dưới đây nêu đúng nghĩa của từ tự trọng?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2217" y="2348656"/>
            <a:ext cx="94435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>
                <a:cs typeface="Times New Roman" panose="02020603050405020304" pitchFamily="18" charset="0"/>
              </a:rPr>
              <a:t>Tin vào bản thân.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>
                <a:cs typeface="Times New Roman" panose="02020603050405020304" pitchFamily="18" charset="0"/>
              </a:rPr>
              <a:t>Quyết định lấy công việc của mình.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altLang="en-US" sz="3200">
                <a:cs typeface="Times New Roman" panose="02020603050405020304" pitchFamily="18" charset="0"/>
              </a:rPr>
              <a:t>Coi trọng và giữ gìn phẩm giá của mình.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vi-VN" altLang="en-US" sz="3200">
                <a:cs typeface="Times New Roman" panose="02020603050405020304" pitchFamily="18" charset="0"/>
              </a:rPr>
              <a:t>Đánh giá mình quá cao và coi thường người khác</a:t>
            </a:r>
            <a:r>
              <a:rPr lang="en-US" altLang="en-US" sz="320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05003" y="3853543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52468" y="627018"/>
            <a:ext cx="7850777" cy="1071154"/>
          </a:xfrm>
          <a:prstGeom prst="cloud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từ có nghĩa: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69096" y="1998616"/>
            <a:ext cx="3017520" cy="17242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Quyết định lấy công việc của mình.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2936" y="1998615"/>
            <a:ext cx="3017520" cy="17242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Tin vào bản thân.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35256" y="1998615"/>
            <a:ext cx="3017520" cy="172429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Đánh giá mình quá cao và coi thường người khác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152468" y="4023355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761082" y="4023355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369697" y="4023355"/>
            <a:ext cx="633548" cy="5355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23406" y="4846320"/>
            <a:ext cx="2677885" cy="627017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tin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38913" y="4846319"/>
            <a:ext cx="2677885" cy="627017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quyết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05073" y="4859380"/>
            <a:ext cx="2677885" cy="627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kiêu, tự cao</a:t>
            </a:r>
            <a:endParaRPr lang="en-US" sz="2800"/>
          </a:p>
        </p:txBody>
      </p:sp>
      <p:sp>
        <p:nvSpPr>
          <p:cNvPr id="15" name="Cloud 14"/>
          <p:cNvSpPr/>
          <p:nvPr/>
        </p:nvSpPr>
        <p:spPr>
          <a:xfrm>
            <a:off x="3082834" y="1711229"/>
            <a:ext cx="5842725" cy="346165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đặt câu với một trong những từ con vừa tìm được!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199005" y="1591945"/>
          <a:ext cx="8692515" cy="293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041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altLang="en-US" sz="2800" u="sng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Ví dụ: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Trong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học tập, chúng ta nên </a:t>
                      </a:r>
                      <a:r>
                        <a:rPr lang="en-US" sz="2800" b="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tự tin 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vào bản thân mình.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Trong giờ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 kiểm tra, em </a:t>
                      </a:r>
                      <a:r>
                        <a:rPr lang="en-US" sz="2800" b="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tự quyết </a:t>
                      </a:r>
                      <a:r>
                        <a:rPr 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+mn-cs"/>
                        </a:rPr>
                        <a:t>làm bài theo ý mình.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457200" marR="0" indent="-457200" algn="just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en-US" altLang="en-US" sz="28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Tự</a:t>
                      </a:r>
                      <a:r>
                        <a:rPr lang="en-US" altLang="en-US" sz="2800" b="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kiêu/ tự cao </a:t>
                      </a:r>
                      <a:r>
                        <a:rPr lang="en-US" altLang="en-US" sz="28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là tính xấu.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1068894" y="221107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1090841" y="4111349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1068894" y="5486987"/>
            <a:ext cx="9995347" cy="971849"/>
            <a:chOff x="-8052" y="1749159"/>
            <a:chExt cx="9469072" cy="972406"/>
          </a:xfrm>
        </p:grpSpPr>
        <p:sp>
          <p:nvSpPr>
            <p:cNvPr id="16" name="Rectangle 15"/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0065 -0.196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9350" y="919116"/>
            <a:ext cx="9888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4. </a:t>
            </a:r>
            <a:r>
              <a:rPr lang="vi-VN" altLang="en-US" sz="3200" b="1">
                <a:cs typeface="Times New Roman" panose="02020603050405020304" pitchFamily="18" charset="0"/>
              </a:rPr>
              <a:t>Có thể dùng những thành ngữ, tục ngữ nào dưới đây để nói về tính trung thực hoặc về lòng tự trọng ?</a:t>
            </a:r>
          </a:p>
        </p:txBody>
      </p:sp>
      <p:sp>
        <p:nvSpPr>
          <p:cNvPr id="2" name="Rectangle 1"/>
          <p:cNvSpPr/>
          <p:nvPr/>
        </p:nvSpPr>
        <p:spPr>
          <a:xfrm>
            <a:off x="3750207" y="2165776"/>
            <a:ext cx="57464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>
                <a:cs typeface="Times New Roman" panose="02020603050405020304" pitchFamily="18" charset="0"/>
              </a:rPr>
              <a:t>Thẳng như ruột ngựa.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>
                <a:cs typeface="Times New Roman" panose="02020603050405020304" pitchFamily="18" charset="0"/>
              </a:rPr>
              <a:t>Giấy rách phải giữ lấy lề.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Thuốc đắng dã tật.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Cây ngay không sợ chết đứng.</a:t>
            </a:r>
            <a:endParaRPr lang="en-US" altLang="en-US" sz="32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vi-VN" altLang="en-US" sz="3200">
                <a:cs typeface="Times New Roman" panose="02020603050405020304" pitchFamily="18" charset="0"/>
              </a:rPr>
              <a:t> Đói cho sạch, rách cho thơm</a:t>
            </a:r>
            <a:r>
              <a:rPr lang="en-US" altLang="en-US" sz="320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058091" y="1045028"/>
            <a:ext cx="4271555" cy="1084217"/>
          </a:xfrm>
          <a:prstGeom prst="cloud">
            <a:avLst/>
          </a:prstGeom>
          <a:solidFill>
            <a:srgbClr val="DB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trung thực</a:t>
            </a:r>
          </a:p>
        </p:txBody>
      </p:sp>
      <p:sp>
        <p:nvSpPr>
          <p:cNvPr id="3" name="Cloud 2"/>
          <p:cNvSpPr/>
          <p:nvPr/>
        </p:nvSpPr>
        <p:spPr>
          <a:xfrm>
            <a:off x="6844938" y="1045028"/>
            <a:ext cx="4088673" cy="1084217"/>
          </a:xfrm>
          <a:prstGeom prst="cloud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tự trọng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6825" y="2949548"/>
            <a:ext cx="42442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altLang="en-US" sz="3200">
                <a:cs typeface="Times New Roman" panose="02020603050405020304" pitchFamily="18" charset="0"/>
              </a:rPr>
              <a:t>Thẳng như ruột ngựa.</a:t>
            </a:r>
          </a:p>
        </p:txBody>
      </p:sp>
      <p:sp>
        <p:nvSpPr>
          <p:cNvPr id="6" name="Down Arrow 5"/>
          <p:cNvSpPr/>
          <p:nvPr/>
        </p:nvSpPr>
        <p:spPr>
          <a:xfrm>
            <a:off x="2873829" y="2259874"/>
            <a:ext cx="535577" cy="559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8725989" y="2259874"/>
            <a:ext cx="535577" cy="559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76824" y="3769851"/>
            <a:ext cx="42442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Thuốc đắng dã tật.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6824" y="4590154"/>
            <a:ext cx="424426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Cây ngay không sợ chết đứng.</a:t>
            </a:r>
            <a:endParaRPr lang="en-US" altLang="en-US" sz="320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9350" y="2933827"/>
            <a:ext cx="4244261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altLang="en-US" sz="3200">
                <a:cs typeface="Times New Roman" panose="02020603050405020304" pitchFamily="18" charset="0"/>
              </a:rPr>
              <a:t>Giấy rách phải giữ lấy lề.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9349" y="4277018"/>
            <a:ext cx="4244261" cy="107721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r>
              <a:rPr lang="vi-VN" altLang="en-US" sz="3200">
                <a:cs typeface="Times New Roman" panose="02020603050405020304" pitchFamily="18" charset="0"/>
              </a:rPr>
              <a:t> Đói cho sạch, rách cho thơm</a:t>
            </a:r>
            <a:r>
              <a:rPr lang="en-US" altLang="en-US" sz="3200">
                <a:cs typeface="Times New Roman" panose="02020603050405020304" pitchFamily="18" charset="0"/>
              </a:rPr>
              <a:t>.</a:t>
            </a:r>
            <a:endParaRPr lang="vi-VN" altLang="en-US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677063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103003" y="1894938"/>
            <a:ext cx="6178732" cy="346165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nghĩa của các câu thành ngữ, tục ngữ trên như thế nào?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5070" y="365853"/>
          <a:ext cx="11299372" cy="59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29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thành ngữ, tục ngữ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1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vi-VN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 như ruột ngựa.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1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vi-VN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 rách phải giữ lấy lề.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6068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vi-VN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 đắng dã tật.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1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r>
                        <a:rPr lang="en-US" altLang="en-US" sz="28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ngay không sợ chết đứng.</a:t>
                      </a:r>
                      <a:endParaRPr lang="en-US" alt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61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</a:t>
                      </a:r>
                      <a:r>
                        <a:rPr lang="vi-VN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Đói cho sạch, rách cho thơm</a:t>
                      </a:r>
                      <a:r>
                        <a:rPr lang="en-US" altLang="en-US" sz="280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altLang="en-US" sz="280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4817110" y="941705"/>
            <a:ext cx="68961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 có lòng dạ ngay thẳng (ruột ngựa rất thẳng)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827270" y="2032635"/>
            <a:ext cx="68751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Khuyên người ta dù nghèo đói, khó khăn, vẫn phải giữ nề nếp, phẩm giá của mình.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837430" y="3072130"/>
            <a:ext cx="68345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Thuốc đắng mới chữa được bệnh cho người, lời nói thẳng khó nghe nhưng giúp ta sửa chữa khuyết điểm.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06950" y="4538980"/>
            <a:ext cx="6967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 ngay thẳng, thật thà không sợ bị nói xấu.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786630" y="5465445"/>
            <a:ext cx="69570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 dù đói rách, khổ sở chúng ta cũng cần phải sống trong sạch, lương thiện.</a:t>
            </a:r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1068894" y="221107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1090841" y="4111349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1068894" y="5486987"/>
            <a:ext cx="9995347" cy="971849"/>
            <a:chOff x="-8052" y="1749159"/>
            <a:chExt cx="9469072" cy="972406"/>
          </a:xfrm>
        </p:grpSpPr>
        <p:sp>
          <p:nvSpPr>
            <p:cNvPr id="16" name="Rectangle 15"/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2733930" y="101813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965269" y="1344019"/>
            <a:ext cx="6309360" cy="2577739"/>
          </a:xfrm>
          <a:prstGeom prst="cloudCallout">
            <a:avLst>
              <a:gd name="adj1" fmla="val -53776"/>
              <a:gd name="adj2" fmla="val 6810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423852" y="1479004"/>
            <a:ext cx="9692639" cy="3789684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thuộc chủ điểm Trung thực - Tự trọng.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từ con tìm được.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  <a:endParaRPr lang="en-US" b="1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1449978" y="1442902"/>
            <a:ext cx="9392194" cy="107721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1. Tìm 3 từ ghép có nghĩa tổng hợp, đặt một câu với 1 trong 3 từ đó.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49977" y="4490902"/>
            <a:ext cx="9392195" cy="107721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3. Tìm 1 từ láy (giống nhau ở âm đầu), đặt một câu với  từ đó.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449977" y="2966902"/>
            <a:ext cx="9392195" cy="1077218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2. Tìm 3 từ ghép có nghĩa phân loại, đặt một câu với 1 trong 3 từ đó.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13558" y="1276422"/>
            <a:ext cx="8365240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thực – Tự trọng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1688557"/>
            <a:ext cx="9995348" cy="1435101"/>
            <a:chOff x="-8052" y="1484784"/>
            <a:chExt cx="8814387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484784"/>
              <a:ext cx="8128271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nghĩa của các từ ngữ, các câu thành ngữ, tục ngữ thuộc chủ điểm trên.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3588829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các từ cùng nghĩa hoặc trái nghĩa với các từ thuộc chủ điểm.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 bwMode="auto">
          <a:xfrm>
            <a:off x="899077" y="4964467"/>
            <a:ext cx="9995347" cy="971849"/>
            <a:chOff x="-8052" y="1749159"/>
            <a:chExt cx="9469072" cy="972406"/>
          </a:xfrm>
        </p:grpSpPr>
        <p:sp>
          <p:nvSpPr>
            <p:cNvPr id="16" name="Rectangle 15"/>
            <p:cNvSpPr/>
            <p:nvPr/>
          </p:nvSpPr>
          <p:spPr>
            <a:xfrm>
              <a:off x="678062" y="1749159"/>
              <a:ext cx="8782958" cy="97240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từ ngữ thuộc chủ điểm để đặt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6960" y="1630045"/>
            <a:ext cx="4450080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trung thực?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tự trọng?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2695" y="1536700"/>
            <a:ext cx="4959985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Trung thực: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thẳng, thật thà.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Tự trọng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coi trọng và giữ gìn phẩm cách, danh dự của mình.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2343" y="659398"/>
            <a:ext cx="8643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Tìm những từ cùng nghĩa và những từ trái nghĩa với trung thực.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6195" y="2357317"/>
            <a:ext cx="6096000" cy="14612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3200" b="1">
                <a:latin typeface="Times New Roman" panose="02020603050405020304" pitchFamily="18" charset="0"/>
              </a:rPr>
              <a:t>: </a:t>
            </a:r>
            <a:r>
              <a:rPr lang="en-US" altLang="en-US" sz="3200">
                <a:latin typeface="Times New Roman" panose="02020603050405020304" pitchFamily="18" charset="0"/>
              </a:rPr>
              <a:t>- Từ cùng nghĩa : thật thà</a:t>
            </a:r>
          </a:p>
          <a:p>
            <a:pPr>
              <a:lnSpc>
                <a:spcPct val="114000"/>
              </a:lnSpc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       </a:t>
            </a:r>
            <a:r>
              <a:rPr lang="en-US" altLang="en-US" sz="3200">
                <a:latin typeface="Times New Roman" panose="02020603050405020304" pitchFamily="18" charset="0"/>
              </a:rPr>
              <a:t>- Từ trái nghĩa : gian dối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82336" y="1776454"/>
          <a:ext cx="962515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5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3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cùng nghĩa</a:t>
                      </a:r>
                    </a:p>
                    <a:p>
                      <a:pPr algn="l"/>
                      <a:endParaRPr lang="en-US" sz="3200" b="1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 thà</a:t>
                      </a:r>
                      <a:r>
                        <a:rPr lang="en-US" sz="3200" b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sz="3200" b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hẳng thắn, thẳng tính, ngay thẳng, ngay thật, chân thật, thành thật, thật lòng, thật tình, thật tâm, bộc trực, chính trực,…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32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3200" b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trái nghĩa</a:t>
                      </a:r>
                    </a:p>
                    <a:p>
                      <a:pPr algn="l"/>
                      <a:endParaRPr lang="en-US" sz="32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32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 dối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dối trá, gian lận, gian manh, gian ngoan, gian xảo, gian trá, lừa bịp, lừa dối, bịp bợm, dối lừa, lừa đảo, lừa lọc,…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1330</Words>
  <Application>Microsoft Office PowerPoint</Application>
  <PresentationFormat>Widescreen</PresentationFormat>
  <Paragraphs>149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Tahoma</vt:lpstr>
      <vt:lpstr>Times New Roman</vt:lpstr>
      <vt:lpstr>Wingdings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</cp:lastModifiedBy>
  <cp:revision>99</cp:revision>
  <dcterms:created xsi:type="dcterms:W3CDTF">2021-08-04T18:52:00Z</dcterms:created>
  <dcterms:modified xsi:type="dcterms:W3CDTF">2022-10-03T14:06:21Z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4C43DBE585244EE3B649F9DD0431FD01</vt:lpwstr>
  </property>
  <property fmtid="{D5CDD505-2E9C-101B-9397-08002B2CF9AE}" pid="3" name="KSOProductBuildVer">
    <vt:lpwstr>1033-11.2.0.10323</vt:lpwstr>
  </property>
</Properties>
</file>