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77" r:id="rId2"/>
    <p:sldId id="284" r:id="rId3"/>
    <p:sldId id="301" r:id="rId4"/>
    <p:sldId id="287" r:id="rId5"/>
    <p:sldId id="302" r:id="rId6"/>
    <p:sldId id="303" r:id="rId7"/>
    <p:sldId id="318" r:id="rId8"/>
    <p:sldId id="311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293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5641"/>
    <a:srgbClr val="8D7545"/>
    <a:srgbClr val="CDBF97"/>
    <a:srgbClr val="ECE8E5"/>
    <a:srgbClr val="E4CBCB"/>
    <a:srgbClr val="A88755"/>
    <a:srgbClr val="1F2020"/>
    <a:srgbClr val="263B45"/>
    <a:srgbClr val="193B3C"/>
    <a:srgbClr val="4E6C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899" autoAdjust="0"/>
    <p:restoredTop sz="94660"/>
  </p:normalViewPr>
  <p:slideViewPr>
    <p:cSldViewPr snapToGrid="0">
      <p:cViewPr varScale="1">
        <p:scale>
          <a:sx n="74" d="100"/>
          <a:sy n="74" d="100"/>
        </p:scale>
        <p:origin x="2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7BD26-6F24-456C-A489-72630F8D8E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9753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827C6-F4D0-47F6-AE8F-9C0124CFD860}" type="datetimeFigureOut">
              <a:rPr lang="en-US"/>
              <a:pPr>
                <a:defRPr/>
              </a:pPr>
              <a:t>12/23/2021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61D33B8-D88F-40C6-8CE8-9FBD50902D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18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wav"/><Relationship Id="rId7" Type="http://schemas.openxmlformats.org/officeDocument/2006/relationships/image" Target="../media/image4.png"/><Relationship Id="rId2" Type="http://schemas.microsoft.com/office/2007/relationships/media" Target="../media/media1.wav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12" Type="http://schemas.openxmlformats.org/officeDocument/2006/relationships/slide" Target="slide17.xml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7.xml"/><Relationship Id="rId11" Type="http://schemas.openxmlformats.org/officeDocument/2006/relationships/slide" Target="slide16.xml"/><Relationship Id="rId5" Type="http://schemas.openxmlformats.org/officeDocument/2006/relationships/slide" Target="slide6.xml"/><Relationship Id="rId10" Type="http://schemas.openxmlformats.org/officeDocument/2006/relationships/slide" Target="slide15.xml"/><Relationship Id="rId4" Type="http://schemas.openxmlformats.org/officeDocument/2006/relationships/slide" Target="slide5.xml"/><Relationship Id="rId9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621F476F-2C54-47A5-AD7B-71FE0C5528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06640996-49D4-47C4-A000-FFA40AEF1F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8" y="609600"/>
            <a:ext cx="4774625" cy="6248400"/>
          </a:xfrm>
          <a:prstGeom prst="rect">
            <a:avLst/>
          </a:prstGeom>
        </p:spPr>
      </p:pic>
      <p:pic>
        <p:nvPicPr>
          <p:cNvPr id="8" name="PA_库_图片 961">
            <a:extLst>
              <a:ext uri="{FF2B5EF4-FFF2-40B4-BE49-F238E27FC236}">
                <a16:creationId xmlns="" xmlns:a16="http://schemas.microsoft.com/office/drawing/2014/main" id="{EBB937A4-5D26-40CE-92DA-CFB6730DCD7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947" y="335270"/>
            <a:ext cx="6389773" cy="591313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330F5B51-47F1-4FD8-8F1E-A019075A81A2}"/>
              </a:ext>
            </a:extLst>
          </p:cNvPr>
          <p:cNvSpPr txBox="1"/>
          <p:nvPr/>
        </p:nvSpPr>
        <p:spPr>
          <a:xfrm>
            <a:off x="6992968" y="1651146"/>
            <a:ext cx="47247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 smtClean="0">
                <a:solidFill>
                  <a:srgbClr val="945641"/>
                </a:solidFill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ĐẠO ĐỨC</a:t>
            </a:r>
            <a:endParaRPr lang="zh-CN" altLang="en-US" sz="8800" b="1" dirty="0">
              <a:solidFill>
                <a:srgbClr val="945641"/>
              </a:solidFill>
              <a:latin typeface="Times New Roman" panose="02020603050405020304" pitchFamily="18" charset="0"/>
              <a:ea typeface="小白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5c249dca6369b">
            <a:hlinkClick r:id="" action="ppaction://media"/>
            <a:extLst>
              <a:ext uri="{FF2B5EF4-FFF2-40B4-BE49-F238E27FC236}">
                <a16:creationId xmlns="" xmlns:a16="http://schemas.microsoft.com/office/drawing/2014/main" id="{07307838-D627-4CBA-A955-D7883BF045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66595" y="-13874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33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530225" y="317500"/>
            <a:ext cx="115030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3200" b="1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chữ gồm 7 chữ cái. </a:t>
            </a:r>
          </a:p>
          <a:p>
            <a:pPr eaLnBrk="1" hangingPunct="1">
              <a:lnSpc>
                <a:spcPct val="90000"/>
              </a:lnSpc>
            </a:pP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Nhà thơ Tố Hữu đã từng viết: </a:t>
            </a:r>
            <a:b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“Tiếng chổi tre </a:t>
            </a:r>
            <a:b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Đêm hè </a:t>
            </a:r>
            <a:b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Quét rác…”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Để nói về công việc này?</a:t>
            </a:r>
            <a:b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104900" y="1274763"/>
          <a:ext cx="8128001" cy="1216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1143"/>
                <a:gridCol w="1161143"/>
                <a:gridCol w="1161143"/>
                <a:gridCol w="1161143"/>
                <a:gridCol w="1161143"/>
                <a:gridCol w="1161143"/>
                <a:gridCol w="1161143"/>
              </a:tblGrid>
              <a:tr h="1216025">
                <a:tc>
                  <a:txBody>
                    <a:bodyPr/>
                    <a:lstStyle/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53" marB="45753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53" marB="45753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53" marB="45753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53" marB="45753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53" marB="45753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53" marB="45753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53" marB="45753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104900" y="1379538"/>
          <a:ext cx="8339138" cy="10064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39138"/>
              </a:tblGrid>
              <a:tr h="1006475">
                <a:tc>
                  <a:txBody>
                    <a:bodyPr/>
                    <a:lstStyle/>
                    <a:p>
                      <a:r>
                        <a:rPr lang="en-US" sz="6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    A    O</a:t>
                      </a:r>
                      <a:r>
                        <a:rPr lang="en-US" sz="6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C   Ô    N   G</a:t>
                      </a:r>
                      <a:endParaRPr lang="en-US" sz="6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 marT="45749" marB="4574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" name="Right Arrow 6">
            <a:hlinkClick r:id="rId2" action="ppaction://hlinksldjump"/>
          </p:cNvPr>
          <p:cNvSpPr/>
          <p:nvPr/>
        </p:nvSpPr>
        <p:spPr>
          <a:xfrm>
            <a:off x="203200" y="6083300"/>
            <a:ext cx="923925" cy="53022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30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530225" y="317500"/>
            <a:ext cx="115030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3200" b="1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chữ gồm 8 chữ cái. </a:t>
            </a:r>
          </a:p>
          <a:p>
            <a:pPr eaLnBrk="1" hangingPunct="1">
              <a:lnSpc>
                <a:spcPct val="90000"/>
              </a:lnSpc>
            </a:pP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Đây là câu nói nổi tiếng của Bác Hồ: </a:t>
            </a:r>
            <a:b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Vì lợi ích mười năm trồng cây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Vì lợi ích trăm năm trồng người”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Đây là công việc gì?</a:t>
            </a:r>
            <a:b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330325" y="1077913"/>
          <a:ext cx="8582024" cy="12541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2753"/>
                <a:gridCol w="1072753"/>
                <a:gridCol w="1072753"/>
                <a:gridCol w="1072753"/>
                <a:gridCol w="1072753"/>
                <a:gridCol w="1072753"/>
                <a:gridCol w="1072753"/>
                <a:gridCol w="1072753"/>
              </a:tblGrid>
              <a:tr h="125412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691" marB="4569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691" marB="4569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691" marB="4569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691" marB="4569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691" marB="4569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691" marB="4569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691" marB="4569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691" marB="4569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30325" y="1155700"/>
          <a:ext cx="8542338" cy="10985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42338"/>
              </a:tblGrid>
              <a:tr h="1098550">
                <a:tc>
                  <a:txBody>
                    <a:bodyPr/>
                    <a:lstStyle/>
                    <a:p>
                      <a:r>
                        <a:rPr lang="en-US" sz="6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   I    Á   O</a:t>
                      </a:r>
                      <a:r>
                        <a:rPr lang="en-US" sz="6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V   I    Ê   N</a:t>
                      </a:r>
                      <a:endParaRPr lang="en-US" sz="6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 marT="45663" marB="4566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5" name="Right Arrow 4">
            <a:hlinkClick r:id="rId2" action="ppaction://hlinksldjump"/>
          </p:cNvPr>
          <p:cNvSpPr/>
          <p:nvPr/>
        </p:nvSpPr>
        <p:spPr>
          <a:xfrm>
            <a:off x="203200" y="6083300"/>
            <a:ext cx="923925" cy="53022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1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530225" y="317500"/>
            <a:ext cx="115030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3600" b="1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Câu 4: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chữ gồm 6 chữ cái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hangingPunct="1">
              <a:lnSpc>
                <a:spcPct val="90000"/>
              </a:lnSpc>
            </a:pP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Đây là người làm việc giữ gìn sự an ninh, trật tự cho xã hội; thường xuyên phải đối mặt với hiểm nguy và tội phạm?</a:t>
            </a:r>
            <a:b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290638" y="1103313"/>
          <a:ext cx="8128002" cy="1136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/>
                <a:gridCol w="1354667"/>
                <a:gridCol w="1354667"/>
                <a:gridCol w="1354667"/>
                <a:gridCol w="1354667"/>
                <a:gridCol w="1354667"/>
              </a:tblGrid>
              <a:tr h="113665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61" marB="4576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61" marB="4576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61" marB="4576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61" marB="4576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61" marB="4576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61" marB="4576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435100" y="1103313"/>
          <a:ext cx="8128000" cy="11811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28000"/>
              </a:tblGrid>
              <a:tr h="1181100">
                <a:tc>
                  <a:txBody>
                    <a:bodyPr/>
                    <a:lstStyle/>
                    <a:p>
                      <a:r>
                        <a:rPr lang="en-US" sz="6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    Ô    N     G</a:t>
                      </a:r>
                      <a:r>
                        <a:rPr lang="en-US" sz="6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A    N</a:t>
                      </a:r>
                      <a:endParaRPr lang="en-US" sz="6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53" marB="4575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5" name="Right Arrow 4">
            <a:hlinkClick r:id="rId2" action="ppaction://hlinksldjump"/>
          </p:cNvPr>
          <p:cNvSpPr/>
          <p:nvPr/>
        </p:nvSpPr>
        <p:spPr>
          <a:xfrm>
            <a:off x="203200" y="6083300"/>
            <a:ext cx="923925" cy="53022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81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530225" y="317500"/>
            <a:ext cx="115030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3600" b="1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Câu 5: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chữ gồm 5 chữ cái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hangingPunct="1">
              <a:lnSpc>
                <a:spcPct val="90000"/>
              </a:lnSpc>
            </a:pP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Người có thể khám, chữa bệnh cho bệnh nhân?</a:t>
            </a:r>
            <a:b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058988" y="1020763"/>
          <a:ext cx="8128000" cy="1258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/>
                <a:gridCol w="1625600"/>
                <a:gridCol w="1625600"/>
                <a:gridCol w="1625600"/>
                <a:gridCol w="1625600"/>
              </a:tblGrid>
              <a:tr h="1258887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7" marB="45717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7" marB="45717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17" marB="45717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17" marB="45717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7" marB="45717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389188" y="1147763"/>
          <a:ext cx="8128000" cy="10064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28000"/>
              </a:tblGrid>
              <a:tr h="1006475">
                <a:tc>
                  <a:txBody>
                    <a:bodyPr/>
                    <a:lstStyle/>
                    <a:p>
                      <a:r>
                        <a:rPr lang="en-US" sz="6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     Á      C</a:t>
                      </a:r>
                      <a:r>
                        <a:rPr lang="en-US" sz="6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S       Ĩ</a:t>
                      </a:r>
                      <a:endParaRPr lang="en-US" sz="6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5" name="Right Arrow 4">
            <a:hlinkClick r:id="rId2" action="ppaction://hlinksldjump"/>
          </p:cNvPr>
          <p:cNvSpPr/>
          <p:nvPr/>
        </p:nvSpPr>
        <p:spPr>
          <a:xfrm>
            <a:off x="203200" y="6083300"/>
            <a:ext cx="923925" cy="53022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8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30225" y="131763"/>
            <a:ext cx="11503025" cy="64341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fontAlgn="auto">
              <a:spcAft>
                <a:spcPts val="0"/>
              </a:spcAft>
              <a:defRPr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“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b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b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 ….. 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b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895475" y="4678363"/>
          <a:ext cx="8128000" cy="129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/>
                <a:gridCol w="1625600"/>
                <a:gridCol w="1625600"/>
                <a:gridCol w="1625600"/>
                <a:gridCol w="1625600"/>
              </a:tblGrid>
              <a:tr h="12954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46" marB="45746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46" marB="45746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46" marB="45746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46" marB="45746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46" marB="45746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22500" y="4822825"/>
          <a:ext cx="8128000" cy="10064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28000"/>
              </a:tblGrid>
              <a:tr h="1006475">
                <a:tc>
                  <a:txBody>
                    <a:bodyPr/>
                    <a:lstStyle/>
                    <a:p>
                      <a:r>
                        <a:rPr lang="en-US" sz="6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B     Ộ</a:t>
                      </a:r>
                      <a:r>
                        <a:rPr lang="en-US" sz="6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Đ      Ộ      I</a:t>
                      </a:r>
                      <a:endParaRPr lang="en-US" sz="6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49" marB="4574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5" name="Right Arrow 4">
            <a:hlinkClick r:id="rId2" action="ppaction://hlinksldjump"/>
          </p:cNvPr>
          <p:cNvSpPr/>
          <p:nvPr/>
        </p:nvSpPr>
        <p:spPr>
          <a:xfrm>
            <a:off x="203200" y="6083300"/>
            <a:ext cx="923925" cy="53022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8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530225" y="317500"/>
            <a:ext cx="115030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chữ gồm 4 chữ cái. </a:t>
            </a:r>
          </a:p>
          <a:p>
            <a:pPr eaLnBrk="1" hangingPunct="1">
              <a:lnSpc>
                <a:spcPct val="90000"/>
              </a:lnSpc>
            </a:pP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Đây là người thể hiện rất hay những bài hát, tạo sự giải trí cho người nghe? </a:t>
            </a:r>
            <a:b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084388" y="1050925"/>
          <a:ext cx="7232652" cy="1479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8163"/>
                <a:gridCol w="1808163"/>
                <a:gridCol w="1808163"/>
                <a:gridCol w="1808163"/>
              </a:tblGrid>
              <a:tr h="147955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7" marR="91457" marT="45700" marB="4570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7" marR="91457" marT="45700" marB="4570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7" marR="91457" marT="45700" marB="4570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7" marR="91457" marT="45700" marB="4570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17738" y="1287463"/>
          <a:ext cx="8128000" cy="10064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28000"/>
              </a:tblGrid>
              <a:tr h="1006475">
                <a:tc>
                  <a:txBody>
                    <a:bodyPr/>
                    <a:lstStyle/>
                    <a:p>
                      <a:r>
                        <a:rPr lang="en-US" sz="6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C      A       S       Ĩ</a:t>
                      </a:r>
                      <a:endParaRPr lang="en-US" sz="6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49" marB="4574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5" name="Right Arrow 4">
            <a:hlinkClick r:id="rId2" action="ppaction://hlinksldjump"/>
          </p:cNvPr>
          <p:cNvSpPr/>
          <p:nvPr/>
        </p:nvSpPr>
        <p:spPr>
          <a:xfrm>
            <a:off x="203200" y="6083300"/>
            <a:ext cx="923925" cy="53022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3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8636000" y="1166813"/>
            <a:ext cx="8128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Â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818438" y="1166813"/>
            <a:ext cx="8128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192838" y="1166813"/>
            <a:ext cx="8128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Ậ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005638" y="1166813"/>
            <a:ext cx="812800" cy="6096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380038" y="1166813"/>
            <a:ext cx="8128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448800" y="1166813"/>
            <a:ext cx="8128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112" name="Rectangle 111"/>
          <p:cNvSpPr/>
          <p:nvPr/>
        </p:nvSpPr>
        <p:spPr>
          <a:xfrm>
            <a:off x="3754438" y="1776413"/>
            <a:ext cx="812800" cy="6096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4567238" y="1776413"/>
            <a:ext cx="812800" cy="6096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8636000" y="1776413"/>
            <a:ext cx="812800" cy="6096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7818438" y="1776413"/>
            <a:ext cx="812800" cy="6096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Ọ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6192838" y="1776413"/>
            <a:ext cx="812800" cy="6096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7005638" y="1776413"/>
            <a:ext cx="812800" cy="6096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5380038" y="1776413"/>
            <a:ext cx="812800" cy="6096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Ă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2941638" y="2386013"/>
            <a:ext cx="81280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3754438" y="2386013"/>
            <a:ext cx="81280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4567238" y="2386013"/>
            <a:ext cx="81280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Ấ</a:t>
            </a:r>
          </a:p>
        </p:txBody>
      </p:sp>
      <p:sp>
        <p:nvSpPr>
          <p:cNvPr id="124" name="Rectangle 123"/>
          <p:cNvSpPr/>
          <p:nvPr/>
        </p:nvSpPr>
        <p:spPr>
          <a:xfrm>
            <a:off x="7818438" y="2386013"/>
            <a:ext cx="81280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6192838" y="2386013"/>
            <a:ext cx="81280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7005638" y="2386013"/>
            <a:ext cx="812800" cy="6096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À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5380038" y="2386013"/>
            <a:ext cx="81280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3754438" y="2995613"/>
            <a:ext cx="812800" cy="609600"/>
          </a:xfrm>
          <a:prstGeom prst="rect">
            <a:avLst/>
          </a:prstGeom>
          <a:solidFill>
            <a:srgbClr val="C042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4567238" y="2995613"/>
            <a:ext cx="812800" cy="609600"/>
          </a:xfrm>
          <a:prstGeom prst="rect">
            <a:avLst/>
          </a:prstGeom>
          <a:solidFill>
            <a:srgbClr val="C042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8636000" y="2992438"/>
            <a:ext cx="812800" cy="609600"/>
          </a:xfrm>
          <a:prstGeom prst="rect">
            <a:avLst/>
          </a:prstGeom>
          <a:solidFill>
            <a:srgbClr val="C042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Ạ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7818438" y="2995613"/>
            <a:ext cx="812800" cy="609600"/>
          </a:xfrm>
          <a:prstGeom prst="rect">
            <a:avLst/>
          </a:prstGeom>
          <a:solidFill>
            <a:srgbClr val="C042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6192838" y="2995613"/>
            <a:ext cx="812800" cy="609600"/>
          </a:xfrm>
          <a:prstGeom prst="rect">
            <a:avLst/>
          </a:prstGeom>
          <a:solidFill>
            <a:srgbClr val="C042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35" name="Rectangle 134"/>
          <p:cNvSpPr/>
          <p:nvPr/>
        </p:nvSpPr>
        <p:spPr>
          <a:xfrm>
            <a:off x="7005638" y="2995613"/>
            <a:ext cx="812800" cy="6096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5380038" y="2995613"/>
            <a:ext cx="812800" cy="609600"/>
          </a:xfrm>
          <a:prstGeom prst="rect">
            <a:avLst/>
          </a:prstGeom>
          <a:solidFill>
            <a:srgbClr val="C042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Ọ</a:t>
            </a:r>
          </a:p>
        </p:txBody>
      </p:sp>
      <p:sp>
        <p:nvSpPr>
          <p:cNvPr id="137" name="Rectangle 136"/>
          <p:cNvSpPr/>
          <p:nvPr/>
        </p:nvSpPr>
        <p:spPr>
          <a:xfrm>
            <a:off x="9448800" y="2995613"/>
            <a:ext cx="812800" cy="609600"/>
          </a:xfrm>
          <a:prstGeom prst="rect">
            <a:avLst/>
          </a:prstGeom>
          <a:solidFill>
            <a:srgbClr val="C042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141" name="Rectangle 140"/>
          <p:cNvSpPr/>
          <p:nvPr/>
        </p:nvSpPr>
        <p:spPr>
          <a:xfrm>
            <a:off x="8612188" y="3605213"/>
            <a:ext cx="836612" cy="6096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142" name="Rectangle 141"/>
          <p:cNvSpPr/>
          <p:nvPr/>
        </p:nvSpPr>
        <p:spPr>
          <a:xfrm>
            <a:off x="7818438" y="3605213"/>
            <a:ext cx="812800" cy="6096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Ể</a:t>
            </a:r>
          </a:p>
        </p:txBody>
      </p:sp>
      <p:sp>
        <p:nvSpPr>
          <p:cNvPr id="143" name="Rectangle 142"/>
          <p:cNvSpPr/>
          <p:nvPr/>
        </p:nvSpPr>
        <p:spPr>
          <a:xfrm>
            <a:off x="6192838" y="3605213"/>
            <a:ext cx="812800" cy="6096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7005638" y="3605213"/>
            <a:ext cx="812800" cy="6096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8636000" y="4214813"/>
            <a:ext cx="812800" cy="609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Á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7818438" y="4214813"/>
            <a:ext cx="812800" cy="609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152" name="Rectangle 151"/>
          <p:cNvSpPr/>
          <p:nvPr/>
        </p:nvSpPr>
        <p:spPr>
          <a:xfrm>
            <a:off x="6192838" y="4214813"/>
            <a:ext cx="812800" cy="609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7005638" y="4214813"/>
            <a:ext cx="812800" cy="6096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Á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5380038" y="4214813"/>
            <a:ext cx="812800" cy="609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155" name="Rectangle 154"/>
          <p:cNvSpPr/>
          <p:nvPr/>
        </p:nvSpPr>
        <p:spPr>
          <a:xfrm>
            <a:off x="9448800" y="4214813"/>
            <a:ext cx="812800" cy="609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60" name="Rectangle 159"/>
          <p:cNvSpPr/>
          <p:nvPr/>
        </p:nvSpPr>
        <p:spPr>
          <a:xfrm>
            <a:off x="7823200" y="4824413"/>
            <a:ext cx="812800" cy="6096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1" name="Rectangle 160"/>
          <p:cNvSpPr/>
          <p:nvPr/>
        </p:nvSpPr>
        <p:spPr>
          <a:xfrm>
            <a:off x="6192838" y="4824413"/>
            <a:ext cx="812800" cy="6096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162" name="Rectangle 161"/>
          <p:cNvSpPr/>
          <p:nvPr/>
        </p:nvSpPr>
        <p:spPr>
          <a:xfrm>
            <a:off x="7005638" y="4824413"/>
            <a:ext cx="812800" cy="6096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8" name="Oval 7"/>
          <p:cNvSpPr/>
          <p:nvPr/>
        </p:nvSpPr>
        <p:spPr>
          <a:xfrm>
            <a:off x="341313" y="1173163"/>
            <a:ext cx="812800" cy="60960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1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" name="Oval 173"/>
          <p:cNvSpPr/>
          <p:nvPr/>
        </p:nvSpPr>
        <p:spPr>
          <a:xfrm>
            <a:off x="341313" y="1782763"/>
            <a:ext cx="812800" cy="60960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2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5" name="Oval 174"/>
          <p:cNvSpPr/>
          <p:nvPr/>
        </p:nvSpPr>
        <p:spPr>
          <a:xfrm>
            <a:off x="341313" y="2392363"/>
            <a:ext cx="812800" cy="609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3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341313" y="3001963"/>
            <a:ext cx="812800" cy="609600"/>
          </a:xfrm>
          <a:prstGeom prst="ellipse">
            <a:avLst/>
          </a:prstGeom>
          <a:solidFill>
            <a:srgbClr val="C042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  <a:hlinkClick r:id="rId5" action="ppaction://hlinksldjump"/>
              </a:rPr>
              <a:t>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341313" y="3605213"/>
            <a:ext cx="812800" cy="609600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5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341313" y="4227513"/>
            <a:ext cx="812800" cy="6096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6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341313" y="4837113"/>
            <a:ext cx="812800" cy="6096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  <a:hlinkClick r:id="rId8" action="ppaction://hlinksldjump"/>
              </a:rPr>
              <a:t>7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35200" y="0"/>
            <a:ext cx="8331200" cy="838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TRÒ CHƠI Ô CHỮ </a:t>
            </a:r>
          </a:p>
        </p:txBody>
      </p:sp>
      <p:sp>
        <p:nvSpPr>
          <p:cNvPr id="3" name="Rectangle 2">
            <a:hlinkClick r:id="rId9" action="ppaction://hlinksldjump"/>
          </p:cNvPr>
          <p:cNvSpPr/>
          <p:nvPr/>
        </p:nvSpPr>
        <p:spPr>
          <a:xfrm>
            <a:off x="11204575" y="979488"/>
            <a:ext cx="708025" cy="6175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3" name="Rectangle 52">
            <a:hlinkClick r:id="rId10" action="ppaction://hlinksldjump"/>
          </p:cNvPr>
          <p:cNvSpPr/>
          <p:nvPr/>
        </p:nvSpPr>
        <p:spPr>
          <a:xfrm>
            <a:off x="11204575" y="1701800"/>
            <a:ext cx="708025" cy="619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4" name="Rectangle 53">
            <a:hlinkClick r:id="rId11" action="ppaction://hlinksldjump"/>
          </p:cNvPr>
          <p:cNvSpPr/>
          <p:nvPr/>
        </p:nvSpPr>
        <p:spPr>
          <a:xfrm>
            <a:off x="11204575" y="2322513"/>
            <a:ext cx="708025" cy="619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5" name="Rectangle 54">
            <a:hlinkClick r:id="rId12" action="ppaction://hlinksldjump"/>
          </p:cNvPr>
          <p:cNvSpPr/>
          <p:nvPr/>
        </p:nvSpPr>
        <p:spPr>
          <a:xfrm>
            <a:off x="11204575" y="2984500"/>
            <a:ext cx="708025" cy="627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6" name="Rectangle 55">
            <a:hlinkClick r:id="rId2" action="ppaction://hlinksldjump"/>
          </p:cNvPr>
          <p:cNvSpPr/>
          <p:nvPr/>
        </p:nvSpPr>
        <p:spPr>
          <a:xfrm>
            <a:off x="11204575" y="3611563"/>
            <a:ext cx="708025" cy="627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7" name="Rectangle 56">
            <a:hlinkClick r:id="rId4" action="ppaction://hlinksldjump"/>
          </p:cNvPr>
          <p:cNvSpPr/>
          <p:nvPr/>
        </p:nvSpPr>
        <p:spPr>
          <a:xfrm>
            <a:off x="11204575" y="4241800"/>
            <a:ext cx="708025" cy="628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58" name="Rectangle 57">
            <a:hlinkClick r:id="rId5" action="ppaction://hlinksldjump"/>
          </p:cNvPr>
          <p:cNvSpPr/>
          <p:nvPr/>
        </p:nvSpPr>
        <p:spPr>
          <a:xfrm>
            <a:off x="11204575" y="4884738"/>
            <a:ext cx="708025" cy="628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4394" name="TextBox 3"/>
          <p:cNvSpPr txBox="1">
            <a:spLocks noChangeArrowheads="1"/>
          </p:cNvSpPr>
          <p:nvPr/>
        </p:nvSpPr>
        <p:spPr bwMode="auto">
          <a:xfrm>
            <a:off x="11088688" y="282575"/>
            <a:ext cx="939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b="1"/>
              <a:t>Câu hỏi </a:t>
            </a:r>
          </a:p>
        </p:txBody>
      </p:sp>
    </p:spTree>
    <p:extLst>
      <p:ext uri="{BB962C8B-B14F-4D97-AF65-F5344CB8AC3E}">
        <p14:creationId xmlns:p14="http://schemas.microsoft.com/office/powerpoint/2010/main" val="33978455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7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0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50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250" fill="hold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5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50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5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25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250" fill="hold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5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5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250" fill="hold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50" fill="hold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5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250" fill="hold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50" fill="hold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25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250" fill="hold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50" fill="hold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 nodeType="clickPar">
                      <p:stCondLst>
                        <p:cond delay="indefinite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50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250" fill="hold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50" fill="hold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250" fill="hold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50" fill="hold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250" fill="hold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250" fill="hold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 nodeType="clickPar">
                      <p:stCondLst>
                        <p:cond delay="indefinite"/>
                      </p:stCondLst>
                      <p:childTnLst>
                        <p:par>
                          <p:cTn id="2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50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25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5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25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250" fill="hold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50" fill="hold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250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250" fill="hold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50" fill="hold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250" fill="hold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250" fill="hold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250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250" fill="hold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50" fill="hold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250" fill="hold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50" fill="hold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 nodeType="clickPar">
                      <p:stCondLst>
                        <p:cond delay="indefinite"/>
                      </p:stCondLst>
                      <p:childTnLst>
                        <p:par>
                          <p:cTn id="2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250"/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250" fill="hold"/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250" fill="hold"/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250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25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25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50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250" fill="hold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250" fill="hold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1302" y="1087925"/>
            <a:ext cx="12386380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latin typeface="+mj-lt"/>
                <a:cs typeface="+mn-cs"/>
              </a:rPr>
              <a:t>CÂU HỎI 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latin typeface="+mj-lt"/>
                <a:cs typeface="+mn-cs"/>
              </a:rPr>
              <a:t>Từ nói chăm sóc học sinh </a:t>
            </a:r>
            <a:endParaRPr lang="en-US" sz="360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92D050"/>
              </a:solidFill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latin typeface="+mj-lt"/>
                <a:cs typeface="+mn-cs"/>
              </a:rPr>
              <a:t>của các thầy cô giáo. </a:t>
            </a:r>
            <a:endParaRPr lang="en-US" sz="360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92D050"/>
              </a:solidFill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latin typeface="+mj-lt"/>
                <a:cs typeface="+mn-cs"/>
              </a:rPr>
              <a:t>( Gồm 6 chữ cái)</a:t>
            </a:r>
            <a:endParaRPr lang="en-US" sz="360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92D050"/>
              </a:solidFill>
              <a:latin typeface="+mj-lt"/>
              <a:cs typeface="+mn-cs"/>
            </a:endParaRPr>
          </a:p>
        </p:txBody>
      </p:sp>
      <p:sp>
        <p:nvSpPr>
          <p:cNvPr id="5" name="Action Button: Home 4">
            <a:hlinkClick r:id="rId3" action="ppaction://hlinksldjump" highlightClick="1"/>
          </p:cNvPr>
          <p:cNvSpPr/>
          <p:nvPr/>
        </p:nvSpPr>
        <p:spPr>
          <a:xfrm>
            <a:off x="11207750" y="6186488"/>
            <a:ext cx="1016000" cy="609600"/>
          </a:xfrm>
          <a:prstGeom prst="actionButtonHom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109958"/>
      </p:ext>
    </p:extLst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3048000" y="2967038"/>
            <a:ext cx="609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>
                <a:latin typeface="Arial" panose="020B0604020202020204" pitchFamily="34" charset="0"/>
              </a:rPr>
              <a:t> 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049860" y="609600"/>
            <a:ext cx="8092279" cy="36009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latin typeface="+mj-lt"/>
                <a:cs typeface="+mn-cs"/>
              </a:rPr>
              <a:t>CÂU HỎI 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latin typeface="+mj-lt"/>
                <a:cs typeface="+mn-cs"/>
              </a:rPr>
              <a:t> </a:t>
            </a:r>
            <a:r>
              <a:rPr lang="vi-VN" sz="480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latin typeface="+mj-lt"/>
                <a:cs typeface="+mn-cs"/>
              </a:rPr>
              <a:t>Học sinh phải thể hiện điều này</a:t>
            </a:r>
            <a:endParaRPr lang="en-US" sz="480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80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latin typeface="+mj-lt"/>
                <a:cs typeface="+mn-cs"/>
              </a:rPr>
              <a:t> trong học tập</a:t>
            </a:r>
            <a:endParaRPr lang="en-US" sz="480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80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latin typeface="+mj-lt"/>
                <a:cs typeface="+mn-cs"/>
              </a:rPr>
              <a:t> để thầy cô, cha mẹ vui lòng. </a:t>
            </a:r>
            <a:endParaRPr lang="en-US" sz="480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80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latin typeface="+mj-lt"/>
                <a:cs typeface="+mn-cs"/>
              </a:rPr>
              <a:t>( Gồm 7 chữ cái).</a:t>
            </a:r>
            <a:endParaRPr lang="en-US" sz="480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latin typeface="+mj-lt"/>
              <a:cs typeface="+mn-cs"/>
            </a:endParaRPr>
          </a:p>
        </p:txBody>
      </p:sp>
      <p:sp>
        <p:nvSpPr>
          <p:cNvPr id="33" name="Action Button: Home 32">
            <a:hlinkClick r:id="rId2" action="ppaction://hlinksldjump" highlightClick="1"/>
          </p:cNvPr>
          <p:cNvSpPr/>
          <p:nvPr/>
        </p:nvSpPr>
        <p:spPr>
          <a:xfrm>
            <a:off x="11207750" y="6186488"/>
            <a:ext cx="1016000" cy="609600"/>
          </a:xfrm>
          <a:prstGeom prst="actionButtonHom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73609" y="1219201"/>
            <a:ext cx="8233344" cy="280076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tx1">
                    <a:alpha val="5700"/>
                  </a:schemeClr>
                </a:solidFill>
                <a:latin typeface="Times New Roman" pitchFamily="18" charset="0"/>
                <a:cs typeface="Times New Roman" pitchFamily="18" charset="0"/>
              </a:rPr>
              <a:t>CÂU HỎI 3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400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tx1">
                    <a:alpha val="5700"/>
                  </a:schemeClr>
                </a:solidFill>
                <a:latin typeface="Times New Roman" pitchFamily="18" charset="0"/>
                <a:cs typeface="Times New Roman" pitchFamily="18" charset="0"/>
              </a:rPr>
              <a:t>Thầy cô thường làm việc này sau </a:t>
            </a:r>
            <a:endParaRPr lang="en-US" sz="4400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tx1">
                  <a:alpha val="57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400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tx1">
                    <a:alpha val="5700"/>
                  </a:schemeClr>
                </a:solidFill>
                <a:latin typeface="Times New Roman" pitchFamily="18" charset="0"/>
                <a:cs typeface="Times New Roman" pitchFamily="18" charset="0"/>
              </a:rPr>
              <a:t>khi thu bài kiểm tra của học sinh.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400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tx1">
                    <a:alpha val="5700"/>
                  </a:schemeClr>
                </a:solidFill>
                <a:latin typeface="Times New Roman" pitchFamily="18" charset="0"/>
                <a:cs typeface="Times New Roman" pitchFamily="18" charset="0"/>
              </a:rPr>
              <a:t>( Gồm 7 chữ cái)</a:t>
            </a:r>
            <a:endParaRPr lang="en-US" sz="4400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tx1">
                  <a:alpha val="57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Action Button: Home 30">
            <a:hlinkClick r:id="rId2" action="ppaction://hlinksldjump" highlightClick="1"/>
          </p:cNvPr>
          <p:cNvSpPr/>
          <p:nvPr/>
        </p:nvSpPr>
        <p:spPr>
          <a:xfrm>
            <a:off x="11207750" y="6186488"/>
            <a:ext cx="1016000" cy="609600"/>
          </a:xfrm>
          <a:prstGeom prst="actionButtonHom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91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91BA2AAA-EF18-486F-B844-827ACD1F3E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76" y="822961"/>
            <a:ext cx="4616501" cy="570783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579129" y="94342"/>
            <a:ext cx="5486400" cy="6294783"/>
            <a:chOff x="5488977" y="243881"/>
            <a:chExt cx="5486400" cy="6294783"/>
          </a:xfrm>
        </p:grpSpPr>
        <p:pic>
          <p:nvPicPr>
            <p:cNvPr id="14" name="图片 2">
              <a:extLst>
                <a:ext uri="{FF2B5EF4-FFF2-40B4-BE49-F238E27FC236}">
                  <a16:creationId xmlns="" xmlns:a16="http://schemas.microsoft.com/office/drawing/2014/main" id="{F27050A3-D75C-44F5-9138-3D804F362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8977" y="243881"/>
              <a:ext cx="5486400" cy="6294783"/>
            </a:xfrm>
            <a:prstGeom prst="rect">
              <a:avLst/>
            </a:prstGeom>
          </p:spPr>
        </p:pic>
        <p:sp>
          <p:nvSpPr>
            <p:cNvPr id="15" name="Shape 887">
              <a:extLst>
                <a:ext uri="{FF2B5EF4-FFF2-40B4-BE49-F238E27FC236}">
                  <a16:creationId xmlns="" xmlns:a16="http://schemas.microsoft.com/office/drawing/2014/main" id="{68799B33-A1D7-4384-BE31-92155929E967}"/>
                </a:ext>
              </a:extLst>
            </p:cNvPr>
            <p:cNvSpPr/>
            <p:nvPr/>
          </p:nvSpPr>
          <p:spPr>
            <a:xfrm>
              <a:off x="7391089" y="1668183"/>
              <a:ext cx="3438147" cy="66684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eaLnBrk="1" hangingPunct="1"/>
              <a:r>
                <a:rPr lang="pt-BR" alt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Khái quát hoá lại những kiến thức đã học từ tuần </a:t>
              </a:r>
              <a:r>
                <a:rPr lang="pt-BR" altLang="en-US" sz="20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1-18.</a:t>
              </a:r>
              <a:endPara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4">
              <a:extLst>
                <a:ext uri="{FF2B5EF4-FFF2-40B4-BE49-F238E27FC236}">
                  <a16:creationId xmlns="" xmlns:a16="http://schemas.microsoft.com/office/drawing/2014/main" id="{71EB3B47-8A20-4B10-948E-7CE326A89863}"/>
                </a:ext>
              </a:extLst>
            </p:cNvPr>
            <p:cNvSpPr txBox="1"/>
            <p:nvPr/>
          </p:nvSpPr>
          <p:spPr>
            <a:xfrm>
              <a:off x="6525069" y="1703328"/>
              <a:ext cx="8762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latin typeface="字魂7号-温暖童稚体" panose="00000500000000000000" pitchFamily="2" charset="-122"/>
                  <a:ea typeface="字魂7号-温暖童稚体" panose="00000500000000000000" pitchFamily="2" charset="-122"/>
                </a:rPr>
                <a:t>01</a:t>
              </a:r>
              <a:endParaRPr lang="zh-CN" altLang="en-US" sz="40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endParaRPr>
            </a:p>
          </p:txBody>
        </p:sp>
        <p:sp>
          <p:nvSpPr>
            <p:cNvPr id="17" name="文本框 6">
              <a:extLst>
                <a:ext uri="{FF2B5EF4-FFF2-40B4-BE49-F238E27FC236}">
                  <a16:creationId xmlns="" xmlns:a16="http://schemas.microsoft.com/office/drawing/2014/main" id="{C4D8C0A7-53F6-45F0-990A-CCA6C0E7E67B}"/>
                </a:ext>
              </a:extLst>
            </p:cNvPr>
            <p:cNvSpPr txBox="1"/>
            <p:nvPr/>
          </p:nvSpPr>
          <p:spPr>
            <a:xfrm>
              <a:off x="6556914" y="2777599"/>
              <a:ext cx="8762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latin typeface="字魂7号-温暖童稚体" panose="00000500000000000000" pitchFamily="2" charset="-122"/>
                  <a:ea typeface="字魂7号-温暖童稚体" panose="00000500000000000000" pitchFamily="2" charset="-122"/>
                </a:rPr>
                <a:t>02</a:t>
              </a:r>
              <a:endParaRPr lang="zh-CN" altLang="en-US" sz="40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endParaRPr>
            </a:p>
          </p:txBody>
        </p:sp>
        <p:sp>
          <p:nvSpPr>
            <p:cNvPr id="18" name="文本框 8">
              <a:extLst>
                <a:ext uri="{FF2B5EF4-FFF2-40B4-BE49-F238E27FC236}">
                  <a16:creationId xmlns="" xmlns:a16="http://schemas.microsoft.com/office/drawing/2014/main" id="{7BC591A7-7387-4A05-80FE-F9C13376618B}"/>
                </a:ext>
              </a:extLst>
            </p:cNvPr>
            <p:cNvSpPr txBox="1"/>
            <p:nvPr/>
          </p:nvSpPr>
          <p:spPr>
            <a:xfrm>
              <a:off x="6556914" y="3855815"/>
              <a:ext cx="8762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latin typeface="字魂7号-温暖童稚体" panose="00000500000000000000" pitchFamily="2" charset="-122"/>
                  <a:ea typeface="字魂7号-温暖童稚体" panose="00000500000000000000" pitchFamily="2" charset="-122"/>
                </a:rPr>
                <a:t>03</a:t>
              </a:r>
              <a:endParaRPr lang="zh-CN" altLang="en-US" sz="40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endParaRPr>
            </a:p>
          </p:txBody>
        </p:sp>
        <p:sp>
          <p:nvSpPr>
            <p:cNvPr id="19" name="文本框 10">
              <a:extLst>
                <a:ext uri="{FF2B5EF4-FFF2-40B4-BE49-F238E27FC236}">
                  <a16:creationId xmlns="" xmlns:a16="http://schemas.microsoft.com/office/drawing/2014/main" id="{730D4810-94D9-4D2A-9ECC-8EFE1D9ECE86}"/>
                </a:ext>
              </a:extLst>
            </p:cNvPr>
            <p:cNvSpPr txBox="1"/>
            <p:nvPr/>
          </p:nvSpPr>
          <p:spPr>
            <a:xfrm>
              <a:off x="6556914" y="4965450"/>
              <a:ext cx="8762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latin typeface="字魂7号-温暖童稚体" panose="00000500000000000000" pitchFamily="2" charset="-122"/>
                  <a:ea typeface="字魂7号-温暖童稚体" panose="00000500000000000000" pitchFamily="2" charset="-122"/>
                </a:rPr>
                <a:t>04</a:t>
              </a:r>
              <a:endParaRPr lang="zh-CN" altLang="en-US" sz="40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endParaRPr>
            </a:p>
          </p:txBody>
        </p:sp>
        <p:sp>
          <p:nvSpPr>
            <p:cNvPr id="20" name="Shape 887">
              <a:extLst>
                <a:ext uri="{FF2B5EF4-FFF2-40B4-BE49-F238E27FC236}">
                  <a16:creationId xmlns="" xmlns:a16="http://schemas.microsoft.com/office/drawing/2014/main" id="{68799B33-A1D7-4384-BE31-92155929E967}"/>
                </a:ext>
              </a:extLst>
            </p:cNvPr>
            <p:cNvSpPr/>
            <p:nvPr/>
          </p:nvSpPr>
          <p:spPr>
            <a:xfrm>
              <a:off x="7433170" y="2798117"/>
              <a:ext cx="3438147" cy="66684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eaLnBrk="1" hangingPunct="1"/>
              <a:r>
                <a:rPr lang="pt-BR" alt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 dụng những kiến thức đã học để làm 1 số bài tập.</a:t>
              </a:r>
              <a:endPara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Shape 887">
              <a:extLst>
                <a:ext uri="{FF2B5EF4-FFF2-40B4-BE49-F238E27FC236}">
                  <a16:creationId xmlns="" xmlns:a16="http://schemas.microsoft.com/office/drawing/2014/main" id="{68799B33-A1D7-4384-BE31-92155929E967}"/>
                </a:ext>
              </a:extLst>
            </p:cNvPr>
            <p:cNvSpPr/>
            <p:nvPr/>
          </p:nvSpPr>
          <p:spPr>
            <a:xfrm>
              <a:off x="7287028" y="3896852"/>
              <a:ext cx="3584289" cy="66684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eaLnBrk="1" hangingPunct="1"/>
              <a:r>
                <a:rPr lang="pt-BR" alt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thành những kỹ năng, ứng xử trong cuộc sống hằng ngày.</a:t>
              </a:r>
              <a:endPara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Shape 887">
              <a:extLst>
                <a:ext uri="{FF2B5EF4-FFF2-40B4-BE49-F238E27FC236}">
                  <a16:creationId xmlns="" xmlns:a16="http://schemas.microsoft.com/office/drawing/2014/main" id="{68799B33-A1D7-4384-BE31-92155929E967}"/>
                </a:ext>
              </a:extLst>
            </p:cNvPr>
            <p:cNvSpPr/>
            <p:nvPr/>
          </p:nvSpPr>
          <p:spPr>
            <a:xfrm>
              <a:off x="7318017" y="4995587"/>
              <a:ext cx="3584289" cy="128240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eaLnBrk="1" hangingPunct="1"/>
              <a:r>
                <a:rPr lang="pt-BR" alt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 thực hiện cuộc vận động </a:t>
              </a:r>
              <a:r>
                <a:rPr lang="pt-BR" altLang="en-US" sz="20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 </a:t>
              </a:r>
              <a:r>
                <a:rPr lang="pt-BR" alt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Xây dựng trường học thân thiện học sinh tích cực”</a:t>
              </a:r>
              <a:endPara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hangingPunct="1"/>
              <a:r>
                <a:rPr lang="pt-BR" altLang="en-US" sz="20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Subtitle 3">
            <a:extLst>
              <a:ext uri="{FF2B5EF4-FFF2-40B4-BE49-F238E27FC236}">
                <a16:creationId xmlns="" xmlns:a16="http://schemas.microsoft.com/office/drawing/2014/main" id="{71EA2D30-2B47-43CD-A5D8-CA8F231E6875}"/>
              </a:ext>
            </a:extLst>
          </p:cNvPr>
          <p:cNvSpPr txBox="1">
            <a:spLocks/>
          </p:cNvSpPr>
          <p:nvPr/>
        </p:nvSpPr>
        <p:spPr>
          <a:xfrm>
            <a:off x="-445319" y="94342"/>
            <a:ext cx="4617920" cy="728619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32148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77891" y="762000"/>
            <a:ext cx="7590539" cy="34163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>
                  <a:prstDash val="solid"/>
                </a:ln>
                <a:latin typeface="+mn-lt"/>
                <a:cs typeface="+mn-cs"/>
              </a:rPr>
              <a:t>CÂU HỎI 4</a:t>
            </a:r>
            <a:r>
              <a:rPr lang="vi-VN" sz="5400" b="1" dirty="0">
                <a:ln>
                  <a:prstDash val="solid"/>
                </a:ln>
                <a:latin typeface="+mn-lt"/>
                <a:cs typeface="+mn-cs"/>
              </a:rPr>
              <a:t> </a:t>
            </a:r>
            <a:endParaRPr lang="en-US" sz="5400" b="1" dirty="0">
              <a:ln>
                <a:prstDash val="solid"/>
              </a:ln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>
                  <a:prstDash val="solid"/>
                </a:ln>
                <a:latin typeface="+mj-lt"/>
                <a:cs typeface="+mn-cs"/>
              </a:rPr>
              <a:t>Đây là một truyền thống </a:t>
            </a:r>
            <a:endParaRPr lang="en-US" sz="5400" b="1" dirty="0">
              <a:ln>
                <a:prstDash val="solid"/>
              </a:ln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>
                  <a:prstDash val="solid"/>
                </a:ln>
                <a:latin typeface="+mj-lt"/>
                <a:cs typeface="+mn-cs"/>
              </a:rPr>
              <a:t>tốt đẹp của dân tộc ta.</a:t>
            </a:r>
            <a:endParaRPr lang="en-US" sz="5400" b="1" dirty="0">
              <a:ln>
                <a:prstDash val="solid"/>
              </a:ln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>
                  <a:prstDash val="solid"/>
                </a:ln>
                <a:latin typeface="+mj-lt"/>
                <a:cs typeface="+mn-cs"/>
              </a:rPr>
              <a:t> ( Gồm 8 chữ cái)</a:t>
            </a:r>
            <a:r>
              <a:rPr lang="vi-VN" sz="54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latin typeface="+mj-lt"/>
                <a:cs typeface="+mn-cs"/>
              </a:rPr>
              <a:t> </a:t>
            </a:r>
          </a:p>
        </p:txBody>
      </p:sp>
      <p:sp>
        <p:nvSpPr>
          <p:cNvPr id="31" name="Action Button: Home 30">
            <a:hlinkClick r:id="rId2" action="ppaction://hlinksldjump" highlightClick="1"/>
          </p:cNvPr>
          <p:cNvSpPr/>
          <p:nvPr/>
        </p:nvSpPr>
        <p:spPr>
          <a:xfrm>
            <a:off x="11207750" y="6186488"/>
            <a:ext cx="1016000" cy="609600"/>
          </a:xfrm>
          <a:prstGeom prst="actionButtonHom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72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9537" y="762000"/>
            <a:ext cx="9932527" cy="378565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CÂU HỎI 5</a:t>
            </a:r>
            <a:r>
              <a:rPr lang="vi-VN" sz="6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endParaRPr lang="en-US" sz="6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Con số đánh giá </a:t>
            </a:r>
            <a:endParaRPr lang="en-US" sz="6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kết quả bài làm của học sinh. </a:t>
            </a:r>
            <a:endParaRPr lang="en-US" sz="6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( Gồm 4 chữ cái)</a:t>
            </a:r>
            <a:endParaRPr lang="en-US" sz="6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Action Button: Home 30">
            <a:hlinkClick r:id="rId2" action="ppaction://hlinksldjump" highlightClick="1"/>
          </p:cNvPr>
          <p:cNvSpPr/>
          <p:nvPr/>
        </p:nvSpPr>
        <p:spPr>
          <a:xfrm>
            <a:off x="11207750" y="6186488"/>
            <a:ext cx="1016000" cy="609600"/>
          </a:xfrm>
          <a:prstGeom prst="actionButtonHom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98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4479" y="1219200"/>
            <a:ext cx="8129148" cy="34163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 HỎI 6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 cô thường chuẩn bị 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thứ này trước khi lên lớp. 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Gồm 6 chữ cái).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Action Button: Home 30">
            <a:hlinkClick r:id="rId2" action="ppaction://hlinksldjump" highlightClick="1"/>
          </p:cNvPr>
          <p:cNvSpPr/>
          <p:nvPr/>
        </p:nvSpPr>
        <p:spPr>
          <a:xfrm>
            <a:off x="11207750" y="6186488"/>
            <a:ext cx="1016000" cy="609600"/>
          </a:xfrm>
          <a:prstGeom prst="actionButtonHom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98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93345" y="838200"/>
            <a:ext cx="9334350" cy="378565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CÂU HỎI 7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Ngày Nhà giáo Việt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Nam, học sinh 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tặng thầy cô . . .để 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tỏ lòng biết ơn công lao dạy dỗ. 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( Gồm 3 chữ cái)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Action Button: Home 34">
            <a:hlinkClick r:id="rId2" action="ppaction://hlinksldjump" highlightClick="1"/>
          </p:cNvPr>
          <p:cNvSpPr/>
          <p:nvPr/>
        </p:nvSpPr>
        <p:spPr>
          <a:xfrm>
            <a:off x="11207750" y="6186488"/>
            <a:ext cx="1016000" cy="609600"/>
          </a:xfrm>
          <a:prstGeom prst="actionButtonHom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98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61">
            <a:extLst>
              <a:ext uri="{FF2B5EF4-FFF2-40B4-BE49-F238E27FC236}">
                <a16:creationId xmlns="" xmlns:a16="http://schemas.microsoft.com/office/drawing/2014/main" id="{ABB93FC1-E435-4BDC-B4C0-CECCDB3211CA}"/>
              </a:ext>
            </a:extLst>
          </p:cNvPr>
          <p:cNvGrpSpPr/>
          <p:nvPr/>
        </p:nvGrpSpPr>
        <p:grpSpPr>
          <a:xfrm>
            <a:off x="456019" y="360104"/>
            <a:ext cx="2302174" cy="1784234"/>
            <a:chOff x="0" y="0"/>
            <a:chExt cx="935238" cy="845749"/>
          </a:xfrm>
        </p:grpSpPr>
        <p:sp>
          <p:nvSpPr>
            <p:cNvPr id="6" name="Shape 1259">
              <a:extLst>
                <a:ext uri="{FF2B5EF4-FFF2-40B4-BE49-F238E27FC236}">
                  <a16:creationId xmlns="" xmlns:a16="http://schemas.microsoft.com/office/drawing/2014/main" id="{563B9DDD-E354-4646-827F-F87567DDE89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="" xmlns:a16="http://schemas.microsoft.com/office/drawing/2014/main" id="{68DC97A5-708B-4C8B-83F4-4176C4289E6F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47AE0543-7D2F-487F-A799-3D193E160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960" y="1473653"/>
            <a:ext cx="4775124" cy="5410114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21170" y="2815022"/>
            <a:ext cx="765175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21170" y="4197735"/>
            <a:ext cx="7577138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11" name="Subtitle 3">
            <a:extLst>
              <a:ext uri="{FF2B5EF4-FFF2-40B4-BE49-F238E27FC236}">
                <a16:creationId xmlns="" xmlns:a16="http://schemas.microsoft.com/office/drawing/2014/main" id="{71EA2D30-2B47-43CD-A5D8-CA8F231E6875}"/>
              </a:ext>
            </a:extLst>
          </p:cNvPr>
          <p:cNvSpPr txBox="1">
            <a:spLocks/>
          </p:cNvSpPr>
          <p:nvPr/>
        </p:nvSpPr>
        <p:spPr>
          <a:xfrm>
            <a:off x="1380056" y="1937980"/>
            <a:ext cx="4810882" cy="817817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96188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21239"/>
            <a:ext cx="12191980" cy="6857990"/>
          </a:xfrm>
          <a:prstGeom prst="rect">
            <a:avLst/>
          </a:prstGeom>
        </p:spPr>
      </p:pic>
      <p:pic>
        <p:nvPicPr>
          <p:cNvPr id="6" name="图片 5" descr="图片包含 电视&#10;&#10;自动生成的说明">
            <a:extLst>
              <a:ext uri="{FF2B5EF4-FFF2-40B4-BE49-F238E27FC236}">
                <a16:creationId xmlns="" xmlns:a16="http://schemas.microsoft.com/office/drawing/2014/main" id="{702AFC1F-0A5F-41CE-BC59-7263F8BFB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/>
        </p:blipFill>
        <p:spPr>
          <a:xfrm flipH="1">
            <a:off x="-459879" y="1085754"/>
            <a:ext cx="7891099" cy="569193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A3B044F5-1663-43DD-AB23-C7114D9B3FCD}"/>
              </a:ext>
            </a:extLst>
          </p:cNvPr>
          <p:cNvSpPr txBox="1"/>
          <p:nvPr/>
        </p:nvSpPr>
        <p:spPr>
          <a:xfrm>
            <a:off x="2051547" y="1431679"/>
            <a:ext cx="286824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600" dirty="0">
                <a:solidFill>
                  <a:srgbClr val="945641"/>
                </a:solidFill>
                <a:latin typeface="小白" panose="02010601030101010101" pitchFamily="2" charset="-122"/>
                <a:ea typeface="小白" panose="02010601030101010101" pitchFamily="2" charset="-122"/>
              </a:rPr>
              <a:t>01</a:t>
            </a:r>
            <a:endParaRPr lang="zh-CN" altLang="en-US" sz="16600" dirty="0">
              <a:solidFill>
                <a:srgbClr val="945641"/>
              </a:solidFill>
              <a:latin typeface="小白" panose="02010601030101010101" pitchFamily="2" charset="-122"/>
              <a:ea typeface="小白" panose="02010601030101010101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6558C2E4-2D4A-44BF-8D0A-274BBA6E66C2}"/>
              </a:ext>
            </a:extLst>
          </p:cNvPr>
          <p:cNvSpPr txBox="1"/>
          <p:nvPr/>
        </p:nvSpPr>
        <p:spPr>
          <a:xfrm>
            <a:off x="1676400" y="3663059"/>
            <a:ext cx="4225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945641"/>
                </a:solidFill>
                <a:latin typeface="字魂7号-温暖童稚体" panose="00000500000000000000" pitchFamily="2" charset="-122"/>
                <a:ea typeface="字魂7号-温暖童稚体" panose="00000500000000000000" pitchFamily="2" charset="-122"/>
              </a:rPr>
              <a:t>Contents</a:t>
            </a:r>
            <a:endParaRPr lang="zh-CN" altLang="en-US" sz="4800" b="1" dirty="0">
              <a:solidFill>
                <a:srgbClr val="945641"/>
              </a:solidFill>
              <a:latin typeface="字魂7号-温暖童稚体" panose="00000500000000000000" pitchFamily="2" charset="-122"/>
              <a:ea typeface="字魂7号-温暖童稚体" panose="00000500000000000000" pitchFamily="2" charset="-122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="" xmlns:a16="http://schemas.microsoft.com/office/drawing/2014/main" id="{71EA2D30-2B47-43CD-A5D8-CA8F231E6875}"/>
              </a:ext>
            </a:extLst>
          </p:cNvPr>
          <p:cNvSpPr txBox="1">
            <a:spLocks/>
          </p:cNvSpPr>
          <p:nvPr/>
        </p:nvSpPr>
        <p:spPr>
          <a:xfrm>
            <a:off x="6520814" y="2705983"/>
            <a:ext cx="4617920" cy="1488502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KIẾN THỨC ĐÃ HỌC</a:t>
            </a:r>
          </a:p>
        </p:txBody>
      </p:sp>
    </p:spTree>
    <p:extLst>
      <p:ext uri="{BB962C8B-B14F-4D97-AF65-F5344CB8AC3E}">
        <p14:creationId xmlns:p14="http://schemas.microsoft.com/office/powerpoint/2010/main" val="318840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9881DC6B-0330-4703-B77C-C2CA731B02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6" y="146538"/>
            <a:ext cx="6858000" cy="685800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="" xmlns:a16="http://schemas.microsoft.com/office/drawing/2014/main" id="{5515A1F4-1A0D-41AB-982B-981675AC8632}"/>
              </a:ext>
            </a:extLst>
          </p:cNvPr>
          <p:cNvGrpSpPr/>
          <p:nvPr/>
        </p:nvGrpSpPr>
        <p:grpSpPr>
          <a:xfrm>
            <a:off x="3508196" y="1614118"/>
            <a:ext cx="467620" cy="422875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="" xmlns:a16="http://schemas.microsoft.com/office/drawing/2014/main" id="{C930BEF5-B27C-41BD-9898-D208A39B893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="" xmlns:a16="http://schemas.microsoft.com/office/drawing/2014/main" id="{DFD20A7D-2320-4972-93B2-0924B5DE97A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6B9B7822-2047-447C-B62F-5B78D6411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5388" y="-368969"/>
            <a:ext cx="6678511" cy="6678511"/>
          </a:xfrm>
          <a:prstGeom prst="rect">
            <a:avLst/>
          </a:prstGeom>
        </p:spPr>
      </p:pic>
      <p:sp>
        <p:nvSpPr>
          <p:cNvPr id="9" name="Shape 887">
            <a:extLst>
              <a:ext uri="{FF2B5EF4-FFF2-40B4-BE49-F238E27FC236}">
                <a16:creationId xmlns="" xmlns:a16="http://schemas.microsoft.com/office/drawing/2014/main" id="{B2FCABB2-B52B-43EA-A5E3-E95B2BED0534}"/>
              </a:ext>
            </a:extLst>
          </p:cNvPr>
          <p:cNvSpPr/>
          <p:nvPr/>
        </p:nvSpPr>
        <p:spPr>
          <a:xfrm>
            <a:off x="1491466" y="2552501"/>
            <a:ext cx="4617786" cy="3202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160000"/>
              </a:lnSpc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Kể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nêu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kiến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thức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ghi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nhớ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qua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đạo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đức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tuần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1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đến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tuần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18</a:t>
            </a:r>
            <a:endParaRPr sz="3200" b="1" dirty="0">
              <a:solidFill>
                <a:srgbClr val="C00000"/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09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312753" y="798563"/>
            <a:ext cx="6158086" cy="1350602"/>
            <a:chOff x="-41990" y="240669"/>
            <a:chExt cx="5852963" cy="3203728"/>
          </a:xfrm>
        </p:grpSpPr>
        <p:grpSp>
          <p:nvGrpSpPr>
            <p:cNvPr id="2" name="Group 1"/>
            <p:cNvGrpSpPr/>
            <p:nvPr/>
          </p:nvGrpSpPr>
          <p:grpSpPr>
            <a:xfrm>
              <a:off x="-41990" y="240669"/>
              <a:ext cx="5852963" cy="3203728"/>
              <a:chOff x="-41990" y="304800"/>
              <a:chExt cx="5852963" cy="3203728"/>
            </a:xfrm>
          </p:grpSpPr>
          <p:pic>
            <p:nvPicPr>
              <p:cNvPr id="4" name="图片 3">
                <a:extLst>
                  <a:ext uri="{FF2B5EF4-FFF2-40B4-BE49-F238E27FC236}">
                    <a16:creationId xmlns="" xmlns:a16="http://schemas.microsoft.com/office/drawing/2014/main" id="{41B72D8B-8AB1-44D0-BC6E-68395FBAB1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065" b="22198"/>
              <a:stretch/>
            </p:blipFill>
            <p:spPr>
              <a:xfrm>
                <a:off x="-41990" y="304800"/>
                <a:ext cx="5852963" cy="3203728"/>
              </a:xfrm>
              <a:prstGeom prst="rect">
                <a:avLst/>
              </a:prstGeom>
            </p:spPr>
          </p:pic>
          <p:sp>
            <p:nvSpPr>
              <p:cNvPr id="5" name="Shape 887">
                <a:extLst>
                  <a:ext uri="{FF2B5EF4-FFF2-40B4-BE49-F238E27FC236}">
                    <a16:creationId xmlns="" xmlns:a16="http://schemas.microsoft.com/office/drawing/2014/main" id="{FF774C26-45CF-4CEB-9BA9-5D8E58F2C456}"/>
                  </a:ext>
                </a:extLst>
              </p:cNvPr>
              <p:cNvSpPr/>
              <p:nvPr/>
            </p:nvSpPr>
            <p:spPr>
              <a:xfrm>
                <a:off x="2394202" y="2023025"/>
                <a:ext cx="2250232" cy="25096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25400" tIns="25400" rIns="25400" bIns="25400" anchor="ctr">
                <a:spAutoFit/>
              </a:bodyPr>
              <a:lstStyle/>
              <a:p>
                <a:pPr>
                  <a:lnSpc>
                    <a:spcPct val="160000"/>
                  </a:lnSpc>
                  <a:defRPr sz="2000">
                    <a:latin typeface="Slabo 27px"/>
                    <a:ea typeface="Slabo 27px"/>
                    <a:cs typeface="Slabo 27px"/>
                    <a:sym typeface="Slabo 27px"/>
                  </a:defRPr>
                </a:pPr>
                <a:endParaRPr sz="900" dirty="0">
                  <a:latin typeface="仓耳玄三M W05" panose="02020400000000000000" pitchFamily="18" charset="-122"/>
                  <a:ea typeface="仓耳玄三M W05" panose="02020400000000000000" pitchFamily="18" charset="-122"/>
                </a:endParaRPr>
              </a:p>
            </p:txBody>
          </p:sp>
          <p:sp>
            <p:nvSpPr>
              <p:cNvPr id="6" name="文本框 5">
                <a:extLst>
                  <a:ext uri="{FF2B5EF4-FFF2-40B4-BE49-F238E27FC236}">
                    <a16:creationId xmlns="" xmlns:a16="http://schemas.microsoft.com/office/drawing/2014/main" id="{FA9CCB34-8EC9-4117-8E70-C36A92B85CB1}"/>
                  </a:ext>
                </a:extLst>
              </p:cNvPr>
              <p:cNvSpPr txBox="1"/>
              <p:nvPr/>
            </p:nvSpPr>
            <p:spPr>
              <a:xfrm>
                <a:off x="1262034" y="1802933"/>
                <a:ext cx="87625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b="1" dirty="0">
                    <a:latin typeface="字魂7号-温暖童稚体" panose="00000500000000000000" pitchFamily="2" charset="-122"/>
                    <a:ea typeface="字魂7号-温暖童稚体" panose="00000500000000000000" pitchFamily="2" charset="-122"/>
                  </a:rPr>
                  <a:t>01</a:t>
                </a:r>
                <a:endParaRPr lang="zh-CN" altLang="en-US" sz="4000" b="1" dirty="0">
                  <a:latin typeface="字魂7号-温暖童稚体" panose="00000500000000000000" pitchFamily="2" charset="-122"/>
                  <a:ea typeface="字魂7号-温暖童稚体" panose="00000500000000000000" pitchFamily="2" charset="-122"/>
                </a:endParaRPr>
              </a:p>
            </p:txBody>
          </p:sp>
        </p:grpSp>
        <p:sp>
          <p:nvSpPr>
            <p:cNvPr id="10" name="Shape 887">
              <a:extLst>
                <a:ext uri="{FF2B5EF4-FFF2-40B4-BE49-F238E27FC236}">
                  <a16:creationId xmlns="" xmlns:a16="http://schemas.microsoft.com/office/drawing/2014/main" id="{B2FCABB2-B52B-43EA-A5E3-E95B2BED0534}"/>
                </a:ext>
              </a:extLst>
            </p:cNvPr>
            <p:cNvSpPr/>
            <p:nvPr/>
          </p:nvSpPr>
          <p:spPr>
            <a:xfrm>
              <a:off x="2026332" y="1738802"/>
              <a:ext cx="2831963" cy="5437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>
                <a:lnSpc>
                  <a:spcPct val="160000"/>
                </a:lnSpc>
                <a:defRPr sz="2000">
                  <a:latin typeface="Slabo 27px"/>
                  <a:ea typeface="Slabo 27px"/>
                  <a:cs typeface="Slabo 27px"/>
                  <a:sym typeface="Slabo 27px"/>
                </a:defRPr>
              </a:pP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Trung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thực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trong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học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tập</a:t>
              </a:r>
              <a:endParaRPr sz="20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251737" y="2142297"/>
            <a:ext cx="5879312" cy="1225844"/>
            <a:chOff x="213922" y="3124200"/>
            <a:chExt cx="5852963" cy="3203728"/>
          </a:xfrm>
        </p:grpSpPr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A2B01138-65A3-47B1-8565-F0539CE99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5" b="22198"/>
            <a:stretch/>
          </p:blipFill>
          <p:spPr>
            <a:xfrm>
              <a:off x="213922" y="3124200"/>
              <a:ext cx="5852963" cy="3203728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="" xmlns:a16="http://schemas.microsoft.com/office/drawing/2014/main" id="{8E77FF3B-3E13-4F3A-B7BF-9FE89861AD25}"/>
                </a:ext>
              </a:extLst>
            </p:cNvPr>
            <p:cNvSpPr txBox="1"/>
            <p:nvPr/>
          </p:nvSpPr>
          <p:spPr>
            <a:xfrm>
              <a:off x="1470584" y="4101783"/>
              <a:ext cx="876256" cy="707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 smtClean="0">
                  <a:latin typeface="字魂7号-温暖童稚体" panose="00000500000000000000" pitchFamily="2" charset="-122"/>
                  <a:ea typeface="字魂7号-温暖童稚体" panose="00000500000000000000" pitchFamily="2" charset="-122"/>
                </a:rPr>
                <a:t>02</a:t>
              </a:r>
              <a:endParaRPr lang="zh-CN" altLang="en-US" sz="40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endParaRPr>
            </a:p>
          </p:txBody>
        </p:sp>
        <p:sp>
          <p:nvSpPr>
            <p:cNvPr id="11" name="Shape 887">
              <a:extLst>
                <a:ext uri="{FF2B5EF4-FFF2-40B4-BE49-F238E27FC236}">
                  <a16:creationId xmlns="" xmlns:a16="http://schemas.microsoft.com/office/drawing/2014/main" id="{B2FCABB2-B52B-43EA-A5E3-E95B2BED0534}"/>
                </a:ext>
              </a:extLst>
            </p:cNvPr>
            <p:cNvSpPr/>
            <p:nvPr/>
          </p:nvSpPr>
          <p:spPr>
            <a:xfrm>
              <a:off x="2346840" y="4670660"/>
              <a:ext cx="2610662" cy="5437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>
                <a:lnSpc>
                  <a:spcPct val="160000"/>
                </a:lnSpc>
                <a:defRPr sz="2000">
                  <a:latin typeface="Slabo 27px"/>
                  <a:ea typeface="Slabo 27px"/>
                  <a:cs typeface="Slabo 27px"/>
                  <a:sym typeface="Slabo 27px"/>
                </a:defRPr>
              </a:pP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Vượt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khó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trong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học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tập</a:t>
              </a:r>
              <a:endParaRPr sz="20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-158116" y="3334339"/>
            <a:ext cx="5879312" cy="1225844"/>
            <a:chOff x="213922" y="3124200"/>
            <a:chExt cx="5852963" cy="3203728"/>
          </a:xfrm>
        </p:grpSpPr>
        <p:pic>
          <p:nvPicPr>
            <p:cNvPr id="40" name="图片 6">
              <a:extLst>
                <a:ext uri="{FF2B5EF4-FFF2-40B4-BE49-F238E27FC236}">
                  <a16:creationId xmlns="" xmlns:a16="http://schemas.microsoft.com/office/drawing/2014/main" id="{A2B01138-65A3-47B1-8565-F0539CE99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5" b="22198"/>
            <a:stretch/>
          </p:blipFill>
          <p:spPr>
            <a:xfrm>
              <a:off x="213922" y="3124200"/>
              <a:ext cx="5852963" cy="3203728"/>
            </a:xfrm>
            <a:prstGeom prst="rect">
              <a:avLst/>
            </a:prstGeom>
          </p:spPr>
        </p:pic>
        <p:sp>
          <p:nvSpPr>
            <p:cNvPr id="41" name="文本框 8">
              <a:extLst>
                <a:ext uri="{FF2B5EF4-FFF2-40B4-BE49-F238E27FC236}">
                  <a16:creationId xmlns="" xmlns:a16="http://schemas.microsoft.com/office/drawing/2014/main" id="{8E77FF3B-3E13-4F3A-B7BF-9FE89861AD25}"/>
                </a:ext>
              </a:extLst>
            </p:cNvPr>
            <p:cNvSpPr txBox="1"/>
            <p:nvPr/>
          </p:nvSpPr>
          <p:spPr>
            <a:xfrm>
              <a:off x="1470584" y="4101783"/>
              <a:ext cx="876256" cy="1850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 smtClean="0">
                  <a:latin typeface="字魂7号-温暖童稚体" panose="00000500000000000000" pitchFamily="2" charset="-122"/>
                  <a:ea typeface="字魂7号-温暖童稚体" panose="00000500000000000000" pitchFamily="2" charset="-122"/>
                </a:rPr>
                <a:t>03</a:t>
              </a:r>
              <a:endParaRPr lang="zh-CN" altLang="en-US" sz="40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endParaRPr>
            </a:p>
          </p:txBody>
        </p:sp>
        <p:sp>
          <p:nvSpPr>
            <p:cNvPr id="42" name="Shape 887">
              <a:extLst>
                <a:ext uri="{FF2B5EF4-FFF2-40B4-BE49-F238E27FC236}">
                  <a16:creationId xmlns="" xmlns:a16="http://schemas.microsoft.com/office/drawing/2014/main" id="{B2FCABB2-B52B-43EA-A5E3-E95B2BED0534}"/>
                </a:ext>
              </a:extLst>
            </p:cNvPr>
            <p:cNvSpPr/>
            <p:nvPr/>
          </p:nvSpPr>
          <p:spPr>
            <a:xfrm>
              <a:off x="2346840" y="4232002"/>
              <a:ext cx="2610662" cy="142105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>
                <a:lnSpc>
                  <a:spcPct val="160000"/>
                </a:lnSpc>
                <a:defRPr sz="2000">
                  <a:latin typeface="Slabo 27px"/>
                  <a:ea typeface="Slabo 27px"/>
                  <a:cs typeface="Slabo 27px"/>
                  <a:sym typeface="Slabo 27px"/>
                </a:defRPr>
              </a:pP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Bày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tỏ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ý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kiến</a:t>
              </a:r>
              <a:endParaRPr sz="20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-173366" y="4721167"/>
            <a:ext cx="5879312" cy="1225844"/>
            <a:chOff x="213922" y="3124200"/>
            <a:chExt cx="5852963" cy="3203728"/>
          </a:xfrm>
        </p:grpSpPr>
        <p:pic>
          <p:nvPicPr>
            <p:cNvPr id="44" name="图片 6">
              <a:extLst>
                <a:ext uri="{FF2B5EF4-FFF2-40B4-BE49-F238E27FC236}">
                  <a16:creationId xmlns="" xmlns:a16="http://schemas.microsoft.com/office/drawing/2014/main" id="{A2B01138-65A3-47B1-8565-F0539CE99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5" b="22198"/>
            <a:stretch/>
          </p:blipFill>
          <p:spPr>
            <a:xfrm>
              <a:off x="213922" y="3124200"/>
              <a:ext cx="5852963" cy="3203728"/>
            </a:xfrm>
            <a:prstGeom prst="rect">
              <a:avLst/>
            </a:prstGeom>
          </p:spPr>
        </p:pic>
        <p:sp>
          <p:nvSpPr>
            <p:cNvPr id="45" name="文本框 8">
              <a:extLst>
                <a:ext uri="{FF2B5EF4-FFF2-40B4-BE49-F238E27FC236}">
                  <a16:creationId xmlns="" xmlns:a16="http://schemas.microsoft.com/office/drawing/2014/main" id="{8E77FF3B-3E13-4F3A-B7BF-9FE89861AD25}"/>
                </a:ext>
              </a:extLst>
            </p:cNvPr>
            <p:cNvSpPr txBox="1"/>
            <p:nvPr/>
          </p:nvSpPr>
          <p:spPr>
            <a:xfrm>
              <a:off x="1470584" y="4101783"/>
              <a:ext cx="876256" cy="1850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 smtClean="0">
                  <a:latin typeface="字魂7号-温暖童稚体" panose="00000500000000000000" pitchFamily="2" charset="-122"/>
                  <a:ea typeface="字魂7号-温暖童稚体" panose="00000500000000000000" pitchFamily="2" charset="-122"/>
                </a:rPr>
                <a:t>04</a:t>
              </a:r>
              <a:endParaRPr lang="zh-CN" altLang="en-US" sz="40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endParaRPr>
            </a:p>
          </p:txBody>
        </p:sp>
        <p:sp>
          <p:nvSpPr>
            <p:cNvPr id="46" name="Shape 887">
              <a:extLst>
                <a:ext uri="{FF2B5EF4-FFF2-40B4-BE49-F238E27FC236}">
                  <a16:creationId xmlns="" xmlns:a16="http://schemas.microsoft.com/office/drawing/2014/main" id="{B2FCABB2-B52B-43EA-A5E3-E95B2BED0534}"/>
                </a:ext>
              </a:extLst>
            </p:cNvPr>
            <p:cNvSpPr/>
            <p:nvPr/>
          </p:nvSpPr>
          <p:spPr>
            <a:xfrm>
              <a:off x="2346840" y="4232002"/>
              <a:ext cx="2610662" cy="142105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>
                <a:lnSpc>
                  <a:spcPct val="160000"/>
                </a:lnSpc>
                <a:defRPr sz="2000">
                  <a:latin typeface="Slabo 27px"/>
                  <a:ea typeface="Slabo 27px"/>
                  <a:cs typeface="Slabo 27px"/>
                  <a:sym typeface="Slabo 27px"/>
                </a:defRPr>
              </a:pP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Tiết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kiệm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tiền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của</a:t>
              </a:r>
              <a:endParaRPr sz="20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304617" y="817212"/>
            <a:ext cx="5879312" cy="1225844"/>
            <a:chOff x="213922" y="3124200"/>
            <a:chExt cx="5852963" cy="3203728"/>
          </a:xfrm>
        </p:grpSpPr>
        <p:pic>
          <p:nvPicPr>
            <p:cNvPr id="48" name="图片 6">
              <a:extLst>
                <a:ext uri="{FF2B5EF4-FFF2-40B4-BE49-F238E27FC236}">
                  <a16:creationId xmlns="" xmlns:a16="http://schemas.microsoft.com/office/drawing/2014/main" id="{A2B01138-65A3-47B1-8565-F0539CE99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5" b="22198"/>
            <a:stretch/>
          </p:blipFill>
          <p:spPr>
            <a:xfrm>
              <a:off x="213922" y="3124200"/>
              <a:ext cx="5852963" cy="3203728"/>
            </a:xfrm>
            <a:prstGeom prst="rect">
              <a:avLst/>
            </a:prstGeom>
          </p:spPr>
        </p:pic>
        <p:sp>
          <p:nvSpPr>
            <p:cNvPr id="49" name="文本框 8">
              <a:extLst>
                <a:ext uri="{FF2B5EF4-FFF2-40B4-BE49-F238E27FC236}">
                  <a16:creationId xmlns="" xmlns:a16="http://schemas.microsoft.com/office/drawing/2014/main" id="{8E77FF3B-3E13-4F3A-B7BF-9FE89861AD25}"/>
                </a:ext>
              </a:extLst>
            </p:cNvPr>
            <p:cNvSpPr txBox="1"/>
            <p:nvPr/>
          </p:nvSpPr>
          <p:spPr>
            <a:xfrm>
              <a:off x="1470584" y="4101783"/>
              <a:ext cx="876256" cy="1850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 smtClean="0">
                  <a:latin typeface="字魂7号-温暖童稚体" panose="00000500000000000000" pitchFamily="2" charset="-122"/>
                  <a:ea typeface="字魂7号-温暖童稚体" panose="00000500000000000000" pitchFamily="2" charset="-122"/>
                </a:rPr>
                <a:t>05</a:t>
              </a:r>
              <a:endParaRPr lang="zh-CN" altLang="en-US" sz="40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endParaRPr>
            </a:p>
          </p:txBody>
        </p:sp>
        <p:sp>
          <p:nvSpPr>
            <p:cNvPr id="50" name="Shape 887">
              <a:extLst>
                <a:ext uri="{FF2B5EF4-FFF2-40B4-BE49-F238E27FC236}">
                  <a16:creationId xmlns="" xmlns:a16="http://schemas.microsoft.com/office/drawing/2014/main" id="{B2FCABB2-B52B-43EA-A5E3-E95B2BED0534}"/>
                </a:ext>
              </a:extLst>
            </p:cNvPr>
            <p:cNvSpPr/>
            <p:nvPr/>
          </p:nvSpPr>
          <p:spPr>
            <a:xfrm>
              <a:off x="2346840" y="4232002"/>
              <a:ext cx="2610662" cy="142105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>
                <a:lnSpc>
                  <a:spcPct val="160000"/>
                </a:lnSpc>
                <a:defRPr sz="2000">
                  <a:latin typeface="Slabo 27px"/>
                  <a:ea typeface="Slabo 27px"/>
                  <a:cs typeface="Slabo 27px"/>
                  <a:sym typeface="Slabo 27px"/>
                </a:defRPr>
              </a:pP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Tiết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kiệm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thời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gian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endParaRPr sz="20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304617" y="1945814"/>
            <a:ext cx="5879312" cy="1225844"/>
            <a:chOff x="213922" y="3124200"/>
            <a:chExt cx="5852963" cy="3203728"/>
          </a:xfrm>
        </p:grpSpPr>
        <p:pic>
          <p:nvPicPr>
            <p:cNvPr id="52" name="图片 6">
              <a:extLst>
                <a:ext uri="{FF2B5EF4-FFF2-40B4-BE49-F238E27FC236}">
                  <a16:creationId xmlns="" xmlns:a16="http://schemas.microsoft.com/office/drawing/2014/main" id="{A2B01138-65A3-47B1-8565-F0539CE99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5" b="22198"/>
            <a:stretch/>
          </p:blipFill>
          <p:spPr>
            <a:xfrm>
              <a:off x="213922" y="3124200"/>
              <a:ext cx="5852963" cy="3203728"/>
            </a:xfrm>
            <a:prstGeom prst="rect">
              <a:avLst/>
            </a:prstGeom>
          </p:spPr>
        </p:pic>
        <p:sp>
          <p:nvSpPr>
            <p:cNvPr id="53" name="文本框 8">
              <a:extLst>
                <a:ext uri="{FF2B5EF4-FFF2-40B4-BE49-F238E27FC236}">
                  <a16:creationId xmlns="" xmlns:a16="http://schemas.microsoft.com/office/drawing/2014/main" id="{8E77FF3B-3E13-4F3A-B7BF-9FE89861AD25}"/>
                </a:ext>
              </a:extLst>
            </p:cNvPr>
            <p:cNvSpPr txBox="1"/>
            <p:nvPr/>
          </p:nvSpPr>
          <p:spPr>
            <a:xfrm>
              <a:off x="1166212" y="4171223"/>
              <a:ext cx="876256" cy="1850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 smtClean="0">
                  <a:latin typeface="字魂7号-温暖童稚体" panose="00000500000000000000" pitchFamily="2" charset="-122"/>
                  <a:ea typeface="字魂7号-温暖童稚体" panose="00000500000000000000" pitchFamily="2" charset="-122"/>
                </a:rPr>
                <a:t>06</a:t>
              </a:r>
              <a:endParaRPr lang="zh-CN" altLang="en-US" sz="40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endParaRPr>
            </a:p>
          </p:txBody>
        </p:sp>
        <p:sp>
          <p:nvSpPr>
            <p:cNvPr id="54" name="Shape 887">
              <a:extLst>
                <a:ext uri="{FF2B5EF4-FFF2-40B4-BE49-F238E27FC236}">
                  <a16:creationId xmlns="" xmlns:a16="http://schemas.microsoft.com/office/drawing/2014/main" id="{B2FCABB2-B52B-43EA-A5E3-E95B2BED0534}"/>
                </a:ext>
              </a:extLst>
            </p:cNvPr>
            <p:cNvSpPr/>
            <p:nvPr/>
          </p:nvSpPr>
          <p:spPr>
            <a:xfrm>
              <a:off x="1947174" y="4300363"/>
              <a:ext cx="3303251" cy="142105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>
                <a:lnSpc>
                  <a:spcPct val="160000"/>
                </a:lnSpc>
                <a:defRPr sz="2000">
                  <a:latin typeface="Slabo 27px"/>
                  <a:ea typeface="Slabo 27px"/>
                  <a:cs typeface="Slabo 27px"/>
                  <a:sym typeface="Slabo 27px"/>
                </a:defRPr>
              </a:pP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Hiếu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thảo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với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ông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bà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cha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mẹ</a:t>
              </a:r>
              <a:endParaRPr sz="20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5173737" y="3269546"/>
            <a:ext cx="5879312" cy="1225844"/>
            <a:chOff x="213922" y="3124200"/>
            <a:chExt cx="5852963" cy="3203728"/>
          </a:xfrm>
        </p:grpSpPr>
        <p:pic>
          <p:nvPicPr>
            <p:cNvPr id="56" name="图片 6">
              <a:extLst>
                <a:ext uri="{FF2B5EF4-FFF2-40B4-BE49-F238E27FC236}">
                  <a16:creationId xmlns="" xmlns:a16="http://schemas.microsoft.com/office/drawing/2014/main" id="{A2B01138-65A3-47B1-8565-F0539CE99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5" b="22198"/>
            <a:stretch/>
          </p:blipFill>
          <p:spPr>
            <a:xfrm>
              <a:off x="213922" y="3124200"/>
              <a:ext cx="5852963" cy="3203728"/>
            </a:xfrm>
            <a:prstGeom prst="rect">
              <a:avLst/>
            </a:prstGeom>
          </p:spPr>
        </p:pic>
        <p:sp>
          <p:nvSpPr>
            <p:cNvPr id="57" name="文本框 8">
              <a:extLst>
                <a:ext uri="{FF2B5EF4-FFF2-40B4-BE49-F238E27FC236}">
                  <a16:creationId xmlns="" xmlns:a16="http://schemas.microsoft.com/office/drawing/2014/main" id="{8E77FF3B-3E13-4F3A-B7BF-9FE89861AD25}"/>
                </a:ext>
              </a:extLst>
            </p:cNvPr>
            <p:cNvSpPr txBox="1"/>
            <p:nvPr/>
          </p:nvSpPr>
          <p:spPr>
            <a:xfrm>
              <a:off x="1470584" y="4101783"/>
              <a:ext cx="876256" cy="1850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 smtClean="0">
                  <a:latin typeface="字魂7号-温暖童稚体" panose="00000500000000000000" pitchFamily="2" charset="-122"/>
                  <a:ea typeface="字魂7号-温暖童稚体" panose="00000500000000000000" pitchFamily="2" charset="-122"/>
                </a:rPr>
                <a:t>07</a:t>
              </a:r>
              <a:endParaRPr lang="zh-CN" altLang="en-US" sz="40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endParaRPr>
            </a:p>
          </p:txBody>
        </p:sp>
        <p:sp>
          <p:nvSpPr>
            <p:cNvPr id="58" name="Shape 887">
              <a:extLst>
                <a:ext uri="{FF2B5EF4-FFF2-40B4-BE49-F238E27FC236}">
                  <a16:creationId xmlns="" xmlns:a16="http://schemas.microsoft.com/office/drawing/2014/main" id="{B2FCABB2-B52B-43EA-A5E3-E95B2BED0534}"/>
                </a:ext>
              </a:extLst>
            </p:cNvPr>
            <p:cNvSpPr/>
            <p:nvPr/>
          </p:nvSpPr>
          <p:spPr>
            <a:xfrm>
              <a:off x="2346840" y="4232002"/>
              <a:ext cx="2610662" cy="142105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>
                <a:lnSpc>
                  <a:spcPct val="160000"/>
                </a:lnSpc>
                <a:defRPr sz="2000">
                  <a:latin typeface="Slabo 27px"/>
                  <a:ea typeface="Slabo 27px"/>
                  <a:cs typeface="Slabo 27px"/>
                  <a:sym typeface="Slabo 27px"/>
                </a:defRPr>
              </a:pP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Biết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ơn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thầy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cô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giáo</a:t>
              </a:r>
              <a:endParaRPr sz="20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5212076" y="4803993"/>
            <a:ext cx="5879312" cy="1225844"/>
            <a:chOff x="213922" y="3124200"/>
            <a:chExt cx="5852963" cy="3203728"/>
          </a:xfrm>
        </p:grpSpPr>
        <p:pic>
          <p:nvPicPr>
            <p:cNvPr id="64" name="图片 6">
              <a:extLst>
                <a:ext uri="{FF2B5EF4-FFF2-40B4-BE49-F238E27FC236}">
                  <a16:creationId xmlns="" xmlns:a16="http://schemas.microsoft.com/office/drawing/2014/main" id="{A2B01138-65A3-47B1-8565-F0539CE99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5" b="22198"/>
            <a:stretch/>
          </p:blipFill>
          <p:spPr>
            <a:xfrm>
              <a:off x="213922" y="3124200"/>
              <a:ext cx="5852963" cy="3203728"/>
            </a:xfrm>
            <a:prstGeom prst="rect">
              <a:avLst/>
            </a:prstGeom>
          </p:spPr>
        </p:pic>
        <p:sp>
          <p:nvSpPr>
            <p:cNvPr id="65" name="文本框 8">
              <a:extLst>
                <a:ext uri="{FF2B5EF4-FFF2-40B4-BE49-F238E27FC236}">
                  <a16:creationId xmlns="" xmlns:a16="http://schemas.microsoft.com/office/drawing/2014/main" id="{8E77FF3B-3E13-4F3A-B7BF-9FE89861AD25}"/>
                </a:ext>
              </a:extLst>
            </p:cNvPr>
            <p:cNvSpPr txBox="1"/>
            <p:nvPr/>
          </p:nvSpPr>
          <p:spPr>
            <a:xfrm>
              <a:off x="1470584" y="4101783"/>
              <a:ext cx="876256" cy="1850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 smtClean="0">
                  <a:latin typeface="字魂7号-温暖童稚体" panose="00000500000000000000" pitchFamily="2" charset="-122"/>
                  <a:ea typeface="字魂7号-温暖童稚体" panose="00000500000000000000" pitchFamily="2" charset="-122"/>
                </a:rPr>
                <a:t>08</a:t>
              </a:r>
              <a:endParaRPr lang="zh-CN" altLang="en-US" sz="40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endParaRPr>
            </a:p>
          </p:txBody>
        </p:sp>
        <p:sp>
          <p:nvSpPr>
            <p:cNvPr id="66" name="Shape 887">
              <a:extLst>
                <a:ext uri="{FF2B5EF4-FFF2-40B4-BE49-F238E27FC236}">
                  <a16:creationId xmlns="" xmlns:a16="http://schemas.microsoft.com/office/drawing/2014/main" id="{B2FCABB2-B52B-43EA-A5E3-E95B2BED0534}"/>
                </a:ext>
              </a:extLst>
            </p:cNvPr>
            <p:cNvSpPr/>
            <p:nvPr/>
          </p:nvSpPr>
          <p:spPr>
            <a:xfrm>
              <a:off x="2346840" y="4232002"/>
              <a:ext cx="2610662" cy="142105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>
                <a:lnSpc>
                  <a:spcPct val="160000"/>
                </a:lnSpc>
                <a:defRPr sz="2000">
                  <a:latin typeface="Slabo 27px"/>
                  <a:ea typeface="Slabo 27px"/>
                  <a:cs typeface="Slabo 27px"/>
                  <a:sym typeface="Slabo 27px"/>
                </a:defRPr>
              </a:pP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Yêu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lao</a:t>
              </a:r>
              <a:r>
                <a:rPr lang="en-US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động</a:t>
              </a:r>
              <a:endParaRPr sz="20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932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21239"/>
            <a:ext cx="12191980" cy="6857990"/>
          </a:xfrm>
          <a:prstGeom prst="rect">
            <a:avLst/>
          </a:prstGeom>
        </p:spPr>
      </p:pic>
      <p:pic>
        <p:nvPicPr>
          <p:cNvPr id="6" name="图片 5" descr="图片包含 电视&#10;&#10;自动生成的说明">
            <a:extLst>
              <a:ext uri="{FF2B5EF4-FFF2-40B4-BE49-F238E27FC236}">
                <a16:creationId xmlns="" xmlns:a16="http://schemas.microsoft.com/office/drawing/2014/main" id="{702AFC1F-0A5F-41CE-BC59-7263F8BFB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/>
        </p:blipFill>
        <p:spPr>
          <a:xfrm flipH="1">
            <a:off x="-459879" y="1085754"/>
            <a:ext cx="7891099" cy="569193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A3B044F5-1663-43DD-AB23-C7114D9B3FCD}"/>
              </a:ext>
            </a:extLst>
          </p:cNvPr>
          <p:cNvSpPr txBox="1"/>
          <p:nvPr/>
        </p:nvSpPr>
        <p:spPr>
          <a:xfrm>
            <a:off x="2051547" y="1431679"/>
            <a:ext cx="286824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600" dirty="0" smtClean="0">
                <a:solidFill>
                  <a:srgbClr val="945641"/>
                </a:solidFill>
                <a:latin typeface="小白" panose="02010601030101010101" pitchFamily="2" charset="-122"/>
                <a:ea typeface="小白" panose="02010601030101010101" pitchFamily="2" charset="-122"/>
              </a:rPr>
              <a:t>02</a:t>
            </a:r>
            <a:endParaRPr lang="zh-CN" altLang="en-US" sz="16600" dirty="0">
              <a:solidFill>
                <a:srgbClr val="945641"/>
              </a:solidFill>
              <a:latin typeface="小白" panose="02010601030101010101" pitchFamily="2" charset="-122"/>
              <a:ea typeface="小白" panose="02010601030101010101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6558C2E4-2D4A-44BF-8D0A-274BBA6E66C2}"/>
              </a:ext>
            </a:extLst>
          </p:cNvPr>
          <p:cNvSpPr txBox="1"/>
          <p:nvPr/>
        </p:nvSpPr>
        <p:spPr>
          <a:xfrm>
            <a:off x="1676400" y="3663059"/>
            <a:ext cx="4225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945641"/>
                </a:solidFill>
                <a:latin typeface="字魂7号-温暖童稚体" panose="00000500000000000000" pitchFamily="2" charset="-122"/>
                <a:ea typeface="字魂7号-温暖童稚体" panose="00000500000000000000" pitchFamily="2" charset="-122"/>
              </a:rPr>
              <a:t>Contents</a:t>
            </a:r>
            <a:endParaRPr lang="zh-CN" altLang="en-US" sz="4800" b="1" dirty="0">
              <a:solidFill>
                <a:srgbClr val="945641"/>
              </a:solidFill>
              <a:latin typeface="字魂7号-温暖童稚体" panose="00000500000000000000" pitchFamily="2" charset="-122"/>
              <a:ea typeface="字魂7号-温暖童稚体" panose="00000500000000000000" pitchFamily="2" charset="-122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="" xmlns:a16="http://schemas.microsoft.com/office/drawing/2014/main" id="{71EA2D30-2B47-43CD-A5D8-CA8F231E6875}"/>
              </a:ext>
            </a:extLst>
          </p:cNvPr>
          <p:cNvSpPr txBox="1">
            <a:spLocks/>
          </p:cNvSpPr>
          <p:nvPr/>
        </p:nvSpPr>
        <p:spPr>
          <a:xfrm>
            <a:off x="6520814" y="2705983"/>
            <a:ext cx="4617920" cy="1488502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	IÊN HỆ THỰC TẾ</a:t>
            </a:r>
            <a:endParaRPr lang="en-US" sz="48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03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31155" y="320625"/>
            <a:ext cx="1068023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 CÁC VIỆC LÀM THEO CÁC         CHỦ ĐIỂM ĐÃ HỌC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24443" y="2270849"/>
            <a:ext cx="10668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VD: 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24443" y="3419868"/>
            <a:ext cx="106680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964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21239"/>
            <a:ext cx="12191980" cy="6857990"/>
          </a:xfrm>
          <a:prstGeom prst="rect">
            <a:avLst/>
          </a:prstGeom>
        </p:spPr>
      </p:pic>
      <p:pic>
        <p:nvPicPr>
          <p:cNvPr id="6" name="图片 5" descr="图片包含 电视&#10;&#10;自动生成的说明">
            <a:extLst>
              <a:ext uri="{FF2B5EF4-FFF2-40B4-BE49-F238E27FC236}">
                <a16:creationId xmlns="" xmlns:a16="http://schemas.microsoft.com/office/drawing/2014/main" id="{702AFC1F-0A5F-41CE-BC59-7263F8BFB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/>
        </p:blipFill>
        <p:spPr>
          <a:xfrm flipH="1">
            <a:off x="-459879" y="1085754"/>
            <a:ext cx="7891099" cy="569193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A3B044F5-1663-43DD-AB23-C7114D9B3FCD}"/>
              </a:ext>
            </a:extLst>
          </p:cNvPr>
          <p:cNvSpPr txBox="1"/>
          <p:nvPr/>
        </p:nvSpPr>
        <p:spPr>
          <a:xfrm>
            <a:off x="2051547" y="1431679"/>
            <a:ext cx="286824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600" dirty="0" smtClean="0">
                <a:solidFill>
                  <a:srgbClr val="945641"/>
                </a:solidFill>
                <a:latin typeface="小白" panose="02010601030101010101" pitchFamily="2" charset="-122"/>
                <a:ea typeface="小白" panose="02010601030101010101" pitchFamily="2" charset="-122"/>
              </a:rPr>
              <a:t>03</a:t>
            </a:r>
            <a:endParaRPr lang="zh-CN" altLang="en-US" sz="16600" dirty="0">
              <a:solidFill>
                <a:srgbClr val="945641"/>
              </a:solidFill>
              <a:latin typeface="小白" panose="02010601030101010101" pitchFamily="2" charset="-122"/>
              <a:ea typeface="小白" panose="02010601030101010101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6558C2E4-2D4A-44BF-8D0A-274BBA6E66C2}"/>
              </a:ext>
            </a:extLst>
          </p:cNvPr>
          <p:cNvSpPr txBox="1"/>
          <p:nvPr/>
        </p:nvSpPr>
        <p:spPr>
          <a:xfrm>
            <a:off x="1676400" y="3663059"/>
            <a:ext cx="4225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945641"/>
                </a:solidFill>
                <a:latin typeface="字魂7号-温暖童稚体" panose="00000500000000000000" pitchFamily="2" charset="-122"/>
                <a:ea typeface="字魂7号-温暖童稚体" panose="00000500000000000000" pitchFamily="2" charset="-122"/>
              </a:rPr>
              <a:t>Contents</a:t>
            </a:r>
            <a:endParaRPr lang="zh-CN" altLang="en-US" sz="4800" b="1" dirty="0">
              <a:solidFill>
                <a:srgbClr val="945641"/>
              </a:solidFill>
              <a:latin typeface="字魂7号-温暖童稚体" panose="00000500000000000000" pitchFamily="2" charset="-122"/>
              <a:ea typeface="字魂7号-温暖童稚体" panose="00000500000000000000" pitchFamily="2" charset="-122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="" xmlns:a16="http://schemas.microsoft.com/office/drawing/2014/main" id="{71EA2D30-2B47-43CD-A5D8-CA8F231E6875}"/>
              </a:ext>
            </a:extLst>
          </p:cNvPr>
          <p:cNvSpPr txBox="1">
            <a:spLocks/>
          </p:cNvSpPr>
          <p:nvPr/>
        </p:nvSpPr>
        <p:spPr>
          <a:xfrm>
            <a:off x="6520814" y="2705983"/>
            <a:ext cx="4617920" cy="1488502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VUI HỌC TẬP</a:t>
            </a:r>
          </a:p>
        </p:txBody>
      </p:sp>
    </p:spTree>
    <p:extLst>
      <p:ext uri="{BB962C8B-B14F-4D97-AF65-F5344CB8AC3E}">
        <p14:creationId xmlns:p14="http://schemas.microsoft.com/office/powerpoint/2010/main" val="133696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17500" y="131763"/>
            <a:ext cx="11503025" cy="648176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đắng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cay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431925" y="4217988"/>
          <a:ext cx="9272585" cy="1466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4655"/>
                <a:gridCol w="1324655"/>
                <a:gridCol w="1324655"/>
                <a:gridCol w="1324655"/>
                <a:gridCol w="1324655"/>
                <a:gridCol w="1324655"/>
                <a:gridCol w="1324655"/>
              </a:tblGrid>
              <a:tr h="146685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5" marR="91445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5" marR="91445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5" marR="91445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5" marR="91445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5" marR="91445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5" marR="91445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5" marR="91445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431925" y="4494213"/>
          <a:ext cx="9272588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7258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5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N     Ô    N      G</a:t>
                      </a:r>
                      <a:r>
                        <a:rPr lang="en-US" sz="5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D    Â     N</a:t>
                      </a:r>
                      <a:endParaRPr lang="en-US" sz="5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" name="Right Arrow 6">
            <a:hlinkClick r:id="rId2" action="ppaction://hlinksldjump"/>
          </p:cNvPr>
          <p:cNvSpPr/>
          <p:nvPr/>
        </p:nvSpPr>
        <p:spPr>
          <a:xfrm>
            <a:off x="203200" y="6083300"/>
            <a:ext cx="923925" cy="53022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7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720</Words>
  <Application>Microsoft Office PowerPoint</Application>
  <PresentationFormat>Widescreen</PresentationFormat>
  <Paragraphs>183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Calibri</vt:lpstr>
      <vt:lpstr>Calibri Light</vt:lpstr>
      <vt:lpstr>Slabo 27px</vt:lpstr>
      <vt:lpstr>Times New Roman</vt:lpstr>
      <vt:lpstr>Wingdings</vt:lpstr>
      <vt:lpstr>仓耳玄三M W05</vt:lpstr>
      <vt:lpstr>字魂7号-温暖童稚体</vt:lpstr>
      <vt:lpstr>小白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Administrator</cp:lastModifiedBy>
  <cp:revision>78</cp:revision>
  <dcterms:created xsi:type="dcterms:W3CDTF">2019-04-23T14:05:41Z</dcterms:created>
  <dcterms:modified xsi:type="dcterms:W3CDTF">2021-12-23T09:42:55Z</dcterms:modified>
</cp:coreProperties>
</file>