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408" r:id="rId3"/>
    <p:sldId id="282" r:id="rId4"/>
    <p:sldId id="280" r:id="rId5"/>
    <p:sldId id="283" r:id="rId6"/>
    <p:sldId id="278" r:id="rId7"/>
    <p:sldId id="310" r:id="rId8"/>
    <p:sldId id="296" r:id="rId9"/>
    <p:sldId id="385" r:id="rId10"/>
    <p:sldId id="394" r:id="rId11"/>
    <p:sldId id="395" r:id="rId12"/>
    <p:sldId id="396" r:id="rId13"/>
    <p:sldId id="397" r:id="rId14"/>
    <p:sldId id="398" r:id="rId15"/>
    <p:sldId id="399" r:id="rId16"/>
    <p:sldId id="400" r:id="rId17"/>
    <p:sldId id="401" r:id="rId18"/>
    <p:sldId id="381" r:id="rId19"/>
    <p:sldId id="402" r:id="rId20"/>
    <p:sldId id="409" r:id="rId21"/>
    <p:sldId id="403" r:id="rId22"/>
    <p:sldId id="405" r:id="rId23"/>
    <p:sldId id="411" r:id="rId24"/>
    <p:sldId id="412" r:id="rId25"/>
    <p:sldId id="413"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99"/>
    <a:srgbClr val="CC99FF"/>
    <a:srgbClr val="FFFF99"/>
    <a:srgbClr val="66FFFF"/>
    <a:srgbClr val="004DE6"/>
    <a:srgbClr val="DDBA59"/>
    <a:srgbClr val="E0C066"/>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7" d="100"/>
          <a:sy n="67" d="100"/>
        </p:scale>
        <p:origin x="8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12/25/2021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8.jpeg"/><Relationship Id="rId7"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18.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2.xml"/><Relationship Id="rId4" Type="http://schemas.openxmlformats.org/officeDocument/2006/relationships/slide" Target="slide15.xml"/><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113" y="821876"/>
            <a:ext cx="9235221" cy="39703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Tiếng</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Việt</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Ôn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cuối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học</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kỳ</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I</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7197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968091" y="990600"/>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9" name="WordArt 5"/>
          <p:cNvSpPr>
            <a:spLocks noChangeArrowheads="1" noChangeShapeType="1" noTextEdit="1"/>
          </p:cNvSpPr>
          <p:nvPr/>
        </p:nvSpPr>
        <p:spPr bwMode="auto">
          <a:xfrm>
            <a:off x="1118904" y="1092200"/>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2</a:t>
            </a:r>
          </a:p>
        </p:txBody>
      </p:sp>
      <p:sp>
        <p:nvSpPr>
          <p:cNvPr id="10" name="Rectangle 3"/>
          <p:cNvSpPr txBox="1">
            <a:spLocks noChangeArrowheads="1"/>
          </p:cNvSpPr>
          <p:nvPr/>
        </p:nvSpPr>
        <p:spPr>
          <a:xfrm>
            <a:off x="1844467" y="990599"/>
            <a:ext cx="9093828" cy="4340525"/>
          </a:xfrm>
          <a:prstGeom prst="rect">
            <a:avLst/>
          </a:prstGeom>
        </p:spPr>
        <p:txBody>
          <a:bodyPr>
            <a:noAutofit/>
          </a:bodyPr>
          <a:lstStyle/>
          <a:p>
            <a:pPr algn="just" eaLnBrk="1" hangingPunct="1">
              <a:lnSpc>
                <a:spcPct val="120000"/>
              </a:lnSpc>
              <a:spcBef>
                <a:spcPct val="20000"/>
              </a:spcBef>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Vua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tàu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thủy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Bạch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Bưởi</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115)</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r>
              <a:rPr lang="en-US" sz="2800" b="1" u="sng" dirty="0" smtClean="0">
                <a:solidFill>
                  <a:srgbClr val="00B05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algn="just" eaLnBrk="1" hangingPunct="1">
              <a:lnSpc>
                <a:spcPct val="120000"/>
              </a:lnSpc>
              <a:spcBef>
                <a:spcPct val="20000"/>
              </a:spcBef>
              <a:defRPr/>
            </a:pPr>
            <a:r>
              <a:rPr lang="en-US" sz="2800" b="1" dirty="0">
                <a:solidFill>
                  <a:srgbClr val="000099"/>
                </a:solidFill>
                <a:latin typeface="Times New Roman" pitchFamily="18" charset="0"/>
                <a:cs typeface="Times New Roman" pitchFamily="18" charset="0"/>
              </a:rPr>
              <a:t>1. </a:t>
            </a:r>
            <a:r>
              <a:rPr lang="en-US" sz="2800" b="1" dirty="0" err="1">
                <a:solidFill>
                  <a:srgbClr val="000099"/>
                </a:solidFill>
                <a:latin typeface="Times New Roman" pitchFamily="18" charset="0"/>
                <a:cs typeface="Times New Roman" pitchFamily="18" charset="0"/>
              </a:rPr>
              <a:t>Bạch</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Thái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Bưởi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đã</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những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việc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gì</a:t>
            </a:r>
            <a:r>
              <a:rPr lang="en-US" sz="2800" b="1" dirty="0">
                <a:solidFill>
                  <a:srgbClr val="000099"/>
                </a:solidFill>
                <a:latin typeface="Times New Roman" pitchFamily="18" charset="0"/>
                <a:cs typeface="Times New Roman" pitchFamily="18" charset="0"/>
              </a:rPr>
              <a:t> ?</a:t>
            </a:r>
          </a:p>
          <a:p>
            <a:pPr eaLnBrk="1" hangingPunct="1">
              <a:lnSpc>
                <a:spcPct val="120000"/>
              </a:lnSpc>
              <a:spcBef>
                <a:spcPct val="20000"/>
              </a:spcBef>
              <a:defRPr/>
            </a:pPr>
            <a:r>
              <a:rPr lang="en-US" sz="2800" b="1" dirty="0" smtClean="0">
                <a:solidFill>
                  <a:srgbClr val="000066"/>
                </a:solidFill>
                <a:latin typeface="Times New Roman" pitchFamily="18" charset="0"/>
                <a:cs typeface="Times New Roman" pitchFamily="18" charset="0"/>
              </a:rPr>
              <a:t>2</a:t>
            </a:r>
            <a:r>
              <a:rPr lang="en-US" sz="2800" b="1" dirty="0">
                <a:solidFill>
                  <a:srgbClr val="000066"/>
                </a:solidFill>
                <a:latin typeface="Times New Roman" pitchFamily="18" charset="0"/>
                <a:cs typeface="Times New Roman" pitchFamily="18" charset="0"/>
              </a:rPr>
              <a:t>. Theo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nhờ</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đâu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Bạch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Thái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Bưởi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công</a:t>
            </a:r>
            <a:r>
              <a:rPr lang="en-US" sz="2800" b="1" dirty="0">
                <a:solidFill>
                  <a:srgbClr val="000066"/>
                </a:solidFill>
                <a:latin typeface="Times New Roman" pitchFamily="18" charset="0"/>
                <a:cs typeface="Times New Roman" pitchFamily="18" charset="0"/>
              </a:rPr>
              <a:t>?</a:t>
            </a:r>
          </a:p>
          <a:p>
            <a:pPr eaLnBrk="1" hangingPunct="1">
              <a:lnSpc>
                <a:spcPct val="120000"/>
              </a:lnSpc>
              <a:spcBef>
                <a:spcPct val="20000"/>
              </a:spcBef>
              <a:defRPr/>
            </a:pPr>
            <a:r>
              <a:rPr lang="en-US" sz="2800" b="1" dirty="0" smtClean="0">
                <a:solidFill>
                  <a:srgbClr val="000066"/>
                </a:solidFill>
                <a:latin typeface="Times New Roman" pitchFamily="18" charset="0"/>
                <a:cs typeface="Times New Roman" pitchFamily="18" charset="0"/>
              </a:rPr>
              <a:t>3</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Người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được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gọi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bậc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anh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hùng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kinh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tế</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11" name="Action Button: End 10">
            <a:hlinkClick r:id="rId2" action="ppaction://hlinksldjump" highlightClick="1"/>
          </p:cNvPr>
          <p:cNvSpPr/>
          <p:nvPr/>
        </p:nvSpPr>
        <p:spPr>
          <a:xfrm>
            <a:off x="10023895" y="5331124"/>
            <a:ext cx="914400"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8098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85646" y="973347"/>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036459" y="107494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3</a:t>
            </a:r>
          </a:p>
        </p:txBody>
      </p:sp>
      <p:sp>
        <p:nvSpPr>
          <p:cNvPr id="4" name="Rectangle 3"/>
          <p:cNvSpPr txBox="1">
            <a:spLocks noChangeArrowheads="1"/>
          </p:cNvSpPr>
          <p:nvPr/>
        </p:nvSpPr>
        <p:spPr>
          <a:xfrm>
            <a:off x="1674814" y="990599"/>
            <a:ext cx="9453261" cy="3978215"/>
          </a:xfrm>
          <a:prstGeom prst="rect">
            <a:avLst/>
          </a:prstGeom>
        </p:spPr>
        <p:txBody>
          <a:bodyPr>
            <a:noAutofit/>
          </a:bodyPr>
          <a:lstStyle/>
          <a:p>
            <a:pPr algn="just" eaLnBrk="1" hangingPunct="1">
              <a:lnSpc>
                <a:spcPct val="120000"/>
              </a:lnSpc>
              <a:spcBef>
                <a:spcPct val="20000"/>
              </a:spcBef>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3,4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Vẽ</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trứng</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120)</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eaLnBrk="1" hangingPunct="1">
              <a:lnSpc>
                <a:spcPct val="120000"/>
              </a:lnSpc>
              <a:spcBef>
                <a:spcPct val="20000"/>
              </a:spcBef>
              <a:defRPr/>
            </a:pPr>
            <a:r>
              <a:rPr lang="en-US" sz="2800" b="1" dirty="0">
                <a:solidFill>
                  <a:srgbClr val="000099"/>
                </a:solidFill>
                <a:latin typeface="Times New Roman" pitchFamily="18" charset="0"/>
                <a:cs typeface="Times New Roman" pitchFamily="18" charset="0"/>
              </a:rPr>
              <a:t>1. </a:t>
            </a:r>
            <a:r>
              <a:rPr lang="en-US" sz="2800" b="1" dirty="0" err="1">
                <a:solidFill>
                  <a:srgbClr val="000099"/>
                </a:solidFill>
                <a:latin typeface="Times New Roman" pitchFamily="18" charset="0"/>
                <a:cs typeface="Times New Roman" pitchFamily="18" charset="0"/>
              </a:rPr>
              <a:t>Thầy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Vê</a:t>
            </a:r>
            <a:r>
              <a:rPr lang="en-US" sz="2800" b="1" dirty="0">
                <a:solidFill>
                  <a:srgbClr val="000099"/>
                </a:solidFill>
                <a:latin typeface="Times New Roman" pitchFamily="18" charset="0"/>
                <a:cs typeface="Times New Roman" pitchFamily="18" charset="0"/>
              </a:rPr>
              <a:t>-</a:t>
            </a:r>
            <a:r>
              <a:rPr lang="en-US" sz="2800" b="1" dirty="0" err="1">
                <a:solidFill>
                  <a:srgbClr val="000099"/>
                </a:solidFill>
                <a:latin typeface="Times New Roman" pitchFamily="18" charset="0"/>
                <a:cs typeface="Times New Roman" pitchFamily="18" charset="0"/>
              </a:rPr>
              <a:t>rô</a:t>
            </a:r>
            <a:r>
              <a:rPr lang="en-US" sz="2800" b="1" dirty="0">
                <a:solidFill>
                  <a:srgbClr val="000099"/>
                </a:solidFill>
                <a:latin typeface="Times New Roman" pitchFamily="18" charset="0"/>
                <a:cs typeface="Times New Roman" pitchFamily="18" charset="0"/>
              </a:rPr>
              <a:t>-</a:t>
            </a:r>
            <a:r>
              <a:rPr lang="en-US" sz="2800" b="1" dirty="0" err="1">
                <a:solidFill>
                  <a:srgbClr val="000099"/>
                </a:solidFill>
                <a:latin typeface="Times New Roman" pitchFamily="18" charset="0"/>
                <a:cs typeface="Times New Roman" pitchFamily="18" charset="0"/>
              </a:rPr>
              <a:t>ki</a:t>
            </a:r>
            <a:r>
              <a:rPr lang="en-US" sz="2800" b="1" dirty="0">
                <a:solidFill>
                  <a:srgbClr val="000099"/>
                </a:solidFill>
                <a:latin typeface="Times New Roman" pitchFamily="18" charset="0"/>
                <a:cs typeface="Times New Roman" pitchFamily="18" charset="0"/>
              </a:rPr>
              <a:t>-ô </a:t>
            </a:r>
            <a:r>
              <a:rPr lang="en-US" sz="2800" b="1" dirty="0" err="1">
                <a:solidFill>
                  <a:srgbClr val="000099"/>
                </a:solidFill>
                <a:latin typeface="Times New Roman" pitchFamily="18" charset="0"/>
                <a:cs typeface="Times New Roman" pitchFamily="18" charset="0"/>
              </a:rPr>
              <a:t>cho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học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trò</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vẽ</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trứng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để</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gì</a:t>
            </a:r>
            <a:r>
              <a:rPr lang="en-US" sz="2800" b="1" dirty="0">
                <a:solidFill>
                  <a:srgbClr val="000099"/>
                </a:solidFill>
                <a:latin typeface="Times New Roman" pitchFamily="18" charset="0"/>
                <a:cs typeface="Times New Roman" pitchFamily="18" charset="0"/>
              </a:rPr>
              <a:t> ?</a:t>
            </a:r>
          </a:p>
          <a:p>
            <a:pPr algn="just"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2. Theo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khiến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Lê</a:t>
            </a:r>
            <a:r>
              <a:rPr lang="en-US" sz="2800" b="1" dirty="0">
                <a:solidFill>
                  <a:srgbClr val="000066"/>
                </a:solidFill>
                <a:latin typeface="Times New Roman" pitchFamily="18" charset="0"/>
                <a:cs typeface="Times New Roman" pitchFamily="18" charset="0"/>
              </a:rPr>
              <a:t>-ô-</a:t>
            </a:r>
            <a:r>
              <a:rPr lang="en-US" sz="2800" b="1" dirty="0" err="1">
                <a:solidFill>
                  <a:srgbClr val="000066"/>
                </a:solidFill>
                <a:latin typeface="Times New Roman" pitchFamily="18" charset="0"/>
                <a:cs typeface="Times New Roman" pitchFamily="18" charset="0"/>
              </a:rPr>
              <a:t>nác</a:t>
            </a:r>
            <a:r>
              <a:rPr lang="en-US" sz="2800" b="1" dirty="0">
                <a:solidFill>
                  <a:srgbClr val="000066"/>
                </a:solidFill>
                <a:latin typeface="Times New Roman" pitchFamily="18" charset="0"/>
                <a:cs typeface="Times New Roman" pitchFamily="18" charset="0"/>
              </a:rPr>
              <a:t>-</a:t>
            </a:r>
            <a:r>
              <a:rPr lang="en-US" sz="2800" b="1" dirty="0" err="1">
                <a:solidFill>
                  <a:srgbClr val="000066"/>
                </a:solidFill>
                <a:latin typeface="Times New Roman" pitchFamily="18" charset="0"/>
                <a:cs typeface="Times New Roman" pitchFamily="18" charset="0"/>
              </a:rPr>
              <a:t>đô</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đa</a:t>
            </a:r>
            <a:r>
              <a:rPr lang="en-US" sz="2800" b="1" dirty="0">
                <a:solidFill>
                  <a:srgbClr val="000066"/>
                </a:solidFill>
                <a:latin typeface="Times New Roman" pitchFamily="18" charset="0"/>
                <a:cs typeface="Times New Roman" pitchFamily="18" charset="0"/>
              </a:rPr>
              <a:t> Vin-xi </a:t>
            </a:r>
            <a:r>
              <a:rPr lang="en-US" sz="2800" b="1" dirty="0" err="1">
                <a:solidFill>
                  <a:srgbClr val="000066"/>
                </a:solidFill>
                <a:latin typeface="Times New Roman" pitchFamily="18" charset="0"/>
                <a:cs typeface="Times New Roman" pitchFamily="18" charset="0"/>
              </a:rPr>
              <a:t>trở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họa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sĩ</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nổi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tiếng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quan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trọng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nhất</a:t>
            </a:r>
            <a:r>
              <a:rPr lang="en-US" sz="2800" b="1" dirty="0">
                <a:solidFill>
                  <a:srgbClr val="000066"/>
                </a:solidFill>
                <a:latin typeface="Times New Roman" pitchFamily="18" charset="0"/>
                <a:cs typeface="Times New Roman" pitchFamily="18" charset="0"/>
              </a:rPr>
              <a:t>?</a:t>
            </a:r>
          </a:p>
          <a:p>
            <a:pPr algn="just"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191751" y="5700623"/>
            <a:ext cx="685800" cy="381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2820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56592" y="1439173"/>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007405" y="1540773"/>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4</a:t>
            </a:r>
          </a:p>
        </p:txBody>
      </p:sp>
      <p:sp>
        <p:nvSpPr>
          <p:cNvPr id="4" name="Rectangle 3"/>
          <p:cNvSpPr txBox="1">
            <a:spLocks noChangeArrowheads="1"/>
          </p:cNvSpPr>
          <p:nvPr/>
        </p:nvSpPr>
        <p:spPr>
          <a:xfrm>
            <a:off x="1674814" y="1308100"/>
            <a:ext cx="9332492" cy="3487947"/>
          </a:xfrm>
          <a:prstGeom prst="rect">
            <a:avLst/>
          </a:prstGeom>
        </p:spPr>
        <p:txBody>
          <a:bodyPr>
            <a:noAutofit/>
          </a:bodyPr>
          <a:lstStyle/>
          <a:p>
            <a:pPr algn="just">
              <a:lnSpc>
                <a:spcPct val="120000"/>
              </a:lnSpc>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sao</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125)</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1. </a:t>
            </a:r>
            <a:r>
              <a:rPr lang="en-US" sz="2800" b="1" dirty="0" err="1">
                <a:solidFill>
                  <a:srgbClr val="000066"/>
                </a:solidFill>
                <a:latin typeface="Times New Roman" pitchFamily="18" charset="0"/>
                <a:cs typeface="Times New Roman" pitchFamily="18" charset="0"/>
              </a:rPr>
              <a:t>Ước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thưở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nhỏ</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gợi</a:t>
            </a:r>
            <a:r>
              <a:rPr lang="en-US" sz="2800" b="1" dirty="0">
                <a:solidFill>
                  <a:srgbClr val="000066"/>
                </a:solidFill>
                <a:latin typeface="Times New Roman" pitchFamily="18" charset="0"/>
                <a:cs typeface="Times New Roman" pitchFamily="18" charset="0"/>
              </a:rPr>
              <a:t> ý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Nguyên</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chính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giúp</a:t>
            </a:r>
            <a:r>
              <a:rPr lang="en-US" sz="2800" b="1" dirty="0">
                <a:solidFill>
                  <a:srgbClr val="000066"/>
                </a:solidFill>
                <a:latin typeface="Times New Roman" pitchFamily="18" charset="0"/>
                <a:cs typeface="Times New Roman" pitchFamily="18" charset="0"/>
              </a:rPr>
              <a:t> Xi-</a:t>
            </a:r>
            <a:r>
              <a:rPr lang="en-US" sz="2800" b="1" dirty="0" err="1">
                <a:solidFill>
                  <a:srgbClr val="000066"/>
                </a:solidFill>
                <a:latin typeface="Times New Roman" pitchFamily="18" charset="0"/>
                <a:cs typeface="Times New Roman" pitchFamily="18" charset="0"/>
              </a:rPr>
              <a:t>ôn</a:t>
            </a:r>
            <a:r>
              <a:rPr lang="en-US" sz="2800" b="1" dirty="0">
                <a:solidFill>
                  <a:srgbClr val="000066"/>
                </a:solidFill>
                <a:latin typeface="Times New Roman" pitchFamily="18" charset="0"/>
                <a:cs typeface="Times New Roman" pitchFamily="18" charset="0"/>
              </a:rPr>
              <a:t>-</a:t>
            </a:r>
            <a:r>
              <a:rPr lang="en-US" sz="2800" b="1" dirty="0" err="1">
                <a:solidFill>
                  <a:srgbClr val="000066"/>
                </a:solidFill>
                <a:latin typeface="Times New Roman" pitchFamily="18" charset="0"/>
                <a:cs typeface="Times New Roman" pitchFamily="18" charset="0"/>
              </a:rPr>
              <a:t>cốp-xki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9454551" y="5308121"/>
            <a:ext cx="776377" cy="59234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392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207071" y="1138687"/>
            <a:ext cx="611187"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357882" y="124028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5</a:t>
            </a:r>
          </a:p>
        </p:txBody>
      </p:sp>
      <p:sp>
        <p:nvSpPr>
          <p:cNvPr id="4" name="Rectangle 3"/>
          <p:cNvSpPr txBox="1">
            <a:spLocks noChangeArrowheads="1"/>
          </p:cNvSpPr>
          <p:nvPr/>
        </p:nvSpPr>
        <p:spPr>
          <a:xfrm>
            <a:off x="1969070" y="1138687"/>
            <a:ext cx="9228018" cy="2781300"/>
          </a:xfrm>
          <a:prstGeom prst="rect">
            <a:avLst/>
          </a:prstGeom>
        </p:spPr>
        <p:txBody>
          <a:bodyPr>
            <a:noAutofit/>
          </a:bodyPr>
          <a:lstStyle/>
          <a:p>
            <a:pPr algn="just">
              <a:lnSpc>
                <a:spcPct val="120000"/>
              </a:lnSpc>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2,3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hay </a:t>
            </a:r>
            <a:r>
              <a:rPr lang="en-US" sz="2800" b="1" i="1" dirty="0" err="1">
                <a:solidFill>
                  <a:srgbClr val="FF0000"/>
                </a:solidFill>
                <a:latin typeface="Times New Roman" pitchFamily="18" charset="0"/>
                <a:cs typeface="Times New Roman" pitchFamily="18" charset="0"/>
              </a:rPr>
              <a:t>chữ</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tốt</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129)</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0066"/>
                </a:solidFill>
                <a:latin typeface="Times New Roman" pitchFamily="18" charset="0"/>
                <a:cs typeface="Times New Roman" pitchFamily="18" charset="0"/>
              </a:rPr>
              <a:t>Sự</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việc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xảy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ra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làm</a:t>
            </a:r>
            <a:r>
              <a:rPr lang="en-US" sz="2800" b="1" dirty="0">
                <a:solidFill>
                  <a:srgbClr val="000066"/>
                </a:solidFill>
                <a:latin typeface="Times New Roman" pitchFamily="18" charset="0"/>
                <a:cs typeface="Times New Roman" pitchFamily="18" charset="0"/>
              </a:rPr>
              <a:t> Cao </a:t>
            </a:r>
            <a:r>
              <a:rPr lang="en-US" sz="2800" b="1" dirty="0" err="1">
                <a:solidFill>
                  <a:srgbClr val="000066"/>
                </a:solidFill>
                <a:latin typeface="Times New Roman" pitchFamily="18" charset="0"/>
                <a:cs typeface="Times New Roman" pitchFamily="18" charset="0"/>
              </a:rPr>
              <a:t>Bá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Quát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vô</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cùng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hận</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dirty="0">
                <a:solidFill>
                  <a:srgbClr val="000066"/>
                </a:solidFill>
                <a:latin typeface="Times New Roman" pitchFamily="18" charset="0"/>
                <a:cs typeface="Times New Roman" pitchFamily="18" charset="0"/>
              </a:rPr>
              <a:t>2. </a:t>
            </a:r>
            <a:r>
              <a:rPr lang="en-US" sz="2800" b="1" dirty="0" err="1">
                <a:solidFill>
                  <a:srgbClr val="000066"/>
                </a:solidFill>
                <a:latin typeface="Times New Roman" pitchFamily="18" charset="0"/>
                <a:cs typeface="Times New Roman" pitchFamily="18" charset="0"/>
              </a:rPr>
              <a:t>Tìm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thấy</a:t>
            </a:r>
            <a:r>
              <a:rPr lang="en-US" sz="2800" b="1" dirty="0">
                <a:solidFill>
                  <a:srgbClr val="000066"/>
                </a:solidFill>
                <a:latin typeface="Times New Roman" pitchFamily="18" charset="0"/>
                <a:cs typeface="Times New Roman" pitchFamily="18" charset="0"/>
              </a:rPr>
              <a:t> Cao </a:t>
            </a:r>
            <a:r>
              <a:rPr lang="en-US" sz="2800" b="1" dirty="0" err="1">
                <a:solidFill>
                  <a:srgbClr val="000066"/>
                </a:solidFill>
                <a:latin typeface="Times New Roman" pitchFamily="18" charset="0"/>
                <a:cs typeface="Times New Roman" pitchFamily="18" charset="0"/>
              </a:rPr>
              <a:t>Bá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Quát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quyết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chí</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luyện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chữ</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010239" y="4990231"/>
            <a:ext cx="680049" cy="52204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7835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040921" y="1104181"/>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191734" y="1205781"/>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6</a:t>
            </a:r>
          </a:p>
        </p:txBody>
      </p:sp>
      <p:sp>
        <p:nvSpPr>
          <p:cNvPr id="4" name="Rectangle 3"/>
          <p:cNvSpPr txBox="1">
            <a:spLocks noChangeArrowheads="1"/>
          </p:cNvSpPr>
          <p:nvPr/>
        </p:nvSpPr>
        <p:spPr>
          <a:xfrm>
            <a:off x="1802922" y="1205781"/>
            <a:ext cx="9169878" cy="2781300"/>
          </a:xfrm>
          <a:prstGeom prst="rect">
            <a:avLst/>
          </a:prstGeom>
        </p:spPr>
        <p:txBody>
          <a:bodyPr>
            <a:noAutofit/>
          </a:bodyPr>
          <a:lstStyle/>
          <a:p>
            <a:pPr algn="just">
              <a:lnSpc>
                <a:spcPct val="120000"/>
              </a:lnSpc>
              <a:defRPr/>
            </a:pPr>
            <a:r>
              <a:rPr lang="en-US" sz="2800" b="1" smtClean="0">
                <a:solidFill>
                  <a:srgbClr val="FF0000"/>
                </a:solidFill>
                <a:latin typeface="Times New Roman" pitchFamily="18" charset="0"/>
                <a:cs typeface="Times New Roman" pitchFamily="18" charset="0"/>
              </a:rPr>
              <a:t>Em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tuổi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thơ</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146)</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smtClean="0">
                <a:solidFill>
                  <a:srgbClr val="002060"/>
                </a:solidFill>
                <a:latin typeface="Times New Roman" pitchFamily="18" charset="0"/>
                <a:cs typeface="Times New Roman" pitchFamily="18" charset="0"/>
              </a:rPr>
              <a:t>1. </a:t>
            </a:r>
            <a:r>
              <a:rPr lang="en-US" sz="2800" b="1" smtClean="0">
                <a:solidFill>
                  <a:srgbClr val="000066"/>
                </a:solidFill>
                <a:latin typeface="Times New Roman" pitchFamily="18" charset="0"/>
                <a:cs typeface="Times New Roman" pitchFamily="18" charset="0"/>
              </a:rPr>
              <a:t>Tác </a:t>
            </a:r>
            <a:r>
              <a:rPr lang="en-US" sz="2800" b="1" dirty="0" err="1">
                <a:solidFill>
                  <a:srgbClr val="000066"/>
                </a:solidFill>
                <a:latin typeface="Times New Roman" pitchFamily="18" charset="0"/>
                <a:cs typeface="Times New Roman" pitchFamily="18" charset="0"/>
              </a:rPr>
              <a:t>giả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chọn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để</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diều</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smtClean="0">
                <a:solidFill>
                  <a:srgbClr val="000066"/>
                </a:solidFill>
                <a:latin typeface="Times New Roman" pitchFamily="18" charset="0"/>
                <a:cs typeface="Times New Roman" pitchFamily="18" charset="0"/>
              </a:rPr>
              <a:t>2</a:t>
            </a:r>
            <a:r>
              <a:rPr lang="en-US" sz="2800" b="1" dirty="0">
                <a:solidFill>
                  <a:srgbClr val="000066"/>
                </a:solidFill>
                <a:latin typeface="Times New Roman" pitchFamily="18" charset="0"/>
                <a:cs typeface="Times New Roman" pitchFamily="18" charset="0"/>
              </a:rPr>
              <a:t>. Qua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câu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bài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bài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muốn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nói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điều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về</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diều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tuổi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thơ</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9674346" y="5255493"/>
            <a:ext cx="754451"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1403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196196" y="1259457"/>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347009" y="136105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7</a:t>
            </a:r>
          </a:p>
        </p:txBody>
      </p:sp>
      <p:sp>
        <p:nvSpPr>
          <p:cNvPr id="4" name="Rectangle 3"/>
          <p:cNvSpPr txBox="1">
            <a:spLocks noChangeArrowheads="1"/>
          </p:cNvSpPr>
          <p:nvPr/>
        </p:nvSpPr>
        <p:spPr bwMode="auto">
          <a:xfrm>
            <a:off x="1958197" y="1259457"/>
            <a:ext cx="88598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0"/>
              </a:spcBef>
              <a:buFontTx/>
              <a:buNone/>
            </a:pPr>
            <a:r>
              <a:rPr lang="en-US" altLang="en-US" sz="2800" b="1" smtClean="0">
                <a:solidFill>
                  <a:srgbClr val="FF0000"/>
                </a:solidFill>
                <a:latin typeface="Times New Roman" panose="02020603050405020304" pitchFamily="18" charset="0"/>
                <a:cs typeface="Times New Roman" panose="02020603050405020304" pitchFamily="18" charset="0"/>
              </a:rPr>
              <a:t>Em </a:t>
            </a:r>
            <a:r>
              <a:rPr lang="en-US" altLang="en-US" sz="2800" b="1">
                <a:solidFill>
                  <a:srgbClr val="FF0000"/>
                </a:solidFill>
                <a:latin typeface="Times New Roman" panose="02020603050405020304" pitchFamily="18" charset="0"/>
                <a:cs typeface="Times New Roman" panose="02020603050405020304" pitchFamily="18" charset="0"/>
              </a:rPr>
              <a:t>hãy đọc thuộc lòng bài thơ </a:t>
            </a:r>
            <a:r>
              <a:rPr lang="en-US" altLang="en-US" sz="2800" b="1" i="1">
                <a:solidFill>
                  <a:srgbClr val="FF0000"/>
                </a:solidFill>
                <a:latin typeface="Times New Roman" panose="02020603050405020304" pitchFamily="18" charset="0"/>
                <a:cs typeface="Times New Roman" panose="02020603050405020304" pitchFamily="18" charset="0"/>
              </a:rPr>
              <a:t>Tuổi ngựa </a:t>
            </a:r>
            <a:r>
              <a:rPr lang="en-US" altLang="en-US" sz="2800" b="1">
                <a:solidFill>
                  <a:srgbClr val="FF0000"/>
                </a:solidFill>
                <a:latin typeface="Times New Roman" panose="02020603050405020304" pitchFamily="18" charset="0"/>
                <a:cs typeface="Times New Roman" panose="02020603050405020304" pitchFamily="18" charset="0"/>
              </a:rPr>
              <a:t>của Xuân Quỳnh (SGK trang 149)</a:t>
            </a:r>
          </a:p>
          <a:p>
            <a:pPr algn="ctr" eaLnBrk="1" hangingPunct="1">
              <a:lnSpc>
                <a:spcPct val="120000"/>
              </a:lnSpc>
              <a:spcBef>
                <a:spcPct val="0"/>
              </a:spcBef>
              <a:buFontTx/>
              <a:buNone/>
            </a:pPr>
            <a:r>
              <a:rPr lang="en-US" altLang="en-US" sz="2800" b="1" u="sng">
                <a:solidFill>
                  <a:srgbClr val="00B050"/>
                </a:solidFill>
                <a:latin typeface="Times New Roman" panose="02020603050405020304" pitchFamily="18" charset="0"/>
                <a:cs typeface="Times New Roman" panose="02020603050405020304" pitchFamily="18" charset="0"/>
              </a:rPr>
              <a:t>Trả lời câu hỏi :</a:t>
            </a:r>
          </a:p>
          <a:p>
            <a:pPr algn="just" eaLnBrk="1" hangingPunct="1">
              <a:lnSpc>
                <a:spcPct val="120000"/>
              </a:lnSpc>
              <a:spcBef>
                <a:spcPct val="0"/>
              </a:spcBef>
              <a:buFontTx/>
              <a:buNone/>
            </a:pPr>
            <a:r>
              <a:rPr lang="en-US" altLang="en-US" sz="2800" b="1">
                <a:solidFill>
                  <a:srgbClr val="898989"/>
                </a:solidFill>
                <a:latin typeface="Times New Roman" panose="02020603050405020304" pitchFamily="18" charset="0"/>
                <a:cs typeface="Times New Roman" panose="02020603050405020304" pitchFamily="18" charset="0"/>
              </a:rPr>
              <a:t>  * </a:t>
            </a:r>
            <a:r>
              <a:rPr lang="en-US" altLang="en-US" sz="2800" b="1">
                <a:solidFill>
                  <a:srgbClr val="000066"/>
                </a:solidFill>
                <a:latin typeface="Times New Roman" panose="02020603050405020304" pitchFamily="18" charset="0"/>
                <a:cs typeface="Times New Roman" panose="02020603050405020304" pitchFamily="18" charset="0"/>
              </a:rPr>
              <a:t>Ngựa con theo ngọn gió rong chơi ở những đâu?</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a:t>
            </a:r>
            <a:endParaRPr lang="vi-VN" altLang="en-US" sz="2800" b="1">
              <a:solidFill>
                <a:srgbClr val="000066"/>
              </a:solidFill>
              <a:latin typeface="Times New Roman" panose="02020603050405020304" pitchFamily="18" charset="0"/>
              <a:cs typeface="Times New Roman" panose="02020603050405020304" pitchFamily="18" charset="0"/>
            </a:endParaRPr>
          </a:p>
        </p:txBody>
      </p:sp>
      <p:sp>
        <p:nvSpPr>
          <p:cNvPr id="5" name="Action Button: End 4">
            <a:hlinkClick r:id="rId2" action="ppaction://hlinksldjump" highlightClick="1"/>
          </p:cNvPr>
          <p:cNvSpPr/>
          <p:nvPr/>
        </p:nvSpPr>
        <p:spPr>
          <a:xfrm>
            <a:off x="9597247" y="5182169"/>
            <a:ext cx="754451"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6279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178944" y="1138686"/>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solidFill>
                <a:srgbClr val="000000"/>
              </a:solidFill>
            </a:endParaRPr>
          </a:p>
        </p:txBody>
      </p:sp>
      <p:sp>
        <p:nvSpPr>
          <p:cNvPr id="3" name="WordArt 5"/>
          <p:cNvSpPr>
            <a:spLocks noChangeArrowheads="1" noChangeShapeType="1" noTextEdit="1"/>
          </p:cNvSpPr>
          <p:nvPr/>
        </p:nvSpPr>
        <p:spPr bwMode="auto">
          <a:xfrm>
            <a:off x="1329757" y="1240286"/>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8</a:t>
            </a:r>
          </a:p>
        </p:txBody>
      </p:sp>
      <p:sp>
        <p:nvSpPr>
          <p:cNvPr id="4" name="Rectangle 3"/>
          <p:cNvSpPr txBox="1">
            <a:spLocks noChangeArrowheads="1"/>
          </p:cNvSpPr>
          <p:nvPr/>
        </p:nvSpPr>
        <p:spPr bwMode="auto">
          <a:xfrm>
            <a:off x="1940945" y="1240286"/>
            <a:ext cx="88598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0"/>
              </a:spcBef>
              <a:buFontTx/>
              <a:buNone/>
            </a:pPr>
            <a:r>
              <a:rPr lang="en-US" altLang="en-US" sz="2800" b="1" smtClean="0">
                <a:solidFill>
                  <a:srgbClr val="FF0000"/>
                </a:solidFill>
                <a:latin typeface="Times New Roman" panose="02020603050405020304" pitchFamily="18" charset="0"/>
                <a:cs typeface="Times New Roman" panose="02020603050405020304" pitchFamily="18" charset="0"/>
              </a:rPr>
              <a:t>Em </a:t>
            </a:r>
            <a:r>
              <a:rPr lang="en-US" altLang="en-US" sz="2800" b="1">
                <a:solidFill>
                  <a:srgbClr val="FF0000"/>
                </a:solidFill>
                <a:latin typeface="Times New Roman" panose="02020603050405020304" pitchFamily="18" charset="0"/>
                <a:cs typeface="Times New Roman" panose="02020603050405020304" pitchFamily="18" charset="0"/>
              </a:rPr>
              <a:t>hãy đọc thuộc lòng bài thơ </a:t>
            </a:r>
            <a:r>
              <a:rPr lang="en-US" altLang="en-US" sz="2800" b="1" i="1">
                <a:solidFill>
                  <a:srgbClr val="FF0000"/>
                </a:solidFill>
                <a:latin typeface="Times New Roman" panose="02020603050405020304" pitchFamily="18" charset="0"/>
                <a:cs typeface="Times New Roman" panose="02020603050405020304" pitchFamily="18" charset="0"/>
              </a:rPr>
              <a:t>Tuổi ngựa </a:t>
            </a:r>
            <a:r>
              <a:rPr lang="en-US" altLang="en-US" sz="2800" b="1">
                <a:solidFill>
                  <a:srgbClr val="FF0000"/>
                </a:solidFill>
                <a:latin typeface="Times New Roman" panose="02020603050405020304" pitchFamily="18" charset="0"/>
                <a:cs typeface="Times New Roman" panose="02020603050405020304" pitchFamily="18" charset="0"/>
              </a:rPr>
              <a:t>của Xuân Quỳnh (SGK trang 149)</a:t>
            </a:r>
          </a:p>
          <a:p>
            <a:pPr algn="ctr" eaLnBrk="1" hangingPunct="1">
              <a:lnSpc>
                <a:spcPct val="120000"/>
              </a:lnSpc>
              <a:spcBef>
                <a:spcPct val="0"/>
              </a:spcBef>
              <a:buFontTx/>
              <a:buNone/>
            </a:pPr>
            <a:r>
              <a:rPr lang="en-US" altLang="en-US" sz="2800" b="1" u="sng">
                <a:solidFill>
                  <a:srgbClr val="00B050"/>
                </a:solidFill>
                <a:latin typeface="Times New Roman" panose="02020603050405020304" pitchFamily="18" charset="0"/>
                <a:cs typeface="Times New Roman" panose="02020603050405020304" pitchFamily="18" charset="0"/>
              </a:rPr>
              <a:t>Trả lời câu hỏi :</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Điều gì hấp dẫn ngựa con trên những cánh đồng hoa ?</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a:t>
            </a:r>
            <a:endParaRPr lang="vi-VN" altLang="en-US" sz="2800" b="1">
              <a:solidFill>
                <a:srgbClr val="000066"/>
              </a:solidFill>
              <a:latin typeface="Times New Roman" panose="02020603050405020304" pitchFamily="18" charset="0"/>
              <a:cs typeface="Times New Roman" panose="02020603050405020304" pitchFamily="18" charset="0"/>
            </a:endParaRPr>
          </a:p>
        </p:txBody>
      </p:sp>
      <p:sp>
        <p:nvSpPr>
          <p:cNvPr id="5" name="Action Button: End 4">
            <a:hlinkClick r:id="rId2" action="ppaction://hlinksldjump" highlightClick="1"/>
          </p:cNvPr>
          <p:cNvSpPr/>
          <p:nvPr/>
        </p:nvSpPr>
        <p:spPr>
          <a:xfrm>
            <a:off x="9867542" y="5289998"/>
            <a:ext cx="644105"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47678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p:cNvGrpSpPr>
            <a:grpSpLocks/>
          </p:cNvGrpSpPr>
          <p:nvPr/>
        </p:nvGrpSpPr>
        <p:grpSpPr bwMode="auto">
          <a:xfrm>
            <a:off x="899077" y="1903268"/>
            <a:ext cx="10737751" cy="1005680"/>
            <a:chOff x="-8052" y="1699617"/>
            <a:chExt cx="9469074" cy="1006257"/>
          </a:xfrm>
          <a:solidFill>
            <a:srgbClr val="FF99FF"/>
          </a:solidFill>
        </p:grpSpPr>
        <p:sp>
          <p:nvSpPr>
            <p:cNvPr id="15" name="Rectangle 1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16" name="Oval 15">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sp>
        <p:nvSpPr>
          <p:cNvPr id="20" name="TextBox 19"/>
          <p:cNvSpPr txBox="1"/>
          <p:nvPr/>
        </p:nvSpPr>
        <p:spPr>
          <a:xfrm>
            <a:off x="10693924" y="1386841"/>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0" name="Group 9"/>
          <p:cNvGrpSpPr>
            <a:grpSpLocks/>
          </p:cNvGrpSpPr>
          <p:nvPr/>
        </p:nvGrpSpPr>
        <p:grpSpPr bwMode="auto">
          <a:xfrm>
            <a:off x="921024" y="3588829"/>
            <a:ext cx="10715804" cy="910467"/>
            <a:chOff x="-8052" y="1747250"/>
            <a:chExt cx="8976506" cy="910989"/>
          </a:xfrm>
        </p:grpSpPr>
        <p:sp>
          <p:nvSpPr>
            <p:cNvPr id="11" name="Rectangle 10">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Nghe - viết chính xác, đẹp bài thơ </a:t>
              </a:r>
              <a:r>
                <a:rPr lang="en-US" sz="2800" i="1" smtClean="0">
                  <a:solidFill>
                    <a:schemeClr val="tx1"/>
                  </a:solidFill>
                  <a:latin typeface="Times New Roman" panose="02020603050405020304" pitchFamily="18" charset="0"/>
                  <a:cs typeface="Times New Roman" panose="02020603050405020304" pitchFamily="18" charset="0"/>
                </a:rPr>
                <a:t>Đôi que đan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618628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5795" y="748668"/>
            <a:ext cx="9678837" cy="742511"/>
          </a:xfrm>
          <a:prstGeom prst="rect">
            <a:avLst/>
          </a:prstGeom>
        </p:spPr>
        <p:txBody>
          <a:bodyPr wrap="square">
            <a:spAutoFit/>
          </a:bodyPr>
          <a:lstStyle/>
          <a:p>
            <a:pPr algn="just">
              <a:lnSpc>
                <a:spcPct val="150000"/>
              </a:lnSpc>
              <a:spcBef>
                <a:spcPct val="0"/>
              </a:spcBef>
            </a:pPr>
            <a:r>
              <a:rPr lang="en-US" altLang="en-US" sz="3200" b="1">
                <a:latin typeface="Times New Roman" panose="02020603050405020304" pitchFamily="18" charset="0"/>
                <a:cs typeface="Times New Roman" panose="02020603050405020304" pitchFamily="18" charset="0"/>
              </a:rPr>
              <a:t>2. Nghe – viết: Đôi que đan</a:t>
            </a:r>
          </a:p>
        </p:txBody>
      </p:sp>
    </p:spTree>
    <p:extLst>
      <p:ext uri="{BB962C8B-B14F-4D97-AF65-F5344CB8AC3E}">
        <p14:creationId xmlns:p14="http://schemas.microsoft.com/office/powerpoint/2010/main" val="3044759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2952637" y="5755596"/>
            <a:ext cx="7208157" cy="1087479"/>
            <a:chOff x="0" y="1392"/>
            <a:chExt cx="5760" cy="2928"/>
          </a:xfrm>
        </p:grpSpPr>
        <p:pic>
          <p:nvPicPr>
            <p:cNvPr id="11" name="Picture 4" descr="8184-003-02-102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2"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k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k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
          <p:cNvSpPr txBox="1">
            <a:spLocks noChangeArrowheads="1"/>
          </p:cNvSpPr>
          <p:nvPr/>
        </p:nvSpPr>
        <p:spPr bwMode="auto">
          <a:xfrm>
            <a:off x="5342837" y="175842"/>
            <a:ext cx="2908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en-US" altLang="en-US" sz="2400" b="1" dirty="0" err="1" smtClean="0">
                <a:solidFill>
                  <a:srgbClr val="FF0000"/>
                </a:solidFill>
                <a:latin typeface="Times New Roman" panose="02020603050405020304" pitchFamily="18" charset="0"/>
                <a:cs typeface="Times New Roman" panose="02020603050405020304" pitchFamily="18" charset="0"/>
              </a:rPr>
              <a:t>Đôi</a:t>
            </a:r>
            <a:r>
              <a:rPr lang="en-US" altLang="en-US" sz="2400" b="1" dirty="0" smtClean="0">
                <a:solidFill>
                  <a:srgbClr val="FF0000"/>
                </a:solidFill>
                <a:latin typeface="Times New Roman" panose="02020603050405020304" pitchFamily="18" charset="0"/>
                <a:cs typeface="Times New Roman" panose="02020603050405020304" pitchFamily="18" charset="0"/>
              </a:rPr>
              <a:t> que </a:t>
            </a:r>
            <a:r>
              <a:rPr lang="en-US" altLang="en-US" sz="2400" b="1" dirty="0" err="1" smtClean="0">
                <a:solidFill>
                  <a:srgbClr val="FF0000"/>
                </a:solidFill>
                <a:latin typeface="Times New Roman" panose="02020603050405020304" pitchFamily="18" charset="0"/>
                <a:cs typeface="Times New Roman" panose="02020603050405020304" pitchFamily="18" charset="0"/>
              </a:rPr>
              <a:t>đan</a:t>
            </a:r>
            <a:endParaRPr lang="en-US" alt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740229" y="685047"/>
            <a:ext cx="3107871" cy="4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Mũ đỏ cho bé</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Khăn đen cho bà</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Áo đẹp cho mẹ</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Áo ấm cho cha</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Từ đôi que nhỏ</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Từ tay chị nữa</a:t>
            </a:r>
          </a:p>
          <a:p>
            <a:pPr eaLnBrk="1" hangingPunct="1">
              <a:lnSpc>
                <a:spcPct val="90000"/>
              </a:lnSpc>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Dần dần hiện ra...</a:t>
            </a:r>
          </a:p>
          <a:p>
            <a:pPr eaLnBrk="1" hangingPunct="1">
              <a:lnSpc>
                <a:spcPct val="90000"/>
              </a:lnSpc>
              <a:spcBef>
                <a:spcPct val="50000"/>
              </a:spcBef>
              <a:buClrTx/>
              <a:buSzTx/>
              <a:buFontTx/>
              <a:buNone/>
              <a:defRPr/>
            </a:pPr>
            <a:endParaRPr lang="en-US" altLang="en-US" sz="2400" dirty="0" smtClean="0">
              <a:latin typeface="Times New Roman" panose="02020603050405020304" pitchFamily="18" charset="0"/>
              <a:cs typeface="Times New Roman" panose="02020603050405020304" pitchFamily="18" charset="0"/>
            </a:endParaRPr>
          </a:p>
        </p:txBody>
      </p:sp>
      <p:sp>
        <p:nvSpPr>
          <p:cNvPr id="18" name="Text Box 5"/>
          <p:cNvSpPr txBox="1">
            <a:spLocks noChangeArrowheads="1"/>
          </p:cNvSpPr>
          <p:nvPr/>
        </p:nvSpPr>
        <p:spPr bwMode="auto">
          <a:xfrm>
            <a:off x="722762" y="4675608"/>
            <a:ext cx="30840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Ôi đôi que đan</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Sao mà chăm chỉ</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Sao mà giản dị</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Sao mà dẻo dai...</a:t>
            </a:r>
            <a:endParaRPr lang="en-US" altLang="en-US" sz="2400" dirty="0" smtClean="0">
              <a:latin typeface="Times New Roman" panose="02020603050405020304" pitchFamily="18" charset="0"/>
              <a:cs typeface="Times New Roman" panose="02020603050405020304" pitchFamily="18" charset="0"/>
            </a:endParaRPr>
          </a:p>
        </p:txBody>
      </p:sp>
      <p:sp>
        <p:nvSpPr>
          <p:cNvPr id="19" name="Text Box 5"/>
          <p:cNvSpPr txBox="1">
            <a:spLocks noChangeArrowheads="1"/>
          </p:cNvSpPr>
          <p:nvPr/>
        </p:nvSpPr>
        <p:spPr bwMode="auto">
          <a:xfrm>
            <a:off x="4362450" y="685047"/>
            <a:ext cx="3460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Từng mũi, từng mũi</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Cứ đan, đan hoài</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Sợi len nhỏ bé</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Mà nên rộng dài.</a:t>
            </a:r>
            <a:endParaRPr lang="en-US" altLang="en-US" sz="2400" dirty="0" smtClean="0">
              <a:latin typeface="Times New Roman" panose="02020603050405020304" pitchFamily="18" charset="0"/>
              <a:cs typeface="Times New Roman" panose="02020603050405020304" pitchFamily="18" charset="0"/>
            </a:endParaRPr>
          </a:p>
        </p:txBody>
      </p:sp>
      <p:sp>
        <p:nvSpPr>
          <p:cNvPr id="20" name="Text Box 5"/>
          <p:cNvSpPr txBox="1">
            <a:spLocks noChangeArrowheads="1"/>
          </p:cNvSpPr>
          <p:nvPr/>
        </p:nvSpPr>
        <p:spPr bwMode="auto">
          <a:xfrm>
            <a:off x="4362450" y="3192733"/>
            <a:ext cx="3460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Em cũng tập đây</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Mũi lên, mũi xuống</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Ngón tay, bàn tay</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Dẻo dần, đỡ ngượng.</a:t>
            </a:r>
            <a:endParaRPr lang="en-US" altLang="en-US" sz="2400" dirty="0" smtClean="0">
              <a:latin typeface="Times New Roman" panose="02020603050405020304" pitchFamily="18" charset="0"/>
              <a:cs typeface="Times New Roman" panose="02020603050405020304" pitchFamily="18" charset="0"/>
            </a:endParaRPr>
          </a:p>
        </p:txBody>
      </p:sp>
      <p:sp>
        <p:nvSpPr>
          <p:cNvPr id="21" name="Text Box 5"/>
          <p:cNvSpPr txBox="1">
            <a:spLocks noChangeArrowheads="1"/>
          </p:cNvSpPr>
          <p:nvPr/>
        </p:nvSpPr>
        <p:spPr bwMode="auto">
          <a:xfrm>
            <a:off x="8548688" y="685047"/>
            <a:ext cx="32242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Mũ đỏ cho bé</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Khăn đen cho bà</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Áo đẹp cho mẹ</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Áo ấm cho cha</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Từ đôi que nhỏ</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Từ tay em nữa</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Cũng dần hiện ra...</a:t>
            </a:r>
          </a:p>
        </p:txBody>
      </p:sp>
      <p:sp>
        <p:nvSpPr>
          <p:cNvPr id="22" name="Text Box 5"/>
          <p:cNvSpPr txBox="1">
            <a:spLocks noChangeArrowheads="1"/>
          </p:cNvSpPr>
          <p:nvPr/>
        </p:nvSpPr>
        <p:spPr bwMode="auto">
          <a:xfrm>
            <a:off x="8548688" y="4965157"/>
            <a:ext cx="31262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Que tre đan mãi</a:t>
            </a:r>
          </a:p>
          <a:p>
            <a:pPr eaLnBrk="1" hangingPunct="1">
              <a:spcBef>
                <a:spcPct val="50000"/>
              </a:spcBef>
              <a:buClrTx/>
              <a:buSzTx/>
              <a:buFontTx/>
              <a:buNone/>
              <a:defRPr/>
            </a:pPr>
            <a:r>
              <a:rPr lang="vi-VN" altLang="en-US" sz="2400" dirty="0" smtClean="0">
                <a:latin typeface="Times New Roman" panose="02020603050405020304" pitchFamily="18" charset="0"/>
                <a:cs typeface="Times New Roman" panose="02020603050405020304" pitchFamily="18" charset="0"/>
              </a:rPr>
              <a:t>Bóng như ngọc ngà.</a:t>
            </a:r>
            <a:endParaRPr lang="en-US" altLang="en-US" sz="2400" dirty="0" smtClean="0">
              <a:latin typeface="Times New Roman" panose="02020603050405020304" pitchFamily="18" charset="0"/>
              <a:cs typeface="Times New Roman" panose="02020603050405020304" pitchFamily="18" charset="0"/>
            </a:endParaRPr>
          </a:p>
        </p:txBody>
      </p:sp>
      <p:sp>
        <p:nvSpPr>
          <p:cNvPr id="23" name="Text Box 5"/>
          <p:cNvSpPr txBox="1">
            <a:spLocks noChangeArrowheads="1"/>
          </p:cNvSpPr>
          <p:nvPr/>
        </p:nvSpPr>
        <p:spPr bwMode="auto">
          <a:xfrm>
            <a:off x="10274300" y="6299336"/>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sz="2400" b="1" dirty="0" smtClean="0">
                <a:latin typeface="Times New Roman" panose="02020603050405020304" pitchFamily="18" charset="0"/>
                <a:cs typeface="Times New Roman" panose="02020603050405020304" pitchFamily="18" charset="0"/>
              </a:rPr>
              <a:t>Phạm Hổ</a:t>
            </a:r>
            <a:endParaRPr lang="en-US" alt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65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61395" y="1035958"/>
            <a:ext cx="6123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b="1" dirty="0" smtClean="0">
                <a:solidFill>
                  <a:srgbClr val="FF0000"/>
                </a:solidFill>
                <a:latin typeface="+mn-lt"/>
              </a:rPr>
              <a:t>Bài thơ có mấy khổ thơ?</a:t>
            </a:r>
            <a:endParaRPr lang="en-US" altLang="en-US" b="1" dirty="0" smtClean="0">
              <a:solidFill>
                <a:srgbClr val="FF0000"/>
              </a:solidFill>
              <a:latin typeface="+mn-lt"/>
              <a:cs typeface="Times New Roman" panose="02020603050405020304" pitchFamily="18" charset="0"/>
            </a:endParaRPr>
          </a:p>
        </p:txBody>
      </p:sp>
      <p:sp>
        <p:nvSpPr>
          <p:cNvPr id="9" name="Text Box 5"/>
          <p:cNvSpPr txBox="1">
            <a:spLocks noChangeArrowheads="1"/>
          </p:cNvSpPr>
          <p:nvPr/>
        </p:nvSpPr>
        <p:spPr bwMode="auto">
          <a:xfrm>
            <a:off x="1712459" y="1908403"/>
            <a:ext cx="6123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dirty="0" smtClean="0">
                <a:latin typeface="+mn-lt"/>
              </a:rPr>
              <a:t>Bài thơ có 6 khổ thơ</a:t>
            </a:r>
            <a:endParaRPr lang="en-US" altLang="en-US" dirty="0" smtClean="0">
              <a:latin typeface="+mn-lt"/>
              <a:cs typeface="Times New Roman" panose="02020603050405020304" pitchFamily="18" charset="0"/>
            </a:endParaRPr>
          </a:p>
        </p:txBody>
      </p:sp>
      <p:sp>
        <p:nvSpPr>
          <p:cNvPr id="10" name="Text Box 5"/>
          <p:cNvSpPr txBox="1">
            <a:spLocks noChangeArrowheads="1"/>
          </p:cNvSpPr>
          <p:nvPr/>
        </p:nvSpPr>
        <p:spPr bwMode="auto">
          <a:xfrm>
            <a:off x="1361395" y="2780848"/>
            <a:ext cx="6123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b="1" dirty="0" smtClean="0">
                <a:solidFill>
                  <a:srgbClr val="FF0000"/>
                </a:solidFill>
                <a:latin typeface="+mn-lt"/>
              </a:rPr>
              <a:t>Mỗi dòng thơ có mấy chữ?</a:t>
            </a:r>
            <a:endParaRPr lang="en-US" altLang="en-US" b="1" dirty="0" smtClean="0">
              <a:solidFill>
                <a:srgbClr val="FF0000"/>
              </a:solidFill>
              <a:latin typeface="+mn-lt"/>
              <a:cs typeface="Times New Roman" panose="02020603050405020304" pitchFamily="18" charset="0"/>
            </a:endParaRPr>
          </a:p>
        </p:txBody>
      </p:sp>
      <p:sp>
        <p:nvSpPr>
          <p:cNvPr id="11" name="Text Box 5"/>
          <p:cNvSpPr txBox="1">
            <a:spLocks noChangeArrowheads="1"/>
          </p:cNvSpPr>
          <p:nvPr/>
        </p:nvSpPr>
        <p:spPr bwMode="auto">
          <a:xfrm>
            <a:off x="1712459" y="3653293"/>
            <a:ext cx="6123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dirty="0" smtClean="0">
                <a:latin typeface="+mn-lt"/>
              </a:rPr>
              <a:t>Mỗi dòng thơ có 4 chữ</a:t>
            </a:r>
            <a:endParaRPr lang="en-US" altLang="en-US" dirty="0" smtClean="0">
              <a:latin typeface="+mn-lt"/>
              <a:cs typeface="Times New Roman" panose="02020603050405020304" pitchFamily="18" charset="0"/>
            </a:endParaRPr>
          </a:p>
        </p:txBody>
      </p:sp>
      <p:grpSp>
        <p:nvGrpSpPr>
          <p:cNvPr id="24" name="Group 12"/>
          <p:cNvGrpSpPr>
            <a:grpSpLocks/>
          </p:cNvGrpSpPr>
          <p:nvPr/>
        </p:nvGrpSpPr>
        <p:grpSpPr bwMode="auto">
          <a:xfrm>
            <a:off x="4511305" y="3889829"/>
            <a:ext cx="7317423" cy="2563948"/>
            <a:chOff x="908" y="1392"/>
            <a:chExt cx="4852" cy="2986"/>
          </a:xfrm>
        </p:grpSpPr>
        <p:pic>
          <p:nvPicPr>
            <p:cNvPr id="25" name="Picture 4" descr="8184-003-02-1027"/>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1"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 y="3898"/>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010"/>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75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884465" y="1608818"/>
            <a:ext cx="64788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eaLnBrk="1" hangingPunct="1">
              <a:spcBef>
                <a:spcPct val="50000"/>
              </a:spcBef>
              <a:buClrTx/>
              <a:buSzTx/>
              <a:buFontTx/>
              <a:buNone/>
              <a:defRPr/>
            </a:pPr>
            <a:r>
              <a:rPr lang="vi-VN" altLang="en-US" dirty="0" smtClean="0">
                <a:latin typeface="+mn-lt"/>
              </a:rPr>
              <a:t>Bài thơ nói về hai chị em bạn nhỏ tập đan. Từ hai bàn tay của chị, của em, những mũ, khăn, áo của bà, của bé, của mẹ cha dần dần hiện ra.</a:t>
            </a:r>
            <a:endParaRPr lang="en-US" altLang="en-US" dirty="0" smtClean="0">
              <a:latin typeface="+mn-lt"/>
              <a:cs typeface="Times New Roman" panose="02020603050405020304" pitchFamily="18" charset="0"/>
            </a:endParaRPr>
          </a:p>
        </p:txBody>
      </p:sp>
      <p:sp>
        <p:nvSpPr>
          <p:cNvPr id="12" name="Text Box 5"/>
          <p:cNvSpPr txBox="1">
            <a:spLocks noChangeArrowheads="1"/>
          </p:cNvSpPr>
          <p:nvPr/>
        </p:nvSpPr>
        <p:spPr bwMode="auto">
          <a:xfrm>
            <a:off x="884465" y="879929"/>
            <a:ext cx="6478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defRPr/>
            </a:pPr>
            <a:r>
              <a:rPr lang="vi-VN" altLang="en-US" b="1" dirty="0" smtClean="0">
                <a:solidFill>
                  <a:srgbClr val="FF0000"/>
                </a:solidFill>
                <a:latin typeface="+mn-lt"/>
              </a:rPr>
              <a:t>Bài thơ cho chúng ta biết điều gì?</a:t>
            </a:r>
            <a:endParaRPr lang="en-US" altLang="en-US" b="1" dirty="0" smtClean="0">
              <a:solidFill>
                <a:srgbClr val="FF0000"/>
              </a:solidFill>
              <a:latin typeface="+mn-lt"/>
              <a:cs typeface="Times New Roman" panose="02020603050405020304" pitchFamily="18" charset="0"/>
            </a:endParaRPr>
          </a:p>
        </p:txBody>
      </p:sp>
      <p:grpSp>
        <p:nvGrpSpPr>
          <p:cNvPr id="13" name="Group 12"/>
          <p:cNvGrpSpPr>
            <a:grpSpLocks/>
          </p:cNvGrpSpPr>
          <p:nvPr/>
        </p:nvGrpSpPr>
        <p:grpSpPr bwMode="auto">
          <a:xfrm>
            <a:off x="4540334" y="3815035"/>
            <a:ext cx="7317423" cy="2563948"/>
            <a:chOff x="908" y="1392"/>
            <a:chExt cx="4852" cy="2986"/>
          </a:xfrm>
        </p:grpSpPr>
        <p:pic>
          <p:nvPicPr>
            <p:cNvPr id="14" name="Picture 4" descr="8184-003-02-1027"/>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1"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 y="3898"/>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010"/>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23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4540334" y="3815035"/>
            <a:ext cx="7317423" cy="2563948"/>
            <a:chOff x="908" y="1392"/>
            <a:chExt cx="4852" cy="2986"/>
          </a:xfrm>
        </p:grpSpPr>
        <p:pic>
          <p:nvPicPr>
            <p:cNvPr id="14" name="Picture 4" descr="8184-003-02-1027"/>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1"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 y="3898"/>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010"/>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6"/>
          <p:cNvSpPr>
            <a:spLocks noChangeArrowheads="1"/>
          </p:cNvSpPr>
          <p:nvPr/>
        </p:nvSpPr>
        <p:spPr bwMode="auto">
          <a:xfrm>
            <a:off x="2208213" y="1899103"/>
            <a:ext cx="18902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3600" b="1">
                <a:solidFill>
                  <a:srgbClr val="FF0000"/>
                </a:solidFill>
                <a:latin typeface="Times New Roman" panose="02020603050405020304" pitchFamily="18" charset="0"/>
              </a:rPr>
              <a:t>đan hoài</a:t>
            </a:r>
          </a:p>
        </p:txBody>
      </p:sp>
      <p:sp>
        <p:nvSpPr>
          <p:cNvPr id="19" name="Rectangle 7"/>
          <p:cNvSpPr>
            <a:spLocks noChangeArrowheads="1"/>
          </p:cNvSpPr>
          <p:nvPr/>
        </p:nvSpPr>
        <p:spPr bwMode="auto">
          <a:xfrm>
            <a:off x="2227263" y="2702378"/>
            <a:ext cx="189346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HP001 4H" panose="020B0603050302020204" pitchFamily="34" charset="0"/>
                <a:cs typeface="Arial" panose="020B0604020202020204" pitchFamily="34" charset="0"/>
              </a:defRPr>
            </a:lvl1pPr>
            <a:lvl2pPr marL="742950" indent="-285750" defTabSz="911225">
              <a:defRPr>
                <a:solidFill>
                  <a:schemeClr val="tx1"/>
                </a:solidFill>
                <a:latin typeface="HP001 4H" panose="020B0603050302020204" pitchFamily="34" charset="0"/>
                <a:cs typeface="Arial" panose="020B0604020202020204" pitchFamily="34" charset="0"/>
              </a:defRPr>
            </a:lvl2pPr>
            <a:lvl3pPr marL="1143000" indent="-228600" defTabSz="911225">
              <a:defRPr>
                <a:solidFill>
                  <a:schemeClr val="tx1"/>
                </a:solidFill>
                <a:latin typeface="HP001 4H" panose="020B0603050302020204" pitchFamily="34" charset="0"/>
                <a:cs typeface="Arial" panose="020B0604020202020204" pitchFamily="34" charset="0"/>
              </a:defRPr>
            </a:lvl3pPr>
            <a:lvl4pPr marL="1600200" indent="-228600" defTabSz="911225">
              <a:defRPr>
                <a:solidFill>
                  <a:schemeClr val="tx1"/>
                </a:solidFill>
                <a:latin typeface="HP001 4H" panose="020B0603050302020204" pitchFamily="34" charset="0"/>
                <a:cs typeface="Arial" panose="020B0604020202020204" pitchFamily="34" charset="0"/>
              </a:defRPr>
            </a:lvl4pPr>
            <a:lvl5pPr marL="2057400" indent="-228600" defTabSz="911225">
              <a:defRPr>
                <a:solidFill>
                  <a:schemeClr val="tx1"/>
                </a:solidFill>
                <a:latin typeface="HP001 4H" panose="020B06030503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9pPr>
          </a:lstStyle>
          <a:p>
            <a:r>
              <a:rPr lang="en-US" altLang="en-US" sz="3500" b="1">
                <a:solidFill>
                  <a:srgbClr val="FF0000"/>
                </a:solidFill>
                <a:latin typeface="Times New Roman" panose="02020603050405020304" pitchFamily="18" charset="0"/>
                <a:cs typeface="Times New Roman" panose="02020603050405020304" pitchFamily="18" charset="0"/>
              </a:rPr>
              <a:t>ngọc ngà</a:t>
            </a:r>
          </a:p>
        </p:txBody>
      </p:sp>
      <p:sp>
        <p:nvSpPr>
          <p:cNvPr id="20" name="Rectangle 13"/>
          <p:cNvSpPr>
            <a:spLocks noChangeArrowheads="1"/>
          </p:cNvSpPr>
          <p:nvPr/>
        </p:nvSpPr>
        <p:spPr bwMode="auto">
          <a:xfrm>
            <a:off x="2208213" y="3490264"/>
            <a:ext cx="165141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HP001 4H" panose="020B0603050302020204" pitchFamily="34" charset="0"/>
                <a:cs typeface="Arial" panose="020B0604020202020204" pitchFamily="34" charset="0"/>
              </a:defRPr>
            </a:lvl1pPr>
            <a:lvl2pPr marL="742950" indent="-285750" defTabSz="911225">
              <a:defRPr>
                <a:solidFill>
                  <a:schemeClr val="tx1"/>
                </a:solidFill>
                <a:latin typeface="HP001 4H" panose="020B0603050302020204" pitchFamily="34" charset="0"/>
                <a:cs typeface="Arial" panose="020B0604020202020204" pitchFamily="34" charset="0"/>
              </a:defRPr>
            </a:lvl2pPr>
            <a:lvl3pPr marL="1143000" indent="-228600" defTabSz="911225">
              <a:defRPr>
                <a:solidFill>
                  <a:schemeClr val="tx1"/>
                </a:solidFill>
                <a:latin typeface="HP001 4H" panose="020B0603050302020204" pitchFamily="34" charset="0"/>
                <a:cs typeface="Arial" panose="020B0604020202020204" pitchFamily="34" charset="0"/>
              </a:defRPr>
            </a:lvl3pPr>
            <a:lvl4pPr marL="1600200" indent="-228600" defTabSz="911225">
              <a:defRPr>
                <a:solidFill>
                  <a:schemeClr val="tx1"/>
                </a:solidFill>
                <a:latin typeface="HP001 4H" panose="020B0603050302020204" pitchFamily="34" charset="0"/>
                <a:cs typeface="Arial" panose="020B0604020202020204" pitchFamily="34" charset="0"/>
              </a:defRPr>
            </a:lvl4pPr>
            <a:lvl5pPr marL="2057400" indent="-228600" defTabSz="911225">
              <a:defRPr>
                <a:solidFill>
                  <a:schemeClr val="tx1"/>
                </a:solidFill>
                <a:latin typeface="HP001 4H" panose="020B06030503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9pPr>
          </a:lstStyle>
          <a:p>
            <a:r>
              <a:rPr lang="vi-VN" altLang="en-US" sz="3500" b="1">
                <a:solidFill>
                  <a:srgbClr val="FF0000"/>
                </a:solidFill>
                <a:latin typeface="Times New Roman" panose="02020603050405020304" pitchFamily="18" charset="0"/>
                <a:cs typeface="Times New Roman" panose="02020603050405020304" pitchFamily="18" charset="0"/>
              </a:rPr>
              <a:t>ngượng</a:t>
            </a:r>
          </a:p>
        </p:txBody>
      </p:sp>
      <p:sp>
        <p:nvSpPr>
          <p:cNvPr id="21" name="Rectangle 19"/>
          <p:cNvSpPr>
            <a:spLocks noChangeArrowheads="1"/>
          </p:cNvSpPr>
          <p:nvPr/>
        </p:nvSpPr>
        <p:spPr bwMode="auto">
          <a:xfrm>
            <a:off x="1334408" y="954273"/>
            <a:ext cx="382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HP001 4H" panose="020B0603050302020204" pitchFamily="34" charset="0"/>
                <a:cs typeface="Arial" panose="020B0604020202020204" pitchFamily="34" charset="0"/>
              </a:defRPr>
            </a:lvl1pPr>
            <a:lvl2pPr marL="742950" indent="-285750" defTabSz="911225">
              <a:defRPr>
                <a:solidFill>
                  <a:schemeClr val="tx1"/>
                </a:solidFill>
                <a:latin typeface="HP001 4H" panose="020B0603050302020204" pitchFamily="34" charset="0"/>
                <a:cs typeface="Arial" panose="020B0604020202020204" pitchFamily="34" charset="0"/>
              </a:defRPr>
            </a:lvl2pPr>
            <a:lvl3pPr marL="1143000" indent="-228600" defTabSz="911225">
              <a:defRPr>
                <a:solidFill>
                  <a:schemeClr val="tx1"/>
                </a:solidFill>
                <a:latin typeface="HP001 4H" panose="020B0603050302020204" pitchFamily="34" charset="0"/>
                <a:cs typeface="Arial" panose="020B0604020202020204" pitchFamily="34" charset="0"/>
              </a:defRPr>
            </a:lvl3pPr>
            <a:lvl4pPr marL="1600200" indent="-228600" defTabSz="911225">
              <a:defRPr>
                <a:solidFill>
                  <a:schemeClr val="tx1"/>
                </a:solidFill>
                <a:latin typeface="HP001 4H" panose="020B0603050302020204" pitchFamily="34" charset="0"/>
                <a:cs typeface="Arial" panose="020B0604020202020204" pitchFamily="34" charset="0"/>
              </a:defRPr>
            </a:lvl4pPr>
            <a:lvl5pPr marL="2057400" indent="-228600" defTabSz="911225">
              <a:defRPr>
                <a:solidFill>
                  <a:schemeClr val="tx1"/>
                </a:solidFill>
                <a:latin typeface="HP001 4H" panose="020B06030503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HP001 4H" panose="020B0603050302020204" pitchFamily="34" charset="0"/>
                <a:cs typeface="Arial" panose="020B0604020202020204" pitchFamily="34" charset="0"/>
              </a:defRPr>
            </a:lvl9pPr>
          </a:lstStyle>
          <a:p>
            <a:pPr algn="ctr" eaLnBrk="1" hangingPunct="1"/>
            <a:r>
              <a:rPr lang="en-US" altLang="en-US" sz="3500" b="1">
                <a:solidFill>
                  <a:srgbClr val="000000"/>
                </a:solidFill>
                <a:latin typeface="Times New Roman" panose="02020603050405020304" pitchFamily="18" charset="0"/>
                <a:cs typeface="Times New Roman" panose="02020603050405020304" pitchFamily="18" charset="0"/>
              </a:rPr>
              <a:t>Luyện viết từ khó:</a:t>
            </a:r>
          </a:p>
        </p:txBody>
      </p:sp>
    </p:spTree>
    <p:extLst>
      <p:ext uri="{BB962C8B-B14F-4D97-AF65-F5344CB8AC3E}">
        <p14:creationId xmlns:p14="http://schemas.microsoft.com/office/powerpoint/2010/main" val="1629451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6710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p:cNvGrpSpPr>
            <a:grpSpLocks/>
          </p:cNvGrpSpPr>
          <p:nvPr/>
        </p:nvGrpSpPr>
        <p:grpSpPr bwMode="auto">
          <a:xfrm>
            <a:off x="899077" y="1903268"/>
            <a:ext cx="10737751" cy="1005680"/>
            <a:chOff x="-8052" y="1699617"/>
            <a:chExt cx="9469074" cy="1006257"/>
          </a:xfrm>
          <a:solidFill>
            <a:srgbClr val="FF99FF"/>
          </a:solidFill>
        </p:grpSpPr>
        <p:sp>
          <p:nvSpPr>
            <p:cNvPr id="15" name="Rectangle 1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16" name="Oval 15">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sp>
        <p:nvSpPr>
          <p:cNvPr id="20" name="TextBox 19"/>
          <p:cNvSpPr txBox="1"/>
          <p:nvPr/>
        </p:nvSpPr>
        <p:spPr>
          <a:xfrm>
            <a:off x="10693924" y="1386841"/>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0" name="Group 9"/>
          <p:cNvGrpSpPr>
            <a:grpSpLocks/>
          </p:cNvGrpSpPr>
          <p:nvPr/>
        </p:nvGrpSpPr>
        <p:grpSpPr bwMode="auto">
          <a:xfrm>
            <a:off x="921024" y="3588829"/>
            <a:ext cx="10715804" cy="910467"/>
            <a:chOff x="-8052" y="1747250"/>
            <a:chExt cx="8976506" cy="910989"/>
          </a:xfrm>
        </p:grpSpPr>
        <p:sp>
          <p:nvSpPr>
            <p:cNvPr id="11" name="Rectangle 10">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Nghe - viết chính xác, đẹp bài thơ </a:t>
              </a:r>
              <a:r>
                <a:rPr lang="en-US" sz="2800" i="1" smtClean="0">
                  <a:solidFill>
                    <a:schemeClr val="tx1"/>
                  </a:solidFill>
                  <a:latin typeface="Times New Roman" panose="02020603050405020304" pitchFamily="18" charset="0"/>
                  <a:cs typeface="Times New Roman" panose="02020603050405020304" pitchFamily="18" charset="0"/>
                </a:rPr>
                <a:t>Đôi que đan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46572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3775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được kiến thức gì?</a:t>
            </a:r>
            <a:endParaRPr lang="en-US" sz="3200" dirty="0">
              <a:solidFill>
                <a:schemeClr val="tx1"/>
              </a:solidFill>
            </a:endParaRPr>
          </a:p>
        </p:txBody>
      </p:sp>
      <p:sp>
        <p:nvSpPr>
          <p:cNvPr id="6" name="Double Wave 5"/>
          <p:cNvSpPr/>
          <p:nvPr/>
        </p:nvSpPr>
        <p:spPr>
          <a:xfrm>
            <a:off x="1926950" y="1262376"/>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Luyện đọc các bài tập đọc trong sách giáo khoa.</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Ôn tập </a:t>
            </a:r>
            <a:r>
              <a:rPr lang="en-US" sz="3200" b="1" smtClean="0">
                <a:solidFill>
                  <a:schemeClr val="tx1"/>
                </a:solidFill>
                <a:latin typeface="Times New Roman" panose="02020603050405020304" pitchFamily="18" charset="0"/>
                <a:cs typeface="Times New Roman" panose="02020603050405020304" pitchFamily="18" charset="0"/>
              </a:rPr>
              <a:t>cuối </a:t>
            </a:r>
            <a:r>
              <a:rPr lang="en-US" sz="3200" b="1">
                <a:solidFill>
                  <a:schemeClr val="tx1"/>
                </a:solidFill>
                <a:latin typeface="Times New Roman" panose="02020603050405020304" pitchFamily="18" charset="0"/>
                <a:cs typeface="Times New Roman" panose="02020603050405020304" pitchFamily="18" charset="0"/>
              </a:rPr>
              <a:t>học kì I (tiết </a:t>
            </a:r>
            <a:r>
              <a:rPr lang="en-US" sz="3200" b="1" smtClean="0">
                <a:solidFill>
                  <a:schemeClr val="tx1"/>
                </a:solidFill>
                <a:latin typeface="Times New Roman" panose="02020603050405020304" pitchFamily="18" charset="0"/>
                <a:cs typeface="Times New Roman" panose="02020603050405020304" pitchFamily="18" charset="0"/>
              </a:rPr>
              <a:t>5)</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5829" y="1261908"/>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 tập </a:t>
            </a: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cuối </a:t>
            </a: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học kì I</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a:t>
            </a: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4)</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Nghe - viết chính xác, đẹp bài thơ </a:t>
              </a:r>
              <a:r>
                <a:rPr lang="en-US" sz="2800" i="1" smtClean="0">
                  <a:solidFill>
                    <a:schemeClr val="tx1"/>
                  </a:solidFill>
                  <a:latin typeface="Times New Roman" panose="02020603050405020304" pitchFamily="18" charset="0"/>
                  <a:cs typeface="Times New Roman" panose="02020603050405020304" pitchFamily="18" charset="0"/>
                </a:rPr>
                <a:t>Đôi que đan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
          <p:cNvSpPr txBox="1">
            <a:spLocks noChangeArrowheads="1"/>
          </p:cNvSpPr>
          <p:nvPr/>
        </p:nvSpPr>
        <p:spPr bwMode="auto">
          <a:xfrm>
            <a:off x="2819168" y="697824"/>
            <a:ext cx="6697435" cy="58477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smtClean="0">
                <a:latin typeface="Times New Roman" panose="02020603050405020304" pitchFamily="18" charset="0"/>
                <a:cs typeface="Times New Roman" panose="02020603050405020304" pitchFamily="18" charset="0"/>
              </a:rPr>
              <a:t>1. Ôn </a:t>
            </a:r>
            <a:r>
              <a:rPr lang="en-US" altLang="en-US" sz="3200" b="1">
                <a:latin typeface="Times New Roman" panose="02020603050405020304" pitchFamily="18" charset="0"/>
                <a:cs typeface="Times New Roman" panose="02020603050405020304" pitchFamily="18" charset="0"/>
              </a:rPr>
              <a:t>luyện tập đọc và học thuộc lòng</a:t>
            </a:r>
          </a:p>
        </p:txBody>
      </p:sp>
      <p:sp>
        <p:nvSpPr>
          <p:cNvPr id="21" name="Rectangle 3"/>
          <p:cNvSpPr txBox="1">
            <a:spLocks noChangeArrowheads="1"/>
          </p:cNvSpPr>
          <p:nvPr/>
        </p:nvSpPr>
        <p:spPr>
          <a:xfrm>
            <a:off x="2363637" y="1795733"/>
            <a:ext cx="7901797" cy="3845942"/>
          </a:xfrm>
          <a:prstGeom prst="rect">
            <a:avLst/>
          </a:prstGeom>
          <a:solidFill>
            <a:schemeClr val="accent2">
              <a:lumMod val="20000"/>
              <a:lumOff val="80000"/>
            </a:schemeClr>
          </a:solidFill>
        </p:spPr>
        <p:txBody>
          <a:bodyPr>
            <a:noAutofit/>
          </a:bodyPr>
          <a:lstStyle/>
          <a:p>
            <a:pPr marL="457200" indent="-457200" eaLnBrk="1" hangingPunct="1">
              <a:lnSpc>
                <a:spcPct val="8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Người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sao</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125)</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Vẽ </a:t>
            </a:r>
            <a:r>
              <a:rPr lang="en-US" sz="3200" err="1">
                <a:latin typeface="Times New Roman" pitchFamily="18" charset="0"/>
                <a:cs typeface="Times New Roman" pitchFamily="18" charset="0"/>
              </a:rPr>
              <a:t>trứng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120)</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Văn </a:t>
            </a:r>
            <a:r>
              <a:rPr lang="en-US" sz="3200" dirty="0">
                <a:latin typeface="Times New Roman" pitchFamily="18" charset="0"/>
                <a:cs typeface="Times New Roman" pitchFamily="18" charset="0"/>
              </a:rPr>
              <a:t>hay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tốt</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129)</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Cánh </a:t>
            </a:r>
            <a:r>
              <a:rPr lang="en-US" sz="3200" dirty="0" err="1">
                <a:latin typeface="Times New Roman" pitchFamily="18" charset="0"/>
                <a:cs typeface="Times New Roman" pitchFamily="18" charset="0"/>
              </a:rPr>
              <a:t>diều</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tuổi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thơ (trang </a:t>
            </a:r>
            <a:r>
              <a:rPr lang="en-US" sz="3200" dirty="0">
                <a:latin typeface="Times New Roman" pitchFamily="18" charset="0"/>
                <a:cs typeface="Times New Roman" pitchFamily="18" charset="0"/>
              </a:rPr>
              <a:t>146)</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Tuổi ngựa (trang </a:t>
            </a:r>
            <a:r>
              <a:rPr lang="en-US" sz="3200" dirty="0">
                <a:latin typeface="Times New Roman" pitchFamily="18" charset="0"/>
                <a:cs typeface="Times New Roman" pitchFamily="18" charset="0"/>
              </a:rPr>
              <a:t>149)</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Ông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thả</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diều (trang </a:t>
            </a:r>
            <a:r>
              <a:rPr lang="en-US" sz="3200" dirty="0">
                <a:latin typeface="Times New Roman" pitchFamily="18" charset="0"/>
                <a:cs typeface="Times New Roman" pitchFamily="18" charset="0"/>
              </a:rPr>
              <a:t>104)</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a:t>
            </a:r>
            <a:r>
              <a:rPr lang="en-US" sz="3200" dirty="0" err="1">
                <a:latin typeface="Times New Roman" pitchFamily="18" charset="0"/>
                <a:cs typeface="Times New Roman" pitchFamily="18" charset="0"/>
              </a:rPr>
              <a:t>Vua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Bưởi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115)</a:t>
            </a:r>
          </a:p>
          <a:p>
            <a:pPr eaLnBrk="1" hangingPunct="1">
              <a:lnSpc>
                <a:spcPct val="90000"/>
              </a:lnSpc>
              <a:spcBef>
                <a:spcPct val="20000"/>
              </a:spcBef>
              <a:defRPr/>
            </a:pPr>
            <a:endParaRPr lang="en-US" sz="3200" dirty="0">
              <a:latin typeface="Times New Roman" pitchFamily="18" charset="0"/>
              <a:cs typeface="Times New Roman" pitchFamily="18" charset="0"/>
            </a:endParaRPr>
          </a:p>
          <a:p>
            <a:pPr eaLnBrk="1" hangingPunct="1">
              <a:lnSpc>
                <a:spcPct val="90000"/>
              </a:lnSpc>
              <a:spcBef>
                <a:spcPct val="20000"/>
              </a:spcBef>
              <a:defRPr/>
            </a:pPr>
            <a:endParaRPr lang="en-US" sz="3200" dirty="0">
              <a:latin typeface="Times New Roman" pitchFamily="18" charset="0"/>
              <a:cs typeface="Times New Roman" pitchFamily="18" charset="0"/>
            </a:endParaRPr>
          </a:p>
          <a:p>
            <a:pPr eaLnBrk="1" hangingPunct="1">
              <a:lnSpc>
                <a:spcPct val="90000"/>
              </a:lnSpc>
              <a:spcBef>
                <a:spcPct val="20000"/>
              </a:spcBef>
              <a:defRPr/>
            </a:pP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inh nen 10">
            <a:hlinkClick r:id="rId2" action="ppaction://hlinksldjump"/>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7464"/>
            <a:ext cx="121920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4">
            <a:hlinkClick r:id="rId4" action="ppaction://hlinksldjump"/>
          </p:cNvPr>
          <p:cNvSpPr>
            <a:spLocks noChangeArrowheads="1"/>
          </p:cNvSpPr>
          <p:nvPr/>
        </p:nvSpPr>
        <p:spPr bwMode="auto">
          <a:xfrm rot="1849705">
            <a:off x="7869238" y="814389"/>
            <a:ext cx="887412" cy="1812925"/>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7</a:t>
            </a:r>
            <a:endParaRPr lang="vi-VN" altLang="en-US" sz="7200" b="1">
              <a:solidFill>
                <a:schemeClr val="accent2"/>
              </a:solidFill>
              <a:latin typeface="Arial" panose="020B0604020202020204" pitchFamily="34" charset="0"/>
            </a:endParaRPr>
          </a:p>
        </p:txBody>
      </p:sp>
      <p:sp>
        <p:nvSpPr>
          <p:cNvPr id="7172" name="Freeform 5"/>
          <p:cNvSpPr>
            <a:spLocks/>
          </p:cNvSpPr>
          <p:nvPr/>
        </p:nvSpPr>
        <p:spPr bwMode="auto">
          <a:xfrm rot="800344">
            <a:off x="5938838" y="3194051"/>
            <a:ext cx="468312" cy="3313113"/>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3" name="AutoShape 6"/>
          <p:cNvSpPr>
            <a:spLocks noChangeArrowheads="1"/>
          </p:cNvSpPr>
          <p:nvPr/>
        </p:nvSpPr>
        <p:spPr bwMode="auto">
          <a:xfrm rot="800344">
            <a:off x="6499226" y="3427413"/>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74" name="Oval 21">
            <a:hlinkClick r:id="rId5" action="ppaction://hlinksldjump"/>
          </p:cNvPr>
          <p:cNvSpPr>
            <a:spLocks noChangeArrowheads="1"/>
          </p:cNvSpPr>
          <p:nvPr/>
        </p:nvSpPr>
        <p:spPr bwMode="auto">
          <a:xfrm rot="20753712">
            <a:off x="5114926" y="136526"/>
            <a:ext cx="1063625" cy="1622425"/>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2</a:t>
            </a:r>
            <a:endParaRPr lang="vi-VN" altLang="en-US" sz="7200" b="1">
              <a:solidFill>
                <a:schemeClr val="accent2"/>
              </a:solidFill>
              <a:latin typeface="Arial" panose="020B0604020202020204" pitchFamily="34" charset="0"/>
            </a:endParaRPr>
          </a:p>
        </p:txBody>
      </p:sp>
      <p:sp>
        <p:nvSpPr>
          <p:cNvPr id="7175" name="Freeform 22"/>
          <p:cNvSpPr>
            <a:spLocks/>
          </p:cNvSpPr>
          <p:nvPr/>
        </p:nvSpPr>
        <p:spPr bwMode="auto">
          <a:xfrm>
            <a:off x="5272088" y="1704976"/>
            <a:ext cx="468312" cy="3313113"/>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AutoShape 23"/>
          <p:cNvSpPr>
            <a:spLocks noChangeArrowheads="1"/>
          </p:cNvSpPr>
          <p:nvPr/>
        </p:nvSpPr>
        <p:spPr bwMode="auto">
          <a:xfrm>
            <a:off x="5595938" y="1704975"/>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4121" name="Oval 25">
            <a:hlinkClick r:id="rId6" action="ppaction://hlinksldjump"/>
          </p:cNvPr>
          <p:cNvSpPr>
            <a:spLocks noChangeArrowheads="1"/>
          </p:cNvSpPr>
          <p:nvPr/>
        </p:nvSpPr>
        <p:spPr bwMode="auto">
          <a:xfrm rot="19538076">
            <a:off x="3824289" y="509589"/>
            <a:ext cx="936625" cy="1582737"/>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7200" b="1" dirty="0">
                <a:solidFill>
                  <a:schemeClr val="accent2"/>
                </a:solidFill>
              </a:rPr>
              <a:t>1</a:t>
            </a:r>
            <a:endParaRPr lang="vi-VN" sz="7200" b="1" dirty="0">
              <a:solidFill>
                <a:schemeClr val="accent2"/>
              </a:solidFill>
            </a:endParaRPr>
          </a:p>
        </p:txBody>
      </p:sp>
      <p:sp>
        <p:nvSpPr>
          <p:cNvPr id="7178" name="Freeform 26"/>
          <p:cNvSpPr>
            <a:spLocks/>
          </p:cNvSpPr>
          <p:nvPr/>
        </p:nvSpPr>
        <p:spPr bwMode="auto">
          <a:xfrm rot="20735123">
            <a:off x="4892676" y="2109788"/>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AutoShape 27"/>
          <p:cNvSpPr>
            <a:spLocks noChangeArrowheads="1"/>
          </p:cNvSpPr>
          <p:nvPr/>
        </p:nvSpPr>
        <p:spPr bwMode="auto">
          <a:xfrm rot="20735123">
            <a:off x="4768851" y="1879600"/>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0" name="Oval 29">
            <a:hlinkClick r:id="rId7" action="ppaction://hlinksldjump"/>
          </p:cNvPr>
          <p:cNvSpPr>
            <a:spLocks noChangeArrowheads="1"/>
          </p:cNvSpPr>
          <p:nvPr/>
        </p:nvSpPr>
        <p:spPr bwMode="auto">
          <a:xfrm rot="1705996">
            <a:off x="6550026" y="255588"/>
            <a:ext cx="936625" cy="1554162"/>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rgbClr val="000099"/>
                </a:solidFill>
              </a:rPr>
              <a:t>3</a:t>
            </a:r>
            <a:endParaRPr lang="vi-VN" altLang="en-US" sz="7200" b="1">
              <a:solidFill>
                <a:srgbClr val="000099"/>
              </a:solidFill>
              <a:latin typeface="Arial" panose="020B0604020202020204" pitchFamily="34" charset="0"/>
            </a:endParaRPr>
          </a:p>
        </p:txBody>
      </p:sp>
      <p:sp>
        <p:nvSpPr>
          <p:cNvPr id="7181" name="Freeform 30"/>
          <p:cNvSpPr>
            <a:spLocks/>
          </p:cNvSpPr>
          <p:nvPr/>
        </p:nvSpPr>
        <p:spPr bwMode="auto">
          <a:xfrm>
            <a:off x="6351588" y="1893888"/>
            <a:ext cx="468312"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AutoShape 31"/>
          <p:cNvSpPr>
            <a:spLocks noChangeArrowheads="1"/>
          </p:cNvSpPr>
          <p:nvPr/>
        </p:nvSpPr>
        <p:spPr bwMode="auto">
          <a:xfrm>
            <a:off x="6675439" y="1755776"/>
            <a:ext cx="90487" cy="354013"/>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3" name="Oval 45">
            <a:hlinkClick r:id="rId8" action="ppaction://hlinksldjump"/>
          </p:cNvPr>
          <p:cNvSpPr>
            <a:spLocks noChangeArrowheads="1"/>
          </p:cNvSpPr>
          <p:nvPr/>
        </p:nvSpPr>
        <p:spPr bwMode="auto">
          <a:xfrm rot="1737271">
            <a:off x="6489700" y="1925638"/>
            <a:ext cx="865188" cy="1535112"/>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6</a:t>
            </a:r>
            <a:endParaRPr lang="vi-VN" altLang="en-US" sz="7200" b="1">
              <a:solidFill>
                <a:schemeClr val="accent2"/>
              </a:solidFill>
              <a:latin typeface="Arial" panose="020B0604020202020204" pitchFamily="34" charset="0"/>
            </a:endParaRPr>
          </a:p>
        </p:txBody>
      </p:sp>
      <p:sp>
        <p:nvSpPr>
          <p:cNvPr id="7184" name="Freeform 46"/>
          <p:cNvSpPr>
            <a:spLocks/>
          </p:cNvSpPr>
          <p:nvPr/>
        </p:nvSpPr>
        <p:spPr bwMode="auto">
          <a:xfrm rot="2754747">
            <a:off x="6210300" y="4135438"/>
            <a:ext cx="355600" cy="2241550"/>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AutoShape 47"/>
          <p:cNvSpPr>
            <a:spLocks noChangeArrowheads="1"/>
          </p:cNvSpPr>
          <p:nvPr/>
        </p:nvSpPr>
        <p:spPr bwMode="auto">
          <a:xfrm>
            <a:off x="7172326" y="4348163"/>
            <a:ext cx="144463" cy="290512"/>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6" name="Oval 49">
            <a:hlinkClick r:id="rId9" action="ppaction://hlinksldjump"/>
          </p:cNvPr>
          <p:cNvSpPr>
            <a:spLocks noChangeArrowheads="1"/>
          </p:cNvSpPr>
          <p:nvPr/>
        </p:nvSpPr>
        <p:spPr bwMode="auto">
          <a:xfrm rot="832272">
            <a:off x="5172076" y="1863725"/>
            <a:ext cx="936625" cy="1582738"/>
          </a:xfrm>
          <a:prstGeom prst="ellipse">
            <a:avLst/>
          </a:prstGeom>
          <a:solidFill>
            <a:srgbClr val="00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rgbClr val="000099"/>
                </a:solidFill>
              </a:rPr>
              <a:t>5</a:t>
            </a:r>
            <a:endParaRPr lang="vi-VN" altLang="en-US" sz="7200" b="1">
              <a:solidFill>
                <a:srgbClr val="000099"/>
              </a:solidFill>
              <a:latin typeface="Arial" panose="020B0604020202020204" pitchFamily="34" charset="0"/>
            </a:endParaRPr>
          </a:p>
        </p:txBody>
      </p:sp>
      <p:sp>
        <p:nvSpPr>
          <p:cNvPr id="7187" name="Freeform 50"/>
          <p:cNvSpPr>
            <a:spLocks/>
          </p:cNvSpPr>
          <p:nvPr/>
        </p:nvSpPr>
        <p:spPr bwMode="auto">
          <a:xfrm rot="21060831">
            <a:off x="5324476" y="3427413"/>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AutoShape 51"/>
          <p:cNvSpPr>
            <a:spLocks noChangeArrowheads="1"/>
          </p:cNvSpPr>
          <p:nvPr/>
        </p:nvSpPr>
        <p:spPr bwMode="auto">
          <a:xfrm rot="21060831">
            <a:off x="5403851" y="3421063"/>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9" name="Oval 53">
            <a:hlinkClick r:id="rId10" action="ppaction://hlinksldjump"/>
          </p:cNvPr>
          <p:cNvSpPr>
            <a:spLocks noChangeArrowheads="1"/>
          </p:cNvSpPr>
          <p:nvPr/>
        </p:nvSpPr>
        <p:spPr bwMode="auto">
          <a:xfrm rot="18514748">
            <a:off x="3594895" y="2256633"/>
            <a:ext cx="936625" cy="1462087"/>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4</a:t>
            </a:r>
            <a:endParaRPr lang="vi-VN" altLang="en-US" sz="7200" b="1">
              <a:solidFill>
                <a:schemeClr val="accent2"/>
              </a:solidFill>
              <a:latin typeface="Arial" panose="020B0604020202020204" pitchFamily="34" charset="0"/>
            </a:endParaRPr>
          </a:p>
        </p:txBody>
      </p:sp>
      <p:sp>
        <p:nvSpPr>
          <p:cNvPr id="7190" name="Freeform 54"/>
          <p:cNvSpPr>
            <a:spLocks/>
          </p:cNvSpPr>
          <p:nvPr/>
        </p:nvSpPr>
        <p:spPr bwMode="auto">
          <a:xfrm rot="20434710">
            <a:off x="4752976" y="3497263"/>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AutoShape 55"/>
          <p:cNvSpPr>
            <a:spLocks noChangeArrowheads="1"/>
          </p:cNvSpPr>
          <p:nvPr/>
        </p:nvSpPr>
        <p:spPr bwMode="auto">
          <a:xfrm rot="20434710">
            <a:off x="4552951" y="3532188"/>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2" name="Freeform 14"/>
          <p:cNvSpPr>
            <a:spLocks/>
          </p:cNvSpPr>
          <p:nvPr/>
        </p:nvSpPr>
        <p:spPr bwMode="auto">
          <a:xfrm rot="20927086">
            <a:off x="5284788" y="3367088"/>
            <a:ext cx="468312"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3" name="AutoShape 15"/>
          <p:cNvSpPr>
            <a:spLocks noChangeArrowheads="1"/>
          </p:cNvSpPr>
          <p:nvPr/>
        </p:nvSpPr>
        <p:spPr bwMode="auto">
          <a:xfrm rot="20927086">
            <a:off x="5303838" y="4867275"/>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4" name="AutoShape 39"/>
          <p:cNvSpPr>
            <a:spLocks noChangeArrowheads="1"/>
          </p:cNvSpPr>
          <p:nvPr/>
        </p:nvSpPr>
        <p:spPr bwMode="auto">
          <a:xfrm rot="265461">
            <a:off x="7745413" y="2446338"/>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5" name="Freeform 10"/>
          <p:cNvSpPr>
            <a:spLocks/>
          </p:cNvSpPr>
          <p:nvPr/>
        </p:nvSpPr>
        <p:spPr bwMode="auto">
          <a:xfrm rot="1198510">
            <a:off x="6604001" y="2343150"/>
            <a:ext cx="468313" cy="4605338"/>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6" name="Freeform 46"/>
          <p:cNvSpPr>
            <a:spLocks/>
          </p:cNvSpPr>
          <p:nvPr/>
        </p:nvSpPr>
        <p:spPr bwMode="auto">
          <a:xfrm>
            <a:off x="5781676" y="3521075"/>
            <a:ext cx="314325" cy="2922588"/>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7" name="AutoShape 47"/>
          <p:cNvSpPr>
            <a:spLocks noChangeArrowheads="1"/>
          </p:cNvSpPr>
          <p:nvPr/>
        </p:nvSpPr>
        <p:spPr bwMode="auto">
          <a:xfrm>
            <a:off x="6048376" y="3335338"/>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6" name="Oval 25">
            <a:hlinkClick r:id="rId11" action="ppaction://hlinksldjump"/>
          </p:cNvPr>
          <p:cNvSpPr>
            <a:spLocks noChangeArrowheads="1"/>
          </p:cNvSpPr>
          <p:nvPr/>
        </p:nvSpPr>
        <p:spPr bwMode="auto">
          <a:xfrm rot="2698028">
            <a:off x="7535285" y="3320457"/>
            <a:ext cx="936625" cy="1582737"/>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7200" b="1" dirty="0">
                <a:solidFill>
                  <a:schemeClr val="accent2"/>
                </a:solidFill>
              </a:rPr>
              <a:t>8</a:t>
            </a:r>
            <a:endParaRPr lang="vi-VN" sz="7200" b="1" dirty="0">
              <a:solidFill>
                <a:schemeClr val="accent2"/>
              </a:solidFill>
            </a:endParaRPr>
          </a:p>
        </p:txBody>
      </p:sp>
    </p:spTree>
    <p:extLst>
      <p:ext uri="{BB962C8B-B14F-4D97-AF65-F5344CB8AC3E}">
        <p14:creationId xmlns:p14="http://schemas.microsoft.com/office/powerpoint/2010/main" val="136936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3139" y="1224801"/>
            <a:ext cx="9184167" cy="3623244"/>
          </a:xfrm>
          <a:prstGeom prst="rect">
            <a:avLst/>
          </a:prstGeom>
        </p:spPr>
        <p:txBody>
          <a:bodyPr>
            <a:noAutofit/>
          </a:bodyPr>
          <a:lstStyle/>
          <a:p>
            <a:pPr algn="just" eaLnBrk="1" hangingPunct="1">
              <a:lnSpc>
                <a:spcPct val="120000"/>
              </a:lnSpc>
              <a:spcBef>
                <a:spcPct val="20000"/>
              </a:spcBef>
              <a:defRPr/>
            </a:pPr>
            <a:r>
              <a:rPr lang="en-US" sz="2800" b="1" smtClean="0">
                <a:solidFill>
                  <a:srgbClr val="FF0000"/>
                </a:solidFill>
                <a:latin typeface="Times New Roman" pitchFamily="18" charset="0"/>
                <a:cs typeface="Times New Roman" pitchFamily="18" charset="0"/>
              </a:rPr>
              <a:t>Em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3,4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Ông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diều</a:t>
            </a:r>
            <a:r>
              <a:rPr lang="en-US" sz="2800" b="1" dirty="0">
                <a:solidFill>
                  <a:srgbClr val="FF0000"/>
                </a:solidFill>
                <a:latin typeface="Times New Roman" pitchFamily="18" charset="0"/>
                <a:cs typeface="Times New Roman" pitchFamily="18" charset="0"/>
              </a:rPr>
              <a:t> (SGK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104)</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err="1">
                <a:solidFill>
                  <a:srgbClr val="00B050"/>
                </a:solidFill>
                <a:latin typeface="Times New Roman" pitchFamily="18" charset="0"/>
                <a:cs typeface="Times New Roman" pitchFamily="18" charset="0"/>
              </a:rPr>
              <a:t>hỏi</a:t>
            </a:r>
            <a:r>
              <a:rPr lang="en-US" sz="2800" b="1" u="sng">
                <a:solidFill>
                  <a:srgbClr val="00B050"/>
                </a:solidFill>
                <a:latin typeface="Times New Roman" pitchFamily="18" charset="0"/>
                <a:cs typeface="Times New Roman" pitchFamily="18" charset="0"/>
              </a:rPr>
              <a:t> </a:t>
            </a:r>
            <a:r>
              <a:rPr lang="en-US" sz="2800" b="1" u="sng" smtClean="0">
                <a:solidFill>
                  <a:srgbClr val="00B05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1. </a:t>
            </a:r>
            <a:r>
              <a:rPr lang="en-US" sz="2800" b="1" dirty="0" err="1">
                <a:solidFill>
                  <a:srgbClr val="000066"/>
                </a:solidFill>
                <a:latin typeface="Times New Roman" pitchFamily="18" charset="0"/>
                <a:cs typeface="Times New Roman" pitchFamily="18" charset="0"/>
              </a:rPr>
              <a:t>Tìm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nói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chất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thông</a:t>
            </a:r>
            <a:r>
              <a:rPr lang="en-US" sz="2800" b="1" dirty="0">
                <a:solidFill>
                  <a:srgbClr val="000066"/>
                </a:solidFill>
                <a:latin typeface="Times New Roman" pitchFamily="18" charset="0"/>
                <a:cs typeface="Times New Roman" pitchFamily="18" charset="0"/>
              </a:rPr>
              <a:t> minh </a:t>
            </a:r>
            <a:r>
              <a:rPr lang="en-US" sz="2800" b="1" dirty="0" err="1">
                <a:solidFill>
                  <a:srgbClr val="000066"/>
                </a:solidFill>
                <a:latin typeface="Times New Roman" pitchFamily="18" charset="0"/>
                <a:cs typeface="Times New Roman" pitchFamily="18" charset="0"/>
              </a:rPr>
              <a:t>của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Nguyễn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Hiền</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2. </a:t>
            </a:r>
            <a:r>
              <a:rPr lang="en-US" sz="2800" b="1" dirty="0" err="1">
                <a:solidFill>
                  <a:srgbClr val="000066"/>
                </a:solidFill>
                <a:latin typeface="Times New Roman" pitchFamily="18" charset="0"/>
                <a:cs typeface="Times New Roman" pitchFamily="18" charset="0"/>
              </a:rPr>
              <a:t>Nguyễn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Hiền</a:t>
            </a:r>
            <a:r>
              <a:rPr lang="en-US" sz="2800" b="1" dirty="0">
                <a:solidFill>
                  <a:srgbClr val="000066"/>
                </a:solidFill>
                <a:latin typeface="Times New Roman" pitchFamily="18" charset="0"/>
                <a:cs typeface="Times New Roman" pitchFamily="18" charset="0"/>
              </a:rPr>
              <a:t> ham </a:t>
            </a:r>
            <a:r>
              <a:rPr lang="en-US" sz="2800" b="1" dirty="0" err="1">
                <a:solidFill>
                  <a:srgbClr val="000066"/>
                </a:solidFill>
                <a:latin typeface="Times New Roman" pitchFamily="18" charset="0"/>
                <a:cs typeface="Times New Roman" pitchFamily="18" charset="0"/>
              </a:rPr>
              <a:t>học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chịu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Oval 10"/>
          <p:cNvSpPr>
            <a:spLocks noChangeArrowheads="1"/>
          </p:cNvSpPr>
          <p:nvPr/>
        </p:nvSpPr>
        <p:spPr bwMode="auto">
          <a:xfrm>
            <a:off x="1075427" y="1255712"/>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6" name="WordArt 9"/>
          <p:cNvSpPr>
            <a:spLocks noChangeArrowheads="1" noChangeShapeType="1" noTextEdit="1"/>
          </p:cNvSpPr>
          <p:nvPr/>
        </p:nvSpPr>
        <p:spPr bwMode="auto">
          <a:xfrm>
            <a:off x="1211952" y="1357312"/>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1</a:t>
            </a:r>
          </a:p>
        </p:txBody>
      </p:sp>
      <p:sp>
        <p:nvSpPr>
          <p:cNvPr id="7" name="Action Button: End 6">
            <a:hlinkClick r:id="rId2" action="ppaction://hlinksldjump" highlightClick="1"/>
          </p:cNvPr>
          <p:cNvSpPr/>
          <p:nvPr/>
        </p:nvSpPr>
        <p:spPr>
          <a:xfrm>
            <a:off x="10245306" y="5447581"/>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270156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1696</TotalTime>
  <Words>918</Words>
  <Application>Microsoft Office PowerPoint</Application>
  <PresentationFormat>Widescreen</PresentationFormat>
  <Paragraphs>140</Paragraphs>
  <Slides>27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 Black</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Huyen</cp:lastModifiedBy>
  <cp:revision>177</cp:revision>
  <dcterms:created xsi:type="dcterms:W3CDTF">2021-08-04T18:52:07Z</dcterms:created>
  <dcterms:modified xsi:type="dcterms:W3CDTF">2021-12-25T04:33:46Z</dcterms:modified>
</cp:coreProperties>
</file>