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1" r:id="rId2"/>
    <p:sldId id="291" r:id="rId3"/>
    <p:sldId id="272" r:id="rId4"/>
    <p:sldId id="273" r:id="rId5"/>
    <p:sldId id="259" r:id="rId6"/>
    <p:sldId id="277" r:id="rId7"/>
    <p:sldId id="278" r:id="rId8"/>
    <p:sldId id="289" r:id="rId9"/>
    <p:sldId id="274" r:id="rId10"/>
    <p:sldId id="279" r:id="rId11"/>
    <p:sldId id="275" r:id="rId12"/>
    <p:sldId id="290" r:id="rId13"/>
    <p:sldId id="282" r:id="rId14"/>
    <p:sldId id="288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458"/>
    <a:srgbClr val="54A32C"/>
    <a:srgbClr val="FB9000"/>
    <a:srgbClr val="FF3B65"/>
    <a:srgbClr val="FFA1B5"/>
    <a:srgbClr val="FFC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5785" autoAdjust="0"/>
  </p:normalViewPr>
  <p:slideViewPr>
    <p:cSldViewPr snapToGrid="0">
      <p:cViewPr varScale="1">
        <p:scale>
          <a:sx n="82" d="100"/>
          <a:sy n="82" d="100"/>
        </p:scale>
        <p:origin x="-710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44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更多精彩模板请关注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沐沐槿</a:t>
            </a:r>
            <a:r>
              <a:rPr lang="en-US" altLang="zh-CN" dirty="0" smtClean="0"/>
              <a:t>PPT】https://mumjin.taobao.com/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755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5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897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85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652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04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更多精彩模板请关注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沐沐槿</a:t>
            </a:r>
            <a:r>
              <a:rPr lang="en-US" altLang="zh-CN" dirty="0" smtClean="0"/>
              <a:t>PPT】https://mumjin.taobao.com/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975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27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80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314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86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20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92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964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2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38891" y="1449411"/>
            <a:ext cx="8753539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2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TIN HỌC LỚP 3</a:t>
            </a:r>
            <a:endParaRPr lang="zh-CN" altLang="en-US" sz="72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66539" y="2864932"/>
            <a:ext cx="52453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Giáo</a:t>
            </a:r>
            <a:r>
              <a:rPr lang="en-US" altLang="zh-CN" sz="3600" b="1" dirty="0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viên</a:t>
            </a:r>
            <a:r>
              <a:rPr lang="en-US" altLang="zh-CN" sz="3600" b="1" dirty="0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: </a:t>
            </a:r>
            <a:r>
              <a:rPr lang="en-US" altLang="zh-CN" sz="3600" b="1" dirty="0" err="1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Lê</a:t>
            </a:r>
            <a:r>
              <a:rPr lang="en-US" altLang="zh-CN" sz="3600" b="1" dirty="0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 </a:t>
            </a:r>
            <a:r>
              <a:rPr lang="en-US" altLang="zh-CN" sz="3600" b="1" dirty="0" err="1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Thị</a:t>
            </a:r>
            <a:r>
              <a:rPr lang="en-US" altLang="zh-CN" sz="3600" b="1" dirty="0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 Thu </a:t>
            </a:r>
            <a:r>
              <a:rPr lang="en-US" altLang="zh-CN" sz="3600" b="1" dirty="0" err="1" smtClean="0">
                <a:solidFill>
                  <a:schemeClr val="accent3"/>
                </a:solidFill>
                <a:latin typeface="Segoe UI Semibold" pitchFamily="34" charset="0"/>
                <a:ea typeface="华文细黑" panose="02010600040101010101" pitchFamily="2" charset="-122"/>
                <a:cs typeface="Segoe UI Semibold" pitchFamily="34" charset="0"/>
              </a:rPr>
              <a:t>Hà</a:t>
            </a:r>
            <a:endParaRPr lang="zh-CN" altLang="en-US" sz="3600" b="1" dirty="0">
              <a:solidFill>
                <a:schemeClr val="accent3"/>
              </a:solidFill>
              <a:latin typeface="Segoe UI Semibold" pitchFamily="34" charset="0"/>
              <a:ea typeface="华文细黑" panose="02010600040101010101" pitchFamily="2" charset="-122"/>
              <a:cs typeface="Segoe UI Semi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25378" y="637703"/>
            <a:ext cx="914124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công cụ chọn và sao chép để tạo ra khu vườn có nhiều cây và hoa, đặt tên cho bài vẽ là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khu vuon cua em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 lưu vào thư mục trên máy tính.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1" y="2351422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9505" r="69484" b="51062"/>
          <a:stretch>
            <a:fillRect/>
          </a:stretch>
        </p:blipFill>
        <p:spPr>
          <a:xfrm>
            <a:off x="-233817" y="1958188"/>
            <a:ext cx="2404836" cy="195609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22152" y="6358366"/>
            <a:ext cx="3778895" cy="45719"/>
            <a:chOff x="7097486" y="5123543"/>
            <a:chExt cx="3778895" cy="246743"/>
          </a:xfrm>
        </p:grpSpPr>
        <p:sp>
          <p:nvSpPr>
            <p:cNvPr id="3" name="矩形 2"/>
            <p:cNvSpPr/>
            <p:nvPr/>
          </p:nvSpPr>
          <p:spPr>
            <a:xfrm>
              <a:off x="7097486" y="5123543"/>
              <a:ext cx="943428" cy="246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8040914" y="5123543"/>
              <a:ext cx="943428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984342" y="5123543"/>
              <a:ext cx="943428" cy="2467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932953" y="5123543"/>
              <a:ext cx="943428" cy="2467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2" descr="D:\dạy chuyên đề\khu vu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68" y="2735165"/>
            <a:ext cx="3446780" cy="312991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ạy chuyên đề\khu vuon cua e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03" y="2735165"/>
            <a:ext cx="4662805" cy="320103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2119261" y="6009333"/>
            <a:ext cx="2256631" cy="6980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5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90023" y="6032192"/>
            <a:ext cx="3276600" cy="6980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Hình2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830141" y="479536"/>
            <a:ext cx="6023429" cy="48187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sp>
        <p:nvSpPr>
          <p:cNvPr id="11" name="文本框 6"/>
          <p:cNvSpPr txBox="1"/>
          <p:nvPr/>
        </p:nvSpPr>
        <p:spPr>
          <a:xfrm>
            <a:off x="5510817" y="1191612"/>
            <a:ext cx="1374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31"/>
          <p:cNvSpPr txBox="1"/>
          <p:nvPr/>
        </p:nvSpPr>
        <p:spPr>
          <a:xfrm>
            <a:off x="3322623" y="2227187"/>
            <a:ext cx="5187634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HOẠT ĐỘNG </a:t>
            </a:r>
          </a:p>
          <a:p>
            <a:pPr algn="ctr"/>
            <a:r>
              <a:rPr lang="en-US" altLang="zh-CN" sz="3200" b="1" dirty="0" smtClean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ỨNG DỤNG, MỞ RỘNG</a:t>
            </a:r>
            <a:endParaRPr lang="zh-CN" altLang="en-US" sz="32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01823" y="1666983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22152" y="6358366"/>
            <a:ext cx="3778895" cy="45719"/>
            <a:chOff x="7097486" y="5123543"/>
            <a:chExt cx="3778895" cy="246743"/>
          </a:xfrm>
        </p:grpSpPr>
        <p:sp>
          <p:nvSpPr>
            <p:cNvPr id="3" name="矩形 2"/>
            <p:cNvSpPr/>
            <p:nvPr/>
          </p:nvSpPr>
          <p:spPr>
            <a:xfrm>
              <a:off x="7097486" y="5123543"/>
              <a:ext cx="943428" cy="2467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8040914" y="5123543"/>
              <a:ext cx="943428" cy="2467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8984342" y="5123543"/>
              <a:ext cx="943428" cy="24674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9932953" y="5123543"/>
              <a:ext cx="943428" cy="2467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920010" y="426221"/>
            <a:ext cx="8405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vẽ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đầu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vẽ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thêm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chép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thành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nhiều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khác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rồi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di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chuyển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toa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vẽ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như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17" y="2181225"/>
            <a:ext cx="8907463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5982606" y="2061550"/>
            <a:ext cx="4343400" cy="2893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16298" y="2061550"/>
            <a:ext cx="2216727" cy="28938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283401" y="2061728"/>
            <a:ext cx="2254885" cy="28936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19947" y="5295900"/>
            <a:ext cx="2362200" cy="5334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 đầu tàu</a:t>
            </a:r>
            <a:endParaRPr lang="en-US" b="1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90280" y="5295900"/>
            <a:ext cx="1911543" cy="4398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toa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tàu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467917" y="5219700"/>
            <a:ext cx="1852797" cy="685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Sao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chép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toa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tàu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stCxn id="30" idx="2"/>
          </p:cNvCxnSpPr>
          <p:nvPr/>
        </p:nvCxnSpPr>
        <p:spPr>
          <a:xfrm flipH="1" flipV="1">
            <a:off x="5601823" y="5562600"/>
            <a:ext cx="131812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320714" y="5562600"/>
            <a:ext cx="3695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844212" y="260350"/>
            <a:ext cx="471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accent3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EM CẦN GHI NHỚ</a:t>
            </a:r>
            <a:endParaRPr lang="zh-CN" altLang="en-US" sz="3600" dirty="0">
              <a:solidFill>
                <a:schemeClr val="accent3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9775" y="1761821"/>
            <a:ext cx="914124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Để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di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chuyển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chi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tiết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tranh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vẽ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em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thực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hiện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các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bước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: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9505" r="69484" b="51062"/>
          <a:stretch>
            <a:fillRect/>
          </a:stretch>
        </p:blipFill>
        <p:spPr>
          <a:xfrm>
            <a:off x="-300907" y="3252940"/>
            <a:ext cx="2404836" cy="195609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349" r="68070"/>
          <a:stretch>
            <a:fillRect/>
          </a:stretch>
        </p:blipFill>
        <p:spPr>
          <a:xfrm>
            <a:off x="1899297" y="-299486"/>
            <a:ext cx="1944915" cy="19668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60052" r="9485"/>
          <a:stretch>
            <a:fillRect/>
          </a:stretch>
        </p:blipFill>
        <p:spPr>
          <a:xfrm>
            <a:off x="10488059" y="3857865"/>
            <a:ext cx="1618032" cy="1825190"/>
          </a:xfrm>
          <a:prstGeom prst="rect">
            <a:avLst/>
          </a:prstGeom>
        </p:spPr>
      </p:pic>
      <p:sp>
        <p:nvSpPr>
          <p:cNvPr id="32" name="矩形 2"/>
          <p:cNvSpPr/>
          <p:nvPr/>
        </p:nvSpPr>
        <p:spPr>
          <a:xfrm>
            <a:off x="2379306" y="2528798"/>
            <a:ext cx="2869503" cy="3404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509930" y="3359267"/>
            <a:ext cx="258003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Chọn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chi </a:t>
            </a: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tiết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tranh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vẽ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bằng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công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cụ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rPr>
              <a:t> Select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华文细黑" panose="02010600040101010101" pitchFamily="2" charset="-122"/>
              <a:cs typeface="Times New Roman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71966" y="2754400"/>
            <a:ext cx="107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Bước</a:t>
            </a:r>
            <a:r>
              <a:rPr lang="en-US" altLang="zh-CN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2"/>
          <p:cNvSpPr/>
          <p:nvPr/>
        </p:nvSpPr>
        <p:spPr>
          <a:xfrm>
            <a:off x="6150256" y="2542794"/>
            <a:ext cx="3282993" cy="3404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256476" y="2745108"/>
            <a:ext cx="3130117" cy="3012109"/>
            <a:chOff x="3301624" y="2745108"/>
            <a:chExt cx="3130117" cy="3012109"/>
          </a:xfrm>
        </p:grpSpPr>
        <p:sp>
          <p:nvSpPr>
            <p:cNvPr id="29" name="文本框 28"/>
            <p:cNvSpPr txBox="1"/>
            <p:nvPr/>
          </p:nvSpPr>
          <p:spPr>
            <a:xfrm>
              <a:off x="4305103" y="2745108"/>
              <a:ext cx="1108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 err="1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Bước</a:t>
              </a:r>
              <a:r>
                <a:rPr lang="en-US" altLang="zh-CN" dirty="0" smtClean="0">
                  <a:solidFill>
                    <a:schemeClr val="accent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2</a:t>
              </a:r>
              <a:endParaRPr lang="zh-CN" altLang="en-US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3301624" y="3448893"/>
              <a:ext cx="313011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Dùng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chuột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để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kéo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thả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hoặc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dùng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các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phím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trên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bàn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phím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máy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tính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để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di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chuyển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chi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tiết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tranh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vẽ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đến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vị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trí</a:t>
              </a:r>
              <a:r>
                <a:rPr lang="en-US" altLang="zh-CN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ea typeface="华文细黑" panose="02010600040101010101" pitchFamily="2" charset="-122"/>
                  <a:cs typeface="Times New Roman" pitchFamily="18" charset="0"/>
                </a:rPr>
                <a:t>mới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华文细黑" panose="02010600040101010101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2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719231" y="1731161"/>
            <a:ext cx="8753539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80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803652" y="367019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2624" y="1624319"/>
            <a:ext cx="10891319" cy="1569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</a:t>
            </a:r>
            <a:r>
              <a:rPr lang="en-US" altLang="zh-CN" sz="48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5: Sao </a:t>
            </a:r>
            <a:r>
              <a:rPr lang="en-US" altLang="zh-CN" sz="48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chép</a:t>
            </a:r>
            <a:r>
              <a:rPr lang="en-US" altLang="zh-CN" sz="48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di </a:t>
            </a:r>
            <a:r>
              <a:rPr lang="en-US" altLang="zh-CN" sz="48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chuyển</a:t>
            </a:r>
            <a:r>
              <a:rPr lang="en-US" altLang="zh-CN" sz="48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chi </a:t>
            </a:r>
            <a:r>
              <a:rPr lang="en-US" altLang="zh-CN" sz="48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tiết</a:t>
            </a:r>
            <a:r>
              <a:rPr lang="en-US" altLang="zh-CN" sz="48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tranh</a:t>
            </a:r>
            <a:r>
              <a:rPr lang="en-US" altLang="zh-CN" sz="48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vẽ</a:t>
            </a:r>
            <a:endParaRPr lang="zh-CN" altLang="en-US" sz="48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916751" y="367019"/>
            <a:ext cx="8568801" cy="433561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267483" y="724100"/>
            <a:ext cx="6518495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Mục</a:t>
            </a:r>
            <a:r>
              <a:rPr lang="en-US" altLang="zh-CN" sz="54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tiêu</a:t>
            </a:r>
            <a:r>
              <a:rPr lang="en-US" altLang="zh-CN" sz="54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</a:t>
            </a:r>
            <a:r>
              <a:rPr lang="en-US" altLang="zh-CN" sz="54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5400" b="1" dirty="0" err="1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học</a:t>
            </a:r>
            <a:r>
              <a:rPr lang="en-US" altLang="zh-CN" sz="5400" b="1" dirty="0" smtClean="0">
                <a:ln w="28575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zh-CN" altLang="en-US" sz="5400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70390" y="2024766"/>
            <a:ext cx="6661522" cy="892199"/>
            <a:chOff x="2923494" y="2265474"/>
            <a:chExt cx="6661522" cy="892199"/>
          </a:xfrm>
        </p:grpSpPr>
        <p:sp>
          <p:nvSpPr>
            <p:cNvPr id="2" name="椭圆 1"/>
            <p:cNvSpPr/>
            <p:nvPr/>
          </p:nvSpPr>
          <p:spPr>
            <a:xfrm>
              <a:off x="2923494" y="2265474"/>
              <a:ext cx="522514" cy="5225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3584145" y="2326676"/>
              <a:ext cx="60008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Biết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cách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sao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chép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thay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đổi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kích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thước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của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chi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tiết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đã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vẽ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trên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bức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tranh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23494" y="2982900"/>
            <a:ext cx="6474003" cy="892199"/>
            <a:chOff x="2923494" y="2265474"/>
            <a:chExt cx="6474003" cy="892199"/>
          </a:xfrm>
        </p:grpSpPr>
        <p:sp>
          <p:nvSpPr>
            <p:cNvPr id="23" name="椭圆 22"/>
            <p:cNvSpPr/>
            <p:nvPr/>
          </p:nvSpPr>
          <p:spPr>
            <a:xfrm>
              <a:off x="2923494" y="2265474"/>
              <a:ext cx="522514" cy="5225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584147" y="2326676"/>
              <a:ext cx="5813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Biết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cách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di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chuyển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chi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tiết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đã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vẽ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đến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vị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trí</a:t>
              </a:r>
              <a:r>
                <a:rPr lang="en-US" altLang="zh-CN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24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mới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830141" y="479536"/>
            <a:ext cx="6023429" cy="48187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10817" y="1191612"/>
            <a:ext cx="1374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97010" y="2227187"/>
            <a:ext cx="4123489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HOẠT ĐỘNG CƠ BẢN</a:t>
            </a:r>
            <a:endParaRPr lang="zh-CN" altLang="en-US" sz="4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10364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61861" y="260350"/>
            <a:ext cx="709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1. Sao </a:t>
            </a:r>
            <a:r>
              <a:rPr lang="en-US" sz="4000" b="1" dirty="0" err="1">
                <a:solidFill>
                  <a:srgbClr val="FF0000"/>
                </a:solidFill>
              </a:rPr>
              <a:t>chép</a:t>
            </a:r>
            <a:r>
              <a:rPr lang="en-US" sz="4000" b="1" dirty="0">
                <a:solidFill>
                  <a:srgbClr val="FF0000"/>
                </a:solidFill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tranh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vẽ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9505" r="69484" b="51062"/>
          <a:stretch>
            <a:fillRect/>
          </a:stretch>
        </p:blipFill>
        <p:spPr>
          <a:xfrm>
            <a:off x="62328" y="688333"/>
            <a:ext cx="2404836" cy="1956099"/>
          </a:xfrm>
          <a:prstGeom prst="rect">
            <a:avLst/>
          </a:prstGeom>
        </p:spPr>
      </p:pic>
      <p:sp>
        <p:nvSpPr>
          <p:cNvPr id="34" name="Content Placeholder 2"/>
          <p:cNvSpPr>
            <a:spLocks noGrp="1"/>
          </p:cNvSpPr>
          <p:nvPr/>
        </p:nvSpPr>
        <p:spPr>
          <a:xfrm>
            <a:off x="349896" y="2800297"/>
            <a:ext cx="4234535" cy="96012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thuyen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3962524" y="1110418"/>
            <a:ext cx="6966887" cy="5573509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82" y="1959903"/>
            <a:ext cx="5274733" cy="282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6" t="60349" r="68070"/>
          <a:stretch>
            <a:fillRect/>
          </a:stretch>
        </p:blipFill>
        <p:spPr>
          <a:xfrm>
            <a:off x="3417044" y="4642906"/>
            <a:ext cx="1944915" cy="196689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16030" r="11513" b="45820"/>
          <a:stretch>
            <a:fillRect/>
          </a:stretch>
        </p:blipFill>
        <p:spPr>
          <a:xfrm>
            <a:off x="9941483" y="422429"/>
            <a:ext cx="1645359" cy="197345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60052" r="9485"/>
          <a:stretch>
            <a:fillRect/>
          </a:stretch>
        </p:blipFill>
        <p:spPr>
          <a:xfrm>
            <a:off x="10380022" y="4448710"/>
            <a:ext cx="1618032" cy="1825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-267507" y="1021792"/>
            <a:ext cx="7386765" cy="5909411"/>
          </a:xfrm>
          <a:prstGeom prst="rect">
            <a:avLst/>
          </a:prstGeom>
        </p:spPr>
      </p:pic>
      <p:sp>
        <p:nvSpPr>
          <p:cNvPr id="31" name="文本框 6"/>
          <p:cNvSpPr txBox="1"/>
          <p:nvPr/>
        </p:nvSpPr>
        <p:spPr>
          <a:xfrm>
            <a:off x="2897171" y="136905"/>
            <a:ext cx="709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1. Sao </a:t>
            </a:r>
            <a:r>
              <a:rPr lang="en-US" sz="4000" b="1" dirty="0" err="1">
                <a:solidFill>
                  <a:srgbClr val="FF0000"/>
                </a:solidFill>
              </a:rPr>
              <a:t>chép</a:t>
            </a:r>
            <a:r>
              <a:rPr lang="en-US" sz="4000" b="1" dirty="0">
                <a:solidFill>
                  <a:srgbClr val="FF0000"/>
                </a:solidFill>
              </a:rPr>
              <a:t> chi </a:t>
            </a:r>
            <a:r>
              <a:rPr lang="en-US" sz="4000" b="1" dirty="0" err="1">
                <a:solidFill>
                  <a:srgbClr val="FF0000"/>
                </a:solidFill>
              </a:rPr>
              <a:t>tiết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tranh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vẽ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9" y="1867404"/>
            <a:ext cx="4796535" cy="356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67937" r="61667" b="10688"/>
          <a:stretch>
            <a:fillRect/>
          </a:stretch>
        </p:blipFill>
        <p:spPr>
          <a:xfrm>
            <a:off x="483457" y="4828597"/>
            <a:ext cx="2059651" cy="753713"/>
          </a:xfrm>
          <a:prstGeom prst="rect">
            <a:avLst/>
          </a:prstGeom>
        </p:spPr>
      </p:pic>
      <p:sp>
        <p:nvSpPr>
          <p:cNvPr id="33" name="Content Placeholder 2"/>
          <p:cNvSpPr>
            <a:spLocks noGrp="1"/>
          </p:cNvSpPr>
          <p:nvPr/>
        </p:nvSpPr>
        <p:spPr>
          <a:xfrm>
            <a:off x="7333863" y="2192480"/>
            <a:ext cx="4254759" cy="8985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SGK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80398" y="1205539"/>
            <a:ext cx="1451429" cy="1451429"/>
            <a:chOff x="1167098" y="2527225"/>
            <a:chExt cx="1451429" cy="1451429"/>
          </a:xfrm>
        </p:grpSpPr>
        <p:sp>
          <p:nvSpPr>
            <p:cNvPr id="18" name="椭圆 17"/>
            <p:cNvSpPr/>
            <p:nvPr/>
          </p:nvSpPr>
          <p:spPr>
            <a:xfrm>
              <a:off x="1167098" y="2527225"/>
              <a:ext cx="1451429" cy="1451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7" t="9505" r="69484" b="51062"/>
            <a:stretch>
              <a:fillRect/>
            </a:stretch>
          </p:blipFill>
          <p:spPr>
            <a:xfrm>
              <a:off x="1280919" y="2755224"/>
              <a:ext cx="1223786" cy="99543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5907171" y="2313562"/>
            <a:ext cx="1451429" cy="1451429"/>
            <a:chOff x="3982560" y="2527225"/>
            <a:chExt cx="1451429" cy="1451429"/>
          </a:xfrm>
        </p:grpSpPr>
        <p:sp>
          <p:nvSpPr>
            <p:cNvPr id="19" name="椭圆 18"/>
            <p:cNvSpPr/>
            <p:nvPr/>
          </p:nvSpPr>
          <p:spPr>
            <a:xfrm>
              <a:off x="3982560" y="2527225"/>
              <a:ext cx="1451429" cy="1451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6" t="60349" r="68070"/>
            <a:stretch>
              <a:fillRect/>
            </a:stretch>
          </p:blipFill>
          <p:spPr>
            <a:xfrm>
              <a:off x="4213405" y="2752477"/>
              <a:ext cx="989738" cy="1000924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953846" y="4081184"/>
            <a:ext cx="1451429" cy="1451429"/>
            <a:chOff x="6771348" y="2527225"/>
            <a:chExt cx="1451429" cy="1451429"/>
          </a:xfrm>
        </p:grpSpPr>
        <p:sp>
          <p:nvSpPr>
            <p:cNvPr id="20" name="椭圆 19"/>
            <p:cNvSpPr/>
            <p:nvPr/>
          </p:nvSpPr>
          <p:spPr>
            <a:xfrm>
              <a:off x="6771348" y="2527225"/>
              <a:ext cx="1451429" cy="1451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95" t="16030" r="11513" b="45820"/>
            <a:stretch>
              <a:fillRect/>
            </a:stretch>
          </p:blipFill>
          <p:spPr>
            <a:xfrm>
              <a:off x="7078413" y="2750809"/>
              <a:ext cx="837299" cy="1004261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9679580" y="4069780"/>
            <a:ext cx="123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娃娃四号</a:t>
            </a:r>
          </a:p>
        </p:txBody>
      </p:sp>
      <p:sp>
        <p:nvSpPr>
          <p:cNvPr id="34" name="椭圆 33"/>
          <p:cNvSpPr/>
          <p:nvPr/>
        </p:nvSpPr>
        <p:spPr>
          <a:xfrm>
            <a:off x="9908060" y="3160580"/>
            <a:ext cx="156639" cy="156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405274" y="1552688"/>
            <a:ext cx="438861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 smtClean="0">
                <a:latin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</a:rPr>
              <a:t> 1:</a:t>
            </a:r>
            <a:r>
              <a:rPr lang="vi-VN" sz="2400" dirty="0" smtClean="0">
                <a:latin typeface="Times New Roman" panose="02020603050405020304" pitchFamily="18" charset="0"/>
              </a:rPr>
              <a:t>Chọn </a:t>
            </a:r>
            <a:r>
              <a:rPr lang="vi-VN" sz="2400" dirty="0">
                <a:latin typeface="Times New Roman" panose="02020603050405020304" pitchFamily="18" charset="0"/>
              </a:rPr>
              <a:t>toàn bộ hình con thuyền vừa vẽ bằng công cụ</a:t>
            </a:r>
            <a:r>
              <a:rPr lang="en-US" sz="2400" dirty="0">
                <a:latin typeface="Times New Roman" panose="02020603050405020304" pitchFamily="18" charset="0"/>
              </a:rPr>
              <a:t> select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007301" y="4205326"/>
            <a:ext cx="156639" cy="156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431827" y="2939559"/>
            <a:ext cx="436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</a:rPr>
              <a:t> 2: </a:t>
            </a:r>
            <a:r>
              <a:rPr lang="vi-VN" sz="2400" dirty="0" smtClean="0">
                <a:latin typeface="Times New Roman" panose="02020603050405020304" pitchFamily="18" charset="0"/>
              </a:rPr>
              <a:t>Chọn </a:t>
            </a:r>
            <a:r>
              <a:rPr lang="vi-VN" sz="2400" b="1" dirty="0">
                <a:latin typeface="Times New Roman" panose="02020603050405020304" pitchFamily="18" charset="0"/>
              </a:rPr>
              <a:t>Copy</a:t>
            </a:r>
            <a:r>
              <a:rPr lang="vi-VN" sz="2400" dirty="0">
                <a:latin typeface="Times New Roman" panose="02020603050405020304" pitchFamily="18" charset="0"/>
              </a:rPr>
              <a:t> để sao chép</a:t>
            </a:r>
          </a:p>
        </p:txBody>
      </p:sp>
      <p:sp>
        <p:nvSpPr>
          <p:cNvPr id="38" name="椭圆 37"/>
          <p:cNvSpPr/>
          <p:nvPr/>
        </p:nvSpPr>
        <p:spPr>
          <a:xfrm>
            <a:off x="6819117" y="4205326"/>
            <a:ext cx="156639" cy="156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431827" y="4218873"/>
            <a:ext cx="4362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</a:rPr>
              <a:t>Bước</a:t>
            </a:r>
            <a:r>
              <a:rPr lang="en-US" sz="2400" dirty="0" smtClean="0">
                <a:latin typeface="Times New Roman" panose="02020603050405020304" pitchFamily="18" charset="0"/>
              </a:rPr>
              <a:t> 3: </a:t>
            </a:r>
            <a:r>
              <a:rPr lang="vi-VN" sz="2400" dirty="0" smtClean="0">
                <a:latin typeface="Times New Roman" panose="02020603050405020304" pitchFamily="18" charset="0"/>
              </a:rPr>
              <a:t>Chọn </a:t>
            </a:r>
            <a:r>
              <a:rPr lang="vi-VN" sz="2400" b="1" dirty="0">
                <a:latin typeface="Times New Roman" panose="02020603050405020304" pitchFamily="18" charset="0"/>
              </a:rPr>
              <a:t>Paste</a:t>
            </a:r>
            <a:r>
              <a:rPr lang="vi-VN" sz="2400" dirty="0">
                <a:latin typeface="Times New Roman" panose="02020603050405020304" pitchFamily="18" charset="0"/>
              </a:rPr>
              <a:t> để dán hình vào trang vẽ</a:t>
            </a:r>
          </a:p>
        </p:txBody>
      </p:sp>
      <p:sp>
        <p:nvSpPr>
          <p:cNvPr id="42" name="Text Box 2"/>
          <p:cNvSpPr txBox="1"/>
          <p:nvPr/>
        </p:nvSpPr>
        <p:spPr>
          <a:xfrm>
            <a:off x="2085022" y="266014"/>
            <a:ext cx="8021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Các bước thực hiện sao chép chi tiết tranh vẽ :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6" y="1021793"/>
            <a:ext cx="5144996" cy="525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0382" y="1707136"/>
            <a:ext cx="429209" cy="2490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486669" y="1464635"/>
            <a:ext cx="429209" cy="721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1173" y="1470744"/>
            <a:ext cx="429209" cy="7218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3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Freeform 9"/>
          <p:cNvSpPr/>
          <p:nvPr/>
        </p:nvSpPr>
        <p:spPr bwMode="auto">
          <a:xfrm>
            <a:off x="-1196088" y="-982812"/>
            <a:ext cx="14466681" cy="8471504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660572" y="933169"/>
            <a:ext cx="870857" cy="177249"/>
            <a:chOff x="-1625600" y="1148325"/>
            <a:chExt cx="1207014" cy="245669"/>
          </a:xfrm>
        </p:grpSpPr>
        <p:sp>
          <p:nvSpPr>
            <p:cNvPr id="10" name="椭圆 9"/>
            <p:cNvSpPr/>
            <p:nvPr/>
          </p:nvSpPr>
          <p:spPr>
            <a:xfrm>
              <a:off x="-1625600" y="1148325"/>
              <a:ext cx="245669" cy="245669"/>
            </a:xfrm>
            <a:prstGeom prst="ellipse">
              <a:avLst/>
            </a:prstGeom>
            <a:solidFill>
              <a:srgbClr val="FF3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-1305152" y="1148325"/>
              <a:ext cx="245669" cy="245669"/>
            </a:xfrm>
            <a:prstGeom prst="ellipse">
              <a:avLst/>
            </a:prstGeom>
            <a:solidFill>
              <a:srgbClr val="FB9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-984704" y="1148325"/>
              <a:ext cx="245669" cy="245669"/>
            </a:xfrm>
            <a:prstGeom prst="ellipse">
              <a:avLst/>
            </a:prstGeom>
            <a:solidFill>
              <a:srgbClr val="54A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-664255" y="1148325"/>
              <a:ext cx="245669" cy="245669"/>
            </a:xfrm>
            <a:prstGeom prst="ellipse">
              <a:avLst/>
            </a:prstGeom>
            <a:solidFill>
              <a:srgbClr val="B0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9679580" y="4069780"/>
            <a:ext cx="123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娃娃四号</a:t>
            </a:r>
          </a:p>
        </p:txBody>
      </p:sp>
      <p:sp>
        <p:nvSpPr>
          <p:cNvPr id="34" name="椭圆 33"/>
          <p:cNvSpPr/>
          <p:nvPr/>
        </p:nvSpPr>
        <p:spPr>
          <a:xfrm>
            <a:off x="9908060" y="3160580"/>
            <a:ext cx="156639" cy="156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975756" y="1227897"/>
            <a:ext cx="43886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Bước </a:t>
            </a:r>
            <a:r>
              <a:rPr lang="en-US" altLang="vi-VN" sz="20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1</a:t>
            </a:r>
            <a:r>
              <a:rPr lang="vi-VN" sz="20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: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000" dirty="0">
                <a:latin typeface="Times New Roman" panose="02020603050405020304" pitchFamily="18" charset="0"/>
                <a:sym typeface="+mn-ea"/>
              </a:rPr>
              <a:t>Đưa con trỏ chuột vào vị trí bất kì trong nét đứt xung quanh con thuyền mới. Con trỏ chuột sẽ chuyển sang hình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sym typeface="+mn-ea"/>
              </a:rPr>
              <a:t>mũi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sym typeface="+mn-ea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4 </a:t>
            </a:r>
            <a:r>
              <a:rPr lang="en-US" sz="2000" dirty="0" err="1" smtClean="0">
                <a:latin typeface="Times New Roman" panose="02020603050405020304" pitchFamily="18" charset="0"/>
                <a:sym typeface="+mn-ea"/>
              </a:rPr>
              <a:t>chiều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        </a:t>
            </a:r>
            <a:r>
              <a:rPr lang="vi-VN" sz="2000" dirty="0">
                <a:latin typeface="Times New Roman" panose="02020603050405020304" pitchFamily="18" charset="0"/>
                <a:sym typeface="+mn-ea"/>
              </a:rPr>
              <a:t>,   kéo thả chuột để di chuyển hình đến vị trí mới.</a:t>
            </a:r>
            <a:endParaRPr lang="vi-VN" sz="2000" dirty="0">
              <a:latin typeface="Times New Roman" panose="02020603050405020304" pitchFamily="18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007301" y="4205326"/>
            <a:ext cx="156639" cy="156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002309" y="3611526"/>
            <a:ext cx="436206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Bước </a:t>
            </a:r>
            <a:r>
              <a:rPr lang="en-US" altLang="vi-VN" sz="20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2</a:t>
            </a:r>
            <a:r>
              <a:rPr lang="vi-VN" sz="2000" b="1" i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: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000" dirty="0">
                <a:latin typeface="Times New Roman" panose="02020603050405020304" pitchFamily="18" charset="0"/>
                <a:sym typeface="+mn-ea"/>
              </a:rPr>
              <a:t>Đưa con trỏ chuột vào góc bất kì trên nét đứt bao quanh con thuyền, con trỏ chuột sẽ chuyển sang </a:t>
            </a:r>
            <a:r>
              <a:rPr lang="vi-VN" sz="2000" dirty="0" smtClean="0">
                <a:latin typeface="Times New Roman" panose="02020603050405020304" pitchFamily="18" charset="0"/>
                <a:sym typeface="+mn-ea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sym typeface="+mn-ea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sym typeface="+mn-ea"/>
              </a:rPr>
              <a:t>    </a:t>
            </a:r>
            <a:r>
              <a:rPr lang="vi-VN" sz="2000" dirty="0">
                <a:latin typeface="Times New Roman" panose="02020603050405020304" pitchFamily="18" charset="0"/>
                <a:sym typeface="+mn-ea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sym typeface="+mn-ea"/>
              </a:rPr>
              <a:t>   </a:t>
            </a:r>
            <a:r>
              <a:rPr lang="vi-VN" sz="2000" dirty="0">
                <a:latin typeface="Times New Roman" panose="02020603050405020304" pitchFamily="18" charset="0"/>
                <a:sym typeface="+mn-ea"/>
              </a:rPr>
              <a:t>. Nhấn giữ nút trái chuột và kéo thả để thu nhỏ kích thước của con thuyền, sau đó thả nút chuột để kết thúc thao tác.</a:t>
            </a:r>
            <a:endParaRPr lang="en-US" sz="2000" dirty="0"/>
          </a:p>
        </p:txBody>
      </p:sp>
      <p:sp>
        <p:nvSpPr>
          <p:cNvPr id="38" name="椭圆 37"/>
          <p:cNvSpPr/>
          <p:nvPr/>
        </p:nvSpPr>
        <p:spPr>
          <a:xfrm>
            <a:off x="6819117" y="4205326"/>
            <a:ext cx="156639" cy="1566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 Box 2"/>
          <p:cNvSpPr txBox="1"/>
          <p:nvPr/>
        </p:nvSpPr>
        <p:spPr>
          <a:xfrm>
            <a:off x="2085022" y="266014"/>
            <a:ext cx="8281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Các bước thực hiện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di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chuyển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chi tiết tranh vẽ 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5" y="1266415"/>
            <a:ext cx="5620878" cy="414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382" y="2672348"/>
            <a:ext cx="533622" cy="43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Left-Right Arrow 31"/>
          <p:cNvSpPr/>
          <p:nvPr/>
        </p:nvSpPr>
        <p:spPr>
          <a:xfrm rot="3764561">
            <a:off x="11169984" y="4756511"/>
            <a:ext cx="561975" cy="167005"/>
          </a:xfrm>
          <a:prstGeom prst="leftRightArrow">
            <a:avLst>
              <a:gd name="adj1" fmla="val 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-Right Arrow 39"/>
          <p:cNvSpPr/>
          <p:nvPr/>
        </p:nvSpPr>
        <p:spPr>
          <a:xfrm rot="6944562">
            <a:off x="7468812" y="5260490"/>
            <a:ext cx="533400" cy="152400"/>
          </a:xfrm>
          <a:prstGeom prst="leftRightArrow">
            <a:avLst>
              <a:gd name="adj1" fmla="val 0"/>
              <a:gd name="adj2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/>
          <p:nvPr/>
        </p:nvSpPr>
        <p:spPr>
          <a:xfrm>
            <a:off x="762486" y="5759615"/>
            <a:ext cx="5768943" cy="149028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600" b="1" i="1">
                <a:solidFill>
                  <a:srgbClr val="3366CC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0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000" i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chép để hình ở trên không che khuất hình ở dưới, em thực hiện thao tác:</a:t>
            </a: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sz="2000" i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Chọn           rồi chọn </a:t>
            </a:r>
            <a:endParaRPr lang="en-US" sz="20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n-US" sz="20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endParaRPr lang="en-US" sz="2000" i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7965" y="6195327"/>
            <a:ext cx="582612" cy="61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621" y="6264163"/>
            <a:ext cx="2702379" cy="4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09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2" grpId="0" animBg="1"/>
      <p:bldP spid="40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536909" y="136694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0" t="5185" r="9345" b="24550"/>
          <a:stretch>
            <a:fillRect/>
          </a:stretch>
        </p:blipFill>
        <p:spPr>
          <a:xfrm>
            <a:off x="2830141" y="479536"/>
            <a:ext cx="6023429" cy="48187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sp>
        <p:nvSpPr>
          <p:cNvPr id="11" name="文本框 6"/>
          <p:cNvSpPr txBox="1"/>
          <p:nvPr/>
        </p:nvSpPr>
        <p:spPr>
          <a:xfrm>
            <a:off x="5510817" y="1191612"/>
            <a:ext cx="1374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6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31"/>
          <p:cNvSpPr txBox="1"/>
          <p:nvPr/>
        </p:nvSpPr>
        <p:spPr>
          <a:xfrm>
            <a:off x="3997010" y="2227187"/>
            <a:ext cx="4123489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ln w="28575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HOẠT ĐỘNG THỰC HÀNH</a:t>
            </a:r>
            <a:endParaRPr lang="zh-CN" altLang="en-US" sz="4000" b="1" dirty="0">
              <a:ln w="28575">
                <a:solidFill>
                  <a:schemeClr val="bg1"/>
                </a:solidFill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3B65"/>
      </a:accent1>
      <a:accent2>
        <a:srgbClr val="FB9000"/>
      </a:accent2>
      <a:accent3>
        <a:srgbClr val="54A32C"/>
      </a:accent3>
      <a:accent4>
        <a:srgbClr val="B0345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522</Words>
  <Application>Microsoft Office PowerPoint</Application>
  <PresentationFormat>Custom</PresentationFormat>
  <Paragraphs>58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Tuan Anh</cp:lastModifiedBy>
  <cp:revision>43</cp:revision>
  <dcterms:created xsi:type="dcterms:W3CDTF">2015-05-05T08:02:00Z</dcterms:created>
  <dcterms:modified xsi:type="dcterms:W3CDTF">2021-11-28T14:17:11Z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