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3" r:id="rId3"/>
    <p:sldId id="257" r:id="rId4"/>
    <p:sldId id="271" r:id="rId5"/>
    <p:sldId id="272" r:id="rId6"/>
    <p:sldId id="260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79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5F960-96FA-449B-AE47-04DF9D2F18D1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6251A-ACAB-49EB-95F3-AA910E5C91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30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76251A-ACAB-49EB-95F3-AA910E5C91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62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55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150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7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95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58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4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8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64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15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22DF0-FECF-41ED-AA21-5DCD929F6871}" type="datetimeFigureOut">
              <a:rPr lang="en-US" smtClean="0"/>
              <a:t>1/18/2022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6A0AC-78EA-4064-9C35-95FB7CE7EC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52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wm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7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7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7.pn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1.wmf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4.gif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323945"/>
            <a:ext cx="75608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TIỂU HỌC VŨ XUÂN THIỀU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263691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C</a:t>
            </a:r>
            <a:r>
              <a:rPr lang="en-US" sz="3600" kern="10" dirty="0" smtClean="0">
                <a:ln w="9525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HÀO MỪNG QUÝ THẦY CÔ VỀ DỰ GIỜ THĂM LỚP</a:t>
            </a:r>
            <a:endParaRPr lang="en-US" sz="3600" kern="10" dirty="0">
              <a:ln w="9525">
                <a:solidFill>
                  <a:srgbClr val="0000CC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7049" y="4106602"/>
            <a:ext cx="75282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C3300"/>
                </a:solidFill>
                <a:latin typeface="Times New Roman" pitchFamily="18" charset="0"/>
              </a:rPr>
              <a:t>           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MÔN: TIN HỌC </a:t>
            </a:r>
          </a:p>
          <a:p>
            <a:pPr algn="ctr"/>
            <a:r>
              <a:rPr lang="en-US" sz="3600" b="1" baseline="300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baseline="3000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600" b="1" i="1" u="sng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LỚP: 4</a:t>
            </a:r>
            <a:endParaRPr lang="en-US" sz="3600" b="1" i="1" u="sng" baseline="30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21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" y="5445224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556418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15" descr="Picture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2844800" y="3251201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15" descr="Picture1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68293" y="3403601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10" descr="book_page_flip_hb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593" y="460035"/>
            <a:ext cx="2362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757988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77694" y="3391694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89298" y="3334585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五角星 6"/>
          <p:cNvSpPr/>
          <p:nvPr/>
        </p:nvSpPr>
        <p:spPr>
          <a:xfrm rot="19938392">
            <a:off x="1256049" y="111300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3" name="五角星 6"/>
          <p:cNvSpPr/>
          <p:nvPr/>
        </p:nvSpPr>
        <p:spPr>
          <a:xfrm rot="19938392">
            <a:off x="6819869" y="116346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4" name="五角星 6"/>
          <p:cNvSpPr/>
          <p:nvPr/>
        </p:nvSpPr>
        <p:spPr>
          <a:xfrm rot="19938392">
            <a:off x="2005485" y="602790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5" name="五角星 6"/>
          <p:cNvSpPr/>
          <p:nvPr/>
        </p:nvSpPr>
        <p:spPr>
          <a:xfrm rot="19938392">
            <a:off x="6362853" y="6027907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pic>
        <p:nvPicPr>
          <p:cNvPr id="25" name="Picture 17" descr="3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675" y="5588794"/>
            <a:ext cx="9159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7" descr="33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85" y="5562600"/>
            <a:ext cx="915987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4" descr="659204qfhni5vgxw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1815938" y="4548188"/>
            <a:ext cx="685800" cy="385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4" descr="659204qfhni5vgxw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925356" y="4729957"/>
            <a:ext cx="639762" cy="35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五角星 6"/>
          <p:cNvSpPr/>
          <p:nvPr/>
        </p:nvSpPr>
        <p:spPr>
          <a:xfrm rot="19938392">
            <a:off x="4414446" y="6352506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71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3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99238" y="3356242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68725" y="3391694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-35451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-8969" y="6822548"/>
            <a:ext cx="9144000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五角星 6"/>
          <p:cNvSpPr/>
          <p:nvPr/>
        </p:nvSpPr>
        <p:spPr>
          <a:xfrm rot="19938392">
            <a:off x="4389608" y="106602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五角星 6"/>
          <p:cNvSpPr/>
          <p:nvPr/>
        </p:nvSpPr>
        <p:spPr>
          <a:xfrm rot="19938392">
            <a:off x="8690935" y="324660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五角星 6"/>
          <p:cNvSpPr/>
          <p:nvPr/>
        </p:nvSpPr>
        <p:spPr>
          <a:xfrm rot="19938392">
            <a:off x="139390" y="3492872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五角星 6"/>
          <p:cNvSpPr/>
          <p:nvPr/>
        </p:nvSpPr>
        <p:spPr>
          <a:xfrm rot="19938392">
            <a:off x="4707880" y="6393196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Rectangle 21"/>
          <p:cNvSpPr/>
          <p:nvPr/>
        </p:nvSpPr>
        <p:spPr>
          <a:xfrm>
            <a:off x="275027" y="522057"/>
            <a:ext cx="85774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608" y="1859340"/>
            <a:ext cx="70824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TÌM HIỂU MỘT SỐ LOÀI ĐỘNG VẬT</a:t>
            </a:r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226525" y="2372687"/>
            <a:ext cx="86494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       Hổ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cọp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Mèo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thịt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gấu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b="1" dirty="0"/>
          </a:p>
        </p:txBody>
      </p:sp>
      <p:sp>
        <p:nvSpPr>
          <p:cNvPr id="25" name="Rectangle 24"/>
          <p:cNvSpPr/>
          <p:nvPr/>
        </p:nvSpPr>
        <p:spPr>
          <a:xfrm>
            <a:off x="191233" y="3573016"/>
            <a:ext cx="86956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      Voi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dày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còn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vòi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(hay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b="1" dirty="0"/>
          </a:p>
        </p:txBody>
      </p:sp>
      <p:sp>
        <p:nvSpPr>
          <p:cNvPr id="26" name="Rectangle 25"/>
          <p:cNvSpPr/>
          <p:nvPr/>
        </p:nvSpPr>
        <p:spPr>
          <a:xfrm>
            <a:off x="191233" y="4398203"/>
            <a:ext cx="88677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      Hươu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cỏ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hươu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phủ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đốm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7070" y="5262299"/>
            <a:ext cx="88088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          Thỏ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vú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rau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cò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9185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99238" y="3356242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77694" y="3369303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-35451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306" y="6796518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914304" y="619460"/>
            <a:ext cx="17916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i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200" b="1" i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b="1" i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485" y="4273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25778" y="4431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utoShape 18"/>
          <p:cNvSpPr>
            <a:spLocks noChangeArrowheads="1"/>
          </p:cNvSpPr>
          <p:nvPr/>
        </p:nvSpPr>
        <p:spPr bwMode="auto">
          <a:xfrm>
            <a:off x="467544" y="836713"/>
            <a:ext cx="8356052" cy="5184575"/>
          </a:xfrm>
          <a:prstGeom prst="cloudCallout">
            <a:avLst>
              <a:gd name="adj1" fmla="val -43389"/>
              <a:gd name="adj2" fmla="val -8116"/>
            </a:avLst>
          </a:prstGeom>
          <a:solidFill>
            <a:srgbClr val="DFF5A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Gõ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Thay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Sửa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Chìn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Chỉnh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605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3752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1176852"/>
            <a:ext cx="9036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thúc</a:t>
            </a:r>
            <a:endParaRPr lang="en-US" sz="3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7703" y="2731697"/>
            <a:ext cx="658468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</a:rPr>
              <a:t>Chúc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các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em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chăm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ngoan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học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en-US" sz="3600" b="1" dirty="0" err="1" smtClean="0">
                <a:solidFill>
                  <a:srgbClr val="FFFF00"/>
                </a:solidFill>
              </a:rPr>
              <a:t>giỏi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algn="ctr"/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60471" y="4384617"/>
            <a:ext cx="58314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4000" b="1" dirty="0" err="1">
                <a:solidFill>
                  <a:srgbClr val="FFFF00"/>
                </a:solidFill>
              </a:rPr>
              <a:t>Chúc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quý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thầy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cô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sức</a:t>
            </a:r>
            <a:r>
              <a:rPr lang="en-US" sz="4000" b="1" dirty="0">
                <a:solidFill>
                  <a:srgbClr val="FFFF00"/>
                </a:solidFill>
              </a:rPr>
              <a:t> </a:t>
            </a:r>
            <a:r>
              <a:rPr lang="en-US" sz="4000" b="1" dirty="0" err="1">
                <a:solidFill>
                  <a:srgbClr val="FFFF00"/>
                </a:solidFill>
              </a:rPr>
              <a:t>khỏe</a:t>
            </a:r>
            <a:endParaRPr lang="en-US" sz="4000" b="1" dirty="0">
              <a:solidFill>
                <a:srgbClr val="FFFF00"/>
              </a:solidFill>
            </a:endParaRPr>
          </a:p>
        </p:txBody>
      </p:sp>
      <p:pic>
        <p:nvPicPr>
          <p:cNvPr id="8" name="Picture 10" descr="book_page_flip_h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9299" y="1176852"/>
            <a:ext cx="2362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" descr="book_page_flip_hb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731697"/>
            <a:ext cx="2362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015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2276872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</a:t>
            </a:r>
            <a:endParaRPr lang="vi-VN" sz="36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3284984"/>
            <a:ext cx="69450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smtClean="0">
                <a:solidFill>
                  <a:srgbClr val="0000CC"/>
                </a:solidFill>
                <a:latin typeface="Times New Roman" pitchFamily="18" charset="0"/>
              </a:rPr>
              <a:t>TRÒ CHƠI: “AI NHANH AI ĐÚNG?”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86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hung anh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448" y="-57109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29955" y="1252183"/>
            <a:ext cx="71610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?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HP001 5H" pitchFamily="34" charset="-127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3120" y="3673845"/>
            <a:ext cx="2250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56307" y="2582650"/>
            <a:ext cx="52415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A. Delete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Cut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82331" y="3280304"/>
            <a:ext cx="35854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B. Cut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Copy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82331" y="4013737"/>
            <a:ext cx="34563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C. Delete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Open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57987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89298" y="3334585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15000" y="3391694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五角星 6"/>
          <p:cNvSpPr/>
          <p:nvPr/>
        </p:nvSpPr>
        <p:spPr>
          <a:xfrm rot="19938392">
            <a:off x="186357" y="163884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五角星 6"/>
          <p:cNvSpPr/>
          <p:nvPr/>
        </p:nvSpPr>
        <p:spPr>
          <a:xfrm rot="19938392">
            <a:off x="103573" y="6298711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五角星 6"/>
          <p:cNvSpPr/>
          <p:nvPr/>
        </p:nvSpPr>
        <p:spPr>
          <a:xfrm rot="19938392">
            <a:off x="8744002" y="6397159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五角星 6"/>
          <p:cNvSpPr/>
          <p:nvPr/>
        </p:nvSpPr>
        <p:spPr>
          <a:xfrm rot="19938392">
            <a:off x="8752649" y="7312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735896" y="504331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5" name="Oval 16"/>
          <p:cNvSpPr>
            <a:spLocks noChangeArrowheads="1"/>
          </p:cNvSpPr>
          <p:nvPr/>
        </p:nvSpPr>
        <p:spPr bwMode="auto">
          <a:xfrm>
            <a:off x="3723529" y="505188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6" name="Oval 16"/>
          <p:cNvSpPr>
            <a:spLocks noChangeArrowheads="1"/>
          </p:cNvSpPr>
          <p:nvPr/>
        </p:nvSpPr>
        <p:spPr bwMode="auto">
          <a:xfrm>
            <a:off x="3731369" y="506348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16"/>
          <p:cNvSpPr>
            <a:spLocks noChangeArrowheads="1"/>
          </p:cNvSpPr>
          <p:nvPr/>
        </p:nvSpPr>
        <p:spPr bwMode="auto">
          <a:xfrm>
            <a:off x="3711162" y="506348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8" name="Oval 16"/>
          <p:cNvSpPr>
            <a:spLocks noChangeArrowheads="1"/>
          </p:cNvSpPr>
          <p:nvPr/>
        </p:nvSpPr>
        <p:spPr bwMode="auto">
          <a:xfrm>
            <a:off x="3719002" y="505188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3719002" y="507874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0" name="Oval 16"/>
          <p:cNvSpPr>
            <a:spLocks noChangeArrowheads="1"/>
          </p:cNvSpPr>
          <p:nvPr/>
        </p:nvSpPr>
        <p:spPr bwMode="auto">
          <a:xfrm>
            <a:off x="3730137" y="5065354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1" name="Oval 16"/>
          <p:cNvSpPr>
            <a:spLocks noChangeArrowheads="1"/>
          </p:cNvSpPr>
          <p:nvPr/>
        </p:nvSpPr>
        <p:spPr bwMode="auto">
          <a:xfrm>
            <a:off x="3699892" y="506003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3691005" y="5064418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3272937" y="5105941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3750" b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53" name="Oval 16"/>
          <p:cNvSpPr>
            <a:spLocks noChangeArrowheads="1"/>
          </p:cNvSpPr>
          <p:nvPr/>
        </p:nvSpPr>
        <p:spPr bwMode="auto">
          <a:xfrm>
            <a:off x="3704419" y="5064418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grpSp>
        <p:nvGrpSpPr>
          <p:cNvPr id="56" name="Group 26"/>
          <p:cNvGrpSpPr/>
          <p:nvPr/>
        </p:nvGrpSpPr>
        <p:grpSpPr bwMode="auto">
          <a:xfrm>
            <a:off x="1116628" y="4853537"/>
            <a:ext cx="2038350" cy="610791"/>
            <a:chOff x="142" y="1859"/>
            <a:chExt cx="4757" cy="513"/>
          </a:xfrm>
        </p:grpSpPr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58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>
                  <a:solidFill>
                    <a:srgbClr val="FF0000"/>
                  </a:solidFill>
                </a:rPr>
                <a:t>Đáp án: </a:t>
              </a:r>
              <a:r>
                <a:rPr lang="en-US" sz="3000" b="1" smtClean="0">
                  <a:solidFill>
                    <a:srgbClr val="FF0000"/>
                  </a:solidFill>
                </a:rPr>
                <a:t>A</a:t>
              </a:r>
              <a:endParaRPr lang="en-US" sz="3000" b="1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716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ldLvl="0" animBg="1"/>
      <p:bldP spid="45" grpId="0" bldLvl="0" animBg="1"/>
      <p:bldP spid="46" grpId="0" bldLvl="0" animBg="1"/>
      <p:bldP spid="47" grpId="0" bldLvl="0" animBg="1"/>
      <p:bldP spid="48" grpId="0" bldLvl="0" animBg="1"/>
      <p:bldP spid="49" grpId="0" bldLvl="0" animBg="1"/>
      <p:bldP spid="50" grpId="0" bldLvl="0" animBg="1"/>
      <p:bldP spid="51" grpId="0" bldLvl="0" animBg="1"/>
      <p:bldP spid="52" grpId="0" bldLvl="0" animBg="1"/>
      <p:bldP spid="54" grpId="0" bldLvl="0" animBg="1"/>
      <p:bldP spid="5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hung anh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1" y="23808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06586" y="1380708"/>
            <a:ext cx="71610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Câu 2: Chọn nút và tổ hợp phím nào nào để sao chép văn bản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?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HP001 5H" pitchFamily="34" charset="-127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3120" y="3673845"/>
            <a:ext cx="2250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57987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89298" y="3334585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15000" y="3391694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五角星 6"/>
          <p:cNvSpPr/>
          <p:nvPr/>
        </p:nvSpPr>
        <p:spPr>
          <a:xfrm rot="19938392">
            <a:off x="186357" y="163884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五角星 6"/>
          <p:cNvSpPr/>
          <p:nvPr/>
        </p:nvSpPr>
        <p:spPr>
          <a:xfrm rot="19938392">
            <a:off x="103573" y="6298711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五角星 6"/>
          <p:cNvSpPr/>
          <p:nvPr/>
        </p:nvSpPr>
        <p:spPr>
          <a:xfrm rot="19938392">
            <a:off x="8744002" y="6397159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五角星 6"/>
          <p:cNvSpPr/>
          <p:nvPr/>
        </p:nvSpPr>
        <p:spPr>
          <a:xfrm rot="19938392">
            <a:off x="8752649" y="7312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735896" y="504331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5" name="Oval 16"/>
          <p:cNvSpPr>
            <a:spLocks noChangeArrowheads="1"/>
          </p:cNvSpPr>
          <p:nvPr/>
        </p:nvSpPr>
        <p:spPr bwMode="auto">
          <a:xfrm>
            <a:off x="3723529" y="505188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6" name="Oval 16"/>
          <p:cNvSpPr>
            <a:spLocks noChangeArrowheads="1"/>
          </p:cNvSpPr>
          <p:nvPr/>
        </p:nvSpPr>
        <p:spPr bwMode="auto">
          <a:xfrm>
            <a:off x="3731369" y="506348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16"/>
          <p:cNvSpPr>
            <a:spLocks noChangeArrowheads="1"/>
          </p:cNvSpPr>
          <p:nvPr/>
        </p:nvSpPr>
        <p:spPr bwMode="auto">
          <a:xfrm>
            <a:off x="3711162" y="506348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8" name="Oval 16"/>
          <p:cNvSpPr>
            <a:spLocks noChangeArrowheads="1"/>
          </p:cNvSpPr>
          <p:nvPr/>
        </p:nvSpPr>
        <p:spPr bwMode="auto">
          <a:xfrm>
            <a:off x="3719002" y="505188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3719002" y="507874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0" name="Oval 16"/>
          <p:cNvSpPr>
            <a:spLocks noChangeArrowheads="1"/>
          </p:cNvSpPr>
          <p:nvPr/>
        </p:nvSpPr>
        <p:spPr bwMode="auto">
          <a:xfrm>
            <a:off x="3730137" y="5065354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1" name="Oval 16"/>
          <p:cNvSpPr>
            <a:spLocks noChangeArrowheads="1"/>
          </p:cNvSpPr>
          <p:nvPr/>
        </p:nvSpPr>
        <p:spPr bwMode="auto">
          <a:xfrm>
            <a:off x="3699892" y="506003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3691005" y="5064418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3272937" y="5105941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3750" b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53" name="Oval 16"/>
          <p:cNvSpPr>
            <a:spLocks noChangeArrowheads="1"/>
          </p:cNvSpPr>
          <p:nvPr/>
        </p:nvSpPr>
        <p:spPr bwMode="auto">
          <a:xfrm>
            <a:off x="3704419" y="5064418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grpSp>
        <p:nvGrpSpPr>
          <p:cNvPr id="56" name="Group 26"/>
          <p:cNvGrpSpPr/>
          <p:nvPr/>
        </p:nvGrpSpPr>
        <p:grpSpPr bwMode="auto">
          <a:xfrm>
            <a:off x="2210659" y="4323779"/>
            <a:ext cx="2038350" cy="610791"/>
            <a:chOff x="142" y="1859"/>
            <a:chExt cx="4757" cy="513"/>
          </a:xfrm>
        </p:grpSpPr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58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>
                  <a:solidFill>
                    <a:srgbClr val="FF0000"/>
                  </a:solidFill>
                </a:rPr>
                <a:t>Đáp án: </a:t>
              </a:r>
              <a:r>
                <a:rPr lang="en-US" sz="3000" b="1" smtClean="0">
                  <a:solidFill>
                    <a:srgbClr val="FF0000"/>
                  </a:solidFill>
                </a:rPr>
                <a:t>B</a:t>
              </a:r>
              <a:endParaRPr lang="en-US" sz="3000" b="1">
                <a:solidFill>
                  <a:srgbClr val="FF0000"/>
                </a:solidFill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2039912" y="2420888"/>
            <a:ext cx="34649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Copy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trl + 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64531" y="3046492"/>
            <a:ext cx="3512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 Copy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Ctrl + C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050681" y="3693520"/>
            <a:ext cx="3540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C.  Delete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Ctrl + A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8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ldLvl="0" animBg="1"/>
      <p:bldP spid="45" grpId="0" bldLvl="0" animBg="1"/>
      <p:bldP spid="46" grpId="0" bldLvl="0" animBg="1"/>
      <p:bldP spid="47" grpId="0" bldLvl="0" animBg="1"/>
      <p:bldP spid="48" grpId="0" bldLvl="0" animBg="1"/>
      <p:bldP spid="49" grpId="0" bldLvl="0" animBg="1"/>
      <p:bldP spid="50" grpId="0" bldLvl="0" animBg="1"/>
      <p:bldP spid="51" grpId="0" bldLvl="0" animBg="1"/>
      <p:bldP spid="52" grpId="0" bldLvl="0" animBg="1"/>
      <p:bldP spid="54" grpId="0" bldLvl="0" animBg="1"/>
      <p:bldP spid="53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hung anh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658" y="-27832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06586" y="1380708"/>
            <a:ext cx="71610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Câu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Chọn nút và tổ hợp phím nào nào để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mở và bôi đen văn 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HP001 5H" pitchFamily="34" charset="-127"/>
                <a:cs typeface="Times New Roman" pitchFamily="18" charset="0"/>
              </a:rPr>
              <a:t>?</a:t>
            </a:r>
            <a:endParaRPr lang="en-US" sz="32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HP001 5H" pitchFamily="34" charset="-127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3120" y="3673845"/>
            <a:ext cx="22508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3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57987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89298" y="3334585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4" descr="BAR"/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15000" y="3391694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五角星 6"/>
          <p:cNvSpPr/>
          <p:nvPr/>
        </p:nvSpPr>
        <p:spPr>
          <a:xfrm rot="19938392">
            <a:off x="186357" y="163884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五角星 6"/>
          <p:cNvSpPr/>
          <p:nvPr/>
        </p:nvSpPr>
        <p:spPr>
          <a:xfrm rot="19938392">
            <a:off x="103573" y="6298711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五角星 6"/>
          <p:cNvSpPr/>
          <p:nvPr/>
        </p:nvSpPr>
        <p:spPr>
          <a:xfrm rot="19938392">
            <a:off x="8744002" y="6397159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五角星 6"/>
          <p:cNvSpPr/>
          <p:nvPr/>
        </p:nvSpPr>
        <p:spPr>
          <a:xfrm rot="19938392">
            <a:off x="8752649" y="7312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3735896" y="5043316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5" name="Oval 16"/>
          <p:cNvSpPr>
            <a:spLocks noChangeArrowheads="1"/>
          </p:cNvSpPr>
          <p:nvPr/>
        </p:nvSpPr>
        <p:spPr bwMode="auto">
          <a:xfrm>
            <a:off x="3723529" y="505188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2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6" name="Oval 16"/>
          <p:cNvSpPr>
            <a:spLocks noChangeArrowheads="1"/>
          </p:cNvSpPr>
          <p:nvPr/>
        </p:nvSpPr>
        <p:spPr bwMode="auto">
          <a:xfrm>
            <a:off x="3731369" y="506348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3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7" name="Oval 16"/>
          <p:cNvSpPr>
            <a:spLocks noChangeArrowheads="1"/>
          </p:cNvSpPr>
          <p:nvPr/>
        </p:nvSpPr>
        <p:spPr bwMode="auto">
          <a:xfrm>
            <a:off x="3711162" y="5063481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4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8" name="Oval 16"/>
          <p:cNvSpPr>
            <a:spLocks noChangeArrowheads="1"/>
          </p:cNvSpPr>
          <p:nvPr/>
        </p:nvSpPr>
        <p:spPr bwMode="auto">
          <a:xfrm>
            <a:off x="3719002" y="5051883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5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49" name="Oval 16"/>
          <p:cNvSpPr>
            <a:spLocks noChangeArrowheads="1"/>
          </p:cNvSpPr>
          <p:nvPr/>
        </p:nvSpPr>
        <p:spPr bwMode="auto">
          <a:xfrm>
            <a:off x="3719002" y="507874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0" name="Oval 16"/>
          <p:cNvSpPr>
            <a:spLocks noChangeArrowheads="1"/>
          </p:cNvSpPr>
          <p:nvPr/>
        </p:nvSpPr>
        <p:spPr bwMode="auto">
          <a:xfrm>
            <a:off x="3730137" y="5065354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7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1" name="Oval 16"/>
          <p:cNvSpPr>
            <a:spLocks noChangeArrowheads="1"/>
          </p:cNvSpPr>
          <p:nvPr/>
        </p:nvSpPr>
        <p:spPr bwMode="auto">
          <a:xfrm>
            <a:off x="3699892" y="5060032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8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3691005" y="5064418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9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3272937" y="5105941"/>
            <a:ext cx="1714500" cy="400050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75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3750" b="1">
              <a:solidFill>
                <a:srgbClr val="FF3300"/>
              </a:solidFill>
              <a:latin typeface=".VnTime" pitchFamily="34" charset="0"/>
            </a:endParaRPr>
          </a:p>
        </p:txBody>
      </p:sp>
      <p:sp>
        <p:nvSpPr>
          <p:cNvPr id="53" name="Oval 16"/>
          <p:cNvSpPr>
            <a:spLocks noChangeArrowheads="1"/>
          </p:cNvSpPr>
          <p:nvPr/>
        </p:nvSpPr>
        <p:spPr bwMode="auto">
          <a:xfrm>
            <a:off x="3704419" y="5064418"/>
            <a:ext cx="800100" cy="4572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5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  <a:cs typeface="Arial" panose="020B0604020202020204" pitchFamily="34" charset="0"/>
              </a:rPr>
              <a:t>10</a:t>
            </a:r>
            <a:endParaRPr lang="en-US" sz="4500" b="1">
              <a:solidFill>
                <a:srgbClr val="00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Arial" panose="020B7200000000000000" pitchFamily="34" charset="0"/>
              <a:cs typeface="Arial" panose="020B0604020202020204" pitchFamily="34" charset="0"/>
            </a:endParaRPr>
          </a:p>
        </p:txBody>
      </p:sp>
      <p:grpSp>
        <p:nvGrpSpPr>
          <p:cNvPr id="56" name="Group 26"/>
          <p:cNvGrpSpPr/>
          <p:nvPr/>
        </p:nvGrpSpPr>
        <p:grpSpPr bwMode="auto">
          <a:xfrm>
            <a:off x="2210659" y="4323779"/>
            <a:ext cx="2038350" cy="610791"/>
            <a:chOff x="142" y="1859"/>
            <a:chExt cx="4757" cy="513"/>
          </a:xfrm>
        </p:grpSpPr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4513" y="2065"/>
              <a:ext cx="270" cy="9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0">
                <a:solidFill>
                  <a:prstClr val="black"/>
                </a:solidFill>
              </a:endParaRPr>
            </a:p>
          </p:txBody>
        </p:sp>
        <p:sp>
          <p:nvSpPr>
            <p:cNvPr id="58" name="AutoShape 28"/>
            <p:cNvSpPr>
              <a:spLocks noChangeArrowheads="1"/>
            </p:cNvSpPr>
            <p:nvPr/>
          </p:nvSpPr>
          <p:spPr bwMode="auto">
            <a:xfrm>
              <a:off x="142" y="1859"/>
              <a:ext cx="4757" cy="51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000" b="1">
                  <a:solidFill>
                    <a:srgbClr val="FF0000"/>
                  </a:solidFill>
                </a:rPr>
                <a:t>Đáp án: </a:t>
              </a:r>
              <a:r>
                <a:rPr lang="en-US" sz="3000" b="1" smtClean="0">
                  <a:solidFill>
                    <a:srgbClr val="FF0000"/>
                  </a:solidFill>
                </a:rPr>
                <a:t>C</a:t>
              </a:r>
              <a:endParaRPr lang="en-US" sz="3000" b="1">
                <a:solidFill>
                  <a:srgbClr val="FF0000"/>
                </a:solidFill>
              </a:endParaRPr>
            </a:p>
          </p:txBody>
        </p:sp>
      </p:grpSp>
      <p:sp>
        <p:nvSpPr>
          <p:cNvPr id="35" name="Rectangle 34"/>
          <p:cNvSpPr/>
          <p:nvPr/>
        </p:nvSpPr>
        <p:spPr>
          <a:xfrm>
            <a:off x="2039912" y="2420888"/>
            <a:ext cx="34649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A. Copy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trl + 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064531" y="3046492"/>
            <a:ext cx="35125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 Copy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Ctrl + C 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123728" y="3693359"/>
            <a:ext cx="4443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. Open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Ctrl + A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70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ldLvl="0" animBg="1"/>
      <p:bldP spid="45" grpId="0" bldLvl="0" animBg="1"/>
      <p:bldP spid="46" grpId="0" bldLvl="0" animBg="1"/>
      <p:bldP spid="47" grpId="0" bldLvl="0" animBg="1"/>
      <p:bldP spid="48" grpId="0" bldLvl="0" animBg="1"/>
      <p:bldP spid="49" grpId="0" bldLvl="0" animBg="1"/>
      <p:bldP spid="50" grpId="0" bldLvl="0" animBg="1"/>
      <p:bldP spid="51" grpId="0" bldLvl="0" animBg="1"/>
      <p:bldP spid="52" grpId="0" bldLvl="0" animBg="1"/>
      <p:bldP spid="54" grpId="0" bldLvl="0" animBg="1"/>
      <p:bldP spid="53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Picture1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2802283" y="3510005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Picture1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64695" y="3417566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-35452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02152"/>
            <a:ext cx="9144000" cy="55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5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5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06" y="5373216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8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25778" y="4431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8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5650866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五角星 6"/>
          <p:cNvSpPr/>
          <p:nvPr/>
        </p:nvSpPr>
        <p:spPr>
          <a:xfrm rot="19938392">
            <a:off x="88725" y="1620664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五角星 6"/>
          <p:cNvSpPr/>
          <p:nvPr/>
        </p:nvSpPr>
        <p:spPr>
          <a:xfrm rot="19938392">
            <a:off x="395738" y="6360850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五角星 6"/>
          <p:cNvSpPr/>
          <p:nvPr/>
        </p:nvSpPr>
        <p:spPr>
          <a:xfrm rot="19938392">
            <a:off x="8707800" y="1489246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五角星 6"/>
          <p:cNvSpPr/>
          <p:nvPr/>
        </p:nvSpPr>
        <p:spPr>
          <a:xfrm rot="19938392">
            <a:off x="8315496" y="6401013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Rectangle 17"/>
          <p:cNvSpPr/>
          <p:nvPr/>
        </p:nvSpPr>
        <p:spPr>
          <a:xfrm>
            <a:off x="648674" y="1349737"/>
            <a:ext cx="7821512" cy="248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39: </a:t>
            </a:r>
            <a:r>
              <a:rPr lang="en-US" sz="3600" b="1" spc="100" dirty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LUYỆN TẬP TỔNG </a:t>
            </a:r>
            <a:r>
              <a:rPr lang="en-US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HỢP (</a:t>
            </a:r>
            <a:r>
              <a:rPr lang="en-US" sz="3600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tiết</a:t>
            </a:r>
            <a:r>
              <a:rPr lang="en-US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1)</a:t>
            </a:r>
            <a:endParaRPr lang="en-US" sz="36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" name="Picture 14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99238" y="3356242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4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77694" y="3406248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0" descr="book_page_flip_hb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067" y="3333758"/>
            <a:ext cx="2362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3" descr="BAR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56" y="116948"/>
            <a:ext cx="914400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53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42731"/>
            <a:ext cx="9144000" cy="6857999"/>
          </a:xfrm>
        </p:spPr>
      </p:pic>
      <p:pic>
        <p:nvPicPr>
          <p:cNvPr id="5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01208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25778" y="4431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6303" y="5579500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4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99238" y="3356242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4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83810" y="3373698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-35452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-35451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BAR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61822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五角星 6"/>
          <p:cNvSpPr/>
          <p:nvPr/>
        </p:nvSpPr>
        <p:spPr>
          <a:xfrm rot="19938392">
            <a:off x="395738" y="6360850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五角星 6"/>
          <p:cNvSpPr/>
          <p:nvPr/>
        </p:nvSpPr>
        <p:spPr>
          <a:xfrm rot="19938392">
            <a:off x="149476" y="1332631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五角星 6"/>
          <p:cNvSpPr/>
          <p:nvPr/>
        </p:nvSpPr>
        <p:spPr>
          <a:xfrm rot="19938392">
            <a:off x="8452295" y="6289482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五角星 6"/>
          <p:cNvSpPr/>
          <p:nvPr/>
        </p:nvSpPr>
        <p:spPr>
          <a:xfrm rot="19938392">
            <a:off x="8677981" y="1402002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五角星 6"/>
          <p:cNvSpPr/>
          <p:nvPr/>
        </p:nvSpPr>
        <p:spPr>
          <a:xfrm rot="19938392">
            <a:off x="4389608" y="106602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五角星 6"/>
          <p:cNvSpPr/>
          <p:nvPr/>
        </p:nvSpPr>
        <p:spPr>
          <a:xfrm rot="19938392">
            <a:off x="4436476" y="6333168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2" name="Rectangle 21"/>
          <p:cNvSpPr/>
          <p:nvPr/>
        </p:nvSpPr>
        <p:spPr>
          <a:xfrm>
            <a:off x="539760" y="1119350"/>
            <a:ext cx="44566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 kern="0" dirty="0">
                <a:solidFill>
                  <a:srgbClr val="FF0000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A</a:t>
            </a:r>
            <a:r>
              <a:rPr lang="en-US" sz="2400" b="1" kern="0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. </a:t>
            </a:r>
            <a:r>
              <a:rPr lang="en-US" sz="2400" b="1" u="sng" kern="0" dirty="0">
                <a:solidFill>
                  <a:srgbClr val="FF0000"/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HOẠT ĐỘNG THỰC HÀNH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91919" y="1714382"/>
            <a:ext cx="2218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smtClean="0">
                <a:latin typeface="Times New Roman" pitchFamily="18" charset="0"/>
                <a:cs typeface="Times New Roman" pitchFamily="18" charset="0"/>
              </a:rPr>
              <a:t>1. Nối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i="1" dirty="0"/>
          </a:p>
        </p:txBody>
      </p:sp>
      <p:sp>
        <p:nvSpPr>
          <p:cNvPr id="24" name="Rounded Rectangle 23"/>
          <p:cNvSpPr/>
          <p:nvPr/>
        </p:nvSpPr>
        <p:spPr>
          <a:xfrm>
            <a:off x="330155" y="2492896"/>
            <a:ext cx="1752600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Lưu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bản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235155" y="2492896"/>
            <a:ext cx="1328733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Chèn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ảnh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742568" y="2493981"/>
            <a:ext cx="1075696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tx1"/>
                </a:solidFill>
              </a:rPr>
              <a:t>In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054802" y="2493981"/>
            <a:ext cx="2037477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Chọn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chữ</a:t>
            </a:r>
            <a:r>
              <a:rPr lang="en-US" dirty="0" smtClean="0">
                <a:solidFill>
                  <a:schemeClr val="tx1"/>
                </a:solidFill>
              </a:rPr>
              <a:t> in </a:t>
            </a:r>
            <a:r>
              <a:rPr lang="en-US" dirty="0" err="1" smtClean="0">
                <a:solidFill>
                  <a:schemeClr val="tx1"/>
                </a:solidFill>
              </a:rPr>
              <a:t>đậm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7315296" y="2493981"/>
            <a:ext cx="1752600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Căn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lề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trái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286546" y="4767808"/>
            <a:ext cx="1075696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Cắt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700323" y="4783517"/>
            <a:ext cx="1734354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Chọn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màu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chữ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3790599" y="4725144"/>
            <a:ext cx="1429473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Chọn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chữ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851860" y="4797587"/>
            <a:ext cx="1368151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 smtClean="0">
                <a:solidFill>
                  <a:schemeClr val="tx1"/>
                </a:solidFill>
              </a:rPr>
              <a:t>Chèn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hình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9" name="Group 37"/>
          <p:cNvGrpSpPr>
            <a:grpSpLocks/>
          </p:cNvGrpSpPr>
          <p:nvPr/>
        </p:nvGrpSpPr>
        <p:grpSpPr bwMode="auto">
          <a:xfrm>
            <a:off x="457200" y="3657601"/>
            <a:ext cx="8080375" cy="783358"/>
            <a:chOff x="457200" y="3657599"/>
            <a:chExt cx="8079830" cy="902677"/>
          </a:xfrm>
        </p:grpSpPr>
        <p:pic>
          <p:nvPicPr>
            <p:cNvPr id="40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3810000"/>
              <a:ext cx="728133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15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1754" y="3852171"/>
              <a:ext cx="571500" cy="557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2" name="Picture 16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3630" y="3657599"/>
              <a:ext cx="533400" cy="9026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" name="Picture 17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68068" y="3689132"/>
              <a:ext cx="5588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4" name="Picture 18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9790" y="3852171"/>
              <a:ext cx="553278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19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03820" y="3825977"/>
              <a:ext cx="348343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20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7014" y="3865403"/>
              <a:ext cx="528461" cy="5095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21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8607" y="3829535"/>
              <a:ext cx="884664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22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4151" y="3721894"/>
              <a:ext cx="497758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9" name="Picture 23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9652" y="3748880"/>
              <a:ext cx="533400" cy="642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24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65770" y="3692051"/>
              <a:ext cx="523875" cy="717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51" name="Straight Arrow Connector 50"/>
          <p:cNvCxnSpPr/>
          <p:nvPr/>
        </p:nvCxnSpPr>
        <p:spPr>
          <a:xfrm>
            <a:off x="1324209" y="3026296"/>
            <a:ext cx="4903975" cy="81164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49" idx="0"/>
          </p:cNvCxnSpPr>
          <p:nvPr/>
        </p:nvCxnSpPr>
        <p:spPr>
          <a:xfrm>
            <a:off x="2607953" y="3026295"/>
            <a:ext cx="678590" cy="71052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2267744" y="3021558"/>
            <a:ext cx="2104860" cy="81637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43" idx="0"/>
          </p:cNvCxnSpPr>
          <p:nvPr/>
        </p:nvCxnSpPr>
        <p:spPr>
          <a:xfrm>
            <a:off x="5436097" y="3017073"/>
            <a:ext cx="2111849" cy="66789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4061487" y="3017073"/>
            <a:ext cx="3418905" cy="971167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91529" y="4332743"/>
            <a:ext cx="5063982" cy="43506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5" idx="2"/>
          </p:cNvCxnSpPr>
          <p:nvPr/>
        </p:nvCxnSpPr>
        <p:spPr>
          <a:xfrm flipV="1">
            <a:off x="2732750" y="4332743"/>
            <a:ext cx="4245681" cy="42907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 flipV="1">
            <a:off x="1641721" y="4141061"/>
            <a:ext cx="4226423" cy="65609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40" idx="2"/>
          </p:cNvCxnSpPr>
          <p:nvPr/>
        </p:nvCxnSpPr>
        <p:spPr>
          <a:xfrm flipH="1" flipV="1">
            <a:off x="821291" y="4186623"/>
            <a:ext cx="3069687" cy="553263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8166679" y="4731871"/>
            <a:ext cx="762000" cy="533400"/>
          </a:xfrm>
          <a:prstGeom prst="roundRect">
            <a:avLst/>
          </a:prstGeom>
          <a:solidFill>
            <a:srgbClr val="CDFDD8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err="1">
                <a:solidFill>
                  <a:schemeClr val="tx1"/>
                </a:solidFill>
              </a:rPr>
              <a:t>Dán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8376014" y="4380211"/>
            <a:ext cx="12409" cy="39364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82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3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3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99238" y="3356242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10288" y="3391694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-35451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5" y="6783457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2044837" y="105273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Rectangle 5"/>
          <p:cNvSpPr/>
          <p:nvPr/>
        </p:nvSpPr>
        <p:spPr>
          <a:xfrm>
            <a:off x="2299626" y="466487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endParaRPr lang="en-US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pic>
        <p:nvPicPr>
          <p:cNvPr id="1027" name="Picture 3" descr="C:\Users\Administrator\Desktop\khánh\hình ảnh đepj\images (4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1" y="3363"/>
            <a:ext cx="9034913" cy="6740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5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2" y="42731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25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2" y="5234403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28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25778" y="4431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" name="Picture 28" descr="Picture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02795" y="5489645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五角星 6"/>
          <p:cNvSpPr/>
          <p:nvPr/>
        </p:nvSpPr>
        <p:spPr>
          <a:xfrm rot="19938392">
            <a:off x="4389608" y="106602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50" name="五角星 6"/>
          <p:cNvSpPr/>
          <p:nvPr/>
        </p:nvSpPr>
        <p:spPr>
          <a:xfrm rot="19938392">
            <a:off x="8688994" y="2988812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51" name="五角星 6"/>
          <p:cNvSpPr/>
          <p:nvPr/>
        </p:nvSpPr>
        <p:spPr>
          <a:xfrm rot="19938392">
            <a:off x="100303" y="3132831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52" name="五角星 6"/>
          <p:cNvSpPr/>
          <p:nvPr/>
        </p:nvSpPr>
        <p:spPr>
          <a:xfrm rot="19938392">
            <a:off x="4706792" y="6334179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1804565" y="1064770"/>
            <a:ext cx="50423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818268" y="1658538"/>
            <a:ext cx="38593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837099"/>
              </p:ext>
            </p:extLst>
          </p:nvPr>
        </p:nvGraphicFramePr>
        <p:xfrm>
          <a:off x="2165893" y="2454345"/>
          <a:ext cx="5997339" cy="2620888"/>
        </p:xfrm>
        <a:graphic>
          <a:graphicData uri="http://schemas.openxmlformats.org/drawingml/2006/table">
            <a:tbl>
              <a:tblPr/>
              <a:tblGrid>
                <a:gridCol w="1999113"/>
                <a:gridCol w="2009391"/>
                <a:gridCol w="1988835"/>
              </a:tblGrid>
              <a:tr h="660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6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665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399238" y="3356242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77694" y="3369303"/>
            <a:ext cx="6858000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-35451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BAR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44" y="6818909"/>
            <a:ext cx="9144000" cy="7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2" y="42731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5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2" y="5186362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25778" y="44318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14691" y="5591571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五角星 6"/>
          <p:cNvSpPr/>
          <p:nvPr/>
        </p:nvSpPr>
        <p:spPr>
          <a:xfrm rot="19938392">
            <a:off x="4367184" y="445505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五角星 6"/>
          <p:cNvSpPr/>
          <p:nvPr/>
        </p:nvSpPr>
        <p:spPr>
          <a:xfrm rot="19938392">
            <a:off x="4539541" y="5805086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五角星 6"/>
          <p:cNvSpPr/>
          <p:nvPr/>
        </p:nvSpPr>
        <p:spPr>
          <a:xfrm rot="19938392">
            <a:off x="8698201" y="3191040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0" name="五角星 6"/>
          <p:cNvSpPr/>
          <p:nvPr/>
        </p:nvSpPr>
        <p:spPr>
          <a:xfrm rot="19938392">
            <a:off x="93634" y="3211155"/>
            <a:ext cx="364784" cy="364784"/>
          </a:xfrm>
          <a:prstGeom prst="star5">
            <a:avLst>
              <a:gd name="adj" fmla="val 23926"/>
              <a:gd name="hf" fmla="val 105146"/>
              <a:gd name="vf" fmla="val 110557"/>
            </a:avLst>
          </a:prstGeom>
          <a:solidFill>
            <a:srgbClr val="FFFF00"/>
          </a:solidFill>
          <a:ln w="28575">
            <a:solidFill>
              <a:srgbClr val="804D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21" name="Rectangle 20"/>
          <p:cNvSpPr/>
          <p:nvPr/>
        </p:nvSpPr>
        <p:spPr>
          <a:xfrm>
            <a:off x="752065" y="1301674"/>
            <a:ext cx="7939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024220"/>
              </p:ext>
            </p:extLst>
          </p:nvPr>
        </p:nvGraphicFramePr>
        <p:xfrm>
          <a:off x="1149796" y="2492113"/>
          <a:ext cx="3485580" cy="2590800"/>
        </p:xfrm>
        <a:graphic>
          <a:graphicData uri="http://schemas.openxmlformats.org/drawingml/2006/table">
            <a:tbl>
              <a:tblPr/>
              <a:tblGrid>
                <a:gridCol w="670304"/>
                <a:gridCol w="704067"/>
                <a:gridCol w="704067"/>
                <a:gridCol w="704067"/>
                <a:gridCol w="703075"/>
              </a:tblGrid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285695"/>
              </p:ext>
            </p:extLst>
          </p:nvPr>
        </p:nvGraphicFramePr>
        <p:xfrm>
          <a:off x="4879305" y="2540719"/>
          <a:ext cx="3505201" cy="2592288"/>
        </p:xfrm>
        <a:graphic>
          <a:graphicData uri="http://schemas.openxmlformats.org/drawingml/2006/table">
            <a:tbl>
              <a:tblPr/>
              <a:tblGrid>
                <a:gridCol w="674076"/>
                <a:gridCol w="708031"/>
                <a:gridCol w="708031"/>
                <a:gridCol w="708031"/>
                <a:gridCol w="707032"/>
              </a:tblGrid>
              <a:tr h="43204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2241171" y="5186362"/>
            <a:ext cx="11785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122633" y="5186362"/>
            <a:ext cx="12098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00797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3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588</Words>
  <Application>Microsoft Office PowerPoint</Application>
  <PresentationFormat>On-screen Show (4:3)</PresentationFormat>
  <Paragraphs>95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Tuan Anh</cp:lastModifiedBy>
  <cp:revision>62</cp:revision>
  <dcterms:created xsi:type="dcterms:W3CDTF">2018-12-04T11:04:10Z</dcterms:created>
  <dcterms:modified xsi:type="dcterms:W3CDTF">2022-01-18T14:46:34Z</dcterms:modified>
</cp:coreProperties>
</file>