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2" r:id="rId6"/>
    <p:sldId id="264" r:id="rId7"/>
    <p:sldId id="26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9D5CC-C84C-49AE-947E-0419975EDE11}" type="datetimeFigureOut">
              <a:rPr lang="en-US" smtClean="0"/>
              <a:t>15/11/2021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B5B825-F822-4E45-9F50-4382553ED11F}" type="slidenum">
              <a:rPr lang="en-US" smtClean="0"/>
              <a:t>‹#›</a:t>
            </a:fld>
            <a:endParaRPr lang="en-US"/>
          </a:p>
        </p:txBody>
      </p:sp>
    </p:spTree>
    <p:extLst>
      <p:ext uri="{BB962C8B-B14F-4D97-AF65-F5344CB8AC3E}">
        <p14:creationId xmlns:p14="http://schemas.microsoft.com/office/powerpoint/2010/main" val="64166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pPr/>
              <a:t>1</a:t>
            </a:fld>
            <a:endParaRPr lang="en-US" dirty="0"/>
          </a:p>
        </p:txBody>
      </p:sp>
    </p:spTree>
    <p:extLst>
      <p:ext uri="{BB962C8B-B14F-4D97-AF65-F5344CB8AC3E}">
        <p14:creationId xmlns:p14="http://schemas.microsoft.com/office/powerpoint/2010/main" val="3886275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338CE3-CFF6-4FC5-8D1D-EA90AE83714B}" type="datetimeFigureOut">
              <a:rPr lang="en-US" smtClean="0"/>
              <a:t>15/11/2021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BAAE-190F-4895-A0DC-1B33BEA96DF5}" type="slidenum">
              <a:rPr lang="en-US" smtClean="0"/>
              <a:t>‹#›</a:t>
            </a:fld>
            <a:endParaRPr lang="en-US"/>
          </a:p>
        </p:txBody>
      </p:sp>
    </p:spTree>
    <p:extLst>
      <p:ext uri="{BB962C8B-B14F-4D97-AF65-F5344CB8AC3E}">
        <p14:creationId xmlns:p14="http://schemas.microsoft.com/office/powerpoint/2010/main" val="196762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38CE3-CFF6-4FC5-8D1D-EA90AE83714B}" type="datetimeFigureOut">
              <a:rPr lang="en-US" smtClean="0"/>
              <a:t>15/11/2021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BAAE-190F-4895-A0DC-1B33BEA96DF5}" type="slidenum">
              <a:rPr lang="en-US" smtClean="0"/>
              <a:t>‹#›</a:t>
            </a:fld>
            <a:endParaRPr lang="en-US"/>
          </a:p>
        </p:txBody>
      </p:sp>
    </p:spTree>
    <p:extLst>
      <p:ext uri="{BB962C8B-B14F-4D97-AF65-F5344CB8AC3E}">
        <p14:creationId xmlns:p14="http://schemas.microsoft.com/office/powerpoint/2010/main" val="187911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38CE3-CFF6-4FC5-8D1D-EA90AE83714B}" type="datetimeFigureOut">
              <a:rPr lang="en-US" smtClean="0"/>
              <a:t>15/11/2021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BAAE-190F-4895-A0DC-1B33BEA96DF5}" type="slidenum">
              <a:rPr lang="en-US" smtClean="0"/>
              <a:t>‹#›</a:t>
            </a:fld>
            <a:endParaRPr lang="en-US"/>
          </a:p>
        </p:txBody>
      </p:sp>
    </p:spTree>
    <p:extLst>
      <p:ext uri="{BB962C8B-B14F-4D97-AF65-F5344CB8AC3E}">
        <p14:creationId xmlns:p14="http://schemas.microsoft.com/office/powerpoint/2010/main" val="1633014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12430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38CE3-CFF6-4FC5-8D1D-EA90AE83714B}" type="datetimeFigureOut">
              <a:rPr lang="en-US" smtClean="0"/>
              <a:t>15/11/2021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BAAE-190F-4895-A0DC-1B33BEA96DF5}" type="slidenum">
              <a:rPr lang="en-US" smtClean="0"/>
              <a:t>‹#›</a:t>
            </a:fld>
            <a:endParaRPr lang="en-US"/>
          </a:p>
        </p:txBody>
      </p:sp>
    </p:spTree>
    <p:extLst>
      <p:ext uri="{BB962C8B-B14F-4D97-AF65-F5344CB8AC3E}">
        <p14:creationId xmlns:p14="http://schemas.microsoft.com/office/powerpoint/2010/main" val="394040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338CE3-CFF6-4FC5-8D1D-EA90AE83714B}" type="datetimeFigureOut">
              <a:rPr lang="en-US" smtClean="0"/>
              <a:t>15/11/2021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BAAE-190F-4895-A0DC-1B33BEA96DF5}" type="slidenum">
              <a:rPr lang="en-US" smtClean="0"/>
              <a:t>‹#›</a:t>
            </a:fld>
            <a:endParaRPr lang="en-US"/>
          </a:p>
        </p:txBody>
      </p:sp>
    </p:spTree>
    <p:extLst>
      <p:ext uri="{BB962C8B-B14F-4D97-AF65-F5344CB8AC3E}">
        <p14:creationId xmlns:p14="http://schemas.microsoft.com/office/powerpoint/2010/main" val="344275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338CE3-CFF6-4FC5-8D1D-EA90AE83714B}" type="datetimeFigureOut">
              <a:rPr lang="en-US" smtClean="0"/>
              <a:t>15/11/2021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5BAAE-190F-4895-A0DC-1B33BEA96DF5}" type="slidenum">
              <a:rPr lang="en-US" smtClean="0"/>
              <a:t>‹#›</a:t>
            </a:fld>
            <a:endParaRPr lang="en-US"/>
          </a:p>
        </p:txBody>
      </p:sp>
    </p:spTree>
    <p:extLst>
      <p:ext uri="{BB962C8B-B14F-4D97-AF65-F5344CB8AC3E}">
        <p14:creationId xmlns:p14="http://schemas.microsoft.com/office/powerpoint/2010/main" val="250805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338CE3-CFF6-4FC5-8D1D-EA90AE83714B}" type="datetimeFigureOut">
              <a:rPr lang="en-US" smtClean="0"/>
              <a:t>15/11/2021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95BAAE-190F-4895-A0DC-1B33BEA96DF5}" type="slidenum">
              <a:rPr lang="en-US" smtClean="0"/>
              <a:t>‹#›</a:t>
            </a:fld>
            <a:endParaRPr lang="en-US"/>
          </a:p>
        </p:txBody>
      </p:sp>
    </p:spTree>
    <p:extLst>
      <p:ext uri="{BB962C8B-B14F-4D97-AF65-F5344CB8AC3E}">
        <p14:creationId xmlns:p14="http://schemas.microsoft.com/office/powerpoint/2010/main" val="117889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338CE3-CFF6-4FC5-8D1D-EA90AE83714B}" type="datetimeFigureOut">
              <a:rPr lang="en-US" smtClean="0"/>
              <a:t>15/11/2021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95BAAE-190F-4895-A0DC-1B33BEA96DF5}" type="slidenum">
              <a:rPr lang="en-US" smtClean="0"/>
              <a:t>‹#›</a:t>
            </a:fld>
            <a:endParaRPr lang="en-US"/>
          </a:p>
        </p:txBody>
      </p:sp>
    </p:spTree>
    <p:extLst>
      <p:ext uri="{BB962C8B-B14F-4D97-AF65-F5344CB8AC3E}">
        <p14:creationId xmlns:p14="http://schemas.microsoft.com/office/powerpoint/2010/main" val="286613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38CE3-CFF6-4FC5-8D1D-EA90AE83714B}" type="datetimeFigureOut">
              <a:rPr lang="en-US" smtClean="0"/>
              <a:t>15/11/2021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95BAAE-190F-4895-A0DC-1B33BEA96DF5}" type="slidenum">
              <a:rPr lang="en-US" smtClean="0"/>
              <a:t>‹#›</a:t>
            </a:fld>
            <a:endParaRPr lang="en-US"/>
          </a:p>
        </p:txBody>
      </p:sp>
    </p:spTree>
    <p:extLst>
      <p:ext uri="{BB962C8B-B14F-4D97-AF65-F5344CB8AC3E}">
        <p14:creationId xmlns:p14="http://schemas.microsoft.com/office/powerpoint/2010/main" val="15847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338CE3-CFF6-4FC5-8D1D-EA90AE83714B}" type="datetimeFigureOut">
              <a:rPr lang="en-US" smtClean="0"/>
              <a:t>15/11/2021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5BAAE-190F-4895-A0DC-1B33BEA96DF5}" type="slidenum">
              <a:rPr lang="en-US" smtClean="0"/>
              <a:t>‹#›</a:t>
            </a:fld>
            <a:endParaRPr lang="en-US"/>
          </a:p>
        </p:txBody>
      </p:sp>
    </p:spTree>
    <p:extLst>
      <p:ext uri="{BB962C8B-B14F-4D97-AF65-F5344CB8AC3E}">
        <p14:creationId xmlns:p14="http://schemas.microsoft.com/office/powerpoint/2010/main" val="239837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338CE3-CFF6-4FC5-8D1D-EA90AE83714B}" type="datetimeFigureOut">
              <a:rPr lang="en-US" smtClean="0"/>
              <a:t>15/11/2021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5BAAE-190F-4895-A0DC-1B33BEA96DF5}" type="slidenum">
              <a:rPr lang="en-US" smtClean="0"/>
              <a:t>‹#›</a:t>
            </a:fld>
            <a:endParaRPr lang="en-US"/>
          </a:p>
        </p:txBody>
      </p:sp>
    </p:spTree>
    <p:extLst>
      <p:ext uri="{BB962C8B-B14F-4D97-AF65-F5344CB8AC3E}">
        <p14:creationId xmlns:p14="http://schemas.microsoft.com/office/powerpoint/2010/main" val="1695220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38CE3-CFF6-4FC5-8D1D-EA90AE83714B}" type="datetimeFigureOut">
              <a:rPr lang="en-US" smtClean="0"/>
              <a:t>15/11/2021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5BAAE-190F-4895-A0DC-1B33BEA96DF5}" type="slidenum">
              <a:rPr lang="en-US" smtClean="0"/>
              <a:t>‹#›</a:t>
            </a:fld>
            <a:endParaRPr lang="en-US"/>
          </a:p>
        </p:txBody>
      </p:sp>
    </p:spTree>
    <p:extLst>
      <p:ext uri="{BB962C8B-B14F-4D97-AF65-F5344CB8AC3E}">
        <p14:creationId xmlns:p14="http://schemas.microsoft.com/office/powerpoint/2010/main" val="925389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5535" y="617622"/>
            <a:ext cx="4512774" cy="461665"/>
          </a:xfrm>
          <a:prstGeom prst="rect">
            <a:avLst/>
          </a:prstGeom>
          <a:noFill/>
        </p:spPr>
        <p:txBody>
          <a:bodyPr wrap="none" rtlCol="0">
            <a:spAutoFit/>
          </a:bodyPr>
          <a:lstStyle/>
          <a:p>
            <a:pPr defTabSz="457200"/>
            <a:r>
              <a:rPr lang="en-US" sz="2400" dirty="0" smtClean="0">
                <a:solidFill>
                  <a:prstClr val="black"/>
                </a:solidFill>
                <a:latin typeface="Trebuchet MS" panose="020B0603020202020204"/>
              </a:rPr>
              <a:t>Trường Tiểu học </a:t>
            </a:r>
            <a:r>
              <a:rPr lang="en-US" sz="2400" dirty="0" smtClean="0">
                <a:solidFill>
                  <a:prstClr val="black"/>
                </a:solidFill>
                <a:latin typeface="Trebuchet MS" panose="020B0603020202020204"/>
              </a:rPr>
              <a:t>Vũ Xuân Thiều</a:t>
            </a:r>
            <a:endParaRPr lang="en-US" sz="2400" dirty="0">
              <a:solidFill>
                <a:prstClr val="black"/>
              </a:solidFill>
              <a:latin typeface="Trebuchet MS" panose="020B0603020202020204"/>
            </a:endParaRPr>
          </a:p>
        </p:txBody>
      </p:sp>
      <p:sp>
        <p:nvSpPr>
          <p:cNvPr id="8" name="Title 1"/>
          <p:cNvSpPr txBox="1">
            <a:spLocks/>
          </p:cNvSpPr>
          <p:nvPr/>
        </p:nvSpPr>
        <p:spPr>
          <a:xfrm>
            <a:off x="485028" y="1227909"/>
            <a:ext cx="10774019" cy="282157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en-US" sz="4400" dirty="0" smtClean="0">
                <a:solidFill>
                  <a:srgbClr val="00B0F0"/>
                </a:solidFill>
                <a:latin typeface="Times New Roman" panose="02020603050405020304" pitchFamily="18" charset="0"/>
                <a:cs typeface="Times New Roman" panose="02020603050405020304" pitchFamily="18" charset="0"/>
              </a:rPr>
              <a:t>TÊN BÀI: ÔN ĐỘI HÌNH ĐỘI NGŨ – </a:t>
            </a:r>
          </a:p>
          <a:p>
            <a:pPr lvl="0" algn="ctr">
              <a:defRPr/>
            </a:pPr>
            <a:r>
              <a:rPr lang="en-US" sz="4400" dirty="0" smtClean="0">
                <a:solidFill>
                  <a:srgbClr val="00B0F0"/>
                </a:solidFill>
                <a:latin typeface="Times New Roman" panose="02020603050405020304" pitchFamily="18" charset="0"/>
                <a:cs typeface="Times New Roman" panose="02020603050405020304" pitchFamily="18" charset="0"/>
              </a:rPr>
              <a:t>TRÒ CHƠI: “LÒ CÒ TIẾP SỨC.”</a:t>
            </a:r>
            <a:r>
              <a:rPr kumimoji="0" lang="en-US" sz="5400" b="0" i="0" u="none" strike="noStrike" kern="1200" cap="none" spc="0" normalizeH="0" baseline="0" noProof="0" dirty="0" smtClean="0">
                <a:ln>
                  <a:noFill/>
                </a:ln>
                <a:solidFill>
                  <a:srgbClr val="90C226"/>
                </a:solidFill>
                <a:effectLst/>
                <a:uLnTx/>
                <a:uFillTx/>
                <a:latin typeface="Times New Roman" panose="02020603050405020304" pitchFamily="18" charset="0"/>
                <a:cs typeface="Times New Roman" panose="02020603050405020304" pitchFamily="18" charset="0"/>
              </a:rPr>
              <a:t> </a:t>
            </a:r>
            <a:endParaRPr kumimoji="0" lang="en-US" sz="5400" b="0" i="0" u="none" strike="noStrike" kern="1200" cap="none" spc="0" normalizeH="0" baseline="0" noProof="0" dirty="0">
              <a:ln>
                <a:noFill/>
              </a:ln>
              <a:solidFill>
                <a:srgbClr val="90C226"/>
              </a:solidFill>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7383040" y="4694432"/>
            <a:ext cx="1916102" cy="400110"/>
          </a:xfrm>
          <a:prstGeom prst="rect">
            <a:avLst/>
          </a:prstGeom>
          <a:noFill/>
        </p:spPr>
        <p:txBody>
          <a:bodyPr wrap="none" rtlCol="0">
            <a:spAutoFit/>
          </a:bodyPr>
          <a:lstStyle/>
          <a:p>
            <a:pPr algn="ctr" defTabSz="457200"/>
            <a:r>
              <a:rPr lang="en-US" sz="2000" dirty="0" smtClean="0">
                <a:solidFill>
                  <a:prstClr val="black"/>
                </a:solidFill>
                <a:latin typeface="Trebuchet MS" panose="020B0603020202020204"/>
              </a:rPr>
              <a:t>THỂ DỤC LỚP </a:t>
            </a:r>
            <a:r>
              <a:rPr lang="vi-VN" sz="2000" dirty="0" smtClean="0">
                <a:solidFill>
                  <a:prstClr val="black"/>
                </a:solidFill>
                <a:latin typeface="Trebuchet MS" panose="020B0603020202020204"/>
              </a:rPr>
              <a:t>3</a:t>
            </a:r>
            <a:endParaRPr lang="en-US" sz="2000" dirty="0">
              <a:solidFill>
                <a:prstClr val="black"/>
              </a:solidFill>
              <a:latin typeface="Trebuchet MS" panose="020B0603020202020204"/>
            </a:endParaRPr>
          </a:p>
        </p:txBody>
      </p:sp>
      <p:sp>
        <p:nvSpPr>
          <p:cNvPr id="10" name="Subtitle 2"/>
          <p:cNvSpPr txBox="1">
            <a:spLocks/>
          </p:cNvSpPr>
          <p:nvPr/>
        </p:nvSpPr>
        <p:spPr>
          <a:xfrm>
            <a:off x="6190091" y="5184278"/>
            <a:ext cx="5068956" cy="455468"/>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400" i="0" u="none" strike="noStrike" kern="1200" cap="none" spc="0" normalizeH="0" baseline="0" noProof="0" dirty="0" smtClean="0">
                <a:ln>
                  <a:noFill/>
                </a:ln>
                <a:solidFill>
                  <a:srgbClr val="FFFF00"/>
                </a:solidFill>
                <a:effectLst/>
                <a:uLnTx/>
                <a:uFillTx/>
                <a:latin typeface="Trebuchet MS" panose="020B0603020202020204"/>
                <a:ea typeface="+mn-ea"/>
                <a:cs typeface="+mn-cs"/>
              </a:rPr>
              <a:t>Giáo viên: </a:t>
            </a:r>
            <a:r>
              <a:rPr lang="en-US" sz="2400" dirty="0" smtClean="0">
                <a:solidFill>
                  <a:srgbClr val="FFFF00"/>
                </a:solidFill>
                <a:latin typeface="Trebuchet MS" panose="020B0603020202020204"/>
              </a:rPr>
              <a:t>Nguyễn</a:t>
            </a:r>
            <a:r>
              <a:rPr lang="en-US" sz="2400" noProof="0" dirty="0" smtClean="0">
                <a:solidFill>
                  <a:srgbClr val="FFFF00"/>
                </a:solidFill>
                <a:latin typeface="Trebuchet MS" panose="020B0603020202020204"/>
              </a:rPr>
              <a:t> Thị Thủy</a:t>
            </a:r>
            <a:endParaRPr kumimoji="0" lang="en-US" sz="240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1495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44500" y="734834"/>
            <a:ext cx="3698170" cy="707886"/>
          </a:xfrm>
          <a:prstGeom prst="rect">
            <a:avLst/>
          </a:prstGeom>
          <a:noFill/>
        </p:spPr>
        <p:txBody>
          <a:bodyPr wrap="square" rtlCol="0">
            <a:spAutoFit/>
          </a:bodyPr>
          <a:lstStyle/>
          <a:p>
            <a:r>
              <a:rPr lang="en-US" sz="4000" dirty="0" smtClean="0">
                <a:solidFill>
                  <a:srgbClr val="FF0000"/>
                </a:solidFill>
                <a:latin typeface="Book Antiqua" panose="02040602050305030304" pitchFamily="18" charset="0"/>
              </a:rPr>
              <a:t>KHỞI ĐỘNG</a:t>
            </a:r>
            <a:endParaRPr lang="en-US" sz="4000" dirty="0">
              <a:solidFill>
                <a:srgbClr val="FF0000"/>
              </a:solidFill>
              <a:latin typeface="Book Antiqua" panose="02040602050305030304" pitchFamily="18" charset="0"/>
            </a:endParaRPr>
          </a:p>
        </p:txBody>
      </p:sp>
      <p:sp>
        <p:nvSpPr>
          <p:cNvPr id="11" name="TextBox 10"/>
          <p:cNvSpPr txBox="1"/>
          <p:nvPr/>
        </p:nvSpPr>
        <p:spPr>
          <a:xfrm>
            <a:off x="1104899" y="1442720"/>
            <a:ext cx="5717931" cy="3903504"/>
          </a:xfrm>
          <a:prstGeom prst="rect">
            <a:avLst/>
          </a:prstGeom>
          <a:solidFill>
            <a:schemeClr val="accent3">
              <a:lumMod val="20000"/>
              <a:lumOff val="80000"/>
            </a:schemeClr>
          </a:solidFill>
        </p:spPr>
        <p:txBody>
          <a:bodyPr wrap="square" rtlCol="0">
            <a:spAutoFit/>
          </a:bodyPr>
          <a:lstStyle/>
          <a:p>
            <a:pPr marL="342900" indent="-342900">
              <a:lnSpc>
                <a:spcPct val="150000"/>
              </a:lnSpc>
              <a:buFont typeface="Arial" panose="020B0604020202020204" pitchFamily="34" charset="0"/>
              <a:buChar char="•"/>
            </a:pPr>
            <a:r>
              <a:rPr lang="en-US" sz="2800" i="1" dirty="0" err="1" smtClean="0">
                <a:solidFill>
                  <a:srgbClr val="002060"/>
                </a:solidFill>
              </a:rPr>
              <a:t>Thực</a:t>
            </a:r>
            <a:r>
              <a:rPr lang="en-US" sz="2800" i="1" dirty="0" smtClean="0">
                <a:solidFill>
                  <a:srgbClr val="002060"/>
                </a:solidFill>
              </a:rPr>
              <a:t> </a:t>
            </a:r>
            <a:r>
              <a:rPr lang="en-US" sz="2800" i="1" dirty="0" err="1" smtClean="0">
                <a:solidFill>
                  <a:srgbClr val="002060"/>
                </a:solidFill>
              </a:rPr>
              <a:t>hiện</a:t>
            </a:r>
            <a:r>
              <a:rPr lang="en-US" sz="2800" i="1" dirty="0" smtClean="0">
                <a:solidFill>
                  <a:srgbClr val="002060"/>
                </a:solidFill>
              </a:rPr>
              <a:t> </a:t>
            </a:r>
            <a:r>
              <a:rPr lang="en-US" sz="2800" i="1" dirty="0" err="1" smtClean="0">
                <a:solidFill>
                  <a:srgbClr val="002060"/>
                </a:solidFill>
              </a:rPr>
              <a:t>khởi</a:t>
            </a:r>
            <a:r>
              <a:rPr lang="en-US" sz="2800" i="1" dirty="0" smtClean="0">
                <a:solidFill>
                  <a:srgbClr val="002060"/>
                </a:solidFill>
              </a:rPr>
              <a:t> </a:t>
            </a:r>
            <a:r>
              <a:rPr lang="en-US" sz="2800" i="1" dirty="0" err="1" smtClean="0">
                <a:solidFill>
                  <a:srgbClr val="002060"/>
                </a:solidFill>
              </a:rPr>
              <a:t>động</a:t>
            </a:r>
            <a:r>
              <a:rPr lang="en-US" sz="2800" i="1" dirty="0" smtClean="0">
                <a:solidFill>
                  <a:srgbClr val="002060"/>
                </a:solidFill>
              </a:rPr>
              <a:t> </a:t>
            </a:r>
            <a:r>
              <a:rPr lang="en-US" sz="2800" i="1" dirty="0" err="1" smtClean="0">
                <a:solidFill>
                  <a:srgbClr val="002060"/>
                </a:solidFill>
              </a:rPr>
              <a:t>xoay</a:t>
            </a:r>
            <a:r>
              <a:rPr lang="en-US" sz="2800" i="1" dirty="0" smtClean="0">
                <a:solidFill>
                  <a:srgbClr val="002060"/>
                </a:solidFill>
              </a:rPr>
              <a:t> </a:t>
            </a:r>
            <a:r>
              <a:rPr lang="en-US" sz="2800" i="1" dirty="0" err="1" smtClean="0">
                <a:solidFill>
                  <a:srgbClr val="002060"/>
                </a:solidFill>
              </a:rPr>
              <a:t>các</a:t>
            </a:r>
            <a:r>
              <a:rPr lang="en-US" sz="2800" i="1" dirty="0" smtClean="0">
                <a:solidFill>
                  <a:srgbClr val="002060"/>
                </a:solidFill>
              </a:rPr>
              <a:t> </a:t>
            </a:r>
            <a:r>
              <a:rPr lang="en-US" sz="2800" i="1" dirty="0" err="1" smtClean="0">
                <a:solidFill>
                  <a:srgbClr val="002060"/>
                </a:solidFill>
              </a:rPr>
              <a:t>khớp</a:t>
            </a:r>
            <a:r>
              <a:rPr lang="en-US" sz="2800" i="1" dirty="0" smtClean="0">
                <a:solidFill>
                  <a:srgbClr val="002060"/>
                </a:solidFill>
              </a:rPr>
              <a:t>:</a:t>
            </a:r>
          </a:p>
          <a:p>
            <a:pPr>
              <a:lnSpc>
                <a:spcPct val="150000"/>
              </a:lnSpc>
            </a:pPr>
            <a:r>
              <a:rPr lang="en-US" sz="2800" i="1" dirty="0" smtClean="0">
                <a:solidFill>
                  <a:srgbClr val="002060"/>
                </a:solidFill>
              </a:rPr>
              <a:t>+ </a:t>
            </a:r>
            <a:r>
              <a:rPr lang="en-US" sz="2800" i="1" dirty="0" err="1" smtClean="0">
                <a:solidFill>
                  <a:srgbClr val="002060"/>
                </a:solidFill>
              </a:rPr>
              <a:t>Xoay</a:t>
            </a:r>
            <a:r>
              <a:rPr lang="en-US" sz="2800" i="1" dirty="0" smtClean="0">
                <a:solidFill>
                  <a:srgbClr val="002060"/>
                </a:solidFill>
              </a:rPr>
              <a:t> </a:t>
            </a:r>
            <a:r>
              <a:rPr lang="en-US" sz="2800" i="1" dirty="0" err="1" smtClean="0">
                <a:solidFill>
                  <a:srgbClr val="002060"/>
                </a:solidFill>
              </a:rPr>
              <a:t>khớp</a:t>
            </a:r>
            <a:r>
              <a:rPr lang="en-US" sz="2800" i="1" dirty="0" smtClean="0">
                <a:solidFill>
                  <a:srgbClr val="002060"/>
                </a:solidFill>
              </a:rPr>
              <a:t> </a:t>
            </a:r>
            <a:r>
              <a:rPr lang="en-US" sz="2800" i="1" dirty="0" err="1" smtClean="0">
                <a:solidFill>
                  <a:srgbClr val="002060"/>
                </a:solidFill>
              </a:rPr>
              <a:t>cổ</a:t>
            </a:r>
            <a:r>
              <a:rPr lang="en-US" sz="2800" i="1" dirty="0" smtClean="0">
                <a:solidFill>
                  <a:srgbClr val="002060"/>
                </a:solidFill>
              </a:rPr>
              <a:t>                                       </a:t>
            </a:r>
          </a:p>
          <a:p>
            <a:pPr>
              <a:lnSpc>
                <a:spcPct val="150000"/>
              </a:lnSpc>
            </a:pPr>
            <a:r>
              <a:rPr lang="en-US" sz="2800" i="1" dirty="0" smtClean="0">
                <a:solidFill>
                  <a:srgbClr val="002060"/>
                </a:solidFill>
              </a:rPr>
              <a:t>+ </a:t>
            </a:r>
            <a:r>
              <a:rPr lang="en-US" sz="2800" i="1" dirty="0" err="1" smtClean="0">
                <a:solidFill>
                  <a:srgbClr val="002060"/>
                </a:solidFill>
              </a:rPr>
              <a:t>cổ</a:t>
            </a:r>
            <a:r>
              <a:rPr lang="en-US" sz="2800" i="1" dirty="0" smtClean="0">
                <a:solidFill>
                  <a:srgbClr val="002060"/>
                </a:solidFill>
              </a:rPr>
              <a:t> </a:t>
            </a:r>
            <a:r>
              <a:rPr lang="en-US" sz="2800" i="1" dirty="0" err="1" smtClean="0">
                <a:solidFill>
                  <a:srgbClr val="002060"/>
                </a:solidFill>
              </a:rPr>
              <a:t>tay</a:t>
            </a:r>
            <a:r>
              <a:rPr lang="en-US" sz="2800" i="1" dirty="0" smtClean="0">
                <a:solidFill>
                  <a:srgbClr val="002060"/>
                </a:solidFill>
              </a:rPr>
              <a:t>, </a:t>
            </a:r>
            <a:r>
              <a:rPr lang="en-US" sz="2800" i="1" dirty="0" err="1" smtClean="0">
                <a:solidFill>
                  <a:srgbClr val="002060"/>
                </a:solidFill>
              </a:rPr>
              <a:t>cổ</a:t>
            </a:r>
            <a:r>
              <a:rPr lang="en-US" sz="2800" i="1" dirty="0" smtClean="0">
                <a:solidFill>
                  <a:srgbClr val="002060"/>
                </a:solidFill>
              </a:rPr>
              <a:t> </a:t>
            </a:r>
            <a:r>
              <a:rPr lang="en-US" sz="2800" i="1" dirty="0" err="1" smtClean="0">
                <a:solidFill>
                  <a:srgbClr val="002060"/>
                </a:solidFill>
              </a:rPr>
              <a:t>chân</a:t>
            </a:r>
            <a:r>
              <a:rPr lang="en-US" sz="2800" i="1" dirty="0" smtClean="0">
                <a:solidFill>
                  <a:srgbClr val="002060"/>
                </a:solidFill>
              </a:rPr>
              <a:t> </a:t>
            </a:r>
          </a:p>
          <a:p>
            <a:pPr>
              <a:lnSpc>
                <a:spcPct val="150000"/>
              </a:lnSpc>
            </a:pPr>
            <a:r>
              <a:rPr lang="en-US" sz="2800" i="1" dirty="0" smtClean="0">
                <a:solidFill>
                  <a:srgbClr val="002060"/>
                </a:solidFill>
              </a:rPr>
              <a:t>+ </a:t>
            </a:r>
            <a:r>
              <a:rPr lang="en-US" sz="2800" i="1" dirty="0" err="1" smtClean="0">
                <a:solidFill>
                  <a:srgbClr val="002060"/>
                </a:solidFill>
              </a:rPr>
              <a:t>Xoay</a:t>
            </a:r>
            <a:r>
              <a:rPr lang="en-US" sz="2800" i="1" dirty="0" smtClean="0">
                <a:solidFill>
                  <a:srgbClr val="002060"/>
                </a:solidFill>
              </a:rPr>
              <a:t> </a:t>
            </a:r>
            <a:r>
              <a:rPr lang="en-US" sz="2800" i="1" dirty="0" err="1" smtClean="0">
                <a:solidFill>
                  <a:srgbClr val="002060"/>
                </a:solidFill>
              </a:rPr>
              <a:t>khớp</a:t>
            </a:r>
            <a:r>
              <a:rPr lang="en-US" sz="2800" i="1" dirty="0" smtClean="0">
                <a:solidFill>
                  <a:srgbClr val="002060"/>
                </a:solidFill>
              </a:rPr>
              <a:t> </a:t>
            </a:r>
            <a:r>
              <a:rPr lang="en-US" sz="2800" i="1" dirty="0" err="1" smtClean="0">
                <a:solidFill>
                  <a:srgbClr val="002060"/>
                </a:solidFill>
              </a:rPr>
              <a:t>vai</a:t>
            </a:r>
            <a:r>
              <a:rPr lang="en-US" sz="2800" i="1" dirty="0" smtClean="0">
                <a:solidFill>
                  <a:srgbClr val="002060"/>
                </a:solidFill>
              </a:rPr>
              <a:t>                  </a:t>
            </a:r>
          </a:p>
          <a:p>
            <a:pPr>
              <a:lnSpc>
                <a:spcPct val="150000"/>
              </a:lnSpc>
            </a:pPr>
            <a:r>
              <a:rPr lang="en-US" sz="2800" i="1" dirty="0">
                <a:solidFill>
                  <a:srgbClr val="002060"/>
                </a:solidFill>
              </a:rPr>
              <a:t>+ </a:t>
            </a:r>
            <a:r>
              <a:rPr lang="en-US" sz="2800" i="1" dirty="0" err="1">
                <a:solidFill>
                  <a:srgbClr val="002060"/>
                </a:solidFill>
              </a:rPr>
              <a:t>Xoay</a:t>
            </a:r>
            <a:r>
              <a:rPr lang="en-US" sz="2800" i="1" dirty="0">
                <a:solidFill>
                  <a:srgbClr val="002060"/>
                </a:solidFill>
              </a:rPr>
              <a:t> </a:t>
            </a:r>
            <a:r>
              <a:rPr lang="en-US" sz="2800" i="1" dirty="0" err="1">
                <a:solidFill>
                  <a:srgbClr val="002060"/>
                </a:solidFill>
              </a:rPr>
              <a:t>khớphông</a:t>
            </a:r>
            <a:endParaRPr lang="en-US" sz="2800" i="1" dirty="0">
              <a:solidFill>
                <a:srgbClr val="002060"/>
              </a:solidFill>
            </a:endParaRPr>
          </a:p>
          <a:p>
            <a:pPr>
              <a:lnSpc>
                <a:spcPct val="150000"/>
              </a:lnSpc>
            </a:pPr>
            <a:r>
              <a:rPr lang="en-US" sz="2800" i="1" dirty="0" smtClean="0">
                <a:solidFill>
                  <a:srgbClr val="002060"/>
                </a:solidFill>
              </a:rPr>
              <a:t>+ </a:t>
            </a:r>
            <a:r>
              <a:rPr lang="en-US" sz="2800" i="1" dirty="0" err="1" smtClean="0">
                <a:solidFill>
                  <a:srgbClr val="002060"/>
                </a:solidFill>
              </a:rPr>
              <a:t>Xoay</a:t>
            </a:r>
            <a:r>
              <a:rPr lang="en-US" sz="2800" i="1" dirty="0" smtClean="0">
                <a:solidFill>
                  <a:srgbClr val="002060"/>
                </a:solidFill>
              </a:rPr>
              <a:t> </a:t>
            </a:r>
            <a:r>
              <a:rPr lang="en-US" sz="2800" i="1" dirty="0" err="1" smtClean="0">
                <a:solidFill>
                  <a:srgbClr val="002060"/>
                </a:solidFill>
              </a:rPr>
              <a:t>khớp</a:t>
            </a:r>
            <a:r>
              <a:rPr lang="en-US" sz="2800" i="1" dirty="0" smtClean="0">
                <a:solidFill>
                  <a:srgbClr val="002060"/>
                </a:solidFill>
              </a:rPr>
              <a:t> </a:t>
            </a:r>
            <a:r>
              <a:rPr lang="en-US" sz="2800" i="1" dirty="0" err="1" smtClean="0">
                <a:solidFill>
                  <a:srgbClr val="002060"/>
                </a:solidFill>
              </a:rPr>
              <a:t>đầu</a:t>
            </a:r>
            <a:r>
              <a:rPr lang="en-US" sz="2800" i="1" dirty="0" smtClean="0">
                <a:solidFill>
                  <a:srgbClr val="002060"/>
                </a:solidFill>
              </a:rPr>
              <a:t> </a:t>
            </a:r>
            <a:r>
              <a:rPr lang="en-US" sz="2800" i="1" dirty="0" err="1" smtClean="0">
                <a:solidFill>
                  <a:srgbClr val="002060"/>
                </a:solidFill>
              </a:rPr>
              <a:t>gối</a:t>
            </a:r>
            <a:r>
              <a:rPr lang="en-US" sz="2800" i="1" dirty="0" smtClean="0">
                <a:solidFill>
                  <a:srgbClr val="002060"/>
                </a:solidFill>
              </a:rPr>
              <a:t>.</a:t>
            </a:r>
          </a:p>
        </p:txBody>
      </p:sp>
    </p:spTree>
    <p:extLst>
      <p:ext uri="{BB962C8B-B14F-4D97-AF65-F5344CB8AC3E}">
        <p14:creationId xmlns:p14="http://schemas.microsoft.com/office/powerpoint/2010/main" val="152477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7520" y="582751"/>
            <a:ext cx="11328400" cy="584775"/>
          </a:xfrm>
          <a:prstGeom prst="rect">
            <a:avLst/>
          </a:prstGeom>
          <a:solidFill>
            <a:schemeClr val="accent3">
              <a:lumMod val="60000"/>
              <a:lumOff val="40000"/>
            </a:schemeClr>
          </a:solidFill>
        </p:spPr>
        <p:txBody>
          <a:bodyPr wrap="square" rtlCol="0">
            <a:spAutoFit/>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TRÒ CHƠI VẬN ĐỘNG: ĐÈN XANH ĐÈN ĐỎ</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68960" y="1136552"/>
            <a:ext cx="5936344" cy="470898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indent="-342900">
              <a:lnSpc>
                <a:spcPct val="150000"/>
              </a:lnSpc>
              <a:buFontTx/>
              <a:buChar char="-"/>
            </a:pPr>
            <a:r>
              <a:rPr lang="en-US" sz="2000" b="1" i="1" u="sng" dirty="0" err="1" smtClean="0">
                <a:solidFill>
                  <a:srgbClr val="FF0000"/>
                </a:solidFill>
                <a:latin typeface="Times New Roman" panose="02020603050405020304" pitchFamily="18" charset="0"/>
                <a:cs typeface="Times New Roman" panose="02020603050405020304" pitchFamily="18" charset="0"/>
              </a:rPr>
              <a:t>Mục</a:t>
            </a:r>
            <a:r>
              <a:rPr lang="en-US" sz="2000" b="1" i="1" u="sng" dirty="0" smtClean="0">
                <a:solidFill>
                  <a:srgbClr val="FF0000"/>
                </a:solidFill>
                <a:latin typeface="Times New Roman" panose="02020603050405020304" pitchFamily="18" charset="0"/>
                <a:cs typeface="Times New Roman" panose="02020603050405020304" pitchFamily="18" charset="0"/>
              </a:rPr>
              <a:t> </a:t>
            </a:r>
            <a:r>
              <a:rPr lang="en-US" sz="2000" b="1" i="1" u="sng" dirty="0" err="1" smtClean="0">
                <a:solidFill>
                  <a:srgbClr val="FF0000"/>
                </a:solidFill>
                <a:latin typeface="Times New Roman" panose="02020603050405020304" pitchFamily="18" charset="0"/>
                <a:cs typeface="Times New Roman" panose="02020603050405020304" pitchFamily="18" charset="0"/>
              </a:rPr>
              <a:t>đích</a:t>
            </a:r>
            <a:r>
              <a:rPr lang="en-US" sz="2000" b="1" i="1" u="sng"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Làm</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nóng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cơ</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thể</a:t>
            </a:r>
            <a:r>
              <a:rPr lang="en-US" sz="2000" b="1" dirty="0" smtClean="0">
                <a:solidFill>
                  <a:srgbClr val="002060"/>
                </a:solidFill>
                <a:latin typeface="Times New Roman" panose="02020603050405020304" pitchFamily="18" charset="0"/>
                <a:cs typeface="Times New Roman" panose="02020603050405020304" pitchFamily="18" charset="0"/>
              </a:rPr>
              <a:t>, tang </a:t>
            </a:r>
            <a:r>
              <a:rPr lang="en-US" sz="2000" b="1" dirty="0" err="1" smtClean="0">
                <a:solidFill>
                  <a:srgbClr val="002060"/>
                </a:solidFill>
                <a:latin typeface="Times New Roman" panose="02020603050405020304" pitchFamily="18" charset="0"/>
                <a:cs typeface="Times New Roman" panose="02020603050405020304" pitchFamily="18" charset="0"/>
              </a:rPr>
              <a:t>khả</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năng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phản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xạ</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tạo</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hứng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thú</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để</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tiếp</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nhận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nội</a:t>
            </a:r>
            <a:r>
              <a:rPr lang="en-US" sz="2000" b="1" dirty="0" smtClean="0">
                <a:solidFill>
                  <a:srgbClr val="002060"/>
                </a:solidFill>
                <a:latin typeface="Times New Roman" panose="02020603050405020304" pitchFamily="18" charset="0"/>
                <a:cs typeface="Times New Roman" panose="02020603050405020304" pitchFamily="18" charset="0"/>
              </a:rPr>
              <a:t> dung </a:t>
            </a:r>
            <a:r>
              <a:rPr lang="en-US" sz="2000" b="1" dirty="0" err="1" smtClean="0">
                <a:solidFill>
                  <a:srgbClr val="002060"/>
                </a:solidFill>
                <a:latin typeface="Times New Roman" panose="02020603050405020304" pitchFamily="18" charset="0"/>
                <a:cs typeface="Times New Roman" panose="02020603050405020304" pitchFamily="18" charset="0"/>
              </a:rPr>
              <a:t>sẽ</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học</a:t>
            </a:r>
            <a:r>
              <a:rPr lang="en-US" sz="2000" b="1" dirty="0" smtClean="0">
                <a:solidFill>
                  <a:srgbClr val="002060"/>
                </a:solidFill>
                <a:latin typeface="Times New Roman" panose="02020603050405020304" pitchFamily="18" charset="0"/>
                <a:cs typeface="Times New Roman" panose="02020603050405020304" pitchFamily="18" charset="0"/>
              </a:rPr>
              <a:t>.</a:t>
            </a:r>
          </a:p>
          <a:p>
            <a:pPr marL="342900" indent="-342900">
              <a:lnSpc>
                <a:spcPct val="150000"/>
              </a:lnSpc>
              <a:buFontTx/>
              <a:buChar char="-"/>
            </a:pPr>
            <a:r>
              <a:rPr lang="en-US" sz="2000" b="1" i="1" u="sng" dirty="0" err="1" smtClean="0">
                <a:solidFill>
                  <a:srgbClr val="FF0000"/>
                </a:solidFill>
                <a:latin typeface="Times New Roman" panose="02020603050405020304" pitchFamily="18" charset="0"/>
                <a:cs typeface="Times New Roman" panose="02020603050405020304" pitchFamily="18" charset="0"/>
              </a:rPr>
              <a:t>Cách</a:t>
            </a:r>
            <a:r>
              <a:rPr lang="en-US" sz="2000" b="1" i="1" u="sng" dirty="0" smtClean="0">
                <a:solidFill>
                  <a:srgbClr val="FF0000"/>
                </a:solidFill>
                <a:latin typeface="Times New Roman" panose="02020603050405020304" pitchFamily="18" charset="0"/>
                <a:cs typeface="Times New Roman" panose="02020603050405020304" pitchFamily="18" charset="0"/>
              </a:rPr>
              <a:t> </a:t>
            </a:r>
            <a:r>
              <a:rPr lang="en-US" sz="2000" b="1" i="1" u="sng" dirty="0" err="1" smtClean="0">
                <a:solidFill>
                  <a:srgbClr val="FF0000"/>
                </a:solidFill>
                <a:latin typeface="Times New Roman" panose="02020603050405020304" pitchFamily="18" charset="0"/>
                <a:cs typeface="Times New Roman" panose="02020603050405020304" pitchFamily="18" charset="0"/>
              </a:rPr>
              <a:t>chơi</a:t>
            </a:r>
            <a:r>
              <a:rPr lang="en-US" sz="2000" b="1" i="1" u="sng" dirty="0" smtClean="0">
                <a:solidFill>
                  <a:srgbClr val="FF0000"/>
                </a:solidFill>
                <a:latin typeface="Times New Roman" panose="02020603050405020304" pitchFamily="18" charset="0"/>
                <a:cs typeface="Times New Roman" panose="02020603050405020304" pitchFamily="18" charset="0"/>
              </a:rPr>
              <a:t>: </a:t>
            </a:r>
          </a:p>
          <a:p>
            <a:pPr>
              <a:lnSpc>
                <a:spcPct val="150000"/>
              </a:lnSpc>
            </a:pP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Tập</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hợp</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lớp</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theo</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vòng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tròn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Chỉ</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huy</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đứng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trong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vòng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tròn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tay</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cầm</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các</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thẻ</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tín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hiệu</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giao</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thông</a:t>
            </a:r>
            <a:r>
              <a:rPr lang="en-US" sz="2000" b="1" dirty="0" smtClean="0">
                <a:solidFill>
                  <a:srgbClr val="002060"/>
                </a:solidFill>
                <a:latin typeface="Times New Roman" panose="02020603050405020304" pitchFamily="18" charset="0"/>
                <a:cs typeface="Times New Roman" panose="02020603050405020304" pitchFamily="18" charset="0"/>
              </a:rPr>
              <a:t>.</a:t>
            </a:r>
          </a:p>
          <a:p>
            <a:pPr>
              <a:lnSpc>
                <a:spcPct val="150000"/>
              </a:lnSpc>
            </a:pP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Khi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chỉ</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huy</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giơ</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đèn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xanh</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lên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các</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em</a:t>
            </a:r>
            <a:r>
              <a:rPr lang="en-US" sz="2000" b="1" dirty="0" smtClean="0">
                <a:solidFill>
                  <a:srgbClr val="002060"/>
                </a:solidFill>
                <a:latin typeface="Times New Roman" panose="02020603050405020304" pitchFamily="18" charset="0"/>
                <a:cs typeface="Times New Roman" panose="02020603050405020304" pitchFamily="18" charset="0"/>
              </a:rPr>
              <a:t> quay </a:t>
            </a:r>
            <a:r>
              <a:rPr lang="en-US" sz="2000" b="1" dirty="0" err="1" smtClean="0">
                <a:solidFill>
                  <a:srgbClr val="002060"/>
                </a:solidFill>
                <a:latin typeface="Times New Roman" panose="02020603050405020304" pitchFamily="18" charset="0"/>
                <a:cs typeface="Times New Roman" panose="02020603050405020304" pitchFamily="18" charset="0"/>
              </a:rPr>
              <a:t>tay</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chạy</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chậm</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quanh</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vòng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tròn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Khi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chỉ</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huy</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giơ</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đèn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đỏ</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các</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em</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đứng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lại</a:t>
            </a:r>
            <a:r>
              <a:rPr lang="en-US" sz="2000" b="1" dirty="0" smtClean="0">
                <a:solidFill>
                  <a:srgbClr val="002060"/>
                </a:solidFill>
                <a:latin typeface="Times New Roman" panose="02020603050405020304" pitchFamily="18" charset="0"/>
                <a:cs typeface="Times New Roman" panose="02020603050405020304" pitchFamily="18" charset="0"/>
              </a:rPr>
              <a:t>,..</a:t>
            </a:r>
          </a:p>
          <a:p>
            <a:pPr>
              <a:lnSpc>
                <a:spcPct val="150000"/>
              </a:lnSpc>
            </a:pP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Em</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nào</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chưa</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làm</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đúng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sẽ</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phải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chạy</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một</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vòng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quanh</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các</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bạn</a:t>
            </a:r>
            <a:r>
              <a:rPr lang="en-US" sz="2000" b="1" dirty="0" smtClean="0">
                <a:solidFill>
                  <a:srgbClr val="002060"/>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rot="16200000">
            <a:off x="6984956" y="1702732"/>
            <a:ext cx="4013972" cy="4110240"/>
          </a:xfrm>
          <a:prstGeom prst="rect">
            <a:avLst/>
          </a:prstGeom>
        </p:spPr>
      </p:pic>
    </p:spTree>
    <p:extLst>
      <p:ext uri="{BB962C8B-B14F-4D97-AF65-F5344CB8AC3E}">
        <p14:creationId xmlns:p14="http://schemas.microsoft.com/office/powerpoint/2010/main" val="295942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8960" y="690880"/>
            <a:ext cx="10800080" cy="461665"/>
          </a:xfrm>
          <a:prstGeom prst="rect">
            <a:avLst/>
          </a:prstGeom>
          <a:noFill/>
        </p:spPr>
        <p:txBody>
          <a:bodyPr wrap="square" rtlCol="0">
            <a:spAutoFit/>
          </a:bodyPr>
          <a:lstStyle/>
          <a:p>
            <a:pPr algn="ctr"/>
            <a:r>
              <a:rPr lang="en-US" sz="2400" b="1" dirty="0" smtClean="0">
                <a:solidFill>
                  <a:srgbClr val="FF0000"/>
                </a:solidFill>
                <a:latin typeface="Bookman Old Style" panose="02050604050505020204" pitchFamily="18" charset="0"/>
              </a:rPr>
              <a:t>TẬP HỢP HÀNG DỌC, DÓNG HÀNG, ĐIỂM SỐ </a:t>
            </a:r>
            <a:endParaRPr lang="en-US" sz="2400" b="1" dirty="0">
              <a:solidFill>
                <a:srgbClr val="FF0000"/>
              </a:solidFill>
              <a:latin typeface="Bookman Old Style" panose="02050604050505020204" pitchFamily="18" charset="0"/>
            </a:endParaRPr>
          </a:p>
        </p:txBody>
      </p:sp>
      <p:pic>
        <p:nvPicPr>
          <p:cNvPr id="8" name="Picture 7"/>
          <p:cNvPicPr>
            <a:picLocks noChangeAspect="1"/>
          </p:cNvPicPr>
          <p:nvPr/>
        </p:nvPicPr>
        <p:blipFill>
          <a:blip r:embed="rId2"/>
          <a:stretch>
            <a:fillRect/>
          </a:stretch>
        </p:blipFill>
        <p:spPr>
          <a:xfrm>
            <a:off x="274320" y="1379418"/>
            <a:ext cx="4340728" cy="1902117"/>
          </a:xfrm>
          <a:prstGeom prst="rect">
            <a:avLst/>
          </a:prstGeom>
        </p:spPr>
      </p:pic>
      <p:sp>
        <p:nvSpPr>
          <p:cNvPr id="13" name="TextBox 12"/>
          <p:cNvSpPr txBox="1"/>
          <p:nvPr/>
        </p:nvSpPr>
        <p:spPr>
          <a:xfrm>
            <a:off x="274320" y="3449934"/>
            <a:ext cx="2886891" cy="1754326"/>
          </a:xfrm>
          <a:prstGeom prst="rect">
            <a:avLst/>
          </a:prstGeom>
          <a:noFill/>
        </p:spPr>
        <p:txBody>
          <a:bodyPr wrap="square" rtlCol="0">
            <a:spAutoFit/>
          </a:bodyPr>
          <a:lstStyle/>
          <a:p>
            <a:r>
              <a:rPr lang="en-US" u="sng" dirty="0">
                <a:solidFill>
                  <a:srgbClr val="FF0000"/>
                </a:solidFill>
              </a:rPr>
              <a:t>*</a:t>
            </a:r>
            <a:r>
              <a:rPr lang="en-US" b="1" u="sng" dirty="0" smtClean="0">
                <a:solidFill>
                  <a:srgbClr val="FF0000"/>
                </a:solidFill>
              </a:rPr>
              <a:t>ĐỘI HÌNH HÀNG DỌC </a:t>
            </a:r>
            <a:r>
              <a:rPr lang="en-US" dirty="0" smtClean="0"/>
              <a:t>: </a:t>
            </a:r>
          </a:p>
          <a:p>
            <a:r>
              <a:rPr lang="en-US" i="1" dirty="0" smtClean="0">
                <a:solidFill>
                  <a:srgbClr val="002060"/>
                </a:solidFill>
              </a:rPr>
              <a:t>-KHẨU LỆNH: “ BỐN HÀNG DỌC TẬP HỢP</a:t>
            </a:r>
          </a:p>
          <a:p>
            <a:r>
              <a:rPr lang="en-US" i="1" dirty="0" smtClean="0">
                <a:solidFill>
                  <a:srgbClr val="002060"/>
                </a:solidFill>
              </a:rPr>
              <a:t>LƯU Ý ; QUAN SÁT DÓNG HÀNG THẲNG, ĐỨNG ĐÚNG VỊ TRÍ</a:t>
            </a:r>
            <a:r>
              <a:rPr lang="en-US" dirty="0"/>
              <a:t>.</a:t>
            </a:r>
            <a:endParaRPr lang="en-US" i="1" dirty="0" smtClean="0">
              <a:solidFill>
                <a:srgbClr val="002060"/>
              </a:solidFill>
            </a:endParaRPr>
          </a:p>
        </p:txBody>
      </p:sp>
      <p:pic>
        <p:nvPicPr>
          <p:cNvPr id="2050" name="Picture 89" descr="Điểm số hàng dọc"/>
          <p:cNvPicPr>
            <a:picLocks noChangeAspect="1" noChangeArrowheads="1"/>
          </p:cNvPicPr>
          <p:nvPr/>
        </p:nvPicPr>
        <p:blipFill>
          <a:blip r:embed="rId3"/>
          <a:srcRect/>
          <a:stretch>
            <a:fillRect/>
          </a:stretch>
        </p:blipFill>
        <p:spPr bwMode="auto">
          <a:xfrm>
            <a:off x="4741818" y="4327097"/>
            <a:ext cx="4441371" cy="2455817"/>
          </a:xfrm>
          <a:prstGeom prst="rect">
            <a:avLst/>
          </a:prstGeom>
          <a:noFill/>
          <a:ln w="9525">
            <a:noFill/>
            <a:miter lim="800000"/>
            <a:headEnd/>
            <a:tailEnd/>
          </a:ln>
        </p:spPr>
      </p:pic>
      <p:pic>
        <p:nvPicPr>
          <p:cNvPr id="2051" name="Picture 87" descr="dóng hàng dọc"/>
          <p:cNvPicPr>
            <a:picLocks noChangeAspect="1" noChangeArrowheads="1"/>
          </p:cNvPicPr>
          <p:nvPr/>
        </p:nvPicPr>
        <p:blipFill>
          <a:blip r:embed="rId4"/>
          <a:srcRect/>
          <a:stretch>
            <a:fillRect/>
          </a:stretch>
        </p:blipFill>
        <p:spPr bwMode="auto">
          <a:xfrm>
            <a:off x="7494330" y="1564084"/>
            <a:ext cx="3971108" cy="2299064"/>
          </a:xfrm>
          <a:prstGeom prst="rect">
            <a:avLst/>
          </a:prstGeom>
          <a:noFill/>
          <a:ln w="9525">
            <a:noFill/>
            <a:miter lim="800000"/>
            <a:headEnd/>
            <a:tailEnd/>
          </a:ln>
        </p:spPr>
      </p:pic>
      <p:sp>
        <p:nvSpPr>
          <p:cNvPr id="2" name="TextBox 1"/>
          <p:cNvSpPr txBox="1"/>
          <p:nvPr/>
        </p:nvSpPr>
        <p:spPr>
          <a:xfrm>
            <a:off x="8464731" y="4465595"/>
            <a:ext cx="2560320" cy="1754326"/>
          </a:xfrm>
          <a:prstGeom prst="rect">
            <a:avLst/>
          </a:prstGeom>
          <a:noFill/>
        </p:spPr>
        <p:txBody>
          <a:bodyPr wrap="square" rtlCol="0">
            <a:spAutoFit/>
          </a:bodyPr>
          <a:lstStyle/>
          <a:p>
            <a:pPr algn="ctr"/>
            <a:r>
              <a:rPr lang="vi-VN" dirty="0" smtClean="0">
                <a:solidFill>
                  <a:srgbClr val="FF0000"/>
                </a:solidFill>
              </a:rPr>
              <a:t>ĐIỂM SỐ</a:t>
            </a:r>
          </a:p>
          <a:p>
            <a:r>
              <a:rPr lang="en-US" dirty="0" err="1" smtClean="0"/>
              <a:t>Lưu</a:t>
            </a:r>
            <a:r>
              <a:rPr lang="en-US" dirty="0" smtClean="0"/>
              <a:t> ý: </a:t>
            </a:r>
            <a:r>
              <a:rPr lang="en-US" dirty="0" err="1" smtClean="0"/>
              <a:t>Hô</a:t>
            </a:r>
            <a:r>
              <a:rPr lang="en-US" dirty="0" smtClean="0"/>
              <a:t> to </a:t>
            </a:r>
            <a:r>
              <a:rPr lang="en-US" dirty="0" err="1" smtClean="0"/>
              <a:t>số</a:t>
            </a:r>
            <a:r>
              <a:rPr lang="en-US" dirty="0" smtClean="0"/>
              <a:t> </a:t>
            </a:r>
            <a:r>
              <a:rPr lang="en-US" dirty="0" err="1" smtClean="0"/>
              <a:t>của</a:t>
            </a:r>
            <a:r>
              <a:rPr lang="en-US" dirty="0" smtClean="0"/>
              <a:t> </a:t>
            </a:r>
            <a:r>
              <a:rPr lang="en-US" dirty="0" err="1" smtClean="0"/>
              <a:t>mình</a:t>
            </a:r>
            <a:r>
              <a:rPr lang="en-US" dirty="0" smtClean="0"/>
              <a:t> </a:t>
            </a:r>
            <a:r>
              <a:rPr lang="en-US" dirty="0" err="1" smtClean="0"/>
              <a:t>và</a:t>
            </a:r>
            <a:r>
              <a:rPr lang="en-US" dirty="0" smtClean="0"/>
              <a:t> </a:t>
            </a:r>
            <a:r>
              <a:rPr lang="en-US" dirty="0" err="1" smtClean="0"/>
              <a:t>đánh</a:t>
            </a:r>
            <a:r>
              <a:rPr lang="en-US" dirty="0" smtClean="0"/>
              <a:t> </a:t>
            </a:r>
            <a:r>
              <a:rPr lang="en-US" dirty="0" err="1" smtClean="0"/>
              <a:t>mặt</a:t>
            </a:r>
            <a:r>
              <a:rPr lang="en-US" dirty="0" smtClean="0"/>
              <a:t> sang </a:t>
            </a:r>
            <a:r>
              <a:rPr lang="en-US" dirty="0" err="1" smtClean="0"/>
              <a:t>bên</a:t>
            </a:r>
            <a:r>
              <a:rPr lang="en-US" dirty="0"/>
              <a:t> </a:t>
            </a:r>
            <a:r>
              <a:rPr lang="en-US" dirty="0" err="1" smtClean="0"/>
              <a:t>trái</a:t>
            </a:r>
            <a:r>
              <a:rPr lang="en-US" dirty="0" smtClean="0"/>
              <a:t> . </a:t>
            </a:r>
            <a:r>
              <a:rPr lang="en-US" dirty="0" err="1" smtClean="0"/>
              <a:t>Bạn</a:t>
            </a:r>
            <a:r>
              <a:rPr lang="en-US" dirty="0" smtClean="0"/>
              <a:t> </a:t>
            </a:r>
            <a:r>
              <a:rPr lang="en-US" dirty="0" err="1" smtClean="0"/>
              <a:t>cuối</a:t>
            </a:r>
            <a:r>
              <a:rPr lang="en-US" dirty="0" smtClean="0"/>
              <a:t> </a:t>
            </a:r>
            <a:r>
              <a:rPr lang="en-US" dirty="0" err="1" smtClean="0"/>
              <a:t>cùng</a:t>
            </a:r>
            <a:r>
              <a:rPr lang="en-US" dirty="0" smtClean="0"/>
              <a:t> </a:t>
            </a:r>
            <a:r>
              <a:rPr lang="en-US" dirty="0" err="1" smtClean="0"/>
              <a:t>hô</a:t>
            </a:r>
            <a:r>
              <a:rPr lang="en-US" dirty="0"/>
              <a:t> </a:t>
            </a:r>
            <a:r>
              <a:rPr lang="en-US" dirty="0" smtClean="0"/>
              <a:t>to </a:t>
            </a:r>
            <a:r>
              <a:rPr lang="en-US" dirty="0" err="1" smtClean="0"/>
              <a:t>số</a:t>
            </a:r>
            <a:r>
              <a:rPr lang="en-US" dirty="0" smtClean="0"/>
              <a:t> </a:t>
            </a:r>
            <a:r>
              <a:rPr lang="en-US" dirty="0" err="1" smtClean="0"/>
              <a:t>của</a:t>
            </a:r>
            <a:r>
              <a:rPr lang="en-US" dirty="0" smtClean="0"/>
              <a:t> </a:t>
            </a:r>
            <a:r>
              <a:rPr lang="en-US" dirty="0" err="1" smtClean="0"/>
              <a:t>mình</a:t>
            </a:r>
            <a:r>
              <a:rPr lang="en-US" dirty="0" smtClean="0"/>
              <a:t> </a:t>
            </a:r>
            <a:r>
              <a:rPr lang="en-US" dirty="0" err="1" smtClean="0"/>
              <a:t>và</a:t>
            </a:r>
            <a:r>
              <a:rPr lang="en-US" dirty="0" smtClean="0"/>
              <a:t> </a:t>
            </a:r>
            <a:r>
              <a:rPr lang="en-US" dirty="0" err="1" smtClean="0"/>
              <a:t>thêm</a:t>
            </a:r>
            <a:r>
              <a:rPr lang="en-US" dirty="0" smtClean="0"/>
              <a:t> </a:t>
            </a:r>
            <a:r>
              <a:rPr lang="en-US" dirty="0" err="1" smtClean="0"/>
              <a:t>từ</a:t>
            </a:r>
            <a:r>
              <a:rPr lang="en-US" dirty="0" smtClean="0"/>
              <a:t> “ </a:t>
            </a:r>
            <a:r>
              <a:rPr lang="en-US" dirty="0" err="1" smtClean="0"/>
              <a:t>Hết</a:t>
            </a:r>
            <a:r>
              <a:rPr lang="en-US" dirty="0" smtClean="0"/>
              <a:t>”.</a:t>
            </a:r>
            <a:endParaRPr lang="en-US" dirty="0"/>
          </a:p>
        </p:txBody>
      </p:sp>
      <p:sp>
        <p:nvSpPr>
          <p:cNvPr id="4" name="TextBox 3"/>
          <p:cNvSpPr txBox="1"/>
          <p:nvPr/>
        </p:nvSpPr>
        <p:spPr>
          <a:xfrm>
            <a:off x="8699863" y="1194752"/>
            <a:ext cx="1560042" cy="369332"/>
          </a:xfrm>
          <a:prstGeom prst="rect">
            <a:avLst/>
          </a:prstGeom>
          <a:noFill/>
        </p:spPr>
        <p:txBody>
          <a:bodyPr wrap="none" rtlCol="0">
            <a:spAutoFit/>
          </a:bodyPr>
          <a:lstStyle/>
          <a:p>
            <a:r>
              <a:rPr lang="vi-VN" dirty="0" smtClean="0">
                <a:solidFill>
                  <a:srgbClr val="FF0000"/>
                </a:solidFill>
              </a:rPr>
              <a:t>DÓNG HÀNG</a:t>
            </a:r>
            <a:endParaRPr lang="en-US" dirty="0">
              <a:solidFill>
                <a:srgbClr val="FF0000"/>
              </a:solidFill>
            </a:endParaRPr>
          </a:p>
        </p:txBody>
      </p:sp>
    </p:spTree>
    <p:extLst>
      <p:ext uri="{BB962C8B-B14F-4D97-AF65-F5344CB8AC3E}">
        <p14:creationId xmlns:p14="http://schemas.microsoft.com/office/powerpoint/2010/main" val="1404213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8960" y="690880"/>
            <a:ext cx="10800080" cy="461665"/>
          </a:xfrm>
          <a:prstGeom prst="rect">
            <a:avLst/>
          </a:prstGeom>
          <a:noFill/>
        </p:spPr>
        <p:txBody>
          <a:bodyPr wrap="square" rtlCol="0">
            <a:spAutoFit/>
          </a:bodyPr>
          <a:lstStyle/>
          <a:p>
            <a:pPr algn="ctr"/>
            <a:r>
              <a:rPr lang="en-US" sz="2400" b="1" dirty="0" smtClean="0">
                <a:solidFill>
                  <a:srgbClr val="FF0000"/>
                </a:solidFill>
                <a:latin typeface="Bookman Old Style" panose="02050604050505020204" pitchFamily="18" charset="0"/>
              </a:rPr>
              <a:t>TẬP HỢP HÀNG NGANG, DÓNG HÀNG, ĐIỂM SỐ </a:t>
            </a:r>
            <a:endParaRPr lang="en-US" sz="2400" b="1" dirty="0">
              <a:solidFill>
                <a:srgbClr val="FF0000"/>
              </a:solidFill>
              <a:latin typeface="Bookman Old Style" panose="02050604050505020204" pitchFamily="18" charset="0"/>
            </a:endParaRPr>
          </a:p>
        </p:txBody>
      </p:sp>
      <p:sp>
        <p:nvSpPr>
          <p:cNvPr id="13" name="TextBox 12"/>
          <p:cNvSpPr txBox="1"/>
          <p:nvPr/>
        </p:nvSpPr>
        <p:spPr>
          <a:xfrm>
            <a:off x="1203777" y="3547518"/>
            <a:ext cx="4439378" cy="923330"/>
          </a:xfrm>
          <a:prstGeom prst="rect">
            <a:avLst/>
          </a:prstGeom>
          <a:noFill/>
        </p:spPr>
        <p:txBody>
          <a:bodyPr wrap="square" rtlCol="0">
            <a:spAutoFit/>
          </a:bodyPr>
          <a:lstStyle/>
          <a:p>
            <a:r>
              <a:rPr lang="en-US" u="sng" dirty="0">
                <a:solidFill>
                  <a:srgbClr val="FF0000"/>
                </a:solidFill>
                <a:latin typeface="Times New Roman" panose="02020603050405020304" pitchFamily="18" charset="0"/>
                <a:cs typeface="Times New Roman" panose="02020603050405020304" pitchFamily="18" charset="0"/>
              </a:rPr>
              <a:t>*</a:t>
            </a:r>
            <a:r>
              <a:rPr lang="en-US" b="1" u="sng" dirty="0" smtClean="0">
                <a:solidFill>
                  <a:srgbClr val="FF0000"/>
                </a:solidFill>
                <a:latin typeface="Times New Roman" panose="02020603050405020304" pitchFamily="18" charset="0"/>
                <a:cs typeface="Times New Roman" panose="02020603050405020304" pitchFamily="18" charset="0"/>
              </a:rPr>
              <a:t>ĐỘI HÌNH HÀNG NGANG </a:t>
            </a:r>
            <a:r>
              <a:rPr lang="en-US" dirty="0" smtClean="0">
                <a:latin typeface="Times New Roman" panose="02020603050405020304" pitchFamily="18" charset="0"/>
                <a:cs typeface="Times New Roman" panose="02020603050405020304" pitchFamily="18" charset="0"/>
              </a:rPr>
              <a:t>: </a:t>
            </a:r>
          </a:p>
          <a:p>
            <a:r>
              <a:rPr lang="en-US" i="1" dirty="0" smtClean="0">
                <a:latin typeface="Times New Roman" panose="02020603050405020304" pitchFamily="18" charset="0"/>
                <a:cs typeface="Times New Roman" panose="02020603050405020304" pitchFamily="18" charset="0"/>
              </a:rPr>
              <a:t>- </a:t>
            </a:r>
            <a:r>
              <a:rPr lang="en-US" b="1" u="sng" dirty="0" smtClean="0">
                <a:latin typeface="Times New Roman" panose="02020603050405020304" pitchFamily="18" charset="0"/>
                <a:cs typeface="Times New Roman" panose="02020603050405020304" pitchFamily="18" charset="0"/>
              </a:rPr>
              <a:t>KHẨU LỆNH: </a:t>
            </a:r>
            <a:r>
              <a:rPr lang="en-US" dirty="0" smtClean="0">
                <a:latin typeface="Times New Roman" panose="02020603050405020304" pitchFamily="18" charset="0"/>
                <a:cs typeface="Times New Roman" panose="02020603050405020304" pitchFamily="18" charset="0"/>
              </a:rPr>
              <a:t>“ THÀNH 1(2,3,4..) HÀNG NGANG  -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ẬP HỢP</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p:txBody>
      </p:sp>
      <p:pic>
        <p:nvPicPr>
          <p:cNvPr id="9" name="image173.jpg" descr="tập hợp hàng ngang"/>
          <p:cNvPicPr/>
          <p:nvPr/>
        </p:nvPicPr>
        <p:blipFill>
          <a:blip r:embed="rId2" cstate="print"/>
          <a:srcRect/>
          <a:stretch>
            <a:fillRect/>
          </a:stretch>
        </p:blipFill>
        <p:spPr bwMode="auto">
          <a:xfrm>
            <a:off x="1203777" y="1250129"/>
            <a:ext cx="3687355" cy="2199805"/>
          </a:xfrm>
          <a:prstGeom prst="rect">
            <a:avLst/>
          </a:prstGeom>
          <a:noFill/>
          <a:ln w="9525">
            <a:noFill/>
            <a:miter lim="800000"/>
            <a:headEnd/>
            <a:tailEnd/>
          </a:ln>
        </p:spPr>
      </p:pic>
      <p:pic>
        <p:nvPicPr>
          <p:cNvPr id="10" name="image304.jpg" descr="dóng  hàng ngang"/>
          <p:cNvPicPr/>
          <p:nvPr/>
        </p:nvPicPr>
        <p:blipFill>
          <a:blip r:embed="rId3" cstate="print"/>
          <a:srcRect/>
          <a:stretch>
            <a:fillRect/>
          </a:stretch>
        </p:blipFill>
        <p:spPr bwMode="auto">
          <a:xfrm>
            <a:off x="6923315" y="1152545"/>
            <a:ext cx="3566160" cy="2526665"/>
          </a:xfrm>
          <a:prstGeom prst="rect">
            <a:avLst/>
          </a:prstGeom>
          <a:noFill/>
          <a:ln w="9525">
            <a:noFill/>
            <a:miter lim="800000"/>
            <a:headEnd/>
            <a:tailEnd/>
          </a:ln>
        </p:spPr>
      </p:pic>
      <p:sp>
        <p:nvSpPr>
          <p:cNvPr id="3" name="TextBox 2"/>
          <p:cNvSpPr txBox="1"/>
          <p:nvPr/>
        </p:nvSpPr>
        <p:spPr>
          <a:xfrm>
            <a:off x="7004301" y="3686017"/>
            <a:ext cx="4136710" cy="646331"/>
          </a:xfrm>
          <a:prstGeom prst="rect">
            <a:avLst/>
          </a:prstGeom>
          <a:noFill/>
        </p:spPr>
        <p:txBody>
          <a:bodyPr wrap="none" rtlCol="0">
            <a:spAutoFit/>
          </a:bodyPr>
          <a:lstStyle/>
          <a:p>
            <a:pPr algn="ctr"/>
            <a:r>
              <a:rPr lang="en-US" dirty="0" smtClean="0">
                <a:solidFill>
                  <a:srgbClr val="FF0000"/>
                </a:solidFill>
                <a:latin typeface="Times New Roman" panose="02020603050405020304" pitchFamily="18" charset="0"/>
                <a:cs typeface="Times New Roman" panose="02020603050405020304" pitchFamily="18" charset="0"/>
              </a:rPr>
              <a:t>DÓNG HÀNG NGANG</a:t>
            </a:r>
          </a:p>
          <a:p>
            <a:r>
              <a:rPr lang="en-US" b="1" u="sng" dirty="0" smtClean="0">
                <a:latin typeface="Times New Roman" panose="02020603050405020304" pitchFamily="18" charset="0"/>
                <a:cs typeface="Times New Roman" panose="02020603050405020304" pitchFamily="18" charset="0"/>
              </a:rPr>
              <a:t>KHẨU LỆNH: </a:t>
            </a:r>
            <a:r>
              <a:rPr lang="en-US" dirty="0" smtClean="0">
                <a:latin typeface="Times New Roman" panose="02020603050405020304" pitchFamily="18" charset="0"/>
                <a:cs typeface="Times New Roman" panose="02020603050405020304" pitchFamily="18" charset="0"/>
              </a:rPr>
              <a:t>“NHÌN PHẢI – THẲNG”</a:t>
            </a:r>
            <a:endParaRPr lang="en-US" dirty="0">
              <a:latin typeface="Times New Roman" panose="02020603050405020304" pitchFamily="18" charset="0"/>
              <a:cs typeface="Times New Roman" panose="02020603050405020304" pitchFamily="18" charset="0"/>
            </a:endParaRPr>
          </a:p>
        </p:txBody>
      </p:sp>
      <p:pic>
        <p:nvPicPr>
          <p:cNvPr id="12" name="image306.jpg" descr="điểm số  hàng ngang"/>
          <p:cNvPicPr/>
          <p:nvPr/>
        </p:nvPicPr>
        <p:blipFill>
          <a:blip r:embed="rId4" cstate="print"/>
          <a:srcRect/>
          <a:stretch>
            <a:fillRect/>
          </a:stretch>
        </p:blipFill>
        <p:spPr bwMode="auto">
          <a:xfrm>
            <a:off x="1828801" y="4715691"/>
            <a:ext cx="4585062" cy="2142309"/>
          </a:xfrm>
          <a:prstGeom prst="rect">
            <a:avLst/>
          </a:prstGeom>
          <a:noFill/>
          <a:ln w="9525">
            <a:noFill/>
            <a:miter lim="800000"/>
            <a:headEnd/>
            <a:tailEnd/>
          </a:ln>
        </p:spPr>
      </p:pic>
      <p:sp>
        <p:nvSpPr>
          <p:cNvPr id="5" name="TextBox 4"/>
          <p:cNvSpPr txBox="1"/>
          <p:nvPr/>
        </p:nvSpPr>
        <p:spPr>
          <a:xfrm>
            <a:off x="6463237" y="5643154"/>
            <a:ext cx="4671151" cy="646331"/>
          </a:xfrm>
          <a:prstGeom prst="rect">
            <a:avLst/>
          </a:prstGeom>
          <a:noFill/>
        </p:spPr>
        <p:txBody>
          <a:bodyPr wrap="none" rtlCol="0">
            <a:spAutoFit/>
          </a:bodyPr>
          <a:lstStyle/>
          <a:p>
            <a:pPr algn="ctr"/>
            <a:r>
              <a:rPr lang="en-US" dirty="0" smtClean="0">
                <a:solidFill>
                  <a:srgbClr val="FF0000"/>
                </a:solidFill>
                <a:latin typeface="Times New Roman" panose="02020603050405020304" pitchFamily="18" charset="0"/>
                <a:cs typeface="Times New Roman" panose="02020603050405020304" pitchFamily="18" charset="0"/>
              </a:rPr>
              <a:t>ĐIỂM SỐ </a:t>
            </a:r>
          </a:p>
          <a:p>
            <a:r>
              <a:rPr lang="en-US" b="1" u="sng" dirty="0" smtClean="0">
                <a:latin typeface="Times New Roman" panose="02020603050405020304" pitchFamily="18" charset="0"/>
                <a:cs typeface="Times New Roman" panose="02020603050405020304" pitchFamily="18" charset="0"/>
              </a:rPr>
              <a:t>KHẨU LỆNH</a:t>
            </a:r>
            <a:r>
              <a:rPr lang="en-US" dirty="0" smtClean="0">
                <a:latin typeface="Times New Roman" panose="02020603050405020304" pitchFamily="18" charset="0"/>
                <a:cs typeface="Times New Roman" panose="02020603050405020304" pitchFamily="18" charset="0"/>
              </a:rPr>
              <a:t>: “ TỪ 1 ĐẾN HẾT – ĐIỂM SỐ”</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991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7520" y="582751"/>
            <a:ext cx="11328400" cy="646331"/>
          </a:xfrm>
          <a:prstGeom prst="rect">
            <a:avLst/>
          </a:prstGeom>
          <a:solidFill>
            <a:schemeClr val="accent3">
              <a:lumMod val="60000"/>
              <a:lumOff val="40000"/>
            </a:schemeClr>
          </a:solidFill>
        </p:spPr>
        <p:txBody>
          <a:bodyPr wrap="square" rtlCol="0">
            <a:spAutoFit/>
          </a:bodyPr>
          <a:lstStyle/>
          <a:p>
            <a:pPr algn="ctr"/>
            <a:r>
              <a:rPr lang="en-US" sz="3600" dirty="0" smtClean="0">
                <a:solidFill>
                  <a:srgbClr val="FF0000"/>
                </a:solidFill>
              </a:rPr>
              <a:t>TRÒ CHƠI: LÒ CÒ TIẾP SỨC</a:t>
            </a:r>
            <a:endParaRPr lang="en-US" sz="3600" dirty="0">
              <a:solidFill>
                <a:srgbClr val="FF0000"/>
              </a:solidFill>
            </a:endParaRPr>
          </a:p>
        </p:txBody>
      </p:sp>
      <p:sp>
        <p:nvSpPr>
          <p:cNvPr id="9" name="TextBox 8"/>
          <p:cNvSpPr txBox="1"/>
          <p:nvPr/>
        </p:nvSpPr>
        <p:spPr>
          <a:xfrm>
            <a:off x="156754" y="1229082"/>
            <a:ext cx="6596742" cy="4524315"/>
          </a:xfrm>
          <a:prstGeom prst="rect">
            <a:avLst/>
          </a:prstGeom>
          <a:solidFill>
            <a:schemeClr val="bg2"/>
          </a:solidFill>
        </p:spPr>
        <p:txBody>
          <a:bodyPr wrap="square" rtlCol="0">
            <a:spAutoFit/>
          </a:bodyPr>
          <a:lstStyle/>
          <a:p>
            <a:pPr>
              <a:lnSpc>
                <a:spcPct val="200000"/>
              </a:lnSpc>
            </a:pPr>
            <a:r>
              <a:rPr lang="en-US" b="1" i="1" dirty="0" smtClean="0">
                <a:solidFill>
                  <a:srgbClr val="FF0000"/>
                </a:solidFill>
              </a:rPr>
              <a:t>CÁCH CHƠI:</a:t>
            </a:r>
            <a:endParaRPr lang="vi-VN" b="1" i="1" dirty="0" smtClean="0">
              <a:solidFill>
                <a:srgbClr val="FF0000"/>
              </a:solidFill>
            </a:endParaRPr>
          </a:p>
          <a:p>
            <a:pPr marL="285750" indent="-285750">
              <a:lnSpc>
                <a:spcPct val="200000"/>
              </a:lnSpc>
              <a:buFontTx/>
              <a:buChar char="-"/>
            </a:pPr>
            <a:r>
              <a:rPr lang="vi-VN" dirty="0" smtClean="0"/>
              <a:t>Khi </a:t>
            </a:r>
            <a:r>
              <a:rPr lang="vi-VN" dirty="0"/>
              <a:t>có lệnh</a:t>
            </a:r>
            <a:r>
              <a:rPr lang="vi-VN" dirty="0" smtClean="0"/>
              <a:t>, em số 1 nhảy lò cò một chân vào trong các vòng tròn, khi hết vòng tròn cuối cùng thì chạy vòng qua đích, sau đó chạy nhanh về chạm nhẹ vào tay em số 2.</a:t>
            </a:r>
          </a:p>
          <a:p>
            <a:pPr marL="285750" indent="-285750">
              <a:lnSpc>
                <a:spcPct val="200000"/>
              </a:lnSpc>
              <a:buFontTx/>
              <a:buChar char="-"/>
            </a:pPr>
            <a:r>
              <a:rPr lang="vi-VN" dirty="0" smtClean="0"/>
              <a:t>Em số 2 thực hiện như em số 1, rồi chạm nhẹ vào tay em số 3.</a:t>
            </a:r>
          </a:p>
          <a:p>
            <a:pPr marL="285750" indent="-285750">
              <a:lnSpc>
                <a:spcPct val="200000"/>
              </a:lnSpc>
              <a:buFontTx/>
              <a:buChar char="-"/>
            </a:pPr>
            <a:r>
              <a:rPr lang="vi-VN" dirty="0" smtClean="0"/>
              <a:t>Cứ tiếp tục chơi như thế cho đến em cuối cùng của mỗi đội. Đội nào xong trước, ít phạm quy là thắng cuộc. </a:t>
            </a:r>
            <a:endParaRPr lang="en-US" dirty="0"/>
          </a:p>
        </p:txBody>
      </p:sp>
      <p:pic>
        <p:nvPicPr>
          <p:cNvPr id="2" name="Picture 2" descr="trò chơi lò cò tiếp sức"/>
          <p:cNvPicPr>
            <a:picLocks noChangeAspect="1" noChangeArrowheads="1"/>
          </p:cNvPicPr>
          <p:nvPr/>
        </p:nvPicPr>
        <p:blipFill>
          <a:blip r:embed="rId2"/>
          <a:srcRect/>
          <a:stretch>
            <a:fillRect/>
          </a:stretch>
        </p:blipFill>
        <p:spPr bwMode="auto">
          <a:xfrm>
            <a:off x="6753496" y="1998617"/>
            <a:ext cx="4767943" cy="3448594"/>
          </a:xfrm>
          <a:prstGeom prst="rect">
            <a:avLst/>
          </a:prstGeom>
          <a:noFill/>
          <a:ln w="9525">
            <a:noFill/>
            <a:miter lim="800000"/>
            <a:headEnd/>
            <a:tailEnd/>
          </a:ln>
        </p:spPr>
      </p:pic>
    </p:spTree>
    <p:extLst>
      <p:ext uri="{BB962C8B-B14F-4D97-AF65-F5344CB8AC3E}">
        <p14:creationId xmlns:p14="http://schemas.microsoft.com/office/powerpoint/2010/main" val="388518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33345" y="371566"/>
            <a:ext cx="6289040" cy="769441"/>
          </a:xfrm>
          <a:prstGeom prst="rect">
            <a:avLst/>
          </a:prstGeom>
          <a:solidFill>
            <a:schemeClr val="accent1">
              <a:lumMod val="75000"/>
            </a:schemeClr>
          </a:solidFill>
        </p:spPr>
        <p:txBody>
          <a:bodyPr wrap="square" rtlCol="0">
            <a:spAutoFit/>
          </a:bodyPr>
          <a:lstStyle/>
          <a:p>
            <a:r>
              <a:rPr lang="en-US" sz="4400" dirty="0" smtClean="0">
                <a:solidFill>
                  <a:schemeClr val="accent2">
                    <a:lumMod val="60000"/>
                    <a:lumOff val="40000"/>
                  </a:schemeClr>
                </a:solidFill>
                <a:latin typeface="Book Antiqua" panose="02040602050305030304" pitchFamily="18" charset="0"/>
              </a:rPr>
              <a:t>THẢ LỎNG HỒI TĨNH</a:t>
            </a:r>
            <a:endParaRPr lang="en-US" sz="4400" dirty="0">
              <a:solidFill>
                <a:schemeClr val="accent2">
                  <a:lumMod val="60000"/>
                  <a:lumOff val="40000"/>
                </a:schemeClr>
              </a:solidFill>
              <a:latin typeface="Book Antiqua" panose="02040602050305030304" pitchFamily="18" charset="0"/>
            </a:endParaRPr>
          </a:p>
        </p:txBody>
      </p:sp>
    </p:spTree>
    <p:extLst>
      <p:ext uri="{BB962C8B-B14F-4D97-AF65-F5344CB8AC3E}">
        <p14:creationId xmlns:p14="http://schemas.microsoft.com/office/powerpoint/2010/main" val="3870581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5760" y="924560"/>
            <a:ext cx="6624320" cy="107721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200" dirty="0" smtClean="0">
                <a:solidFill>
                  <a:srgbClr val="FF0000"/>
                </a:solidFill>
                <a:latin typeface="Bahnschrift" panose="020B0502040204020203" pitchFamily="34" charset="0"/>
              </a:rPr>
              <a:t>CHÚNG TA CÙNG NHAU CỦNG CỐ NỘI DUNG BÀI </a:t>
            </a:r>
            <a:r>
              <a:rPr lang="en-US" sz="3200" smtClean="0">
                <a:solidFill>
                  <a:srgbClr val="FF0000"/>
                </a:solidFill>
                <a:latin typeface="Bahnschrift" panose="020B0502040204020203" pitchFamily="34" charset="0"/>
              </a:rPr>
              <a:t>HỌC NHÉ!</a:t>
            </a:r>
            <a:endParaRPr lang="en-US" sz="3200" dirty="0">
              <a:solidFill>
                <a:srgbClr val="FF0000"/>
              </a:solidFill>
              <a:latin typeface="Bahnschrift" panose="020B0502040204020203" pitchFamily="34" charset="0"/>
            </a:endParaRPr>
          </a:p>
        </p:txBody>
      </p:sp>
      <p:sp>
        <p:nvSpPr>
          <p:cNvPr id="5" name="TextBox 4"/>
          <p:cNvSpPr txBox="1"/>
          <p:nvPr/>
        </p:nvSpPr>
        <p:spPr>
          <a:xfrm>
            <a:off x="447040" y="2448560"/>
            <a:ext cx="6380480" cy="2246769"/>
          </a:xfrm>
          <a:prstGeom prst="rect">
            <a:avLst/>
          </a:prstGeom>
          <a:noFill/>
        </p:spPr>
        <p:txBody>
          <a:bodyPr wrap="square" rtlCol="0">
            <a:spAutoFit/>
          </a:bodyPr>
          <a:lstStyle/>
          <a:p>
            <a:pPr marL="285750" indent="-285750">
              <a:buFontTx/>
              <a:buChar char="-"/>
            </a:pPr>
            <a:r>
              <a:rPr lang="en-US" sz="2000" b="1" dirty="0" smtClean="0">
                <a:solidFill>
                  <a:srgbClr val="002060"/>
                </a:solidFill>
                <a:latin typeface="Times New Roman" panose="02020603050405020304" pitchFamily="18" charset="0"/>
                <a:cs typeface="Times New Roman" panose="02020603050405020304" pitchFamily="18" charset="0"/>
              </a:rPr>
              <a:t>BÀI HỌC GỒM HAI PHẦN CHÍNH:  ÔN ĐỘI HÌNH ĐỘI NGŨ VÀ TRÒ CHƠI.</a:t>
            </a:r>
          </a:p>
          <a:p>
            <a:pPr marL="285750" indent="-285750">
              <a:buFontTx/>
              <a:buChar char="-"/>
            </a:pPr>
            <a:r>
              <a:rPr lang="en-US" sz="2000" b="1" dirty="0" smtClean="0">
                <a:solidFill>
                  <a:srgbClr val="002060"/>
                </a:solidFill>
                <a:latin typeface="Times New Roman" panose="02020603050405020304" pitchFamily="18" charset="0"/>
                <a:cs typeface="Times New Roman" panose="02020603050405020304" pitchFamily="18" charset="0"/>
              </a:rPr>
              <a:t>NỘI DUNG BÀI HỌC HÔM NAY: NHỚ VÀ THUỘC CÁC KHẨU LỆNH, THỰC </a:t>
            </a:r>
            <a:r>
              <a:rPr lang="en-US" sz="2000" b="1" dirty="0" err="1" smtClean="0">
                <a:solidFill>
                  <a:srgbClr val="002060"/>
                </a:solidFill>
                <a:latin typeface="Times New Roman" panose="02020603050405020304" pitchFamily="18" charset="0"/>
                <a:cs typeface="Times New Roman" panose="02020603050405020304" pitchFamily="18" charset="0"/>
              </a:rPr>
              <a:t>HiỆN</a:t>
            </a:r>
            <a:r>
              <a:rPr lang="en-US" sz="2000" b="1" dirty="0" smtClean="0">
                <a:solidFill>
                  <a:srgbClr val="002060"/>
                </a:solidFill>
                <a:latin typeface="Times New Roman" panose="02020603050405020304" pitchFamily="18" charset="0"/>
                <a:cs typeface="Times New Roman" panose="02020603050405020304" pitchFamily="18" charset="0"/>
              </a:rPr>
              <a:t> ĐÚNG CÁC YÊU CẦU BÀI TẬP</a:t>
            </a:r>
          </a:p>
          <a:p>
            <a:pPr marL="285750" indent="-285750">
              <a:buFontTx/>
              <a:buChar char="-"/>
            </a:pPr>
            <a:r>
              <a:rPr lang="en-US" sz="2000" b="1" dirty="0" smtClean="0">
                <a:solidFill>
                  <a:srgbClr val="002060"/>
                </a:solidFill>
                <a:latin typeface="Times New Roman" panose="02020603050405020304" pitchFamily="18" charset="0"/>
                <a:cs typeface="Times New Roman" panose="02020603050405020304" pitchFamily="18" charset="0"/>
              </a:rPr>
              <a:t>CƠ BẢN NHỚ VÀ NẮM ĐƯỢC CÁCH CHƠI CÁC TRÒ CHƠI ĐÃ HỌC</a:t>
            </a:r>
            <a:endParaRPr lang="en-US" sz="2000" b="1"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637280" y="5151050"/>
            <a:ext cx="4572396" cy="1615580"/>
          </a:xfrm>
          <a:prstGeom prst="rect">
            <a:avLst/>
          </a:prstGeom>
        </p:spPr>
      </p:pic>
      <p:pic>
        <p:nvPicPr>
          <p:cNvPr id="7" name="Picture 6"/>
          <p:cNvPicPr>
            <a:picLocks noChangeAspect="1"/>
          </p:cNvPicPr>
          <p:nvPr/>
        </p:nvPicPr>
        <p:blipFill>
          <a:blip r:embed="rId3"/>
          <a:stretch>
            <a:fillRect/>
          </a:stretch>
        </p:blipFill>
        <p:spPr>
          <a:xfrm>
            <a:off x="8056880" y="2453640"/>
            <a:ext cx="3505200" cy="3505200"/>
          </a:xfrm>
          <a:prstGeom prst="rect">
            <a:avLst/>
          </a:prstGeom>
        </p:spPr>
      </p:pic>
    </p:spTree>
    <p:extLst>
      <p:ext uri="{BB962C8B-B14F-4D97-AF65-F5344CB8AC3E}">
        <p14:creationId xmlns:p14="http://schemas.microsoft.com/office/powerpoint/2010/main" val="3312440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470</Words>
  <Application>Microsoft Office PowerPoint</Application>
  <PresentationFormat>Custom</PresentationFormat>
  <Paragraphs>43</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6</cp:revision>
  <dcterms:created xsi:type="dcterms:W3CDTF">2021-09-09T15:02:46Z</dcterms:created>
  <dcterms:modified xsi:type="dcterms:W3CDTF">2021-11-15T16:11:24Z</dcterms:modified>
</cp:coreProperties>
</file>