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88" r:id="rId4"/>
    <p:sldId id="261" r:id="rId5"/>
    <p:sldId id="286" r:id="rId6"/>
    <p:sldId id="287" r:id="rId7"/>
    <p:sldId id="285" r:id="rId8"/>
    <p:sldId id="289" r:id="rId9"/>
    <p:sldId id="290" r:id="rId10"/>
    <p:sldId id="291" r:id="rId11"/>
    <p:sldId id="292" r:id="rId12"/>
    <p:sldId id="293" r:id="rId13"/>
    <p:sldId id="266" r:id="rId14"/>
    <p:sldId id="299" r:id="rId15"/>
    <p:sldId id="298" r:id="rId16"/>
    <p:sldId id="300" r:id="rId17"/>
    <p:sldId id="301" r:id="rId18"/>
    <p:sldId id="303" r:id="rId19"/>
    <p:sldId id="302" r:id="rId20"/>
    <p:sldId id="278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33"/>
    <a:srgbClr val="7E7EB9"/>
    <a:srgbClr val="A7AFB3"/>
    <a:srgbClr val="FF66FF"/>
    <a:srgbClr val="FFFF99"/>
    <a:srgbClr val="9999FF"/>
    <a:srgbClr val="008000"/>
    <a:srgbClr val="66006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7" autoAdjust="0"/>
    <p:restoredTop sz="94660"/>
  </p:normalViewPr>
  <p:slideViewPr>
    <p:cSldViewPr>
      <p:cViewPr varScale="1">
        <p:scale>
          <a:sx n="72" d="100"/>
          <a:sy n="72" d="100"/>
        </p:scale>
        <p:origin x="4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755F5-3688-4765-9605-7DC8C716E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9071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DB963-E873-42E4-9143-AFC9BC2F0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8896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3B05-02FD-4DF9-8E05-102465156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6785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8187B-4A55-4265-8627-38B74F708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9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5DAD-5C45-4C4F-B1F3-1AE18C95A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638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5A621-DA20-4769-A3A9-6AFB839F0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8811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6D25A-ECDB-4E91-B1EE-E404E92C9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0014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51AB2-DA73-44C8-85E5-797D8E7DB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392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A5FE3-A570-44DF-A850-D59FE8C88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605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7D75A-F9C3-4398-80D8-95FB76D8E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239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1539-D16B-4016-AE91-8A04AC021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290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E00C-8C3B-45F0-9094-5F8443D96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6227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3AC77D7-0AEC-4B90-A5C6-A30D133CA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audio" Target="../media/audio2.wav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Setup\giao%20an\giao%20an%209%2009-10\hky%20II\tin%209\truong%20lang%20toi%20(%20tam%20ca%20ao%20trang%20).mp3" TargetMode="External"/><Relationship Id="rId6" Type="http://schemas.openxmlformats.org/officeDocument/2006/relationships/image" Target="../media/image29.gif"/><Relationship Id="rId11" Type="http://schemas.openxmlformats.org/officeDocument/2006/relationships/image" Target="../media/image34.png"/><Relationship Id="rId5" Type="http://schemas.openxmlformats.org/officeDocument/2006/relationships/image" Target="../media/image28.gif"/><Relationship Id="rId10" Type="http://schemas.openxmlformats.org/officeDocument/2006/relationships/image" Target="../media/image33.gif"/><Relationship Id="rId4" Type="http://schemas.openxmlformats.org/officeDocument/2006/relationships/image" Target="../media/image27.png"/><Relationship Id="rId9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141662" y="1295400"/>
            <a:ext cx="2860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5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169504" y="2952929"/>
            <a:ext cx="655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GÕ BÀN PHÍM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27625"/>
            <a:ext cx="16002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228600" y="1371600"/>
            <a:ext cx="8763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esc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Tab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Enter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28600" y="3810000"/>
            <a:ext cx="685800" cy="762000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2438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13128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0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396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3">
            <a:extLst>
              <a:ext uri="{FF2B5EF4-FFF2-40B4-BE49-F238E27FC236}">
                <a16:creationId xmlns:a16="http://schemas.microsoft.com/office/drawing/2014/main" id="{AC792275-31AA-4AEB-8623-407EDC094B14}"/>
              </a:ext>
            </a:extLst>
          </p:cNvPr>
          <p:cNvGrpSpPr>
            <a:grpSpLocks/>
          </p:cNvGrpSpPr>
          <p:nvPr/>
        </p:nvGrpSpPr>
        <p:grpSpPr bwMode="auto">
          <a:xfrm>
            <a:off x="1262599" y="482600"/>
            <a:ext cx="6923601" cy="812800"/>
            <a:chOff x="720" y="240"/>
            <a:chExt cx="4752" cy="505"/>
          </a:xfrm>
        </p:grpSpPr>
        <p:sp>
          <p:nvSpPr>
            <p:cNvPr id="13" name="AutoShape 23" descr="White marble">
              <a:extLst>
                <a:ext uri="{FF2B5EF4-FFF2-40B4-BE49-F238E27FC236}">
                  <a16:creationId xmlns:a16="http://schemas.microsoft.com/office/drawing/2014/main" id="{141EC756-5A52-483B-9747-1E125F35FF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5" name="Text Box 26" descr="White marble">
              <a:extLst>
                <a:ext uri="{FF2B5EF4-FFF2-40B4-BE49-F238E27FC236}">
                  <a16:creationId xmlns:a16="http://schemas.microsoft.com/office/drawing/2014/main" id="{75A78FAF-948C-4903-B13B-4FD2D6E6E21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01" y="296"/>
              <a:ext cx="3983" cy="402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600" b="1" u="sng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CỦNG CỐ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308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u="sng" dirty="0" err="1">
                <a:latin typeface="Times New Roman" pitchFamily="18" charset="0"/>
              </a:rPr>
              <a:t>Câu</a:t>
            </a:r>
            <a:r>
              <a:rPr lang="en-US" b="1" u="sng" dirty="0">
                <a:latin typeface="Times New Roman" pitchFamily="18" charset="0"/>
              </a:rPr>
              <a:t> 4: </a:t>
            </a:r>
            <a:r>
              <a:rPr lang="en-US" dirty="0" err="1">
                <a:latin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soạn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thảo</a:t>
            </a:r>
            <a:r>
              <a:rPr lang="en-US" dirty="0">
                <a:latin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</a:rPr>
              <a:t> word </a:t>
            </a:r>
            <a:r>
              <a:rPr lang="en-US" dirty="0" err="1">
                <a:latin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xóa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ký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</a:rPr>
              <a:t> ở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bên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trái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con </a:t>
            </a:r>
            <a:r>
              <a:rPr lang="en-US" dirty="0" err="1">
                <a:latin typeface="Times New Roman" pitchFamily="18" charset="0"/>
              </a:rPr>
              <a:t>trỏ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chuột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</a:rPr>
              <a:t>?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dirty="0" err="1">
                <a:latin typeface="Times New Roman" pitchFamily="18" charset="0"/>
              </a:rPr>
              <a:t>Nhấn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ESC;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dirty="0" err="1">
                <a:latin typeface="Times New Roman" pitchFamily="18" charset="0"/>
              </a:rPr>
              <a:t>Nhấn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Enter;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dirty="0" err="1">
                <a:latin typeface="Times New Roman" pitchFamily="18" charset="0"/>
              </a:rPr>
              <a:t>Nhấn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Backspace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dirty="0" err="1">
                <a:latin typeface="Times New Roman" pitchFamily="18" charset="0"/>
              </a:rPr>
              <a:t>Tất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đều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sai</a:t>
            </a:r>
            <a:r>
              <a:rPr lang="en-US" dirty="0">
                <a:latin typeface="Times New Roman" pitchFamily="18" charset="0"/>
              </a:rPr>
              <a:t>.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3">
            <a:extLst>
              <a:ext uri="{FF2B5EF4-FFF2-40B4-BE49-F238E27FC236}">
                <a16:creationId xmlns:a16="http://schemas.microsoft.com/office/drawing/2014/main" id="{40D56855-12F8-425A-9608-1EC21C755591}"/>
              </a:ext>
            </a:extLst>
          </p:cNvPr>
          <p:cNvGrpSpPr>
            <a:grpSpLocks/>
          </p:cNvGrpSpPr>
          <p:nvPr/>
        </p:nvGrpSpPr>
        <p:grpSpPr bwMode="auto">
          <a:xfrm>
            <a:off x="1262599" y="217557"/>
            <a:ext cx="6923601" cy="812800"/>
            <a:chOff x="720" y="240"/>
            <a:chExt cx="4752" cy="505"/>
          </a:xfrm>
        </p:grpSpPr>
        <p:sp>
          <p:nvSpPr>
            <p:cNvPr id="7" name="AutoShape 23" descr="White marble">
              <a:extLst>
                <a:ext uri="{FF2B5EF4-FFF2-40B4-BE49-F238E27FC236}">
                  <a16:creationId xmlns:a16="http://schemas.microsoft.com/office/drawing/2014/main" id="{80F1E16F-4900-4CEA-BE1A-567CD0FE59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9" name="Text Box 26" descr="White marble">
              <a:extLst>
                <a:ext uri="{FF2B5EF4-FFF2-40B4-BE49-F238E27FC236}">
                  <a16:creationId xmlns:a16="http://schemas.microsoft.com/office/drawing/2014/main" id="{D658FEC2-B15E-4E79-BDE7-A3D875EB0AB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01" y="296"/>
              <a:ext cx="3983" cy="40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600" b="1" u="sng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CỦNG CỐ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12D241E-0961-46EA-ABEB-1BE2A9D24B95}"/>
              </a:ext>
            </a:extLst>
          </p:cNvPr>
          <p:cNvSpPr/>
          <p:nvPr/>
        </p:nvSpPr>
        <p:spPr>
          <a:xfrm>
            <a:off x="381000" y="4114800"/>
            <a:ext cx="609600" cy="609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06A31DE-3FBA-4B09-839E-B7BA29F7E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489" y="3503543"/>
            <a:ext cx="2438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0EFD394-8837-402D-A5D4-BB5FEAA07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09" y="2995612"/>
            <a:ext cx="13128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4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0818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u="sng" dirty="0" err="1">
                <a:latin typeface="Times New Roman" pitchFamily="18" charset="0"/>
              </a:rPr>
              <a:t>Câu</a:t>
            </a:r>
            <a:r>
              <a:rPr lang="en-US" b="1" u="sng" dirty="0">
                <a:latin typeface="Times New Roman" pitchFamily="18" charset="0"/>
              </a:rPr>
              <a:t> 5: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soạn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thảo</a:t>
            </a:r>
            <a:r>
              <a:rPr lang="en-US" dirty="0">
                <a:latin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</a:rPr>
              <a:t> word </a:t>
            </a:r>
            <a:r>
              <a:rPr lang="en-US" dirty="0" err="1">
                <a:latin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xóa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ký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</a:rPr>
              <a:t> ở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</a:rPr>
              <a:t>bên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</a:rPr>
              <a:t> 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</a:rPr>
              <a:t>phải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con </a:t>
            </a:r>
            <a:r>
              <a:rPr lang="en-US" dirty="0" err="1">
                <a:latin typeface="Times New Roman" pitchFamily="18" charset="0"/>
              </a:rPr>
              <a:t>trỏ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chuột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</a:rPr>
              <a:t>?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dirty="0" err="1">
                <a:latin typeface="Times New Roman" pitchFamily="18" charset="0"/>
              </a:rPr>
              <a:t>Nhấn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delete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dirty="0" err="1">
                <a:latin typeface="Times New Roman" pitchFamily="18" charset="0"/>
              </a:rPr>
              <a:t>Nhấn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Enter;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dirty="0" err="1">
                <a:latin typeface="Times New Roman" pitchFamily="18" charset="0"/>
              </a:rPr>
              <a:t>Nhấn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Backspace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dirty="0" err="1">
                <a:latin typeface="Times New Roman" pitchFamily="18" charset="0"/>
              </a:rPr>
              <a:t>Tất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đều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sai</a:t>
            </a:r>
            <a:r>
              <a:rPr lang="en-US" dirty="0">
                <a:latin typeface="Times New Roman" pitchFamily="18" charset="0"/>
              </a:rPr>
              <a:t>.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1409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73">
            <a:extLst>
              <a:ext uri="{FF2B5EF4-FFF2-40B4-BE49-F238E27FC236}">
                <a16:creationId xmlns:a16="http://schemas.microsoft.com/office/drawing/2014/main" id="{E9290C9E-14C7-41A3-947E-4BE85AF7AF77}"/>
              </a:ext>
            </a:extLst>
          </p:cNvPr>
          <p:cNvGrpSpPr>
            <a:grpSpLocks/>
          </p:cNvGrpSpPr>
          <p:nvPr/>
        </p:nvGrpSpPr>
        <p:grpSpPr bwMode="auto">
          <a:xfrm>
            <a:off x="1262599" y="217557"/>
            <a:ext cx="6923601" cy="812800"/>
            <a:chOff x="720" y="240"/>
            <a:chExt cx="4752" cy="505"/>
          </a:xfrm>
        </p:grpSpPr>
        <p:sp>
          <p:nvSpPr>
            <p:cNvPr id="11" name="AutoShape 23" descr="White marble">
              <a:extLst>
                <a:ext uri="{FF2B5EF4-FFF2-40B4-BE49-F238E27FC236}">
                  <a16:creationId xmlns:a16="http://schemas.microsoft.com/office/drawing/2014/main" id="{A45E5A1C-43FC-4748-BA39-9E396C4688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2" name="Text Box 26" descr="White marble">
              <a:extLst>
                <a:ext uri="{FF2B5EF4-FFF2-40B4-BE49-F238E27FC236}">
                  <a16:creationId xmlns:a16="http://schemas.microsoft.com/office/drawing/2014/main" id="{AF2226F5-B566-4A80-9721-F6A9FF2C3C9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01" y="296"/>
              <a:ext cx="3983" cy="402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600" b="1" u="sng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CỦNG CỐ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DF8A30A-5181-4B97-A09A-22C2660CF9A5}"/>
              </a:ext>
            </a:extLst>
          </p:cNvPr>
          <p:cNvSpPr/>
          <p:nvPr/>
        </p:nvSpPr>
        <p:spPr>
          <a:xfrm>
            <a:off x="381000" y="3048000"/>
            <a:ext cx="6858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6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90600" y="838200"/>
            <a:ext cx="5181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br>
              <a:rPr lang="en-US" sz="28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754" y="1524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TẬP GÕ BÀN PHÍM BẮNG 10 NGÓN TAY VỚI PHẦN MỀM  KIRAN’S TYPING TUTOR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404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757" y="2147179"/>
            <a:ext cx="2411643" cy="819264"/>
          </a:xfrm>
          <a:prstGeom prst="rect">
            <a:avLst/>
          </a:prstGeom>
        </p:spPr>
      </p:pic>
      <p:pic>
        <p:nvPicPr>
          <p:cNvPr id="1026" name="Ảnh 2">
            <a:extLst>
              <a:ext uri="{FF2B5EF4-FFF2-40B4-BE49-F238E27FC236}">
                <a16:creationId xmlns:a16="http://schemas.microsoft.com/office/drawing/2014/main" id="{40C19034-4216-47F2-AE21-47084C162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8" t="23589" r="26923" b="64359"/>
          <a:stretch>
            <a:fillRect/>
          </a:stretch>
        </p:blipFill>
        <p:spPr bwMode="auto">
          <a:xfrm>
            <a:off x="5567363" y="1671224"/>
            <a:ext cx="1747837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01E1A6-F0F5-453C-BBB7-A97C0645F23D}"/>
              </a:ext>
            </a:extLst>
          </p:cNvPr>
          <p:cNvSpPr txBox="1"/>
          <p:nvPr/>
        </p:nvSpPr>
        <p:spPr>
          <a:xfrm>
            <a:off x="648348" y="1575065"/>
            <a:ext cx="45874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Kiran’s Typing Tutor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AB7AC7-9779-42E6-9445-94C63EE0A85C}"/>
              </a:ext>
            </a:extLst>
          </p:cNvPr>
          <p:cNvSpPr/>
          <p:nvPr/>
        </p:nvSpPr>
        <p:spPr>
          <a:xfrm>
            <a:off x="8305800" y="1601569"/>
            <a:ext cx="685800" cy="55907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73345-25E3-4F86-BFAE-6BBF9C36A56B}"/>
              </a:ext>
            </a:extLst>
          </p:cNvPr>
          <p:cNvSpPr/>
          <p:nvPr/>
        </p:nvSpPr>
        <p:spPr>
          <a:xfrm>
            <a:off x="8798954" y="1295400"/>
            <a:ext cx="345046" cy="3758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9B923-3F7B-4770-A25B-0ACE2381D5A1}"/>
              </a:ext>
            </a:extLst>
          </p:cNvPr>
          <p:cNvSpPr txBox="1"/>
          <p:nvPr/>
        </p:nvSpPr>
        <p:spPr>
          <a:xfrm>
            <a:off x="685800" y="137160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C39951-2D28-4294-8A8C-05EFEF3F014E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6172200" y="2078773"/>
            <a:ext cx="2234033" cy="30744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A88204-E6EA-4688-979D-4035CA30A550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6172200" y="1483312"/>
            <a:ext cx="2626754" cy="30744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7" grpId="0" animBg="1"/>
      <p:bldP spid="7" grpId="1" animBg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90600" y="838200"/>
            <a:ext cx="5181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br>
              <a:rPr lang="en-US" sz="28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800"/>
            <a:ext cx="9144000" cy="5806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806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800"/>
            <a:ext cx="9143999" cy="58064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3999" cy="58137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1" cy="573027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160FD8-85A0-44BA-9D81-AAC077CA3B8B}"/>
              </a:ext>
            </a:extLst>
          </p:cNvPr>
          <p:cNvSpPr/>
          <p:nvPr/>
        </p:nvSpPr>
        <p:spPr>
          <a:xfrm>
            <a:off x="4468970" y="2209800"/>
            <a:ext cx="3455830" cy="1219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59843-ED85-441F-A5F4-FE71D1E41D1E}"/>
              </a:ext>
            </a:extLst>
          </p:cNvPr>
          <p:cNvSpPr txBox="1"/>
          <p:nvPr/>
        </p:nvSpPr>
        <p:spPr>
          <a:xfrm>
            <a:off x="1447800" y="698718"/>
            <a:ext cx="4724400" cy="1384995"/>
          </a:xfrm>
          <a:prstGeom prst="rect">
            <a:avLst/>
          </a:prstGeom>
          <a:noFill/>
          <a:ln>
            <a:solidFill>
              <a:srgbClr val="A7AFB3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u="sng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u="sng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u="sng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Typing Practice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CC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D3D48BEF-07EE-4D8D-A052-C83938169FB0}"/>
              </a:ext>
            </a:extLst>
          </p:cNvPr>
          <p:cNvCxnSpPr>
            <a:endCxn id="2" idx="1"/>
          </p:cNvCxnSpPr>
          <p:nvPr/>
        </p:nvCxnSpPr>
        <p:spPr>
          <a:xfrm rot="16200000" flipH="1">
            <a:off x="3796585" y="2147015"/>
            <a:ext cx="685800" cy="658970"/>
          </a:xfrm>
          <a:prstGeom prst="bentConnector2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71D04C-CFEE-4641-8396-B4A484360C71}"/>
              </a:ext>
            </a:extLst>
          </p:cNvPr>
          <p:cNvSpPr txBox="1"/>
          <p:nvPr/>
        </p:nvSpPr>
        <p:spPr>
          <a:xfrm>
            <a:off x="228600" y="1018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AB2760-1BB5-4251-A8D5-E7393F8AD46D}"/>
              </a:ext>
            </a:extLst>
          </p:cNvPr>
          <p:cNvSpPr/>
          <p:nvPr/>
        </p:nvSpPr>
        <p:spPr>
          <a:xfrm>
            <a:off x="3124200" y="1447800"/>
            <a:ext cx="4343400" cy="64883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5A8AFB-D4B2-489C-8E61-95825D570C37}"/>
              </a:ext>
            </a:extLst>
          </p:cNvPr>
          <p:cNvSpPr txBox="1"/>
          <p:nvPr/>
        </p:nvSpPr>
        <p:spPr>
          <a:xfrm>
            <a:off x="3783170" y="3581400"/>
            <a:ext cx="4827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spc="50" dirty="0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u="sng" spc="50" dirty="0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u="sng" spc="50" dirty="0" err="1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u="sng" spc="50" dirty="0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spc="50" dirty="0" err="1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b="1" spc="50" dirty="0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spc="50" dirty="0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spc="50" dirty="0" err="1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800" b="1" spc="50" dirty="0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spc="50" dirty="0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spc="50" dirty="0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spc="50" dirty="0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spc="50" dirty="0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spc="50" dirty="0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spc="50" dirty="0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spc="50" dirty="0" err="1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spc="50" dirty="0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spc="50" dirty="0" err="1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spc="50" dirty="0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CCFF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b="1" spc="50" dirty="0">
              <a:ln w="0"/>
              <a:solidFill>
                <a:srgbClr val="CCFF3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AA090F-9353-496D-A108-F96B30BB953A}"/>
              </a:ext>
            </a:extLst>
          </p:cNvPr>
          <p:cNvCxnSpPr/>
          <p:nvPr/>
        </p:nvCxnSpPr>
        <p:spPr>
          <a:xfrm flipH="1" flipV="1">
            <a:off x="4015409" y="2107096"/>
            <a:ext cx="23191" cy="3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E3D41F3-2722-40C4-B547-5FF91B77375C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5295900" y="2096631"/>
            <a:ext cx="0" cy="1497687"/>
          </a:xfrm>
          <a:prstGeom prst="straightConnector1">
            <a:avLst/>
          </a:prstGeom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23E9A57-D094-41EE-B06F-67E09A61DF83}"/>
              </a:ext>
            </a:extLst>
          </p:cNvPr>
          <p:cNvSpPr/>
          <p:nvPr/>
        </p:nvSpPr>
        <p:spPr>
          <a:xfrm>
            <a:off x="0" y="1752600"/>
            <a:ext cx="1522345" cy="64883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CB5B00-E2E2-4A20-8A9A-96DE3F0FA86B}"/>
              </a:ext>
            </a:extLst>
          </p:cNvPr>
          <p:cNvSpPr txBox="1"/>
          <p:nvPr/>
        </p:nvSpPr>
        <p:spPr>
          <a:xfrm>
            <a:off x="1522344" y="2362200"/>
            <a:ext cx="5411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u="sng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u="sng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u="sng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Course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8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9CDDB83E-957A-42EA-9F0B-26BD40504DB4}"/>
              </a:ext>
            </a:extLst>
          </p:cNvPr>
          <p:cNvCxnSpPr>
            <a:stCxn id="24" idx="2"/>
            <a:endCxn id="25" idx="1"/>
          </p:cNvCxnSpPr>
          <p:nvPr/>
        </p:nvCxnSpPr>
        <p:spPr>
          <a:xfrm rot="16200000" flipH="1">
            <a:off x="707403" y="2455200"/>
            <a:ext cx="868710" cy="761171"/>
          </a:xfrm>
          <a:prstGeom prst="bentConnector2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85204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12" grpId="0" animBg="1"/>
      <p:bldP spid="15" grpId="0"/>
      <p:bldP spid="24" grpId="0" animBg="1"/>
      <p:bldP spid="24" grpId="1" animBg="1"/>
      <p:bldP spid="25" grpId="0"/>
      <p:bldP spid="2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90600" y="838200"/>
            <a:ext cx="5181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br>
              <a:rPr lang="en-US" sz="28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3"/>
          <p:cNvGrpSpPr>
            <a:grpSpLocks/>
          </p:cNvGrpSpPr>
          <p:nvPr/>
        </p:nvGrpSpPr>
        <p:grpSpPr bwMode="auto">
          <a:xfrm>
            <a:off x="997329" y="56524"/>
            <a:ext cx="6923601" cy="812800"/>
            <a:chOff x="720" y="240"/>
            <a:chExt cx="4752" cy="505"/>
          </a:xfrm>
        </p:grpSpPr>
        <p:sp>
          <p:nvSpPr>
            <p:cNvPr id="17" name="AutoShape 23" descr="White marble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8" name="Text Box 26" descr="White marble"/>
            <p:cNvSpPr txBox="1">
              <a:spLocks noChangeArrowheads="1"/>
            </p:cNvSpPr>
            <p:nvPr/>
          </p:nvSpPr>
          <p:spPr bwMode="gray">
            <a:xfrm>
              <a:off x="883" y="296"/>
              <a:ext cx="4426" cy="40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600" b="1" u="sng" dirty="0">
                  <a:solidFill>
                    <a:srgbClr val="0033CC"/>
                  </a:solidFill>
                </a:rPr>
                <a:t>B.HOẠT ĐỘNG THỰC HÀNH</a:t>
              </a:r>
            </a:p>
          </p:txBody>
        </p:sp>
      </p:grp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04800" y="1752600"/>
            <a:ext cx="8839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b="1" u="sng" dirty="0" err="1">
                <a:latin typeface="Times New Roman" pitchFamily="18" charset="0"/>
              </a:rPr>
              <a:t>Câu</a:t>
            </a:r>
            <a:r>
              <a:rPr lang="en-US" b="1" u="sng" dirty="0">
                <a:latin typeface="Times New Roman" pitchFamily="18" charset="0"/>
              </a:rPr>
              <a:t> 1: </a:t>
            </a:r>
            <a:r>
              <a:rPr lang="en-US" dirty="0" err="1">
                <a:latin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</a:rPr>
              <a:t> gai </a:t>
            </a:r>
            <a:r>
              <a:rPr lang="en-US" dirty="0" err="1">
                <a:latin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nào</a:t>
            </a:r>
            <a:endParaRPr lang="en-US" dirty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G,H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K,L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F,J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S,A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28600" y="3429000"/>
            <a:ext cx="609599" cy="533400"/>
          </a:xfrm>
          <a:prstGeom prst="ellipse">
            <a:avLst/>
          </a:prstGeom>
          <a:noFill/>
          <a:ln w="38100" cap="rnd" cmpd="thinThick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n w="57150">
                <a:solidFill>
                  <a:srgbClr val="FFFF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6785204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371600"/>
            <a:ext cx="8839200" cy="3200400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defRPr/>
            </a:pPr>
            <a:r>
              <a:rPr lang="en-US" b="1" u="sng" dirty="0" err="1">
                <a:latin typeface="Times New Roman" pitchFamily="18" charset="0"/>
              </a:rPr>
              <a:t>Câu</a:t>
            </a:r>
            <a:r>
              <a:rPr lang="en-US" b="1" u="sng" dirty="0">
                <a:latin typeface="Times New Roman" pitchFamily="18" charset="0"/>
              </a:rPr>
              <a:t> 2: </a:t>
            </a:r>
            <a:r>
              <a:rPr lang="en-US" dirty="0" err="1">
                <a:latin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sở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đây</a:t>
            </a:r>
            <a:endParaRPr lang="en-US" dirty="0">
              <a:latin typeface="Times New Roman" pitchFamily="18" charset="0"/>
            </a:endParaRP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ASDFGHJKL;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QWERTYUIOP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ZXCVBNM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1234567890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152400" y="2438400"/>
            <a:ext cx="685800" cy="457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66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lang="en-US" sz="66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66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tập</a:t>
            </a:r>
            <a:endParaRPr lang="en-US" sz="6600" kern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668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371600"/>
            <a:ext cx="8839200" cy="3200400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defRPr/>
            </a:pPr>
            <a:r>
              <a:rPr lang="en-US" dirty="0" err="1">
                <a:latin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</a:rPr>
              <a:t> 3: </a:t>
            </a:r>
            <a:r>
              <a:rPr lang="en-US" dirty="0" err="1">
                <a:latin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đây</a:t>
            </a:r>
            <a:endParaRPr lang="en-US" dirty="0">
              <a:latin typeface="Times New Roman" pitchFamily="18" charset="0"/>
            </a:endParaRP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ASDFGHJKL;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QWERTYUIOP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ZXCVBNM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1234567890</a:t>
            </a:r>
          </a:p>
          <a:p>
            <a:pPr marL="609600" indent="-609600" algn="l" eaLnBrk="1" hangingPunct="1">
              <a:lnSpc>
                <a:spcPct val="90000"/>
              </a:lnSpc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172792" y="2895600"/>
            <a:ext cx="685800" cy="526961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66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lang="en-US" sz="66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66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tập</a:t>
            </a:r>
            <a:endParaRPr lang="en-US" sz="6600" kern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779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371600"/>
            <a:ext cx="8839200" cy="3200400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defRPr/>
            </a:pPr>
            <a:r>
              <a:rPr lang="en-US" b="1" u="sng" dirty="0" err="1">
                <a:latin typeface="Times New Roman" pitchFamily="18" charset="0"/>
              </a:rPr>
              <a:t>Câu</a:t>
            </a:r>
            <a:r>
              <a:rPr lang="en-US" b="1" u="sng" dirty="0">
                <a:latin typeface="Times New Roman" pitchFamily="18" charset="0"/>
              </a:rPr>
              <a:t> 4</a:t>
            </a:r>
            <a:r>
              <a:rPr lang="en-US" dirty="0">
                <a:latin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dưới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đây</a:t>
            </a:r>
            <a:endParaRPr lang="en-US" dirty="0">
              <a:latin typeface="Times New Roman" pitchFamily="18" charset="0"/>
            </a:endParaRP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ASDFGHJKL;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QWERTYUIOP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ZXCVBNM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>
                <a:latin typeface="Times New Roman" pitchFamily="18" charset="0"/>
              </a:rPr>
              <a:t>1234567890</a:t>
            </a:r>
          </a:p>
          <a:p>
            <a:pPr marL="609600" indent="-609600" algn="l" eaLnBrk="1" hangingPunct="1">
              <a:lnSpc>
                <a:spcPct val="90000"/>
              </a:lnSpc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150254" y="3432220"/>
            <a:ext cx="687946" cy="53018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66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lang="en-US" sz="66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66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tập</a:t>
            </a:r>
            <a:endParaRPr lang="en-US" sz="6600" kern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83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dirty="0" err="1">
                <a:latin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di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chuyển</a:t>
            </a:r>
            <a:r>
              <a:rPr lang="en-US" dirty="0">
                <a:latin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</a:rPr>
              <a:t>nháy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</a:rPr>
              <a:t> word </a:t>
            </a:r>
            <a:r>
              <a:rPr lang="en-US" dirty="0" err="1">
                <a:latin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xuống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dưới</a:t>
            </a:r>
            <a:r>
              <a:rPr lang="en-US" dirty="0">
                <a:latin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</a:rPr>
              <a:t>trái</a:t>
            </a:r>
            <a:r>
              <a:rPr lang="en-US" dirty="0">
                <a:latin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</a:rPr>
              <a:t>phải</a:t>
            </a:r>
            <a:endParaRPr lang="en-US" dirty="0">
              <a:latin typeface="Times New Roman" pitchFamily="18" charset="0"/>
            </a:endParaRPr>
          </a:p>
          <a:p>
            <a:pPr marL="609600" indent="-609600" eaLnBrk="1" hangingPunct="1">
              <a:buFontTx/>
              <a:buAutoNum type="alphaUcPeriod"/>
              <a:defRPr/>
            </a:pPr>
            <a:r>
              <a:rPr lang="en-US" dirty="0" err="1">
                <a:latin typeface="Times New Roman" pitchFamily="18" charset="0"/>
              </a:rPr>
              <a:t>Nhấn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delete</a:t>
            </a:r>
          </a:p>
          <a:p>
            <a:pPr marL="609600" indent="-609600" eaLnBrk="1" hangingPunct="1">
              <a:buFontTx/>
              <a:buAutoNum type="alphaUcPeriod"/>
              <a:defRPr/>
            </a:pPr>
            <a:r>
              <a:rPr lang="en-US" dirty="0" err="1">
                <a:latin typeface="Times New Roman" pitchFamily="18" charset="0"/>
              </a:rPr>
              <a:t>Nhấn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Enter;</a:t>
            </a:r>
          </a:p>
          <a:p>
            <a:pPr marL="609600" indent="-609600" eaLnBrk="1" hangingPunct="1">
              <a:buFontTx/>
              <a:buAutoNum type="alphaUcPeriod"/>
              <a:defRPr/>
            </a:pPr>
            <a:r>
              <a:rPr lang="en-US" dirty="0" err="1">
                <a:latin typeface="Times New Roman" pitchFamily="18" charset="0"/>
              </a:rPr>
              <a:t>Nhấn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mủi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tên</a:t>
            </a:r>
            <a:endParaRPr lang="en-US" dirty="0">
              <a:latin typeface="Times New Roman" pitchFamily="18" charset="0"/>
            </a:endParaRPr>
          </a:p>
          <a:p>
            <a:pPr marL="609600" indent="-609600" eaLnBrk="1" hangingPunct="1">
              <a:buFontTx/>
              <a:buAutoNum type="alphaUcPeriod"/>
              <a:defRPr/>
            </a:pPr>
            <a:r>
              <a:rPr lang="en-US" dirty="0" err="1">
                <a:latin typeface="Times New Roman" pitchFamily="18" charset="0"/>
              </a:rPr>
              <a:t>Tất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đều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sai</a:t>
            </a:r>
            <a:r>
              <a:rPr lang="en-US" dirty="0">
                <a:latin typeface="Times New Roman" pitchFamily="18" charset="0"/>
              </a:rPr>
              <a:t>.</a:t>
            </a: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304800" y="4381500"/>
            <a:ext cx="685800" cy="533400"/>
          </a:xfrm>
          <a:prstGeom prst="ellipse">
            <a:avLst/>
          </a:prstGeom>
          <a:noFill/>
          <a:ln w="539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/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1409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4572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66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lang="en-US" sz="66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66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tập</a:t>
            </a:r>
            <a:endParaRPr lang="en-US" sz="6600" kern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038600"/>
            <a:ext cx="1304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E17E4FB-BB63-4A60-8685-44297B5E2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2438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98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AutoShape 27"/>
          <p:cNvSpPr>
            <a:spLocks noChangeArrowheads="1"/>
          </p:cNvSpPr>
          <p:nvPr/>
        </p:nvSpPr>
        <p:spPr bwMode="gray">
          <a:xfrm>
            <a:off x="1295400" y="1447800"/>
            <a:ext cx="7696200" cy="1752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00" name="AutoShape 56"/>
          <p:cNvSpPr>
            <a:spLocks noChangeArrowheads="1"/>
          </p:cNvSpPr>
          <p:nvPr/>
        </p:nvSpPr>
        <p:spPr bwMode="gray">
          <a:xfrm>
            <a:off x="1905000" y="3581400"/>
            <a:ext cx="7239000" cy="1752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just"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Kiran’s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Typing Tutor.</a:t>
            </a:r>
          </a:p>
        </p:txBody>
      </p: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606317" y="304800"/>
            <a:ext cx="3733800" cy="812800"/>
            <a:chOff x="720" y="240"/>
            <a:chExt cx="4752" cy="505"/>
          </a:xfrm>
        </p:grpSpPr>
        <p:sp>
          <p:nvSpPr>
            <p:cNvPr id="1051" name="AutoShape 23" descr="White marble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052" name="Text Box 26" descr="White marble"/>
            <p:cNvSpPr txBox="1">
              <a:spLocks noChangeArrowheads="1"/>
            </p:cNvSpPr>
            <p:nvPr/>
          </p:nvSpPr>
          <p:spPr bwMode="gray">
            <a:xfrm>
              <a:off x="1101" y="296"/>
              <a:ext cx="3983" cy="40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600" b="1" u="sng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 TIÊU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20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718300"/>
          </a:xfrm>
        </p:spPr>
      </p:pic>
      <p:pic>
        <p:nvPicPr>
          <p:cNvPr id="24579" name="Picture 3" descr="g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0"/>
            <a:ext cx="1143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-423863"/>
            <a:ext cx="1314450" cy="22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0"/>
            <a:ext cx="13144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222250"/>
            <a:ext cx="13382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b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5443538"/>
            <a:ext cx="8397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4648200"/>
            <a:ext cx="1219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e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4633913"/>
            <a:ext cx="11985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truong lang toi ( tam ca ao trang 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748" fill="hold"/>
                                        <p:tgtEl>
                                          <p:spTgt spid="338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keyborad 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762000"/>
            <a:ext cx="8763000" cy="4953000"/>
          </a:xfrm>
          <a:noFill/>
        </p:spPr>
      </p:pic>
    </p:spTree>
    <p:extLst>
      <p:ext uri="{BB962C8B-B14F-4D97-AF65-F5344CB8AC3E}">
        <p14:creationId xmlns:p14="http://schemas.microsoft.com/office/powerpoint/2010/main" val="364014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9600" y="1615227"/>
            <a:ext cx="8001000" cy="3276600"/>
            <a:chOff x="1440" y="96"/>
            <a:chExt cx="2928" cy="1968"/>
          </a:xfrm>
        </p:grpSpPr>
        <p:pic>
          <p:nvPicPr>
            <p:cNvPr id="16389" name="Picture 13" descr="4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96"/>
              <a:ext cx="2928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14"/>
            <p:cNvSpPr>
              <a:spLocks noChangeArrowheads="1"/>
            </p:cNvSpPr>
            <p:nvPr/>
          </p:nvSpPr>
          <p:spPr bwMode="auto">
            <a:xfrm>
              <a:off x="1440" y="96"/>
              <a:ext cx="2928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90600" y="4815627"/>
            <a:ext cx="73945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Đặt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tay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trên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bàn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phím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ngón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phím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dirty="0"/>
              <a:t> </a:t>
            </a:r>
          </a:p>
        </p:txBody>
      </p: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1298490" y="611729"/>
            <a:ext cx="6923601" cy="812800"/>
            <a:chOff x="720" y="240"/>
            <a:chExt cx="4752" cy="505"/>
          </a:xfrm>
        </p:grpSpPr>
        <p:sp>
          <p:nvSpPr>
            <p:cNvPr id="8" name="AutoShape 23" descr="White marble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9" name="Text Box 26" descr="White marble"/>
            <p:cNvSpPr txBox="1">
              <a:spLocks noChangeArrowheads="1"/>
            </p:cNvSpPr>
            <p:nvPr/>
          </p:nvSpPr>
          <p:spPr bwMode="gray">
            <a:xfrm>
              <a:off x="1101" y="296"/>
              <a:ext cx="3983" cy="402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600" b="1" u="sng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A.HOẠT ĐỘNG CƠ BẢN</a:t>
              </a:r>
            </a:p>
          </p:txBody>
        </p:sp>
      </p:grp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381000" y="1517108"/>
            <a:ext cx="838200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</a:rPr>
              <a:t>Quy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</a:rPr>
              <a:t>tắc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</a:rPr>
              <a:t>gõ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</a:rPr>
              <a:t>phím</a:t>
            </a:r>
            <a:endParaRPr lang="en-US" sz="38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800" b="1" i="1" dirty="0" err="1">
                <a:latin typeface="Times New Roman" pitchFamily="18" charset="0"/>
              </a:rPr>
              <a:t>Các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ngón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tay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đặt</a:t>
            </a:r>
            <a:r>
              <a:rPr lang="en-US" sz="3800" b="1" i="1" dirty="0">
                <a:latin typeface="Times New Roman" pitchFamily="18" charset="0"/>
              </a:rPr>
              <a:t> ở </a:t>
            </a:r>
            <a:r>
              <a:rPr lang="en-US" sz="3800" b="1" i="1" dirty="0" err="1">
                <a:latin typeface="Times New Roman" pitchFamily="18" charset="0"/>
              </a:rPr>
              <a:t>vị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trí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nào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thì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gõ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phím</a:t>
            </a:r>
            <a:r>
              <a:rPr lang="en-US" sz="3800" b="1" i="1" dirty="0">
                <a:latin typeface="Times New Roman" pitchFamily="18" charset="0"/>
              </a:rPr>
              <a:t> ở </a:t>
            </a:r>
            <a:r>
              <a:rPr lang="en-US" sz="3800" b="1" i="1" dirty="0" err="1">
                <a:latin typeface="Times New Roman" pitchFamily="18" charset="0"/>
              </a:rPr>
              <a:t>vị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trí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đó</a:t>
            </a:r>
            <a:r>
              <a:rPr lang="en-US" sz="3800" b="1" i="1" dirty="0">
                <a:latin typeface="Times New Roman" pitchFamily="18" charset="0"/>
              </a:rPr>
              <a:t>. </a:t>
            </a:r>
            <a:r>
              <a:rPr lang="en-US" sz="3800" b="1" i="1" dirty="0" err="1">
                <a:latin typeface="Times New Roman" pitchFamily="18" charset="0"/>
              </a:rPr>
              <a:t>Hai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ngón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cái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chỉ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dùng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để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gõ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phím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khoảng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cách</a:t>
            </a:r>
            <a:endParaRPr lang="en-US" sz="3800" b="1" i="1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800" b="1" i="1" u="sng" dirty="0" err="1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sz="3800" b="1" i="1" u="sng" dirty="0">
                <a:solidFill>
                  <a:srgbClr val="FF0000"/>
                </a:solidFill>
                <a:latin typeface="Times New Roman" pitchFamily="18" charset="0"/>
              </a:rPr>
              <a:t> ý: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Sau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khi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gõ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xong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phím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</a:rPr>
              <a:t>G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và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3800" b="1" i="1" dirty="0">
                <a:latin typeface="Times New Roman" pitchFamily="18" charset="0"/>
              </a:rPr>
              <a:t>, </a:t>
            </a:r>
            <a:r>
              <a:rPr lang="en-US" sz="3800" b="1" i="1" dirty="0" err="1">
                <a:latin typeface="Times New Roman" pitchFamily="18" charset="0"/>
              </a:rPr>
              <a:t>phải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đưa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các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ngón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tay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về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phím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xuất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phát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là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phím</a:t>
            </a:r>
            <a:r>
              <a:rPr lang="en-US" sz="3800" b="1" i="1" dirty="0">
                <a:solidFill>
                  <a:srgbClr val="66FF66"/>
                </a:solidFill>
                <a:latin typeface="Times New Roman" pitchFamily="18" charset="0"/>
              </a:rPr>
              <a:t> 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và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</a:rPr>
              <a:t>J</a:t>
            </a:r>
            <a:r>
              <a:rPr lang="en-US" sz="3800" b="1" i="1" dirty="0">
                <a:latin typeface="Times New Roman" pitchFamily="18" charset="0"/>
              </a:rPr>
              <a:t>. </a:t>
            </a:r>
          </a:p>
        </p:txBody>
      </p: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1298490" y="611729"/>
            <a:ext cx="6923601" cy="812800"/>
            <a:chOff x="720" y="240"/>
            <a:chExt cx="4752" cy="505"/>
          </a:xfrm>
        </p:grpSpPr>
        <p:sp>
          <p:nvSpPr>
            <p:cNvPr id="4" name="AutoShape 23" descr="White marble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5" name="Text Box 26" descr="White marble"/>
            <p:cNvSpPr txBox="1">
              <a:spLocks noChangeArrowheads="1"/>
            </p:cNvSpPr>
            <p:nvPr/>
          </p:nvSpPr>
          <p:spPr bwMode="gray">
            <a:xfrm>
              <a:off x="1101" y="296"/>
              <a:ext cx="3983" cy="40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600" b="1" u="sng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A.HOẠT ĐỘNG CƠ BẢN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388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487991" y="1747153"/>
            <a:ext cx="85344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2.Cách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bàn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phím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34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/>
            <a:endParaRPr lang="en-US" sz="3400" b="1" i="1" dirty="0">
              <a:latin typeface="Times New Roman" pitchFamily="18" charset="0"/>
            </a:endParaRPr>
          </a:p>
          <a:p>
            <a:pPr algn="just"/>
            <a:endParaRPr lang="en-US" sz="3400" b="1" i="1" dirty="0">
              <a:latin typeface="Times New Roman" pitchFamily="18" charset="0"/>
            </a:endParaRPr>
          </a:p>
          <a:p>
            <a:pPr algn="just"/>
            <a:endParaRPr lang="en-US" sz="3400" b="1" i="1" dirty="0">
              <a:latin typeface="Times New Roman" pitchFamily="18" charset="0"/>
            </a:endParaRPr>
          </a:p>
          <a:p>
            <a:pPr algn="just"/>
            <a:r>
              <a:rPr lang="en-US" sz="3400" b="1" i="1" dirty="0">
                <a:latin typeface="Times New Roman" pitchFamily="18" charset="0"/>
              </a:rPr>
              <a:t>- </a:t>
            </a:r>
            <a:r>
              <a:rPr lang="en-US" sz="3400" b="1" i="1" dirty="0" err="1">
                <a:latin typeface="Times New Roman" pitchFamily="18" charset="0"/>
              </a:rPr>
              <a:t>Đặt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ngón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trỏ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của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tay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trái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lên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phím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có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gai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sz="3400" b="1" i="1" dirty="0">
                <a:latin typeface="Times New Roman" pitchFamily="18" charset="0"/>
              </a:rPr>
              <a:t>, </a:t>
            </a:r>
            <a:r>
              <a:rPr lang="en-US" sz="3400" b="1" i="1" dirty="0" err="1">
                <a:latin typeface="Times New Roman" pitchFamily="18" charset="0"/>
              </a:rPr>
              <a:t>các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ngón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tay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còn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lại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đặt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lên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các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phím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3400" b="1" i="1" dirty="0">
                <a:latin typeface="Times New Roman" pitchFamily="18" charset="0"/>
              </a:rPr>
              <a:t>,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</a:rPr>
              <a:t> S</a:t>
            </a:r>
            <a:r>
              <a:rPr lang="en-US" sz="3400" b="1" i="1" dirty="0">
                <a:latin typeface="Times New Roman" pitchFamily="18" charset="0"/>
              </a:rPr>
              <a:t>,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</a:rPr>
              <a:t> D</a:t>
            </a:r>
            <a:r>
              <a:rPr lang="en-US" sz="3400" b="1" i="1" dirty="0">
                <a:solidFill>
                  <a:srgbClr val="66FF66"/>
                </a:solidFill>
                <a:latin typeface="Times New Roman" pitchFamily="18" charset="0"/>
              </a:rPr>
              <a:t>.</a:t>
            </a:r>
          </a:p>
          <a:p>
            <a:pPr algn="just"/>
            <a:r>
              <a:rPr lang="en-US" sz="3400" b="1" i="1" dirty="0">
                <a:latin typeface="Times New Roman" pitchFamily="18" charset="0"/>
              </a:rPr>
              <a:t>- </a:t>
            </a:r>
            <a:r>
              <a:rPr lang="en-US" sz="3400" b="1" i="1" dirty="0" err="1">
                <a:latin typeface="Times New Roman" pitchFamily="18" charset="0"/>
              </a:rPr>
              <a:t>Đặt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ngón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trỏ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của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tay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phải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lên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phím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có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gai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</a:rPr>
              <a:t>J</a:t>
            </a:r>
            <a:r>
              <a:rPr lang="en-US" sz="3400" b="1" i="1" dirty="0">
                <a:latin typeface="Times New Roman" pitchFamily="18" charset="0"/>
              </a:rPr>
              <a:t>, </a:t>
            </a:r>
            <a:r>
              <a:rPr lang="en-US" sz="3400" b="1" i="1" dirty="0" err="1">
                <a:latin typeface="Times New Roman" pitchFamily="18" charset="0"/>
              </a:rPr>
              <a:t>các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ngón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tay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còn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lại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đặt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lên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các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phím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</a:rPr>
              <a:t>K</a:t>
            </a:r>
            <a:r>
              <a:rPr lang="en-US" sz="3400" b="1" i="1" dirty="0">
                <a:solidFill>
                  <a:srgbClr val="66FF66"/>
                </a:solidFill>
                <a:latin typeface="Times New Roman" pitchFamily="18" charset="0"/>
              </a:rPr>
              <a:t>, 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en-US" sz="3400" b="1" i="1" dirty="0">
                <a:solidFill>
                  <a:srgbClr val="66FF66"/>
                </a:solidFill>
                <a:latin typeface="Times New Roman" pitchFamily="18" charset="0"/>
              </a:rPr>
              <a:t>, 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</a:rPr>
              <a:t>;</a:t>
            </a:r>
            <a:r>
              <a:rPr lang="en-US" sz="3400" b="1" i="1" dirty="0">
                <a:latin typeface="Times New Roman" pitchFamily="18" charset="0"/>
              </a:rPr>
              <a:t>.</a:t>
            </a:r>
            <a:endParaRPr lang="en-US" sz="3400" b="1" dirty="0">
              <a:latin typeface="Times New Roman" pitchFamily="18" charset="0"/>
            </a:endParaRPr>
          </a:p>
        </p:txBody>
      </p:sp>
      <p:pic>
        <p:nvPicPr>
          <p:cNvPr id="2102" name="Picture 5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590800"/>
            <a:ext cx="6553200" cy="838200"/>
          </a:xfrm>
          <a:noFill/>
        </p:spPr>
      </p:pic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1298490" y="611729"/>
            <a:ext cx="6923601" cy="812800"/>
            <a:chOff x="720" y="240"/>
            <a:chExt cx="4752" cy="505"/>
          </a:xfrm>
        </p:grpSpPr>
        <p:sp>
          <p:nvSpPr>
            <p:cNvPr id="6" name="AutoShape 23" descr="White marble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7" name="Text Box 26" descr="White marble"/>
            <p:cNvSpPr txBox="1">
              <a:spLocks noChangeArrowheads="1"/>
            </p:cNvSpPr>
            <p:nvPr/>
          </p:nvSpPr>
          <p:spPr bwMode="gray">
            <a:xfrm>
              <a:off x="1101" y="296"/>
              <a:ext cx="3983" cy="40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600" b="1" u="sng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A.HOẠT ĐỘNG CƠ BẢN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748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981200" y="457200"/>
            <a:ext cx="5181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</a:rPr>
              <a:t>hành</a:t>
            </a:r>
            <a:endParaRPr lang="en-US" sz="44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206980"/>
              </p:ext>
            </p:extLst>
          </p:nvPr>
        </p:nvGraphicFramePr>
        <p:xfrm>
          <a:off x="838200" y="1447800"/>
          <a:ext cx="7550427" cy="431073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7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7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81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98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0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CapsLock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Shift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Út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Enter, Shift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9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Q, A, Z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O, P, : , ?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9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W, S, X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út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983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 U, J, 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846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Trỏ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 I, K, &lt;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9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 Y, H, 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1CAAE13-B5B2-496A-837E-9D10EC0C54D9}"/>
              </a:ext>
            </a:extLst>
          </p:cNvPr>
          <p:cNvSpPr txBox="1"/>
          <p:nvPr/>
        </p:nvSpPr>
        <p:spPr>
          <a:xfrm>
            <a:off x="3207027" y="2971800"/>
            <a:ext cx="136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C8168-0F50-4223-B32A-9A35E0C7D1ED}"/>
              </a:ext>
            </a:extLst>
          </p:cNvPr>
          <p:cNvSpPr txBox="1"/>
          <p:nvPr/>
        </p:nvSpPr>
        <p:spPr>
          <a:xfrm>
            <a:off x="3207027" y="3500735"/>
            <a:ext cx="136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4CDAB0-9A3F-419C-8961-4EB185FEC76A}"/>
              </a:ext>
            </a:extLst>
          </p:cNvPr>
          <p:cNvSpPr txBox="1"/>
          <p:nvPr/>
        </p:nvSpPr>
        <p:spPr>
          <a:xfrm>
            <a:off x="858078" y="3962400"/>
            <a:ext cx="236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E, D, 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96D9FB-B408-4856-932D-A9B304E84D97}"/>
              </a:ext>
            </a:extLst>
          </p:cNvPr>
          <p:cNvSpPr txBox="1"/>
          <p:nvPr/>
        </p:nvSpPr>
        <p:spPr>
          <a:xfrm>
            <a:off x="838200" y="4424065"/>
            <a:ext cx="236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R, F, V ,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 T, G,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34A829-279A-4CF6-BB0E-9051A09CFD87}"/>
              </a:ext>
            </a:extLst>
          </p:cNvPr>
          <p:cNvSpPr txBox="1"/>
          <p:nvPr/>
        </p:nvSpPr>
        <p:spPr>
          <a:xfrm>
            <a:off x="6783458" y="2520074"/>
            <a:ext cx="136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A14A4E-9757-437D-A0C3-E0BAE630879E}"/>
              </a:ext>
            </a:extLst>
          </p:cNvPr>
          <p:cNvSpPr txBox="1"/>
          <p:nvPr/>
        </p:nvSpPr>
        <p:spPr>
          <a:xfrm>
            <a:off x="6712227" y="3043535"/>
            <a:ext cx="136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CA57B-ADE4-44DA-ADB4-581FD3CB6521}"/>
              </a:ext>
            </a:extLst>
          </p:cNvPr>
          <p:cNvSpPr txBox="1"/>
          <p:nvPr/>
        </p:nvSpPr>
        <p:spPr>
          <a:xfrm>
            <a:off x="4610100" y="3500735"/>
            <a:ext cx="182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 O, L, 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153605-C80B-4E73-8F3C-55137F758342}"/>
              </a:ext>
            </a:extLst>
          </p:cNvPr>
          <p:cNvSpPr txBox="1"/>
          <p:nvPr/>
        </p:nvSpPr>
        <p:spPr>
          <a:xfrm>
            <a:off x="6712226" y="3962399"/>
            <a:ext cx="136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B5EA22-52B7-4C04-87E6-90C6F5B1BF9F}"/>
              </a:ext>
            </a:extLst>
          </p:cNvPr>
          <p:cNvSpPr txBox="1"/>
          <p:nvPr/>
        </p:nvSpPr>
        <p:spPr>
          <a:xfrm>
            <a:off x="6756954" y="4577474"/>
            <a:ext cx="136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47234D-5DF7-4DB9-BADE-9B1327FD8BB8}"/>
              </a:ext>
            </a:extLst>
          </p:cNvPr>
          <p:cNvSpPr txBox="1"/>
          <p:nvPr/>
        </p:nvSpPr>
        <p:spPr>
          <a:xfrm>
            <a:off x="6705600" y="5257800"/>
            <a:ext cx="136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11" grpId="0"/>
      <p:bldP spid="6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Oval 4"/>
          <p:cNvSpPr>
            <a:spLocks noChangeArrowheads="1"/>
          </p:cNvSpPr>
          <p:nvPr/>
        </p:nvSpPr>
        <p:spPr bwMode="auto">
          <a:xfrm>
            <a:off x="838200" y="4953000"/>
            <a:ext cx="914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A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743200"/>
            <a:ext cx="15240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16002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16764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17478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228600" y="1233869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word</a:t>
            </a:r>
          </a:p>
        </p:txBody>
      </p:sp>
      <p:sp>
        <p:nvSpPr>
          <p:cNvPr id="13321" name="Oval 4"/>
          <p:cNvSpPr>
            <a:spLocks noChangeArrowheads="1"/>
          </p:cNvSpPr>
          <p:nvPr/>
        </p:nvSpPr>
        <p:spPr bwMode="auto">
          <a:xfrm>
            <a:off x="3124200" y="4953000"/>
            <a:ext cx="914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B</a:t>
            </a:r>
          </a:p>
        </p:txBody>
      </p:sp>
      <p:sp>
        <p:nvSpPr>
          <p:cNvPr id="13322" name="Oval 4"/>
          <p:cNvSpPr>
            <a:spLocks noChangeArrowheads="1"/>
          </p:cNvSpPr>
          <p:nvPr/>
        </p:nvSpPr>
        <p:spPr bwMode="auto">
          <a:xfrm>
            <a:off x="5410200" y="4953000"/>
            <a:ext cx="914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C</a:t>
            </a:r>
          </a:p>
        </p:txBody>
      </p:sp>
      <p:sp>
        <p:nvSpPr>
          <p:cNvPr id="13323" name="Oval 4"/>
          <p:cNvSpPr>
            <a:spLocks noChangeArrowheads="1"/>
          </p:cNvSpPr>
          <p:nvPr/>
        </p:nvSpPr>
        <p:spPr bwMode="auto">
          <a:xfrm>
            <a:off x="7924800" y="4953000"/>
            <a:ext cx="914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D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724400" y="2514600"/>
            <a:ext cx="2514600" cy="2362200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" name="Group 73">
            <a:extLst>
              <a:ext uri="{FF2B5EF4-FFF2-40B4-BE49-F238E27FC236}">
                <a16:creationId xmlns:a16="http://schemas.microsoft.com/office/drawing/2014/main" id="{40B16E38-4A31-4DC6-B135-00F1EFEB0BA9}"/>
              </a:ext>
            </a:extLst>
          </p:cNvPr>
          <p:cNvGrpSpPr>
            <a:grpSpLocks/>
          </p:cNvGrpSpPr>
          <p:nvPr/>
        </p:nvGrpSpPr>
        <p:grpSpPr bwMode="auto">
          <a:xfrm>
            <a:off x="1262599" y="217557"/>
            <a:ext cx="6923601" cy="812800"/>
            <a:chOff x="720" y="240"/>
            <a:chExt cx="4752" cy="505"/>
          </a:xfrm>
        </p:grpSpPr>
        <p:sp>
          <p:nvSpPr>
            <p:cNvPr id="16" name="AutoShape 23" descr="White marble">
              <a:extLst>
                <a:ext uri="{FF2B5EF4-FFF2-40B4-BE49-F238E27FC236}">
                  <a16:creationId xmlns:a16="http://schemas.microsoft.com/office/drawing/2014/main" id="{BAB7559F-0282-461C-AD12-B1AD6BFC56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7" name="Text Box 26" descr="White marble">
              <a:extLst>
                <a:ext uri="{FF2B5EF4-FFF2-40B4-BE49-F238E27FC236}">
                  <a16:creationId xmlns:a16="http://schemas.microsoft.com/office/drawing/2014/main" id="{29908AF9-D9C9-4A22-A5A9-7703860345B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01" y="296"/>
              <a:ext cx="3983" cy="402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600" b="1" u="sng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CỦNG CỐ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68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27625"/>
            <a:ext cx="16002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381000" y="1506537"/>
            <a:ext cx="8763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esc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caps lock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Tab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Enter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81000" y="5105400"/>
            <a:ext cx="609600" cy="838200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7" y="5240337"/>
            <a:ext cx="20812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3868737"/>
            <a:ext cx="19145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7" y="3376612"/>
            <a:ext cx="8556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7" y="4554537"/>
            <a:ext cx="1476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3">
            <a:extLst>
              <a:ext uri="{FF2B5EF4-FFF2-40B4-BE49-F238E27FC236}">
                <a16:creationId xmlns:a16="http://schemas.microsoft.com/office/drawing/2014/main" id="{E06A6F51-61AA-4CC4-A0D0-23194494C252}"/>
              </a:ext>
            </a:extLst>
          </p:cNvPr>
          <p:cNvGrpSpPr>
            <a:grpSpLocks/>
          </p:cNvGrpSpPr>
          <p:nvPr/>
        </p:nvGrpSpPr>
        <p:grpSpPr bwMode="auto">
          <a:xfrm>
            <a:off x="1262599" y="217557"/>
            <a:ext cx="6923601" cy="812800"/>
            <a:chOff x="720" y="240"/>
            <a:chExt cx="4752" cy="505"/>
          </a:xfrm>
        </p:grpSpPr>
        <p:sp>
          <p:nvSpPr>
            <p:cNvPr id="13" name="AutoShape 23" descr="White marble">
              <a:extLst>
                <a:ext uri="{FF2B5EF4-FFF2-40B4-BE49-F238E27FC236}">
                  <a16:creationId xmlns:a16="http://schemas.microsoft.com/office/drawing/2014/main" id="{DCC25EDA-7E05-475C-BADE-2C2CB5D66F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5" name="Text Box 26" descr="White marble">
              <a:extLst>
                <a:ext uri="{FF2B5EF4-FFF2-40B4-BE49-F238E27FC236}">
                  <a16:creationId xmlns:a16="http://schemas.microsoft.com/office/drawing/2014/main" id="{645E06CC-D1D4-4E9F-B405-EE6F82A7B0D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01" y="296"/>
              <a:ext cx="3983" cy="402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600" b="1" u="sng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CỦNG CỐ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932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81&quot;/&gt;&lt;/object&gt;&lt;object type=&quot;3&quot; unique_id=&quot;10005&quot;&gt;&lt;property id=&quot;20148&quot; value=&quot;5&quot;/&gt;&lt;property id=&quot;20300&quot; value=&quot;Slide 2&quot;/&gt;&lt;property id=&quot;20307&quot; value=&quot;280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84&quot;/&gt;&lt;/object&gt;&lt;object type=&quot;3&quot; unique_id=&quot;10010&quot;&gt;&lt;property id=&quot;20148&quot; value=&quot;5&quot;/&gt;&lt;property id=&quot;20300&quot; value=&quot;Slide 8&quot;/&gt;&lt;property id=&quot;20307&quot; value=&quot;285&quot;/&gt;&lt;/object&gt;&lt;object type=&quot;3&quot; unique_id=&quot;10011&quot;&gt;&lt;property id=&quot;20148&quot; value=&quot;5&quot;/&gt;&lt;property id=&quot;20300&quot; value=&quot;Slide 14&quot;/&gt;&lt;property id=&quot;20307&quot; value=&quot;269&quot;/&gt;&lt;/object&gt;&lt;object type=&quot;3&quot; unique_id=&quot;10012&quot;&gt;&lt;property id=&quot;20148&quot; value=&quot;5&quot;/&gt;&lt;property id=&quot;20300&quot; value=&quot;Slide 15&quot;/&gt;&lt;property id=&quot;20307&quot; value=&quot;283&quot;/&gt;&lt;/object&gt;&lt;object type=&quot;3&quot; unique_id=&quot;10013&quot;&gt;&lt;property id=&quot;20148&quot; value=&quot;5&quot;/&gt;&lt;property id=&quot;20300&quot; value=&quot;Slide 16&quot;/&gt;&lt;property id=&quot;20307&quot; value=&quot;266&quot;/&gt;&lt;/object&gt;&lt;object type=&quot;3&quot; unique_id=&quot;10014&quot;&gt;&lt;property id=&quot;20148&quot; value=&quot;5&quot;/&gt;&lt;property id=&quot;20300&quot; value=&quot;Slide 27&quot;/&gt;&lt;property id=&quot;20307&quot; value=&quot;278&quot;/&gt;&lt;/object&gt;&lt;object type=&quot;3&quot; unique_id=&quot;10813&quot;&gt;&lt;property id=&quot;20148&quot; value=&quot;5&quot;/&gt;&lt;property id=&quot;20300&quot; value=&quot;Slide 3&quot;/&gt;&lt;property id=&quot;20307&quot; value=&quot;288&quot;/&gt;&lt;/object&gt;&lt;object type=&quot;3&quot; unique_id=&quot;10814&quot;&gt;&lt;property id=&quot;20148&quot; value=&quot;5&quot;/&gt;&lt;property id=&quot;20300&quot; value=&quot;Slide 5&quot;/&gt;&lt;property id=&quot;20307&quot; value=&quot;286&quot;/&gt;&lt;/object&gt;&lt;object type=&quot;3&quot; unique_id=&quot;10815&quot;&gt;&lt;property id=&quot;20148&quot; value=&quot;5&quot;/&gt;&lt;property id=&quot;20300&quot; value=&quot;Slide 6&quot;/&gt;&lt;property id=&quot;20307&quot; value=&quot;287&quot;/&gt;&lt;/object&gt;&lt;object type=&quot;3&quot; unique_id=&quot;10816&quot;&gt;&lt;property id=&quot;20148&quot; value=&quot;5&quot;/&gt;&lt;property id=&quot;20300&quot; value=&quot;Slide 9 - &amp;quot;Bài tập củng cố&amp;quot;&quot;/&gt;&lt;property id=&quot;20307&quot; value=&quot;289&quot;/&gt;&lt;/object&gt;&lt;object type=&quot;3&quot; unique_id=&quot;10817&quot;&gt;&lt;property id=&quot;20148&quot; value=&quot;5&quot;/&gt;&lt;property id=&quot;20300&quot; value=&quot;Slide 10 - &amp;quot;Bài tập &amp;quot;&quot;/&gt;&lt;property id=&quot;20307&quot; value=&quot;290&quot;/&gt;&lt;/object&gt;&lt;object type=&quot;3&quot; unique_id=&quot;10818&quot;&gt;&lt;property id=&quot;20148&quot; value=&quot;5&quot;/&gt;&lt;property id=&quot;20300&quot; value=&quot;Slide 11 - &amp;quot;Bài tập &amp;quot;&quot;/&gt;&lt;property id=&quot;20307&quot; value=&quot;291&quot;/&gt;&lt;/object&gt;&lt;object type=&quot;3&quot; unique_id=&quot;10819&quot;&gt;&lt;property id=&quot;20148&quot; value=&quot;5&quot;/&gt;&lt;property id=&quot;20300&quot; value=&quot;Slide 12&quot;/&gt;&lt;property id=&quot;20307&quot; value=&quot;292&quot;/&gt;&lt;/object&gt;&lt;object type=&quot;3&quot; unique_id=&quot;10820&quot;&gt;&lt;property id=&quot;20148&quot; value=&quot;5&quot;/&gt;&lt;property id=&quot;20300&quot; value=&quot;Slide 13&quot;/&gt;&lt;property id=&quot;20307&quot; value=&quot;293&quot;/&gt;&lt;/object&gt;&lt;object type=&quot;3&quot; unique_id=&quot;10821&quot;&gt;&lt;property id=&quot;20148&quot; value=&quot;5&quot;/&gt;&lt;property id=&quot;20300&quot; value=&quot;Slide 17&quot;/&gt;&lt;property id=&quot;20307&quot; value=&quot;299&quot;/&gt;&lt;/object&gt;&lt;object type=&quot;3&quot; unique_id=&quot;10822&quot;&gt;&lt;property id=&quot;20148&quot; value=&quot;5&quot;/&gt;&lt;property id=&quot;20300&quot; value=&quot;Slide 18&quot;/&gt;&lt;property id=&quot;20307&quot; value=&quot;298&quot;/&gt;&lt;/object&gt;&lt;object type=&quot;3&quot; unique_id=&quot;10823&quot;&gt;&lt;property id=&quot;20148&quot; value=&quot;5&quot;/&gt;&lt;property id=&quot;20300&quot; value=&quot;Slide 19&quot;/&gt;&lt;property id=&quot;20307&quot; value=&quot;300&quot;/&gt;&lt;/object&gt;&lt;object type=&quot;3&quot; unique_id=&quot;10824&quot;&gt;&lt;property id=&quot;20148&quot; value=&quot;5&quot;/&gt;&lt;property id=&quot;20300&quot; value=&quot;Slide 20&quot;/&gt;&lt;property id=&quot;20307&quot; value=&quot;301&quot;/&gt;&lt;/object&gt;&lt;object type=&quot;3&quot; unique_id=&quot;10825&quot;&gt;&lt;property id=&quot;20148&quot; value=&quot;5&quot;/&gt;&lt;property id=&quot;20300&quot; value=&quot;Slide 21&quot;/&gt;&lt;property id=&quot;20307&quot; value=&quot;303&quot;/&gt;&lt;/object&gt;&lt;object type=&quot;3&quot; unique_id=&quot;10826&quot;&gt;&lt;property id=&quot;20148&quot; value=&quot;5&quot;/&gt;&lt;property id=&quot;20300&quot; value=&quot;Slide 22&quot;/&gt;&lt;property id=&quot;20307&quot; value=&quot;302&quot;/&gt;&lt;/object&gt;&lt;object type=&quot;3&quot; unique_id=&quot;10827&quot;&gt;&lt;property id=&quot;20148&quot; value=&quot;5&quot;/&gt;&lt;property id=&quot;20300&quot; value=&quot;Slide 23&quot;/&gt;&lt;property id=&quot;20307&quot; value=&quot;297&quot;/&gt;&lt;/object&gt;&lt;object type=&quot;3&quot; unique_id=&quot;10828&quot;&gt;&lt;property id=&quot;20148&quot; value=&quot;5&quot;/&gt;&lt;property id=&quot;20300&quot; value=&quot;Slide 24&quot;/&gt;&lt;property id=&quot;20307&quot; value=&quot;296&quot;/&gt;&lt;/object&gt;&lt;object type=&quot;3&quot; unique_id=&quot;10829&quot;&gt;&lt;property id=&quot;20148&quot; value=&quot;5&quot;/&gt;&lt;property id=&quot;20300&quot; value=&quot;Slide 25&quot;/&gt;&lt;property id=&quot;20307&quot; value=&quot;295&quot;/&gt;&lt;/object&gt;&lt;object type=&quot;3&quot; unique_id=&quot;10830&quot;&gt;&lt;property id=&quot;20148&quot; value=&quot;5&quot;/&gt;&lt;property id=&quot;20300&quot; value=&quot;Slide 26&quot;/&gt;&lt;property id=&quot;20307&quot; value=&quot;294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2333</TotalTime>
  <Words>758</Words>
  <Application>Microsoft Office PowerPoint</Application>
  <PresentationFormat>On-screen Show (4:3)</PresentationFormat>
  <Paragraphs>124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Mobile:9096380624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TomJP</dc:creator>
  <cp:lastModifiedBy>Thuy Lee</cp:lastModifiedBy>
  <cp:revision>403</cp:revision>
  <dcterms:created xsi:type="dcterms:W3CDTF">2010-11-06T08:36:54Z</dcterms:created>
  <dcterms:modified xsi:type="dcterms:W3CDTF">2018-11-04T13:09:17Z</dcterms:modified>
</cp:coreProperties>
</file>