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2" r:id="rId7"/>
  </p:sldMasterIdLst>
  <p:notesMasterIdLst>
    <p:notesMasterId r:id="rId42"/>
  </p:notesMasterIdLst>
  <p:sldIdLst>
    <p:sldId id="257" r:id="rId8"/>
    <p:sldId id="258" r:id="rId9"/>
    <p:sldId id="259" r:id="rId10"/>
    <p:sldId id="261" r:id="rId11"/>
    <p:sldId id="256" r:id="rId12"/>
    <p:sldId id="262" r:id="rId13"/>
    <p:sldId id="260" r:id="rId14"/>
    <p:sldId id="263" r:id="rId15"/>
    <p:sldId id="264" r:id="rId16"/>
    <p:sldId id="266" r:id="rId17"/>
    <p:sldId id="267" r:id="rId18"/>
    <p:sldId id="268" r:id="rId19"/>
    <p:sldId id="270" r:id="rId20"/>
    <p:sldId id="271" r:id="rId21"/>
    <p:sldId id="272" r:id="rId22"/>
    <p:sldId id="273" r:id="rId23"/>
    <p:sldId id="274" r:id="rId24"/>
    <p:sldId id="275" r:id="rId25"/>
    <p:sldId id="276" r:id="rId26"/>
    <p:sldId id="277" r:id="rId27"/>
    <p:sldId id="278" r:id="rId28"/>
    <p:sldId id="280" r:id="rId29"/>
    <p:sldId id="282" r:id="rId30"/>
    <p:sldId id="283" r:id="rId31"/>
    <p:sldId id="284" r:id="rId32"/>
    <p:sldId id="285" r:id="rId33"/>
    <p:sldId id="286" r:id="rId34"/>
    <p:sldId id="287" r:id="rId35"/>
    <p:sldId id="297" r:id="rId36"/>
    <p:sldId id="289" r:id="rId37"/>
    <p:sldId id="290"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9" autoAdjust="0"/>
    <p:restoredTop sz="95332" autoAdjust="0"/>
  </p:normalViewPr>
  <p:slideViewPr>
    <p:cSldViewPr snapToGrid="0">
      <p:cViewPr varScale="1">
        <p:scale>
          <a:sx n="71" d="100"/>
          <a:sy n="71" d="100"/>
        </p:scale>
        <p:origin x="9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E1339-E207-4B09-9758-2A56CADB1109}"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E8A7A-0816-4500-9D4A-55A8BB157B70}" type="slidenum">
              <a:rPr lang="en-US" smtClean="0"/>
              <a:t>‹#›</a:t>
            </a:fld>
            <a:endParaRPr lang="en-US"/>
          </a:p>
        </p:txBody>
      </p:sp>
    </p:spTree>
    <p:extLst>
      <p:ext uri="{BB962C8B-B14F-4D97-AF65-F5344CB8AC3E}">
        <p14:creationId xmlns:p14="http://schemas.microsoft.com/office/powerpoint/2010/main" val="302422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1</a:t>
            </a:r>
            <a:r>
              <a:rPr lang="en-US" sz="1200" b="1" smtClean="0">
                <a:solidFill>
                  <a:srgbClr val="0000FF"/>
                </a:solidFill>
                <a:latin typeface="Times New Roman" pitchFamily="18" charset="0"/>
              </a:rPr>
              <a:t>: Đồng bằng Bắc Bộ do phù sa những sông nào bồi đắp nên? Được hình thành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2</a:t>
            </a:r>
            <a:r>
              <a:rPr lang="en-US" sz="1200" b="1" smtClean="0">
                <a:solidFill>
                  <a:srgbClr val="0000FF"/>
                </a:solidFill>
                <a:latin typeface="Times New Roman" pitchFamily="18" charset="0"/>
              </a:rPr>
              <a:t>: Đồng bằng Bắc Bộ có diện tích lớn thứ mấy trong các đồng bằng của nước ta? </a:t>
            </a:r>
            <a:r>
              <a:rPr lang="en-US" sz="1200" b="1" smtClean="0">
                <a:solidFill>
                  <a:srgbClr val="0000FF"/>
                </a:solidFill>
              </a:rPr>
              <a:t>Diện tích khoảng bao nhiêu?</a:t>
            </a:r>
            <a:endParaRPr lang="en-US" sz="1200" b="1" smtClean="0">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3</a:t>
            </a:r>
            <a:r>
              <a:rPr lang="en-US" sz="1200" b="1" smtClean="0">
                <a:solidFill>
                  <a:srgbClr val="0000FF"/>
                </a:solidFill>
                <a:latin typeface="Times New Roman" pitchFamily="18" charset="0"/>
              </a:rPr>
              <a:t>: Địa hình (bề mặt) của đồng bằng có đặc điểm gì? </a:t>
            </a:r>
          </a:p>
          <a:p>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5</a:t>
            </a:fld>
            <a:endParaRPr lang="en-US"/>
          </a:p>
        </p:txBody>
      </p:sp>
    </p:spTree>
    <p:extLst>
      <p:ext uri="{BB962C8B-B14F-4D97-AF65-F5344CB8AC3E}">
        <p14:creationId xmlns:p14="http://schemas.microsoft.com/office/powerpoint/2010/main" val="40620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do phù sa 2 con sông lớn nhất miền Bắc tạo thành. Đó là sông Hồng và sông Thái Bình.</a:t>
            </a:r>
          </a:p>
          <a:p>
            <a:r>
              <a:rPr lang="vi-VN" baseline="0" smtClean="0"/>
              <a:t>Vậy theo các em, phù sa là gì?</a:t>
            </a:r>
          </a:p>
          <a:p>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vật liệu tạo nên các dạng địa hình bồi tích ở vùng hạ lưu sông (đồng bằng). </a:t>
            </a:r>
          </a:p>
          <a:p>
            <a:r>
              <a:rPr lang="vi-VN" sz="1200" b="0" i="0" kern="1200" smtClean="0">
                <a:solidFill>
                  <a:schemeClr val="tx1"/>
                </a:solidFill>
                <a:effectLst/>
                <a:latin typeface="+mn-lt"/>
                <a:ea typeface="+mn-ea"/>
                <a:cs typeface="+mn-cs"/>
              </a:rPr>
              <a:t>Phù</a:t>
            </a:r>
            <a:r>
              <a:rPr lang="vi-VN" sz="1200" b="0" i="0" kern="1200" baseline="0" smtClean="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6</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7</a:t>
            </a:fld>
            <a:endParaRPr lang="en-US"/>
          </a:p>
        </p:txBody>
      </p:sp>
    </p:spTree>
    <p:extLst>
      <p:ext uri="{BB962C8B-B14F-4D97-AF65-F5344CB8AC3E}">
        <p14:creationId xmlns:p14="http://schemas.microsoft.com/office/powerpoint/2010/main" val="25888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62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4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70220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405360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11906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283428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818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27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9181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1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77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4384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5323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933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66949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76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810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453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CEEB32-E84E-441F-B720-222C98D9E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346CEE3-66CC-49A1-9ABF-C20C83B80D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1EC5174-B496-435A-BCE0-BCE7E7CD954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BD2B82AB-D66F-4B9A-92F7-C10068FB90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AE0EBBA-3C8A-4B84-A7AD-E919EB04D3F2}"/>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1546296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55D393C-9AA1-4EC0-86FD-B8C2A700F1C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842D217-7628-4E29-A29A-F915DE169E8C}"/>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D59B96D5-2F47-49B2-B474-7E8067E1FC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366B245-9B01-4DFE-9A81-A06D3B3CA897}"/>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6825923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2BAB82-4D93-40A3-82A1-6A94A6699D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A9D19F9-9F99-44A1-BE95-8C32E82889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27695B9-4422-42F2-A27F-2EC4D203A249}"/>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40E5C4FF-18E8-49BE-8890-3091406A54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961596-98F4-4552-BF09-458D11C861D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3320114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36B2A6-C06C-4E5F-AB60-322131E2D3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EE6CE69-A77E-4883-AFA1-126BE64E804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A502A71-C515-4510-89BB-788A9A11732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C35FD43-A5DE-4130-BD4A-3F9E6CCB09DB}"/>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74EB88A1-09C7-43F6-BFF4-44A2C67C04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5457A52-CDC1-4B4B-9AE3-A911012A417F}"/>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50898468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53088F-324B-4ACF-A74A-97320D5809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14C450F-763D-4FDE-A928-54BFF3AED6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3ACD320-0B4C-48D2-8590-80162FF658B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8A77AE3-0CA8-4DCC-AA02-F85AB14118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F40064C-F31B-48DA-A46D-87D1C955F3E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DB69340-262C-441D-B09C-4999ED7E01D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8" name="页脚占位符 7">
            <a:extLst>
              <a:ext uri="{FF2B5EF4-FFF2-40B4-BE49-F238E27FC236}">
                <a16:creationId xmlns:a16="http://schemas.microsoft.com/office/drawing/2014/main" xmlns="" id="{D005867D-5F06-4AC5-B718-6773B239A4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5C2B28A-A58D-48A4-9856-BBFA96A53D90}"/>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75288062"/>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16E49C-4FB6-4321-B352-3CC3A7C754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2850EF7-F67C-475D-9F6F-260B8A1832E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4" name="页脚占位符 3">
            <a:extLst>
              <a:ext uri="{FF2B5EF4-FFF2-40B4-BE49-F238E27FC236}">
                <a16:creationId xmlns:a16="http://schemas.microsoft.com/office/drawing/2014/main" xmlns="" id="{05D6286A-948F-457F-A6DB-2FC523929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FD36F80-1CAC-496D-8C64-78277B3753C4}"/>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02930748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E8CE19-8BBB-41C3-9324-1971E63F07EA}"/>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3" name="页脚占位符 2">
            <a:extLst>
              <a:ext uri="{FF2B5EF4-FFF2-40B4-BE49-F238E27FC236}">
                <a16:creationId xmlns:a16="http://schemas.microsoft.com/office/drawing/2014/main" xmlns="" id="{D23CAA78-C949-4E05-A978-40B3B5C399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9F6CC27-EC73-4688-9F57-F33795E409B8}"/>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23822421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EAEF61-BFC9-4575-B1AB-FE4F3237C231}"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1978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0EEB95-65A1-42BF-B483-0AAB7E5549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4316E5C-5315-4E05-8565-90F61767BC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D9FCDED-FF23-438C-A3C6-A444841318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F3DAAD7-A745-4B65-AEEE-EC67D711853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4E9F17C4-E817-4385-BECD-33FE0CD4E1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2AB6F93-C74A-4D97-B69F-919103917BA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9342458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6F261C-FEE3-4C6E-BDC0-03FC45D42A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C082C18-D726-48F0-858E-6E67A60EA3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7DB150-8B72-4AD2-BC19-9AEE17FC6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5CAFAF1-B887-41E7-8689-3E451330BBC6}"/>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C0155709-5F68-4811-8D47-041638E93A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7577CE-FC50-4638-8EF7-8DECB60C6FF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274435680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AC2C85-7FBF-40A9-9B33-D8F01D2802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37FC761-724C-4B43-A20E-6CC2C0ABE8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7D2B42B-2C12-4A0E-AACD-714CEF54722E}"/>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D926E36A-22DA-431D-958B-4F5D7221A2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B2023B5-C5D5-49D9-9030-FBBFA35C6AE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9786175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7650D18-02A4-4D85-B855-C7E32E969B2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76FA47-6860-4EA1-8CCC-733B656E9D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DBFBD7-7EC9-4D5D-88BB-918D858148A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D52368D9-F5EA-4CDD-A455-0E7ED7445A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095A32-F302-4D42-8FF9-00142A1F8025}"/>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1569179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spTree>
    <p:extLst>
      <p:ext uri="{BB962C8B-B14F-4D97-AF65-F5344CB8AC3E}">
        <p14:creationId xmlns:p14="http://schemas.microsoft.com/office/powerpoint/2010/main" val="1164736070"/>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9514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2840689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18169-A0A7-48B1-BFF7-B1FE32A5A7E6}"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3383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318169-A0A7-48B1-BFF7-B1FE32A5A7E6}"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68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318169-A0A7-48B1-BFF7-B1FE32A5A7E6}"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479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EAEF61-BFC9-4575-B1AB-FE4F3237C23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799604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318169-A0A7-48B1-BFF7-B1FE32A5A7E6}"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72613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18169-A0A7-48B1-BFF7-B1FE32A5A7E6}"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27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8816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74165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88860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87357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27654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77384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190308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6348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EAEF61-BFC9-4575-B1AB-FE4F3237C231}" type="datetimeFigureOut">
              <a:rPr lang="en-US" smtClean="0"/>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0250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662124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571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16834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870766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946908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48774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960951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48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401561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A9E6BA3-C478-4E39-BF83-1CCF670F37E6}"/>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xmlns=""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0442616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EAEF61-BFC9-4575-B1AB-FE4F3237C231}" type="datetimeFigureOut">
              <a:rPr lang="en-US" smtClean="0"/>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839624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830186-65DC-4768-83F5-6FADFB86FDC3}"/>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308001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9289877E-AB13-4EB8-8AB2-896D7D7B9D1A}"/>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307467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66DC948-7CD9-4CF2-BB59-60C951867CA2}"/>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0617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A4E449C-4E6B-4EB3-90CE-531083CD5957}"/>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8" name="页脚占位符 7">
            <a:extLst>
              <a:ext uri="{FF2B5EF4-FFF2-40B4-BE49-F238E27FC236}">
                <a16:creationId xmlns:a16="http://schemas.microsoft.com/office/drawing/2014/main" xmlns=""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8238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644751A5-13FF-413F-96FC-6FC931F56AEC}"/>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4" name="页脚占位符 3">
            <a:extLst>
              <a:ext uri="{FF2B5EF4-FFF2-40B4-BE49-F238E27FC236}">
                <a16:creationId xmlns:a16="http://schemas.microsoft.com/office/drawing/2014/main" xmlns=""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xmlns=""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xmlns="" id="{A29448CC-3732-475A-9F89-78028AFDD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xmlns="" id="{7B08AC0A-721D-4398-95C3-8FEE3376B0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Tree>
    <p:extLst>
      <p:ext uri="{BB962C8B-B14F-4D97-AF65-F5344CB8AC3E}">
        <p14:creationId xmlns:p14="http://schemas.microsoft.com/office/powerpoint/2010/main" val="30951992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图片 9">
            <a:extLst>
              <a:ext uri="{FF2B5EF4-FFF2-40B4-BE49-F238E27FC236}">
                <a16:creationId xmlns:a16="http://schemas.microsoft.com/office/drawing/2014/main" xmlns="" id="{07DF2DA1-DB0D-43D1-9B3B-FDFA457E45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xmlns="" id="{0AB739D7-1D53-479F-859D-B22DBB52CA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xmlns="" id="{04DD1A43-FBDA-4D19-97B5-FD6D43F2A9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Tree>
    <p:extLst>
      <p:ext uri="{BB962C8B-B14F-4D97-AF65-F5344CB8AC3E}">
        <p14:creationId xmlns:p14="http://schemas.microsoft.com/office/powerpoint/2010/main" val="26929949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0D264A4-B002-49ED-8ABA-AB19429A3037}"/>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5457598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CFF3E4D-28C6-4E0D-9437-04464645510F}"/>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6" name="页脚占位符 5">
            <a:extLst>
              <a:ext uri="{FF2B5EF4-FFF2-40B4-BE49-F238E27FC236}">
                <a16:creationId xmlns:a16="http://schemas.microsoft.com/office/drawing/2014/main" xmlns=""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8195860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B63620-1A70-447E-B4EB-832D237B3826}"/>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5640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559D88A-41E7-43F1-9EF7-8B0356BE56B5}"/>
              </a:ext>
            </a:extLst>
          </p:cNvPr>
          <p:cNvSpPr>
            <a:spLocks noGrp="1"/>
          </p:cNvSpPr>
          <p:nvPr>
            <p:ph type="dt" sz="half" idx="10"/>
          </p:nvPr>
        </p:nvSpPr>
        <p:spPr/>
        <p:txBody>
          <a:bodyPr/>
          <a:lstStyle/>
          <a:p>
            <a:fld id="{632953DF-B1B4-42B0-A667-181681EE5C8F}" type="datetimeFigureOut">
              <a:rPr lang="zh-CN" altLang="en-US" smtClean="0"/>
              <a:t>2021/11/19</a:t>
            </a:fld>
            <a:endParaRPr lang="zh-CN" altLang="en-US"/>
          </a:p>
        </p:txBody>
      </p:sp>
      <p:sp>
        <p:nvSpPr>
          <p:cNvPr id="5" name="页脚占位符 4">
            <a:extLst>
              <a:ext uri="{FF2B5EF4-FFF2-40B4-BE49-F238E27FC236}">
                <a16:creationId xmlns:a16="http://schemas.microsoft.com/office/drawing/2014/main" xmlns=""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5077356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AEF61-BFC9-4575-B1AB-FE4F3237C231}" type="datetimeFigureOut">
              <a:rPr lang="en-US" smtClean="0"/>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2354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02423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02521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AEF61-BFC9-4575-B1AB-FE4F3237C231}"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E0629-07B2-40FE-AB1D-9F3F212C7051}" type="slidenum">
              <a:rPr lang="en-US" smtClean="0"/>
              <a:t>‹#›</a:t>
            </a:fld>
            <a:endParaRPr lang="en-US"/>
          </a:p>
        </p:txBody>
      </p:sp>
    </p:spTree>
    <p:extLst>
      <p:ext uri="{BB962C8B-B14F-4D97-AF65-F5344CB8AC3E}">
        <p14:creationId xmlns:p14="http://schemas.microsoft.com/office/powerpoint/2010/main" val="17069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66182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09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18169-A0A7-48B1-BFF7-B1FE32A5A7E6}" type="datetimeFigureOut">
              <a:rPr lang="en-US" smtClean="0"/>
              <a:t>11/19/2021</a:t>
            </a:fld>
            <a:endParaRPr lang="en-US"/>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3713-0913-48B3-AA4C-A7D2EA37EDDA}" type="slidenum">
              <a:rPr lang="en-US" smtClean="0"/>
              <a:t>‹#›</a:t>
            </a:fld>
            <a:endParaRPr lang="en-US"/>
          </a:p>
        </p:txBody>
      </p:sp>
    </p:spTree>
    <p:extLst>
      <p:ext uri="{BB962C8B-B14F-4D97-AF65-F5344CB8AC3E}">
        <p14:creationId xmlns:p14="http://schemas.microsoft.com/office/powerpoint/2010/main" val="2036618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59157-02C9-42E9-8F5E-BE98AEE9BE1E}" type="datetimeFigureOut">
              <a:rPr lang="en-US" smtClean="0"/>
              <a:pPr/>
              <a:t>11/19/2021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BBB81-44A7-4609-809A-A53C2A5897DB}" type="slidenum">
              <a:rPr lang="en-US" smtClean="0"/>
              <a:pPr/>
              <a:t>‹#›</a:t>
            </a:fld>
            <a:endParaRPr lang="en-US"/>
          </a:p>
        </p:txBody>
      </p:sp>
    </p:spTree>
    <p:extLst>
      <p:ext uri="{BB962C8B-B14F-4D97-AF65-F5344CB8AC3E}">
        <p14:creationId xmlns:p14="http://schemas.microsoft.com/office/powerpoint/2010/main" val="2802282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14789"/>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2021/11/19</a:t>
            </a:fld>
            <a:endParaRPr lang="zh-CN" altLang="en-US" dirty="0"/>
          </a:p>
        </p:txBody>
      </p:sp>
      <p:sp>
        <p:nvSpPr>
          <p:cNvPr id="5" name="页脚占位符 4">
            <a:extLst>
              <a:ext uri="{FF2B5EF4-FFF2-40B4-BE49-F238E27FC236}">
                <a16:creationId xmlns:a16="http://schemas.microsoft.com/office/drawing/2014/main" xmlns=""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325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47.xml"/><Relationship Id="rId5" Type="http://schemas.openxmlformats.org/officeDocument/2006/relationships/image" Target="../media/image38.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4994" y="827315"/>
            <a:ext cx="9527177" cy="592182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EM ĐẾN VỚI TIẾT HỌC</a:t>
            </a:r>
            <a:endParaRPr kumimoji="0" 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44" y="2245581"/>
            <a:ext cx="5426312" cy="29590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1525"/>
            <a:ext cx="12192000" cy="1976475"/>
          </a:xfrm>
          <a:prstGeom prst="rect">
            <a:avLst/>
          </a:prstGeom>
        </p:spPr>
      </p:pic>
    </p:spTree>
    <p:extLst>
      <p:ext uri="{BB962C8B-B14F-4D97-AF65-F5344CB8AC3E}">
        <p14:creationId xmlns:p14="http://schemas.microsoft.com/office/powerpoint/2010/main" val="160266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829306"/>
            <a:ext cx="10115550" cy="2293705"/>
          </a:xfrm>
          <a:prstGeom prst="rect">
            <a:avLst/>
          </a:prstGeom>
        </p:spPr>
        <p:txBody>
          <a:bodyPr wrap="square">
            <a:spAutoFit/>
          </a:bodyPr>
          <a:lstStyle/>
          <a:p>
            <a:pPr lvl="0" algn="just">
              <a:lnSpc>
                <a:spcPct val="114000"/>
              </a:lnSpc>
            </a:pPr>
            <a:r>
              <a:rPr lang="en-US" sz="3200" b="1">
                <a:solidFill>
                  <a:srgbClr val="002060"/>
                </a:solidFill>
                <a:latin typeface="Times New Roman" pitchFamily="18" charset="0"/>
              </a:rPr>
              <a:t>Đồng bằng Bắc Bộ</a:t>
            </a:r>
            <a:r>
              <a:rPr lang="en-US" sz="3200">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nằm ở phía Bắc nước ta, có dạng hình tam giác. Đây là đồng bằng lớn thứ hai của nước ta, do sông Hồng</a:t>
            </a:r>
            <a:r>
              <a:rPr lang="en-US" sz="3200" b="1">
                <a:solidFill>
                  <a:srgbClr val="002060"/>
                </a:solidFill>
                <a:latin typeface="Times New Roman" pitchFamily="18" charset="0"/>
              </a:rPr>
              <a:t> và sông Thái Bình bồi đắp nên. </a:t>
            </a:r>
            <a:r>
              <a:rPr lang="en-US" sz="3200" b="1">
                <a:solidFill>
                  <a:srgbClr val="002060"/>
                </a:solidFill>
              </a:rPr>
              <a:t>Đồng bằng có địa khá bằng phẳng.</a:t>
            </a:r>
            <a:r>
              <a:rPr lang="en-US" sz="3200" b="1">
                <a:solidFill>
                  <a:srgbClr val="002060"/>
                </a:solidFill>
                <a:latin typeface="Times New Roman" pitchFamily="18" charset="0"/>
              </a:rPr>
              <a:t> </a:t>
            </a:r>
            <a:r>
              <a:rPr lang="en-US" sz="32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rPr>
              <a:t> </a:t>
            </a:r>
            <a:endParaRPr lang="en-US" sz="3200" b="1" dirty="0">
              <a:solidFill>
                <a:srgbClr val="002060"/>
              </a:solidFill>
            </a:endParaRPr>
          </a:p>
        </p:txBody>
      </p:sp>
      <p:sp>
        <p:nvSpPr>
          <p:cNvPr id="3" name="TextBox 2"/>
          <p:cNvSpPr txBox="1"/>
          <p:nvPr/>
        </p:nvSpPr>
        <p:spPr>
          <a:xfrm>
            <a:off x="1066800" y="847725"/>
            <a:ext cx="2676525" cy="769441"/>
          </a:xfrm>
          <a:prstGeom prst="rect">
            <a:avLst/>
          </a:prstGeom>
          <a:noFill/>
        </p:spPr>
        <p:txBody>
          <a:bodyPr wrap="square" rtlCol="0">
            <a:spAutoFit/>
          </a:bodyPr>
          <a:lstStyle/>
          <a:p>
            <a:r>
              <a:rPr lang="vi-VN" sz="4400" b="1" smtClean="0">
                <a:solidFill>
                  <a:srgbClr val="FF0000"/>
                </a:solidFill>
              </a:rPr>
              <a:t>Kết luận:</a:t>
            </a:r>
            <a:endParaRPr lang="en-US" sz="4400" b="1">
              <a:solidFill>
                <a:srgbClr val="FF0000"/>
              </a:solidFill>
            </a:endParaRPr>
          </a:p>
        </p:txBody>
      </p:sp>
    </p:spTree>
    <p:extLst>
      <p:ext uri="{BB962C8B-B14F-4D97-AF65-F5344CB8AC3E}">
        <p14:creationId xmlns:p14="http://schemas.microsoft.com/office/powerpoint/2010/main" val="19453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61443" name="Text Box 3"/>
          <p:cNvSpPr txBox="1">
            <a:spLocks noChangeArrowheads="1"/>
          </p:cNvSpPr>
          <p:nvPr/>
        </p:nvSpPr>
        <p:spPr bwMode="auto">
          <a:xfrm>
            <a:off x="6019799" y="3089000"/>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002060"/>
                </a:solidFill>
                <a:latin typeface="Times New Roman" pitchFamily="18" charset="0"/>
              </a:rPr>
              <a:t> -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nhiều</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như</a:t>
            </a:r>
            <a:r>
              <a:rPr lang="en-US" sz="2800" b="1" smtClean="0">
                <a:solidFill>
                  <a:srgbClr val="002060"/>
                </a:solidFill>
                <a:latin typeface="Times New Roman" pitchFamily="18" charset="0"/>
              </a:rPr>
              <a:t>:</a:t>
            </a:r>
            <a:r>
              <a:rPr lang="vi-VN" sz="2800" b="1" smtClean="0">
                <a:solidFill>
                  <a:srgbClr val="002060"/>
                </a:solidFill>
                <a:latin typeface="Times New Roman" pitchFamily="18" charset="0"/>
              </a:rPr>
              <a:t> </a:t>
            </a:r>
            <a:r>
              <a:rPr lang="en-US" sz="2800" b="1" smtClean="0">
                <a:solidFill>
                  <a:srgbClr val="FF0000"/>
                </a:solidFill>
                <a:latin typeface="Times New Roman" pitchFamily="18" charset="0"/>
              </a:rPr>
              <a:t>sông Hồng</a:t>
            </a:r>
            <a:r>
              <a:rPr lang="vi-VN" sz="2800" b="1" smtClean="0">
                <a:solidFill>
                  <a:srgbClr val="002060"/>
                </a:solidFill>
                <a:latin typeface="Times New Roman" pitchFamily="18" charset="0"/>
              </a:rPr>
              <a:t>,</a:t>
            </a:r>
            <a:r>
              <a:rPr lang="en-US" sz="2800" b="1" smtClean="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Cầu</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Đuống</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Đáy</a:t>
            </a:r>
            <a:r>
              <a:rPr lang="en-US" sz="2800" b="1" dirty="0">
                <a:solidFill>
                  <a:srgbClr val="002060"/>
                </a:solidFill>
                <a:latin typeface="Times New Roman" pitchFamily="18" charset="0"/>
              </a:rPr>
              <a:t>.</a:t>
            </a:r>
          </a:p>
        </p:txBody>
      </p:sp>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b="1" dirty="0" err="1">
                <a:solidFill>
                  <a:srgbClr val="FF0000"/>
                </a:solidFill>
                <a:latin typeface="Times New Roman" pitchFamily="18" charset="0"/>
              </a:rPr>
              <a:t>Lược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bằng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Bắc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Bộ</a:t>
            </a:r>
            <a:endParaRPr lang="en-US" sz="2400" b="1" dirty="0">
              <a:solidFill>
                <a:srgbClr val="FF0000"/>
              </a:solidFill>
              <a:latin typeface="Times New Roman" pitchFamily="18" charset="0"/>
            </a:endParaRPr>
          </a:p>
        </p:txBody>
      </p:sp>
      <p:sp>
        <p:nvSpPr>
          <p:cNvPr id="61446" name="Text Box 6"/>
          <p:cNvSpPr txBox="1">
            <a:spLocks noChangeArrowheads="1"/>
          </p:cNvSpPr>
          <p:nvPr/>
        </p:nvSpPr>
        <p:spPr bwMode="auto">
          <a:xfrm>
            <a:off x="6019800" y="1456211"/>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Quan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lược</a:t>
            </a:r>
            <a:r>
              <a:rPr lang="en-US" sz="2800" b="1" dirty="0">
                <a:solidFill>
                  <a:srgbClr val="FF0000"/>
                </a:solidFill>
                <a:latin typeface="Times New Roman" pitchFamily="18" charset="0"/>
              </a:rPr>
              <a:t> </a:t>
            </a:r>
            <a:r>
              <a:rPr lang="en-US" sz="2800" b="1" err="1">
                <a:solidFill>
                  <a:srgbClr val="FF0000"/>
                </a:solidFill>
                <a:latin typeface="Times New Roman" pitchFamily="18" charset="0"/>
              </a:rPr>
              <a:t>đồ</a:t>
            </a:r>
            <a:r>
              <a:rPr lang="en-US" sz="2800" b="1">
                <a:solidFill>
                  <a:srgbClr val="FF0000"/>
                </a:solidFill>
                <a:latin typeface="Times New Roman" pitchFamily="18" charset="0"/>
              </a:rPr>
              <a:t> </a:t>
            </a:r>
            <a:r>
              <a:rPr lang="vi-VN" sz="2800" b="1" smtClean="0">
                <a:solidFill>
                  <a:srgbClr val="FF0000"/>
                </a:solidFill>
                <a:latin typeface="Times New Roman" pitchFamily="18" charset="0"/>
              </a:rPr>
              <a:t>hình </a:t>
            </a:r>
            <a:r>
              <a:rPr lang="en-US" sz="2800" b="1" smtClean="0">
                <a:solidFill>
                  <a:srgbClr val="FF0000"/>
                </a:solidFill>
                <a:latin typeface="Times New Roman" pitchFamily="18" charset="0"/>
              </a:rPr>
              <a:t>1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hãy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tìm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số</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khác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552450" y="317212"/>
            <a:ext cx="7124700" cy="584775"/>
          </a:xfrm>
          <a:prstGeom prst="rect">
            <a:avLst/>
          </a:prstGeom>
          <a:noFill/>
        </p:spPr>
        <p:txBody>
          <a:bodyPr wrap="square" rtlCol="0">
            <a:spAutoFit/>
          </a:bodyPr>
          <a:lstStyle/>
          <a:p>
            <a:r>
              <a:rPr lang="vi-VN" sz="3200" b="1" smtClean="0">
                <a:solidFill>
                  <a:srgbClr val="FF0000"/>
                </a:solidFill>
              </a:rPr>
              <a:t>2. Sông ngòi và hệ thống đê ngăn lũ</a:t>
            </a:r>
            <a:endParaRPr lang="en-US" sz="3200" b="1">
              <a:solidFill>
                <a:srgbClr val="FF0000"/>
              </a:solidFill>
            </a:endParaRPr>
          </a:p>
        </p:txBody>
      </p:sp>
    </p:spTree>
    <p:extLst>
      <p:ext uri="{BB962C8B-B14F-4D97-AF65-F5344CB8AC3E}">
        <p14:creationId xmlns:p14="http://schemas.microsoft.com/office/powerpoint/2010/main" val="1497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43200" y="1044575"/>
            <a:ext cx="6858000" cy="5562600"/>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9" name="AutoShape 13"/>
          <p:cNvSpPr>
            <a:spLocks/>
          </p:cNvSpPr>
          <p:nvPr/>
        </p:nvSpPr>
        <p:spPr bwMode="auto">
          <a:xfrm>
            <a:off x="7937500" y="4810125"/>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16750" name="AutoShape 14"/>
          <p:cNvSpPr>
            <a:spLocks/>
          </p:cNvSpPr>
          <p:nvPr/>
        </p:nvSpPr>
        <p:spPr bwMode="auto">
          <a:xfrm>
            <a:off x="2667000" y="5638800"/>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16751" name="AutoShape 15"/>
          <p:cNvSpPr>
            <a:spLocks/>
          </p:cNvSpPr>
          <p:nvPr/>
        </p:nvSpPr>
        <p:spPr bwMode="auto">
          <a:xfrm>
            <a:off x="7924799" y="3276601"/>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16752" name="AutoShape 16"/>
          <p:cNvSpPr>
            <a:spLocks/>
          </p:cNvSpPr>
          <p:nvPr/>
        </p:nvSpPr>
        <p:spPr bwMode="auto">
          <a:xfrm>
            <a:off x="7162800" y="1273176"/>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16753" name="AutoShape 17"/>
          <p:cNvSpPr>
            <a:spLocks/>
          </p:cNvSpPr>
          <p:nvPr/>
        </p:nvSpPr>
        <p:spPr bwMode="auto">
          <a:xfrm>
            <a:off x="6934200" y="2339975"/>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26849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49"/>
                                        </p:tgtEl>
                                        <p:attrNameLst>
                                          <p:attrName>style.visibility</p:attrName>
                                        </p:attrNameLst>
                                      </p:cBhvr>
                                      <p:to>
                                        <p:strVal val="visible"/>
                                      </p:to>
                                    </p:set>
                                    <p:animEffect transition="in" filter="blinds(horizontal)">
                                      <p:cBhvr>
                                        <p:cTn id="13" dur="500"/>
                                        <p:tgtEl>
                                          <p:spTgt spid="1167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6745"/>
                                        </p:tgtEl>
                                        <p:attrNameLst>
                                          <p:attrName>style.visibility</p:attrName>
                                        </p:attrNameLst>
                                      </p:cBhvr>
                                      <p:to>
                                        <p:strVal val="visible"/>
                                      </p:to>
                                    </p:set>
                                    <p:animEffect transition="in" filter="box(in)">
                                      <p:cBhvr>
                                        <p:cTn id="18" dur="500"/>
                                        <p:tgtEl>
                                          <p:spTgt spid="11674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6751"/>
                                        </p:tgtEl>
                                        <p:attrNameLst>
                                          <p:attrName>style.visibility</p:attrName>
                                        </p:attrNameLst>
                                      </p:cBhvr>
                                      <p:to>
                                        <p:strVal val="visible"/>
                                      </p:to>
                                    </p:set>
                                    <p:animEffect transition="in" filter="box(in)">
                                      <p:cBhvr>
                                        <p:cTn id="21" dur="500"/>
                                        <p:tgtEl>
                                          <p:spTgt spid="116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47"/>
                                        </p:tgtEl>
                                        <p:attrNameLst>
                                          <p:attrName>style.visibility</p:attrName>
                                        </p:attrNameLst>
                                      </p:cBhvr>
                                      <p:to>
                                        <p:strVal val="visible"/>
                                      </p:to>
                                    </p:set>
                                    <p:animEffect transition="in" filter="blinds(horizontal)">
                                      <p:cBhvr>
                                        <p:cTn id="26" dur="500"/>
                                        <p:tgtEl>
                                          <p:spTgt spid="11674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3"/>
                                        </p:tgtEl>
                                        <p:attrNameLst>
                                          <p:attrName>style.visibility</p:attrName>
                                        </p:attrNameLst>
                                      </p:cBhvr>
                                      <p:to>
                                        <p:strVal val="visible"/>
                                      </p:to>
                                    </p:set>
                                    <p:animEffect transition="in" filter="blinds(horizontal)">
                                      <p:cBhvr>
                                        <p:cTn id="29" dur="500"/>
                                        <p:tgtEl>
                                          <p:spTgt spid="11675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6748"/>
                                        </p:tgtEl>
                                        <p:attrNameLst>
                                          <p:attrName>style.visibility</p:attrName>
                                        </p:attrNameLst>
                                      </p:cBhvr>
                                      <p:to>
                                        <p:strVal val="visible"/>
                                      </p:to>
                                    </p:set>
                                    <p:animEffect transition="in" filter="blinds(horizontal)">
                                      <p:cBhvr>
                                        <p:cTn id="34" dur="500"/>
                                        <p:tgtEl>
                                          <p:spTgt spid="11674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blinds(horizontal)">
                                      <p:cBhvr>
                                        <p:cTn id="37" dur="500"/>
                                        <p:tgtEl>
                                          <p:spTgt spid="1167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46"/>
                                        </p:tgtEl>
                                        <p:attrNameLst>
                                          <p:attrName>style.visibility</p:attrName>
                                        </p:attrNameLst>
                                      </p:cBhvr>
                                      <p:to>
                                        <p:strVal val="visible"/>
                                      </p:to>
                                    </p:set>
                                    <p:animEffect transition="in" filter="blinds(horizontal)">
                                      <p:cBhvr>
                                        <p:cTn id="42" dur="500"/>
                                        <p:tgtEl>
                                          <p:spTgt spid="1167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6750"/>
                                        </p:tgtEl>
                                        <p:attrNameLst>
                                          <p:attrName>style.visibility</p:attrName>
                                        </p:attrNameLst>
                                      </p:cBhvr>
                                      <p:to>
                                        <p:strVal val="visible"/>
                                      </p:to>
                                    </p:set>
                                    <p:animEffect transition="in" filter="blinds(horizontal)">
                                      <p:cBhvr>
                                        <p:cTn id="45" dur="500"/>
                                        <p:tgtEl>
                                          <p:spTgt spid="116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smtClean="0">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6" name="TextBox 15"/>
          <p:cNvSpPr txBox="1"/>
          <p:nvPr/>
        </p:nvSpPr>
        <p:spPr>
          <a:xfrm>
            <a:off x="1762125" y="425600"/>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7" name="Text Box 3"/>
          <p:cNvSpPr txBox="1">
            <a:spLocks noChangeArrowheads="1"/>
          </p:cNvSpPr>
          <p:nvPr/>
        </p:nvSpPr>
        <p:spPr bwMode="auto">
          <a:xfrm>
            <a:off x="2756336" y="345500"/>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1925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6745"/>
                                        </p:tgtEl>
                                        <p:attrNameLst>
                                          <p:attrName>style.visibility</p:attrName>
                                        </p:attrNameLst>
                                      </p:cBhvr>
                                      <p:to>
                                        <p:strVal val="visible"/>
                                      </p:to>
                                    </p:set>
                                    <p:animEffect transition="in" filter="box(in)">
                                      <p:cBhvr>
                                        <p:cTn id="15" dur="500"/>
                                        <p:tgtEl>
                                          <p:spTgt spid="1167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6747"/>
                                        </p:tgtEl>
                                        <p:attrNameLst>
                                          <p:attrName>style.visibility</p:attrName>
                                        </p:attrNameLst>
                                      </p:cBhvr>
                                      <p:to>
                                        <p:strVal val="visible"/>
                                      </p:to>
                                    </p:set>
                                    <p:animEffect transition="in" filter="blinds(horizontal)">
                                      <p:cBhvr>
                                        <p:cTn id="20" dur="500"/>
                                        <p:tgtEl>
                                          <p:spTgt spid="11674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6748"/>
                                        </p:tgtEl>
                                        <p:attrNameLst>
                                          <p:attrName>style.visibility</p:attrName>
                                        </p:attrNameLst>
                                      </p:cBhvr>
                                      <p:to>
                                        <p:strVal val="visible"/>
                                      </p:to>
                                    </p:set>
                                    <p:animEffect transition="in" filter="blinds(horizontal)">
                                      <p:cBhvr>
                                        <p:cTn id="25" dur="500"/>
                                        <p:tgtEl>
                                          <p:spTgt spid="1167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6746"/>
                                        </p:tgtEl>
                                        <p:attrNameLst>
                                          <p:attrName>style.visibility</p:attrName>
                                        </p:attrNameLst>
                                      </p:cBhvr>
                                      <p:to>
                                        <p:strVal val="visible"/>
                                      </p:to>
                                    </p:set>
                                    <p:animEffect transition="in" filter="blinds(horizontal)">
                                      <p:cBhvr>
                                        <p:cTn id="30" dur="500"/>
                                        <p:tgtEl>
                                          <p:spTgt spid="11674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1438275" y="1209675"/>
            <a:ext cx="9163050" cy="609600"/>
          </a:xfrm>
          <a:prstGeom prst="rect">
            <a:avLst/>
          </a:prstGeom>
          <a:noFill/>
          <a:ln w="9525">
            <a:noFill/>
            <a:miter lim="800000"/>
            <a:headEnd/>
            <a:tailEnd/>
          </a:ln>
        </p:spPr>
        <p:txBody>
          <a:bodyPr anchor="ctr"/>
          <a:lstStyle/>
          <a:p>
            <a:r>
              <a:rPr lang="en-US" sz="2800" b="1" smtClean="0">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3" name="Rectangle 4"/>
          <p:cNvSpPr>
            <a:spLocks noChangeArrowheads="1"/>
          </p:cNvSpPr>
          <p:nvPr/>
        </p:nvSpPr>
        <p:spPr bwMode="auto">
          <a:xfrm>
            <a:off x="942974" y="212883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4" name="Rectangle 5"/>
          <p:cNvSpPr>
            <a:spLocks noChangeArrowheads="1"/>
          </p:cNvSpPr>
          <p:nvPr/>
        </p:nvSpPr>
        <p:spPr bwMode="auto">
          <a:xfrm>
            <a:off x="949602" y="3686174"/>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5" name="Rectangle 5"/>
          <p:cNvSpPr>
            <a:spLocks noChangeArrowheads="1"/>
          </p:cNvSpPr>
          <p:nvPr/>
        </p:nvSpPr>
        <p:spPr bwMode="auto">
          <a:xfrm>
            <a:off x="942974" y="571500"/>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16" name="Rectangle 7"/>
          <p:cNvSpPr>
            <a:spLocks noChangeArrowheads="1"/>
          </p:cNvSpPr>
          <p:nvPr/>
        </p:nvSpPr>
        <p:spPr bwMode="auto">
          <a:xfrm>
            <a:off x="1438274" y="2771774"/>
            <a:ext cx="8077200" cy="609600"/>
          </a:xfrm>
          <a:prstGeom prst="rect">
            <a:avLst/>
          </a:prstGeom>
          <a:noFill/>
          <a:ln w="9525">
            <a:noFill/>
            <a:miter lim="800000"/>
            <a:headEnd/>
            <a:tailEnd/>
          </a:ln>
        </p:spPr>
        <p:txBody>
          <a:bodyPr anchor="ctr"/>
          <a:lstStyle/>
          <a:p>
            <a:r>
              <a:rPr lang="en-US" sz="2800" b="1" smtClean="0">
                <a:solidFill>
                  <a:srgbClr val="002060"/>
                </a:solidFill>
                <a:latin typeface="Times New Roman" pitchFamily="18" charset="0"/>
              </a:rPr>
              <a:t>Mùa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17" name="Rectangle 9"/>
          <p:cNvSpPr>
            <a:spLocks noChangeArrowheads="1"/>
          </p:cNvSpPr>
          <p:nvPr/>
        </p:nvSpPr>
        <p:spPr bwMode="auto">
          <a:xfrm>
            <a:off x="1438274" y="4329111"/>
            <a:ext cx="10172700" cy="914400"/>
          </a:xfrm>
          <a:prstGeom prst="rect">
            <a:avLst/>
          </a:prstGeom>
          <a:noFill/>
          <a:ln w="9525">
            <a:noFill/>
            <a:miter lim="800000"/>
            <a:headEnd/>
            <a:tailEnd/>
          </a:ln>
        </p:spPr>
        <p:txBody>
          <a:bodyPr anchor="ctr"/>
          <a:lstStyle/>
          <a:p>
            <a:pPr algn="just">
              <a:lnSpc>
                <a:spcPct val="114000"/>
              </a:lnSpc>
            </a:pPr>
            <a:r>
              <a:rPr lang="en-US" sz="2800" b="1" smtClean="0">
                <a:solidFill>
                  <a:srgbClr val="002060"/>
                </a:solidFill>
                <a:latin typeface="Times New Roman" pitchFamily="18" charset="0"/>
              </a:rPr>
              <a:t>Về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137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xmlns="" id="{6CE0053F-7C13-4A75-AEDE-F8ECDFDBA45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2121971" y="905617"/>
            <a:ext cx="8364318" cy="4162383"/>
          </a:xfrm>
          <a:prstGeom prst="rect">
            <a:avLst/>
          </a:prstGeom>
        </p:spPr>
      </p:pic>
      <p:sp>
        <p:nvSpPr>
          <p:cNvPr id="13" name="PA_文本框 2">
            <a:extLst>
              <a:ext uri="{FF2B5EF4-FFF2-40B4-BE49-F238E27FC236}">
                <a16:creationId xmlns:a16="http://schemas.microsoft.com/office/drawing/2014/main" xmlns="" id="{A4F24051-587F-4945-8FB8-E766B15ABE7D}"/>
              </a:ext>
            </a:extLst>
          </p:cNvPr>
          <p:cNvSpPr txBox="1"/>
          <p:nvPr>
            <p:custDataLst>
              <p:tags r:id="rId1"/>
            </p:custDataLst>
          </p:nvPr>
        </p:nvSpPr>
        <p:spPr>
          <a:xfrm>
            <a:off x="3445270" y="1956611"/>
            <a:ext cx="5717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Khởi động</a:t>
            </a:r>
            <a:endParaRPr kumimoji="0" lang="zh-CN" altLang="en-US" sz="96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xmlns=""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3308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xmlns=""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5" y="2047465"/>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xmlns="" id="{FB66D867-1BC8-4D13-99C1-19E6CD84B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747" y="4428941"/>
            <a:ext cx="3800302" cy="2567772"/>
          </a:xfrm>
          <a:prstGeom prst="rect">
            <a:avLst/>
          </a:prstGeom>
        </p:spPr>
      </p:pic>
    </p:spTree>
    <p:extLst>
      <p:ext uri="{BB962C8B-B14F-4D97-AF65-F5344CB8AC3E}">
        <p14:creationId xmlns:p14="http://schemas.microsoft.com/office/powerpoint/2010/main" val="28300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5"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sp>
        <p:nvSpPr>
          <p:cNvPr id="23555"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pic>
        <p:nvPicPr>
          <p:cNvPr id="23556" name="Picture 9" descr="Barlovento"/>
          <p:cNvPicPr>
            <a:picLocks noChangeAspect="1" noChangeArrowheads="1"/>
          </p:cNvPicPr>
          <p:nvPr/>
        </p:nvPicPr>
        <p:blipFill>
          <a:blip r:embed="rId2" cstate="print"/>
          <a:srcRect/>
          <a:stretch>
            <a:fillRect/>
          </a:stretch>
        </p:blipFill>
        <p:spPr bwMode="auto">
          <a:xfrm>
            <a:off x="1563688" y="49214"/>
            <a:ext cx="4456112" cy="3379787"/>
          </a:xfrm>
          <a:prstGeom prst="rect">
            <a:avLst/>
          </a:prstGeom>
          <a:noFill/>
          <a:ln w="9525">
            <a:noFill/>
            <a:miter lim="800000"/>
            <a:headEnd/>
            <a:tailEnd/>
          </a:ln>
        </p:spPr>
      </p:pic>
      <p:pic>
        <p:nvPicPr>
          <p:cNvPr id="23557" name="Picture 11" descr="ANd9GcT5QUBHgu-M0bZ_a3QAd2cpLR6Bfyp04QAdHi02y_IBWRgSsEfuEA"/>
          <p:cNvPicPr>
            <a:picLocks noChangeAspect="1" noChangeArrowheads="1"/>
          </p:cNvPicPr>
          <p:nvPr/>
        </p:nvPicPr>
        <p:blipFill>
          <a:blip r:embed="rId3" cstate="print"/>
          <a:srcRect/>
          <a:stretch>
            <a:fillRect/>
          </a:stretch>
        </p:blipFill>
        <p:spPr bwMode="auto">
          <a:xfrm>
            <a:off x="6172201" y="49214"/>
            <a:ext cx="4418013" cy="3379787"/>
          </a:xfrm>
          <a:prstGeom prst="rect">
            <a:avLst/>
          </a:prstGeom>
          <a:noFill/>
          <a:ln w="9525">
            <a:noFill/>
            <a:miter lim="800000"/>
            <a:headEnd/>
            <a:tailEnd/>
          </a:ln>
        </p:spPr>
      </p:pic>
      <p:pic>
        <p:nvPicPr>
          <p:cNvPr id="23558" name="Picture 13" descr="lulut%205_thumb%5B1%5D"/>
          <p:cNvPicPr>
            <a:picLocks noChangeAspect="1" noChangeArrowheads="1"/>
          </p:cNvPicPr>
          <p:nvPr/>
        </p:nvPicPr>
        <p:blipFill>
          <a:blip r:embed="rId4" cstate="print"/>
          <a:srcRect/>
          <a:stretch>
            <a:fillRect/>
          </a:stretch>
        </p:blipFill>
        <p:spPr bwMode="auto">
          <a:xfrm>
            <a:off x="1563688" y="3544888"/>
            <a:ext cx="4456112" cy="3263900"/>
          </a:xfrm>
          <a:prstGeom prst="rect">
            <a:avLst/>
          </a:prstGeom>
          <a:noFill/>
          <a:ln w="9525">
            <a:noFill/>
            <a:miter lim="800000"/>
            <a:headEnd/>
            <a:tailEnd/>
          </a:ln>
        </p:spPr>
      </p:pic>
      <p:pic>
        <p:nvPicPr>
          <p:cNvPr id="23559" name="Picture 15" descr="images935724_Ngap"/>
          <p:cNvPicPr>
            <a:picLocks noChangeAspect="1" noChangeArrowheads="1"/>
          </p:cNvPicPr>
          <p:nvPr/>
        </p:nvPicPr>
        <p:blipFill>
          <a:blip r:embed="rId5" cstate="print"/>
          <a:srcRect/>
          <a:stretch>
            <a:fillRect/>
          </a:stretch>
        </p:blipFill>
        <p:spPr bwMode="auto">
          <a:xfrm>
            <a:off x="6172201" y="3544888"/>
            <a:ext cx="4418013" cy="3200400"/>
          </a:xfrm>
          <a:prstGeom prst="rect">
            <a:avLst/>
          </a:prstGeom>
          <a:noFill/>
          <a:ln w="9525">
            <a:noFill/>
            <a:miter lim="800000"/>
            <a:headEnd/>
            <a:tailEnd/>
          </a:ln>
        </p:spPr>
      </p:pic>
    </p:spTree>
    <p:extLst>
      <p:ext uri="{BB962C8B-B14F-4D97-AF65-F5344CB8AC3E}">
        <p14:creationId xmlns:p14="http://schemas.microsoft.com/office/powerpoint/2010/main" val="1145402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048000"/>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048000"/>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7" name="TextBox 6"/>
          <p:cNvSpPr txBox="1"/>
          <p:nvPr/>
        </p:nvSpPr>
        <p:spPr>
          <a:xfrm>
            <a:off x="4876800"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872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a:solidFill>
                  <a:srgbClr val="FF0000"/>
                </a:solidFill>
                <a:latin typeface="Times New Roman"/>
                <a:cs typeface="Times New Roman" pitchFamily="18" charset="0"/>
              </a:rPr>
              <a:t>2</a:t>
            </a:r>
            <a:r>
              <a:rPr lang="en-US" altLang="en-US" sz="2800" b="1" smtClean="0">
                <a:solidFill>
                  <a:srgbClr val="FF0000"/>
                </a:solidFill>
                <a:latin typeface="Times New Roman"/>
                <a:cs typeface="Times New Roman" pitchFamily="18" charset="0"/>
              </a:rPr>
              <a:t>.</a:t>
            </a:r>
            <a:r>
              <a:rPr lang="vi-VN" altLang="en-US" sz="2800" b="1" smtClean="0">
                <a:solidFill>
                  <a:srgbClr val="FF0000"/>
                </a:solidFill>
                <a:latin typeface="Times New Roman"/>
                <a:cs typeface="Times New Roman" pitchFamily="18" charset="0"/>
              </a:rPr>
              <a:t> </a:t>
            </a:r>
            <a:r>
              <a:rPr lang="en-US" altLang="en-US" sz="2800" b="1" smtClean="0">
                <a:solidFill>
                  <a:srgbClr val="FF0000"/>
                </a:solidFill>
                <a:latin typeface="Times New Roman"/>
              </a:rPr>
              <a:t>Hệ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27652" name="Rectangle 1"/>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6" name="Rectangle 1"/>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Người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7" name="Rectangle 1"/>
          <p:cNvSpPr>
            <a:spLocks noChangeArrowheads="1"/>
          </p:cNvSpPr>
          <p:nvPr/>
        </p:nvSpPr>
        <p:spPr bwMode="auto">
          <a:xfrm>
            <a:off x="676275" y="3800475"/>
            <a:ext cx="11249025" cy="1477328"/>
          </a:xfrm>
          <a:prstGeom prst="rect">
            <a:avLst/>
          </a:prstGeom>
          <a:noFill/>
          <a:ln w="9525" algn="ctr">
            <a:noFill/>
            <a:miter lim="800000"/>
            <a:headEnd/>
            <a:tailEnd/>
          </a:ln>
        </p:spPr>
        <p:txBody>
          <a:bodyPr wrap="square" anchor="ctr">
            <a:spAutoFit/>
          </a:bodyPr>
          <a:lstStyle/>
          <a:p>
            <a:pPr indent="457200"/>
            <a:r>
              <a:rPr lang="vi-VN" altLang="en-US" sz="3000" b="1" smtClean="0">
                <a:solidFill>
                  <a:srgbClr val="FF0000"/>
                </a:solidFill>
                <a:latin typeface="Times New Roman"/>
              </a:rPr>
              <a:t>3. </a:t>
            </a:r>
            <a:r>
              <a:rPr lang="en-US" altLang="en-US" sz="3000" b="1" smtClean="0">
                <a:solidFill>
                  <a:srgbClr val="FF0000"/>
                </a:solidFill>
                <a:latin typeface="Times New Roman"/>
              </a:rPr>
              <a:t>Ngoài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err="1">
                <a:solidFill>
                  <a:srgbClr val="FF0000"/>
                </a:solidFill>
                <a:latin typeface="Times New Roman"/>
              </a:rPr>
              <a:t>nước</a:t>
            </a:r>
            <a:r>
              <a:rPr lang="en-US" altLang="en-US" sz="3000" b="1">
                <a:solidFill>
                  <a:srgbClr val="FF0000"/>
                </a:solidFill>
                <a:latin typeface="Times New Roman"/>
              </a:rPr>
              <a:t> </a:t>
            </a:r>
            <a:r>
              <a:rPr lang="en-US" altLang="en-US" sz="3000" b="1" smtClean="0">
                <a:solidFill>
                  <a:srgbClr val="FF0000"/>
                </a:solidFill>
                <a:latin typeface="Times New Roman"/>
              </a:rPr>
              <a:t>các</a:t>
            </a:r>
            <a:r>
              <a:rPr lang="vi-VN" altLang="en-US" sz="3000" b="1">
                <a:solidFill>
                  <a:srgbClr val="FF0000"/>
                </a:solidFill>
                <a:latin typeface="Times New Roman"/>
              </a:rPr>
              <a:t> </a:t>
            </a:r>
            <a:r>
              <a:rPr lang="vi-VN" altLang="en-US" sz="3000" b="1" smtClean="0">
                <a:solidFill>
                  <a:srgbClr val="FF0000"/>
                </a:solidFill>
                <a:latin typeface="Times New Roman"/>
              </a:rPr>
              <a:t>     </a:t>
            </a:r>
            <a:r>
              <a:rPr lang="en-US" altLang="en-US" sz="3000" b="1" smtClean="0">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8" name="Rectangle 1"/>
          <p:cNvSpPr>
            <a:spLocks noChangeArrowheads="1"/>
          </p:cNvSpPr>
          <p:nvPr/>
        </p:nvSpPr>
        <p:spPr bwMode="auto">
          <a:xfrm>
            <a:off x="1066801" y="5057867"/>
            <a:ext cx="9143999" cy="1015663"/>
          </a:xfrm>
          <a:prstGeom prst="rect">
            <a:avLst/>
          </a:prstGeom>
          <a:noFill/>
          <a:ln w="9525" algn="ctr">
            <a:noFill/>
            <a:miter lim="800000"/>
            <a:headEnd/>
            <a:tailEnd/>
          </a:ln>
        </p:spPr>
        <p:txBody>
          <a:bodyPr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0" name="Rectangle 1"/>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Hệ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9" name="Rectangle 6"/>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83640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33794" name="Picture 16" descr="kenh muong"/>
          <p:cNvPicPr>
            <a:picLocks noChangeAspect="1" noChangeArrowheads="1"/>
          </p:cNvPicPr>
          <p:nvPr/>
        </p:nvPicPr>
        <p:blipFill>
          <a:blip r:embed="rId2" cstate="print"/>
          <a:srcRect/>
          <a:stretch>
            <a:fillRect/>
          </a:stretch>
        </p:blipFill>
        <p:spPr bwMode="auto">
          <a:xfrm>
            <a:off x="1524000" y="838200"/>
            <a:ext cx="4495800" cy="4191000"/>
          </a:xfrm>
          <a:prstGeom prst="rect">
            <a:avLst/>
          </a:prstGeom>
          <a:ln>
            <a:noFill/>
          </a:ln>
          <a:effectLst>
            <a:softEdge rad="112500"/>
          </a:effectLst>
        </p:spPr>
      </p:pic>
      <p:pic>
        <p:nvPicPr>
          <p:cNvPr id="33796" name="Picture 13" descr="muong dan nuoc o DBBB"/>
          <p:cNvPicPr>
            <a:picLocks noChangeAspect="1" noChangeArrowheads="1"/>
          </p:cNvPicPr>
          <p:nvPr/>
        </p:nvPicPr>
        <p:blipFill>
          <a:blip r:embed="rId3" cstate="print"/>
          <a:srcRect l="5588" t="5148" r="6866" b="17146"/>
          <a:stretch>
            <a:fillRect/>
          </a:stretch>
        </p:blipFill>
        <p:spPr bwMode="auto">
          <a:xfrm>
            <a:off x="6173788" y="838200"/>
            <a:ext cx="4494213" cy="4191000"/>
          </a:xfrm>
          <a:prstGeom prst="rect">
            <a:avLst/>
          </a:prstGeom>
          <a:ln>
            <a:noFill/>
          </a:ln>
          <a:effectLst>
            <a:softEdge rad="112500"/>
          </a:effectLst>
        </p:spPr>
      </p:pic>
      <p:sp>
        <p:nvSpPr>
          <p:cNvPr id="6" name="Text Box 5"/>
          <p:cNvSpPr txBox="1">
            <a:spLocks noChangeArrowheads="1"/>
          </p:cNvSpPr>
          <p:nvPr/>
        </p:nvSpPr>
        <p:spPr bwMode="auto">
          <a:xfrm>
            <a:off x="2514600" y="228601"/>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solidFill>
                  <a:srgbClr val="FF0000"/>
                </a:solidFill>
                <a:latin typeface="Times New Roman"/>
              </a:rPr>
              <a:t>MƯƠNG DẪN NƯỚC Ở ĐỒNG BẰNG BẮC BỘ</a:t>
            </a:r>
          </a:p>
        </p:txBody>
      </p:sp>
      <p:sp>
        <p:nvSpPr>
          <p:cNvPr id="7" name="TextBox 6"/>
          <p:cNvSpPr txBox="1"/>
          <p:nvPr/>
        </p:nvSpPr>
        <p:spPr>
          <a:xfrm>
            <a:off x="1143000" y="5391150"/>
            <a:ext cx="10134600" cy="584775"/>
          </a:xfrm>
          <a:prstGeom prst="rect">
            <a:avLst/>
          </a:prstGeom>
          <a:noFill/>
        </p:spPr>
        <p:txBody>
          <a:bodyPr wrap="square" rtlCol="0">
            <a:spAutoFit/>
          </a:bodyPr>
          <a:lstStyle/>
          <a:p>
            <a:r>
              <a:rPr lang="en-US" sz="3200" b="1" dirty="0" err="1">
                <a:solidFill>
                  <a:srgbClr val="FF0000"/>
                </a:solidFill>
                <a:latin typeface="Times New Roman"/>
              </a:rPr>
              <a:t>Người</a:t>
            </a:r>
            <a:r>
              <a:rPr lang="en-US" sz="3200" b="1" dirty="0">
                <a:solidFill>
                  <a:srgbClr val="FF0000"/>
                </a:solidFill>
                <a:latin typeface="Times New Roman"/>
              </a:rPr>
              <a:t> </a:t>
            </a:r>
            <a:r>
              <a:rPr lang="en-US" sz="3200" b="1" dirty="0" err="1">
                <a:solidFill>
                  <a:srgbClr val="FF0000"/>
                </a:solidFill>
                <a:latin typeface="Times New Roman"/>
              </a:rPr>
              <a:t>dân</a:t>
            </a:r>
            <a:r>
              <a:rPr lang="en-US" sz="3200" b="1" dirty="0">
                <a:solidFill>
                  <a:srgbClr val="FF0000"/>
                </a:solidFill>
                <a:latin typeface="Times New Roman"/>
              </a:rPr>
              <a:t> </a:t>
            </a:r>
            <a:r>
              <a:rPr lang="en-US" sz="3200" b="1" dirty="0" err="1">
                <a:solidFill>
                  <a:srgbClr val="FF0000"/>
                </a:solidFill>
                <a:latin typeface="Times New Roman"/>
              </a:rPr>
              <a:t>đã</a:t>
            </a:r>
            <a:r>
              <a:rPr lang="en-US" sz="3200" b="1" dirty="0">
                <a:solidFill>
                  <a:srgbClr val="FF0000"/>
                </a:solidFill>
                <a:latin typeface="Times New Roman"/>
              </a:rPr>
              <a:t> </a:t>
            </a:r>
            <a:r>
              <a:rPr lang="en-US" sz="3200" b="1" dirty="0" err="1">
                <a:solidFill>
                  <a:srgbClr val="FF0000"/>
                </a:solidFill>
                <a:latin typeface="Times New Roman"/>
              </a:rPr>
              <a:t>làm</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 </a:t>
            </a:r>
            <a:r>
              <a:rPr lang="en-US" sz="3200" b="1" dirty="0" err="1">
                <a:solidFill>
                  <a:srgbClr val="FF0000"/>
                </a:solidFill>
                <a:latin typeface="Times New Roman"/>
              </a:rPr>
              <a:t>để</a:t>
            </a:r>
            <a:r>
              <a:rPr lang="en-US" sz="3200" b="1" dirty="0">
                <a:solidFill>
                  <a:srgbClr val="FF0000"/>
                </a:solidFill>
                <a:latin typeface="Times New Roman"/>
              </a:rPr>
              <a:t> </a:t>
            </a:r>
            <a:r>
              <a:rPr lang="en-US" sz="3200" b="1" dirty="0" err="1">
                <a:solidFill>
                  <a:srgbClr val="FF0000"/>
                </a:solidFill>
                <a:latin typeface="Times New Roman"/>
              </a:rPr>
              <a:t>tưới</a:t>
            </a:r>
            <a:r>
              <a:rPr lang="en-US" sz="3200" b="1" dirty="0">
                <a:solidFill>
                  <a:srgbClr val="FF0000"/>
                </a:solidFill>
                <a:latin typeface="Times New Roman"/>
              </a:rPr>
              <a:t> </a:t>
            </a:r>
            <a:r>
              <a:rPr lang="en-US" sz="3200" b="1" dirty="0" err="1">
                <a:solidFill>
                  <a:srgbClr val="FF0000"/>
                </a:solidFill>
                <a:latin typeface="Times New Roman"/>
              </a:rPr>
              <a:t>tiêu</a:t>
            </a:r>
            <a:r>
              <a:rPr lang="en-US" sz="3200" b="1" dirty="0">
                <a:solidFill>
                  <a:srgbClr val="FF0000"/>
                </a:solidFill>
                <a:latin typeface="Times New Roman"/>
              </a:rPr>
              <a:t> </a:t>
            </a:r>
            <a:r>
              <a:rPr lang="en-US" sz="3200" b="1" dirty="0" err="1">
                <a:solidFill>
                  <a:srgbClr val="FF0000"/>
                </a:solidFill>
                <a:latin typeface="Times New Roman"/>
              </a:rPr>
              <a:t>nước</a:t>
            </a:r>
            <a:r>
              <a:rPr lang="en-US" sz="3200" b="1" dirty="0">
                <a:solidFill>
                  <a:srgbClr val="FF0000"/>
                </a:solidFill>
                <a:latin typeface="Times New Roman"/>
              </a:rPr>
              <a:t> </a:t>
            </a:r>
            <a:r>
              <a:rPr lang="en-US" sz="3200" b="1" dirty="0" err="1">
                <a:solidFill>
                  <a:srgbClr val="FF0000"/>
                </a:solidFill>
                <a:latin typeface="Times New Roman"/>
              </a:rPr>
              <a:t>cho</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ruộng</a:t>
            </a:r>
            <a:r>
              <a:rPr lang="en-US" sz="3200" b="1" dirty="0">
                <a:solidFill>
                  <a:srgbClr val="FF0000"/>
                </a:solidFill>
                <a:latin typeface="Times New Roman"/>
              </a:rPr>
              <a:t>?</a:t>
            </a:r>
          </a:p>
        </p:txBody>
      </p:sp>
      <p:sp>
        <p:nvSpPr>
          <p:cNvPr id="8" name="TextBox 7"/>
          <p:cNvSpPr txBox="1"/>
          <p:nvPr/>
        </p:nvSpPr>
        <p:spPr>
          <a:xfrm>
            <a:off x="1944688" y="5391150"/>
            <a:ext cx="8458200" cy="1077218"/>
          </a:xfrm>
          <a:prstGeom prst="rect">
            <a:avLst/>
          </a:prstGeom>
          <a:noFill/>
        </p:spPr>
        <p:txBody>
          <a:bodyPr wrap="square" rtlCol="0">
            <a:spAutoFit/>
          </a:bodyPr>
          <a:lstStyle/>
          <a:p>
            <a:pPr algn="ctr"/>
            <a:r>
              <a:rPr lang="en-US" sz="3200" b="1" dirty="0" err="1">
                <a:solidFill>
                  <a:srgbClr val="002060"/>
                </a:solidFill>
                <a:latin typeface="Times New Roman"/>
              </a:rPr>
              <a:t>Người</a:t>
            </a:r>
            <a:r>
              <a:rPr lang="en-US" sz="3200" b="1" dirty="0">
                <a:solidFill>
                  <a:srgbClr val="002060"/>
                </a:solidFill>
                <a:latin typeface="Times New Roman"/>
              </a:rPr>
              <a:t> </a:t>
            </a:r>
            <a:r>
              <a:rPr lang="en-US" sz="3200" b="1" dirty="0" err="1">
                <a:solidFill>
                  <a:srgbClr val="002060"/>
                </a:solidFill>
                <a:latin typeface="Times New Roman"/>
              </a:rPr>
              <a:t>dân</a:t>
            </a:r>
            <a:r>
              <a:rPr lang="en-US" sz="3200" b="1" dirty="0">
                <a:solidFill>
                  <a:srgbClr val="002060"/>
                </a:solidFill>
                <a:latin typeface="Times New Roman"/>
              </a:rPr>
              <a:t> </a:t>
            </a:r>
            <a:r>
              <a:rPr lang="en-US" sz="3200" b="1" dirty="0" err="1">
                <a:solidFill>
                  <a:srgbClr val="002060"/>
                </a:solidFill>
                <a:latin typeface="Times New Roman"/>
              </a:rPr>
              <a:t>đã</a:t>
            </a:r>
            <a:r>
              <a:rPr lang="en-US" sz="3200" b="1" dirty="0">
                <a:solidFill>
                  <a:srgbClr val="002060"/>
                </a:solidFill>
                <a:latin typeface="Times New Roman"/>
              </a:rPr>
              <a:t> </a:t>
            </a:r>
            <a:r>
              <a:rPr lang="en-US" sz="3200" b="1" dirty="0" err="1">
                <a:solidFill>
                  <a:srgbClr val="002060"/>
                </a:solidFill>
                <a:latin typeface="Times New Roman"/>
              </a:rPr>
              <a:t>đào</a:t>
            </a:r>
            <a:r>
              <a:rPr lang="en-US" sz="3200" b="1" dirty="0">
                <a:solidFill>
                  <a:srgbClr val="002060"/>
                </a:solidFill>
                <a:latin typeface="Times New Roman"/>
              </a:rPr>
              <a:t> </a:t>
            </a:r>
            <a:r>
              <a:rPr lang="en-US" sz="3200" b="1" dirty="0" err="1">
                <a:solidFill>
                  <a:srgbClr val="002060"/>
                </a:solidFill>
                <a:latin typeface="Times New Roman"/>
              </a:rPr>
              <a:t>hệ</a:t>
            </a:r>
            <a:r>
              <a:rPr lang="en-US" sz="3200" b="1" dirty="0">
                <a:solidFill>
                  <a:srgbClr val="002060"/>
                </a:solidFill>
                <a:latin typeface="Times New Roman"/>
              </a:rPr>
              <a:t> </a:t>
            </a:r>
            <a:r>
              <a:rPr lang="en-US" sz="3200" b="1" dirty="0" err="1">
                <a:solidFill>
                  <a:srgbClr val="002060"/>
                </a:solidFill>
                <a:latin typeface="Times New Roman"/>
              </a:rPr>
              <a:t>thống</a:t>
            </a:r>
            <a:r>
              <a:rPr lang="en-US" sz="3200" b="1" dirty="0">
                <a:solidFill>
                  <a:srgbClr val="002060"/>
                </a:solidFill>
                <a:latin typeface="Times New Roman"/>
              </a:rPr>
              <a:t> </a:t>
            </a:r>
            <a:r>
              <a:rPr lang="en-US" sz="3200" b="1" dirty="0" err="1">
                <a:solidFill>
                  <a:srgbClr val="002060"/>
                </a:solidFill>
                <a:latin typeface="Times New Roman"/>
              </a:rPr>
              <a:t>mương</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kênh</a:t>
            </a:r>
            <a:r>
              <a:rPr lang="en-US" sz="3200" b="1" dirty="0">
                <a:solidFill>
                  <a:srgbClr val="002060"/>
                </a:solidFill>
                <a:latin typeface="Times New Roman"/>
              </a:rPr>
              <a:t> </a:t>
            </a:r>
            <a:r>
              <a:rPr lang="en-US" sz="3200" b="1" dirty="0" err="1">
                <a:solidFill>
                  <a:srgbClr val="002060"/>
                </a:solidFill>
                <a:latin typeface="Times New Roman"/>
              </a:rPr>
              <a:t>rạch</a:t>
            </a:r>
            <a:r>
              <a:rPr lang="en-US" sz="3200" b="1" dirty="0">
                <a:solidFill>
                  <a:srgbClr val="002060"/>
                </a:solidFill>
                <a:latin typeface="Times New Roman"/>
              </a:rPr>
              <a:t> </a:t>
            </a:r>
            <a:r>
              <a:rPr lang="en-US" sz="3200" b="1" dirty="0" err="1">
                <a:solidFill>
                  <a:srgbClr val="002060"/>
                </a:solidFill>
                <a:latin typeface="Times New Roman"/>
              </a:rPr>
              <a:t>để</a:t>
            </a:r>
            <a:r>
              <a:rPr lang="en-US" sz="3200" b="1" dirty="0">
                <a:solidFill>
                  <a:srgbClr val="002060"/>
                </a:solidFill>
                <a:latin typeface="Times New Roman"/>
              </a:rPr>
              <a:t> </a:t>
            </a:r>
            <a:r>
              <a:rPr lang="en-US" sz="3200" b="1" dirty="0" err="1">
                <a:solidFill>
                  <a:srgbClr val="002060"/>
                </a:solidFill>
                <a:latin typeface="Times New Roman"/>
              </a:rPr>
              <a:t>tưới</a:t>
            </a:r>
            <a:r>
              <a:rPr lang="en-US" sz="3200" b="1" dirty="0">
                <a:solidFill>
                  <a:srgbClr val="002060"/>
                </a:solidFill>
                <a:latin typeface="Times New Roman"/>
              </a:rPr>
              <a:t> </a:t>
            </a:r>
            <a:r>
              <a:rPr lang="en-US" sz="3200" b="1" dirty="0" err="1">
                <a:solidFill>
                  <a:srgbClr val="002060"/>
                </a:solidFill>
                <a:latin typeface="Times New Roman"/>
              </a:rPr>
              <a:t>tiêu</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cho</a:t>
            </a:r>
            <a:r>
              <a:rPr lang="en-US" sz="3200" b="1" dirty="0">
                <a:solidFill>
                  <a:srgbClr val="002060"/>
                </a:solidFill>
                <a:latin typeface="Times New Roman"/>
              </a:rPr>
              <a:t> </a:t>
            </a:r>
            <a:r>
              <a:rPr lang="en-US" sz="3200" b="1" dirty="0" err="1">
                <a:solidFill>
                  <a:srgbClr val="002060"/>
                </a:solidFill>
                <a:latin typeface="Times New Roman"/>
              </a:rPr>
              <a:t>đồng</a:t>
            </a:r>
            <a:r>
              <a:rPr lang="en-US" sz="3200" b="1" dirty="0">
                <a:solidFill>
                  <a:srgbClr val="002060"/>
                </a:solidFill>
                <a:latin typeface="Times New Roman"/>
              </a:rPr>
              <a:t> </a:t>
            </a:r>
            <a:r>
              <a:rPr lang="en-US" sz="3200" b="1" dirty="0" err="1">
                <a:solidFill>
                  <a:srgbClr val="002060"/>
                </a:solidFill>
                <a:latin typeface="Times New Roman"/>
              </a:rPr>
              <a:t>ruộng</a:t>
            </a:r>
            <a:endParaRPr lang="en-US" sz="3200" b="1" dirty="0">
              <a:solidFill>
                <a:srgbClr val="002060"/>
              </a:solidFill>
              <a:latin typeface="Times New Roman"/>
            </a:endParaRPr>
          </a:p>
        </p:txBody>
      </p:sp>
    </p:spTree>
    <p:extLst>
      <p:ext uri="{BB962C8B-B14F-4D97-AF65-F5344CB8AC3E}">
        <p14:creationId xmlns:p14="http://schemas.microsoft.com/office/powerpoint/2010/main" val="504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82274" name="AutoShape 2"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82276" name="AutoShape 4"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6" name="Picture 13" descr="lulut%205_thumb%5B1%5D"/>
          <p:cNvPicPr>
            <a:picLocks noChangeAspect="1" noChangeArrowheads="1"/>
          </p:cNvPicPr>
          <p:nvPr/>
        </p:nvPicPr>
        <p:blipFill>
          <a:blip r:embed="rId2" cstate="print"/>
          <a:srcRect/>
          <a:stretch>
            <a:fillRect/>
          </a:stretch>
        </p:blipFill>
        <p:spPr bwMode="auto">
          <a:xfrm>
            <a:off x="1524000" y="3594100"/>
            <a:ext cx="4572000" cy="3263900"/>
          </a:xfrm>
          <a:prstGeom prst="rect">
            <a:avLst/>
          </a:prstGeom>
          <a:noFill/>
          <a:ln w="9525">
            <a:noFill/>
            <a:miter lim="800000"/>
            <a:headEnd/>
            <a:tailEnd/>
          </a:ln>
        </p:spPr>
      </p:pic>
      <p:pic>
        <p:nvPicPr>
          <p:cNvPr id="7" name="Picture 8" descr="vode"/>
          <p:cNvPicPr>
            <a:picLocks noChangeAspect="1" noChangeArrowheads="1"/>
          </p:cNvPicPr>
          <p:nvPr/>
        </p:nvPicPr>
        <p:blipFill>
          <a:blip r:embed="rId3" cstate="print"/>
          <a:srcRect/>
          <a:stretch>
            <a:fillRect/>
          </a:stretch>
        </p:blipFill>
        <p:spPr bwMode="auto">
          <a:xfrm>
            <a:off x="1601789" y="49214"/>
            <a:ext cx="4570412" cy="3379787"/>
          </a:xfrm>
          <a:prstGeom prst="rect">
            <a:avLst/>
          </a:prstGeom>
          <a:noFill/>
          <a:ln w="9525">
            <a:noFill/>
            <a:miter lim="800000"/>
            <a:headEnd/>
            <a:tailEnd/>
          </a:ln>
        </p:spPr>
      </p:pic>
      <p:pic>
        <p:nvPicPr>
          <p:cNvPr id="8" name="Picture 9" descr="Barlovento"/>
          <p:cNvPicPr>
            <a:picLocks noChangeAspect="1" noChangeArrowheads="1"/>
          </p:cNvPicPr>
          <p:nvPr/>
        </p:nvPicPr>
        <p:blipFill>
          <a:blip r:embed="rId4" cstate="print"/>
          <a:srcRect/>
          <a:stretch>
            <a:fillRect/>
          </a:stretch>
        </p:blipFill>
        <p:spPr bwMode="auto">
          <a:xfrm>
            <a:off x="6211888" y="1"/>
            <a:ext cx="4456112" cy="3379787"/>
          </a:xfrm>
          <a:prstGeom prst="rect">
            <a:avLst/>
          </a:prstGeom>
          <a:noFill/>
          <a:ln w="9525">
            <a:noFill/>
            <a:miter lim="800000"/>
            <a:headEnd/>
            <a:tailEnd/>
          </a:ln>
        </p:spPr>
      </p:pic>
      <p:pic>
        <p:nvPicPr>
          <p:cNvPr id="9" name="Picture 15" descr="images935724_Ngap"/>
          <p:cNvPicPr>
            <a:picLocks noChangeAspect="1" noChangeArrowheads="1"/>
          </p:cNvPicPr>
          <p:nvPr/>
        </p:nvPicPr>
        <p:blipFill>
          <a:blip r:embed="rId5" cstate="print"/>
          <a:srcRect/>
          <a:stretch>
            <a:fillRect/>
          </a:stretch>
        </p:blipFill>
        <p:spPr bwMode="auto">
          <a:xfrm>
            <a:off x="6249988" y="3657600"/>
            <a:ext cx="4418013" cy="3200400"/>
          </a:xfrm>
          <a:prstGeom prst="rect">
            <a:avLst/>
          </a:prstGeom>
          <a:noFill/>
          <a:ln w="9525">
            <a:noFill/>
            <a:miter lim="800000"/>
            <a:headEnd/>
            <a:tailEnd/>
          </a:ln>
        </p:spPr>
      </p:pic>
      <p:sp>
        <p:nvSpPr>
          <p:cNvPr id="10" name="Text Box 9"/>
          <p:cNvSpPr txBox="1">
            <a:spLocks noChangeArrowheads="1"/>
          </p:cNvSpPr>
          <p:nvPr/>
        </p:nvSpPr>
        <p:spPr bwMode="auto">
          <a:xfrm>
            <a:off x="2667000" y="2743200"/>
            <a:ext cx="2514600" cy="641350"/>
          </a:xfrm>
          <a:prstGeom prst="rect">
            <a:avLst/>
          </a:prstGeom>
          <a:noFill/>
          <a:ln w="9525" algn="ctr">
            <a:noFill/>
            <a:miter lim="800000"/>
            <a:headEnd/>
            <a:tailEnd/>
          </a:ln>
        </p:spPr>
        <p:txBody>
          <a:bodyPr wrap="square">
            <a:spAutoFit/>
          </a:bodyPr>
          <a:lstStyle/>
          <a:p>
            <a:pPr algn="ctr">
              <a:spcBef>
                <a:spcPct val="50000"/>
              </a:spcBef>
            </a:pPr>
            <a:r>
              <a:rPr lang="en-US" sz="3600" b="1" dirty="0" err="1">
                <a:solidFill>
                  <a:srgbClr val="FF0000"/>
                </a:solidFill>
                <a:latin typeface="Times New Roman" pitchFamily="18" charset="0"/>
                <a:cs typeface="Times New Roman" pitchFamily="18" charset="0"/>
              </a:rPr>
              <a:t>Vỡ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800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628650" y="5105401"/>
            <a:ext cx="11087100" cy="1569660"/>
          </a:xfrm>
          <a:prstGeom prst="rect">
            <a:avLst/>
          </a:prstGeom>
          <a:noFill/>
          <a:ln w="9525">
            <a:noFill/>
            <a:miter lim="800000"/>
            <a:headEnd/>
            <a:tailEnd/>
          </a:ln>
        </p:spPr>
        <p:txBody>
          <a:bodyPr wrap="square">
            <a:spAutoFit/>
          </a:bodyPr>
          <a:lstStyle/>
          <a:p>
            <a:pPr algn="just">
              <a:spcBef>
                <a:spcPct val="50000"/>
              </a:spcBef>
            </a:pPr>
            <a:r>
              <a:rPr lang="en-US" altLang="en-US" sz="3200" b="1" dirty="0">
                <a:solidFill>
                  <a:srgbClr val="002060"/>
                </a:solidFill>
                <a:latin typeface="Times New Roman"/>
              </a:rPr>
              <a:t>      </a:t>
            </a:r>
            <a:r>
              <a:rPr lang="en-US" altLang="en-US" sz="3200" b="1" dirty="0" err="1">
                <a:solidFill>
                  <a:srgbClr val="002060"/>
                </a:solidFill>
                <a:latin typeface="Times New Roman"/>
              </a:rPr>
              <a:t>Tuy</a:t>
            </a:r>
            <a:r>
              <a:rPr lang="en-US" altLang="en-US" sz="3200" b="1" dirty="0">
                <a:solidFill>
                  <a:srgbClr val="002060"/>
                </a:solidFill>
                <a:latin typeface="Times New Roman"/>
              </a:rPr>
              <a:t> </a:t>
            </a:r>
            <a:r>
              <a:rPr lang="en-US" altLang="en-US" sz="3200" b="1" dirty="0" err="1">
                <a:solidFill>
                  <a:srgbClr val="002060"/>
                </a:solidFill>
                <a:latin typeface="Times New Roman"/>
              </a:rPr>
              <a:t>nhiên</a:t>
            </a:r>
            <a:r>
              <a:rPr lang="en-US" altLang="en-US" sz="3200" b="1" dirty="0">
                <a:solidFill>
                  <a:srgbClr val="002060"/>
                </a:solidFill>
                <a:latin typeface="Times New Roman"/>
              </a:rPr>
              <a:t> </a:t>
            </a:r>
            <a:r>
              <a:rPr lang="en-US" altLang="en-US" sz="3200" b="1" dirty="0" err="1">
                <a:solidFill>
                  <a:srgbClr val="002060"/>
                </a:solidFill>
                <a:latin typeface="Times New Roman"/>
              </a:rPr>
              <a:t>hệ</a:t>
            </a:r>
            <a:r>
              <a:rPr lang="en-US" altLang="en-US" sz="3200" b="1" dirty="0">
                <a:solidFill>
                  <a:srgbClr val="002060"/>
                </a:solidFill>
                <a:latin typeface="Times New Roman"/>
              </a:rPr>
              <a:t> </a:t>
            </a:r>
            <a:r>
              <a:rPr lang="en-US" altLang="en-US" sz="3200" b="1" dirty="0" err="1">
                <a:solidFill>
                  <a:srgbClr val="002060"/>
                </a:solidFill>
                <a:latin typeface="Times New Roman"/>
              </a:rPr>
              <a:t>thống</a:t>
            </a:r>
            <a:r>
              <a:rPr lang="en-US" altLang="en-US" sz="3200" b="1" dirty="0">
                <a:solidFill>
                  <a:srgbClr val="002060"/>
                </a:solidFill>
                <a:latin typeface="Times New Roman"/>
              </a:rPr>
              <a:t> </a:t>
            </a:r>
            <a:r>
              <a:rPr lang="en-US" altLang="en-US" sz="3200" b="1" dirty="0" err="1">
                <a:solidFill>
                  <a:srgbClr val="002060"/>
                </a:solidFill>
                <a:latin typeface="Times New Roman"/>
              </a:rPr>
              <a:t>đê</a:t>
            </a:r>
            <a:r>
              <a:rPr lang="en-US" altLang="en-US" sz="3200" b="1" dirty="0">
                <a:solidFill>
                  <a:srgbClr val="002060"/>
                </a:solidFill>
                <a:latin typeface="Times New Roman"/>
              </a:rPr>
              <a:t> </a:t>
            </a:r>
            <a:r>
              <a:rPr lang="en-US" altLang="en-US" sz="3200" b="1" dirty="0" err="1">
                <a:solidFill>
                  <a:srgbClr val="002060"/>
                </a:solidFill>
                <a:latin typeface="Times New Roman"/>
              </a:rPr>
              <a:t>đã</a:t>
            </a:r>
            <a:r>
              <a:rPr lang="en-US" altLang="en-US" sz="3200" b="1" dirty="0">
                <a:solidFill>
                  <a:srgbClr val="002060"/>
                </a:solidFill>
                <a:latin typeface="Times New Roman"/>
              </a:rPr>
              <a:t> </a:t>
            </a:r>
            <a:r>
              <a:rPr lang="en-US" altLang="en-US" sz="3200" b="1" dirty="0" err="1">
                <a:solidFill>
                  <a:srgbClr val="002060"/>
                </a:solidFill>
                <a:latin typeface="Times New Roman"/>
              </a:rPr>
              <a:t>làm</a:t>
            </a:r>
            <a:r>
              <a:rPr lang="en-US" altLang="en-US" sz="3200" b="1" dirty="0">
                <a:solidFill>
                  <a:srgbClr val="002060"/>
                </a:solidFill>
                <a:latin typeface="Times New Roman"/>
              </a:rPr>
              <a:t> </a:t>
            </a:r>
            <a:r>
              <a:rPr lang="en-US" altLang="en-US" sz="3200" b="1" dirty="0" err="1">
                <a:solidFill>
                  <a:srgbClr val="002060"/>
                </a:solidFill>
                <a:latin typeface="Times New Roman"/>
              </a:rPr>
              <a:t>cho</a:t>
            </a:r>
            <a:r>
              <a:rPr lang="en-US" altLang="en-US" sz="3200" b="1" dirty="0">
                <a:solidFill>
                  <a:srgbClr val="002060"/>
                </a:solidFill>
                <a:latin typeface="Times New Roman"/>
              </a:rPr>
              <a:t> </a:t>
            </a:r>
            <a:r>
              <a:rPr lang="en-US" altLang="en-US" sz="3200" b="1" dirty="0" err="1">
                <a:solidFill>
                  <a:srgbClr val="002060"/>
                </a:solidFill>
                <a:latin typeface="Times New Roman"/>
              </a:rPr>
              <a:t>phần</a:t>
            </a:r>
            <a:r>
              <a:rPr lang="en-US" altLang="en-US" sz="3200" b="1" dirty="0">
                <a:solidFill>
                  <a:srgbClr val="002060"/>
                </a:solidFill>
                <a:latin typeface="Times New Roman"/>
              </a:rPr>
              <a:t> </a:t>
            </a:r>
            <a:r>
              <a:rPr lang="en-US" altLang="en-US" sz="3200" b="1" dirty="0" err="1">
                <a:solidFill>
                  <a:srgbClr val="002060"/>
                </a:solidFill>
                <a:latin typeface="Times New Roman"/>
              </a:rPr>
              <a:t>lớn</a:t>
            </a:r>
            <a:r>
              <a:rPr lang="en-US" altLang="en-US" sz="3200" b="1" dirty="0">
                <a:solidFill>
                  <a:srgbClr val="002060"/>
                </a:solidFill>
                <a:latin typeface="Times New Roman"/>
              </a:rPr>
              <a:t> </a:t>
            </a:r>
            <a:r>
              <a:rPr lang="en-US" altLang="en-US" sz="3200" b="1" dirty="0" err="1">
                <a:solidFill>
                  <a:srgbClr val="002060"/>
                </a:solidFill>
                <a:latin typeface="Times New Roman"/>
              </a:rPr>
              <a:t>diện</a:t>
            </a:r>
            <a:r>
              <a:rPr lang="en-US" altLang="en-US" sz="3200" b="1" dirty="0">
                <a:solidFill>
                  <a:srgbClr val="002060"/>
                </a:solidFill>
                <a:latin typeface="Times New Roman"/>
              </a:rPr>
              <a:t> </a:t>
            </a:r>
            <a:r>
              <a:rPr lang="en-US" altLang="en-US" sz="3200" b="1" dirty="0" err="1">
                <a:solidFill>
                  <a:srgbClr val="002060"/>
                </a:solidFill>
                <a:latin typeface="Times New Roman"/>
              </a:rPr>
              <a:t>tích</a:t>
            </a:r>
            <a:r>
              <a:rPr lang="en-US" altLang="en-US" sz="3200" b="1" dirty="0">
                <a:solidFill>
                  <a:srgbClr val="002060"/>
                </a:solidFill>
                <a:latin typeface="Times New Roman"/>
              </a:rPr>
              <a:t> </a:t>
            </a:r>
            <a:r>
              <a:rPr lang="en-US" altLang="en-US" sz="3200" b="1" dirty="0" err="1">
                <a:solidFill>
                  <a:srgbClr val="002060"/>
                </a:solidFill>
                <a:latin typeface="Times New Roman"/>
              </a:rPr>
              <a:t>đồng</a:t>
            </a:r>
            <a:r>
              <a:rPr lang="en-US" altLang="en-US" sz="3200" b="1" dirty="0">
                <a:solidFill>
                  <a:srgbClr val="002060"/>
                </a:solidFill>
                <a:latin typeface="Times New Roman"/>
              </a:rPr>
              <a:t> </a:t>
            </a:r>
            <a:r>
              <a:rPr lang="en-US" altLang="en-US" sz="3200" b="1" dirty="0" err="1">
                <a:solidFill>
                  <a:srgbClr val="002060"/>
                </a:solidFill>
                <a:latin typeface="Times New Roman"/>
              </a:rPr>
              <a:t>bằng</a:t>
            </a:r>
            <a:r>
              <a:rPr lang="en-US" altLang="en-US" sz="3200" b="1" dirty="0">
                <a:solidFill>
                  <a:srgbClr val="002060"/>
                </a:solidFill>
                <a:latin typeface="Times New Roman"/>
              </a:rPr>
              <a:t> </a:t>
            </a:r>
            <a:r>
              <a:rPr lang="en-US" altLang="en-US" sz="3200" b="1" dirty="0" err="1">
                <a:solidFill>
                  <a:srgbClr val="002060"/>
                </a:solidFill>
                <a:latin typeface="Times New Roman"/>
              </a:rPr>
              <a:t>không</a:t>
            </a:r>
            <a:r>
              <a:rPr lang="en-US" altLang="en-US" sz="3200" b="1" dirty="0">
                <a:solidFill>
                  <a:srgbClr val="002060"/>
                </a:solidFill>
                <a:latin typeface="Times New Roman"/>
              </a:rPr>
              <a:t> </a:t>
            </a:r>
            <a:r>
              <a:rPr lang="en-US" altLang="en-US" sz="3200" b="1" dirty="0" err="1">
                <a:solidFill>
                  <a:srgbClr val="002060"/>
                </a:solidFill>
                <a:latin typeface="Times New Roman"/>
              </a:rPr>
              <a:t>được</a:t>
            </a:r>
            <a:r>
              <a:rPr lang="en-US" altLang="en-US" sz="3200" b="1" dirty="0">
                <a:solidFill>
                  <a:srgbClr val="002060"/>
                </a:solidFill>
                <a:latin typeface="Times New Roman"/>
              </a:rPr>
              <a:t> </a:t>
            </a:r>
            <a:r>
              <a:rPr lang="en-US" altLang="en-US" sz="3200" b="1" dirty="0" err="1">
                <a:solidFill>
                  <a:srgbClr val="002060"/>
                </a:solidFill>
                <a:latin typeface="Times New Roman"/>
              </a:rPr>
              <a:t>bồi</a:t>
            </a:r>
            <a:r>
              <a:rPr lang="en-US" altLang="en-US" sz="3200" b="1" dirty="0">
                <a:solidFill>
                  <a:srgbClr val="002060"/>
                </a:solidFill>
                <a:latin typeface="Times New Roman"/>
              </a:rPr>
              <a:t> </a:t>
            </a:r>
            <a:r>
              <a:rPr lang="en-US" altLang="en-US" sz="3200" b="1" dirty="0" err="1">
                <a:solidFill>
                  <a:srgbClr val="002060"/>
                </a:solidFill>
                <a:latin typeface="Times New Roman"/>
              </a:rPr>
              <a:t>đắp</a:t>
            </a:r>
            <a:r>
              <a:rPr lang="en-US" altLang="en-US" sz="3200" b="1" dirty="0">
                <a:solidFill>
                  <a:srgbClr val="002060"/>
                </a:solidFill>
                <a:latin typeface="Times New Roman"/>
              </a:rPr>
              <a:t> </a:t>
            </a:r>
            <a:r>
              <a:rPr lang="en-US" altLang="en-US" sz="3200" b="1" dirty="0" err="1">
                <a:solidFill>
                  <a:srgbClr val="002060"/>
                </a:solidFill>
                <a:latin typeface="Times New Roman"/>
              </a:rPr>
              <a:t>thêm</a:t>
            </a:r>
            <a:r>
              <a:rPr lang="en-US" altLang="en-US" sz="3200" b="1" dirty="0">
                <a:solidFill>
                  <a:srgbClr val="002060"/>
                </a:solidFill>
                <a:latin typeface="Times New Roman"/>
              </a:rPr>
              <a:t> </a:t>
            </a:r>
            <a:r>
              <a:rPr lang="en-US" altLang="en-US" sz="3200" b="1" dirty="0" err="1">
                <a:solidFill>
                  <a:srgbClr val="002060"/>
                </a:solidFill>
                <a:latin typeface="Times New Roman"/>
              </a:rPr>
              <a:t>phù</a:t>
            </a:r>
            <a:r>
              <a:rPr lang="en-US" altLang="en-US" sz="3200" b="1" dirty="0">
                <a:solidFill>
                  <a:srgbClr val="002060"/>
                </a:solidFill>
                <a:latin typeface="Times New Roman"/>
              </a:rPr>
              <a:t> </a:t>
            </a:r>
            <a:r>
              <a:rPr lang="en-US" altLang="en-US" sz="3200" b="1" dirty="0" err="1">
                <a:solidFill>
                  <a:srgbClr val="002060"/>
                </a:solidFill>
                <a:latin typeface="Times New Roman"/>
              </a:rPr>
              <a:t>sa</a:t>
            </a:r>
            <a:r>
              <a:rPr lang="en-US" altLang="en-US" sz="3200" b="1" dirty="0">
                <a:solidFill>
                  <a:srgbClr val="002060"/>
                </a:solidFill>
                <a:latin typeface="Times New Roman"/>
              </a:rPr>
              <a:t> </a:t>
            </a:r>
            <a:r>
              <a:rPr lang="en-US" altLang="en-US" sz="3200" b="1" dirty="0" err="1">
                <a:solidFill>
                  <a:srgbClr val="002060"/>
                </a:solidFill>
                <a:latin typeface="Times New Roman"/>
              </a:rPr>
              <a:t>hàng</a:t>
            </a:r>
            <a:r>
              <a:rPr lang="en-US" altLang="en-US" sz="3200" b="1" dirty="0">
                <a:solidFill>
                  <a:srgbClr val="002060"/>
                </a:solidFill>
                <a:latin typeface="Times New Roman"/>
              </a:rPr>
              <a:t> </a:t>
            </a:r>
            <a:r>
              <a:rPr lang="en-US" altLang="en-US" sz="3200" b="1" dirty="0" err="1">
                <a:solidFill>
                  <a:srgbClr val="002060"/>
                </a:solidFill>
                <a:latin typeface="Times New Roman"/>
              </a:rPr>
              <a:t>năm</a:t>
            </a:r>
            <a:r>
              <a:rPr lang="en-US" altLang="en-US" sz="3200" b="1" dirty="0">
                <a:solidFill>
                  <a:srgbClr val="002060"/>
                </a:solidFill>
                <a:latin typeface="Times New Roman"/>
              </a:rPr>
              <a:t> </a:t>
            </a:r>
            <a:r>
              <a:rPr lang="en-US" altLang="en-US" sz="3200" b="1" dirty="0" err="1">
                <a:solidFill>
                  <a:srgbClr val="002060"/>
                </a:solidFill>
                <a:latin typeface="Times New Roman"/>
              </a:rPr>
              <a:t>và</a:t>
            </a:r>
            <a:r>
              <a:rPr lang="en-US" altLang="en-US" sz="3200" b="1" dirty="0">
                <a:solidFill>
                  <a:srgbClr val="002060"/>
                </a:solidFill>
                <a:latin typeface="Times New Roman"/>
              </a:rPr>
              <a:t> </a:t>
            </a:r>
            <a:r>
              <a:rPr lang="en-US" altLang="en-US" sz="3200" b="1" dirty="0" err="1">
                <a:solidFill>
                  <a:srgbClr val="002060"/>
                </a:solidFill>
                <a:latin typeface="Times New Roman"/>
              </a:rPr>
              <a:t>tạo</a:t>
            </a:r>
            <a:r>
              <a:rPr lang="en-US" altLang="en-US" sz="3200" b="1" dirty="0">
                <a:solidFill>
                  <a:srgbClr val="002060"/>
                </a:solidFill>
                <a:latin typeface="Times New Roman"/>
              </a:rPr>
              <a:t> </a:t>
            </a:r>
            <a:r>
              <a:rPr lang="en-US" altLang="en-US" sz="3200" b="1" dirty="0" err="1">
                <a:solidFill>
                  <a:srgbClr val="002060"/>
                </a:solidFill>
                <a:latin typeface="Times New Roman"/>
              </a:rPr>
              <a:t>nên</a:t>
            </a:r>
            <a:r>
              <a:rPr lang="en-US" altLang="en-US" sz="3200" b="1" dirty="0">
                <a:solidFill>
                  <a:srgbClr val="002060"/>
                </a:solidFill>
                <a:latin typeface="Times New Roman"/>
              </a:rPr>
              <a:t> </a:t>
            </a:r>
            <a:r>
              <a:rPr lang="en-US" altLang="en-US" sz="3200" b="1" dirty="0" err="1">
                <a:solidFill>
                  <a:srgbClr val="002060"/>
                </a:solidFill>
                <a:latin typeface="Times New Roman"/>
              </a:rPr>
              <a:t>nhiều</a:t>
            </a:r>
            <a:r>
              <a:rPr lang="en-US" altLang="en-US" sz="3200" b="1" dirty="0">
                <a:solidFill>
                  <a:srgbClr val="002060"/>
                </a:solidFill>
                <a:latin typeface="Times New Roman"/>
              </a:rPr>
              <a:t> </a:t>
            </a:r>
            <a:r>
              <a:rPr lang="en-US" altLang="en-US" sz="3200" b="1" dirty="0" err="1">
                <a:solidFill>
                  <a:srgbClr val="002060"/>
                </a:solidFill>
                <a:latin typeface="Times New Roman"/>
              </a:rPr>
              <a:t>vùng</a:t>
            </a:r>
            <a:r>
              <a:rPr lang="en-US" altLang="en-US" sz="3200" b="1" dirty="0">
                <a:solidFill>
                  <a:srgbClr val="002060"/>
                </a:solidFill>
                <a:latin typeface="Times New Roman"/>
              </a:rPr>
              <a:t> </a:t>
            </a:r>
            <a:r>
              <a:rPr lang="en-US" altLang="en-US" sz="3200" b="1" dirty="0" err="1">
                <a:solidFill>
                  <a:srgbClr val="002060"/>
                </a:solidFill>
                <a:latin typeface="Times New Roman"/>
              </a:rPr>
              <a:t>đất</a:t>
            </a:r>
            <a:r>
              <a:rPr lang="en-US" altLang="en-US" sz="3200" b="1" dirty="0">
                <a:solidFill>
                  <a:srgbClr val="002060"/>
                </a:solidFill>
                <a:latin typeface="Times New Roman"/>
              </a:rPr>
              <a:t> </a:t>
            </a:r>
            <a:r>
              <a:rPr lang="en-US" altLang="en-US" sz="3200" b="1" dirty="0" err="1">
                <a:solidFill>
                  <a:srgbClr val="002060"/>
                </a:solidFill>
                <a:latin typeface="Times New Roman"/>
              </a:rPr>
              <a:t>trũng</a:t>
            </a:r>
            <a:r>
              <a:rPr lang="en-US" altLang="en-US" sz="3200" b="1" dirty="0">
                <a:solidFill>
                  <a:srgbClr val="002060"/>
                </a:solidFill>
                <a:latin typeface="Times New Roman"/>
              </a:rPr>
              <a:t>.</a:t>
            </a:r>
          </a:p>
        </p:txBody>
      </p:sp>
      <p:pic>
        <p:nvPicPr>
          <p:cNvPr id="10" name="Picture 8" descr="de"/>
          <p:cNvPicPr>
            <a:picLocks noChangeAspect="1" noChangeArrowheads="1"/>
          </p:cNvPicPr>
          <p:nvPr/>
        </p:nvPicPr>
        <p:blipFill>
          <a:blip r:embed="rId2" cstate="print"/>
          <a:srcRect/>
          <a:stretch>
            <a:fillRect/>
          </a:stretch>
        </p:blipFill>
        <p:spPr bwMode="auto">
          <a:xfrm>
            <a:off x="6022429" y="581024"/>
            <a:ext cx="5392569" cy="4295775"/>
          </a:xfrm>
          <a:prstGeom prst="rect">
            <a:avLst/>
          </a:prstGeom>
          <a:noFill/>
          <a:ln w="9525">
            <a:noFill/>
            <a:miter lim="800000"/>
            <a:headEnd/>
            <a:tailEnd/>
          </a:ln>
        </p:spPr>
      </p:pic>
      <p:pic>
        <p:nvPicPr>
          <p:cNvPr id="17" name="Picture 10" descr="80471362"/>
          <p:cNvPicPr>
            <a:picLocks noChangeAspect="1" noChangeArrowheads="1"/>
          </p:cNvPicPr>
          <p:nvPr/>
        </p:nvPicPr>
        <p:blipFill>
          <a:blip r:embed="rId3" cstate="print"/>
          <a:srcRect/>
          <a:stretch>
            <a:fillRect/>
          </a:stretch>
        </p:blipFill>
        <p:spPr bwMode="auto">
          <a:xfrm>
            <a:off x="753703" y="581024"/>
            <a:ext cx="5185135" cy="4295776"/>
          </a:xfrm>
          <a:prstGeom prst="rect">
            <a:avLst/>
          </a:prstGeom>
          <a:noFill/>
          <a:ln w="9525">
            <a:noFill/>
            <a:miter lim="800000"/>
            <a:headEnd/>
            <a:tailEnd/>
          </a:ln>
        </p:spPr>
      </p:pic>
    </p:spTree>
    <p:extLst>
      <p:ext uri="{BB962C8B-B14F-4D97-AF65-F5344CB8AC3E}">
        <p14:creationId xmlns:p14="http://schemas.microsoft.com/office/powerpoint/2010/main" val="32255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4999">
              <a:schemeClr val="bg1"/>
            </a:gs>
            <a:gs pos="100000">
              <a:srgbClr val="F6D95C"/>
            </a:gs>
          </a:gsLst>
          <a:lin ang="5400000" scaled="0"/>
        </a:gradFill>
        <a:effectLst/>
      </p:bgPr>
    </p:bg>
    <p:spTree>
      <p:nvGrpSpPr>
        <p:cNvPr id="1" name=""/>
        <p:cNvGrpSpPr/>
        <p:nvPr/>
      </p:nvGrpSpPr>
      <p:grpSpPr>
        <a:xfrm>
          <a:off x="0" y="0"/>
          <a:ext cx="0" cy="0"/>
          <a:chOff x="0" y="0"/>
          <a:chExt cx="0" cy="0"/>
        </a:xfrm>
      </p:grpSpPr>
      <p:grpSp>
        <p:nvGrpSpPr>
          <p:cNvPr id="2" name="Group 11"/>
          <p:cNvGrpSpPr>
            <a:grpSpLocks/>
          </p:cNvGrpSpPr>
          <p:nvPr/>
        </p:nvGrpSpPr>
        <p:grpSpPr bwMode="auto">
          <a:xfrm>
            <a:off x="1809750" y="190501"/>
            <a:ext cx="8648700" cy="4659683"/>
            <a:chOff x="156" y="2376"/>
            <a:chExt cx="5448" cy="1728"/>
          </a:xfrm>
        </p:grpSpPr>
        <p:pic>
          <p:nvPicPr>
            <p:cNvPr id="2054" name="Picture 6" descr="images63480_T42"/>
            <p:cNvPicPr>
              <a:picLocks noChangeAspect="1" noChangeArrowheads="1"/>
            </p:cNvPicPr>
            <p:nvPr/>
          </p:nvPicPr>
          <p:blipFill>
            <a:blip r:embed="rId2" cstate="print"/>
            <a:srcRect/>
            <a:stretch>
              <a:fillRect/>
            </a:stretch>
          </p:blipFill>
          <p:spPr bwMode="auto">
            <a:xfrm>
              <a:off x="156" y="2376"/>
              <a:ext cx="2640" cy="1728"/>
            </a:xfrm>
            <a:prstGeom prst="rect">
              <a:avLst/>
            </a:prstGeom>
            <a:ln>
              <a:noFill/>
            </a:ln>
            <a:effectLst>
              <a:outerShdw blurRad="292100" dist="139700" dir="2700000" algn="tl" rotWithShape="0">
                <a:srgbClr val="333333">
                  <a:alpha val="65000"/>
                </a:srgbClr>
              </a:outerShdw>
            </a:effectLst>
          </p:spPr>
        </p:pic>
        <p:pic>
          <p:nvPicPr>
            <p:cNvPr id="2055" name="Picture 7" descr="2008112393850_Huy%20641%20-%20Bai%20Phuong%20ky%202%20-%20DSC02779"/>
            <p:cNvPicPr>
              <a:picLocks noChangeAspect="1" noChangeArrowheads="1"/>
            </p:cNvPicPr>
            <p:nvPr/>
          </p:nvPicPr>
          <p:blipFill>
            <a:blip r:embed="rId3" cstate="print"/>
            <a:srcRect/>
            <a:stretch>
              <a:fillRect/>
            </a:stretch>
          </p:blipFill>
          <p:spPr bwMode="auto">
            <a:xfrm>
              <a:off x="3000" y="2376"/>
              <a:ext cx="2604" cy="1728"/>
            </a:xfrm>
            <a:prstGeom prst="rect">
              <a:avLst/>
            </a:prstGeom>
            <a:ln>
              <a:noFill/>
            </a:ln>
            <a:effectLst>
              <a:outerShdw blurRad="292100" dist="139700" dir="2700000" algn="tl" rotWithShape="0">
                <a:srgbClr val="333333">
                  <a:alpha val="65000"/>
                </a:srgbClr>
              </a:outerShdw>
            </a:effectLst>
          </p:spPr>
        </p:pic>
      </p:grpSp>
      <p:sp>
        <p:nvSpPr>
          <p:cNvPr id="8" name="Text Box 18"/>
          <p:cNvSpPr txBox="1">
            <a:spLocks noChangeArrowheads="1"/>
          </p:cNvSpPr>
          <p:nvPr/>
        </p:nvSpPr>
        <p:spPr bwMode="auto">
          <a:xfrm>
            <a:off x="747712" y="5127844"/>
            <a:ext cx="10544175"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Người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phải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cao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hơn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kiểm</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tra</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thường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xuyên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cỏ</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bảo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vệ</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xây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bờ</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kè</a:t>
            </a:r>
            <a:r>
              <a:rPr lang="en-US" sz="3200" b="1" dirty="0">
                <a:solidFill>
                  <a:srgbClr val="002060"/>
                </a:solidFill>
                <a:latin typeface="Times New Roman" pitchFamily="18" charset="0"/>
              </a:rPr>
              <a:t> ở </a:t>
            </a:r>
            <a:r>
              <a:rPr lang="en-US" sz="3200" b="1" dirty="0" err="1">
                <a:solidFill>
                  <a:srgbClr val="002060"/>
                </a:solidFill>
                <a:latin typeface="Times New Roman" pitchFamily="18" charset="0"/>
              </a:rPr>
              <a:t>những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nơi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nước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mạnh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thoáng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dòng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a:t>
            </a:r>
          </a:p>
        </p:txBody>
      </p:sp>
    </p:spTree>
    <p:extLst>
      <p:ext uri="{BB962C8B-B14F-4D97-AF65-F5344CB8AC3E}">
        <p14:creationId xmlns:p14="http://schemas.microsoft.com/office/powerpoint/2010/main" val="1702289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24025" y="1943100"/>
            <a:ext cx="8353425" cy="2215991"/>
          </a:xfrm>
          <a:prstGeom prst="rect">
            <a:avLst/>
          </a:prstGeom>
          <a:noFill/>
        </p:spPr>
        <p:txBody>
          <a:bodyPr wrap="square" rtlCol="0">
            <a:spAutoFit/>
          </a:bodyPr>
          <a:lstStyle/>
          <a:p>
            <a:pPr algn="ctr"/>
            <a:r>
              <a:rPr lang="vi-VN" sz="13800" b="1" smtClean="0">
                <a:ln w="0"/>
                <a:solidFill>
                  <a:srgbClr val="002060"/>
                </a:solidFill>
                <a:effectLst>
                  <a:reflection blurRad="6350" stA="53000" endA="300" endPos="35500" dir="5400000" sy="-90000" algn="bl" rotWithShape="0"/>
                </a:effectLst>
              </a:rPr>
              <a:t>Vận dụng</a:t>
            </a:r>
            <a:endParaRPr lang="en-US" sz="13800" b="1">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524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582546" y="848660"/>
            <a:ext cx="8179017" cy="58456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Thứ </a:t>
            </a: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tư, </a:t>
            </a:r>
            <a:r>
              <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ngày </a:t>
            </a: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17 </a:t>
            </a:r>
            <a:r>
              <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tháng </a:t>
            </a: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11 </a:t>
            </a:r>
            <a:r>
              <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năm 2021</a:t>
            </a:r>
          </a:p>
        </p:txBody>
      </p:sp>
      <p:sp>
        <p:nvSpPr>
          <p:cNvPr id="3" name="TextBox 2"/>
          <p:cNvSpPr txBox="1"/>
          <p:nvPr/>
        </p:nvSpPr>
        <p:spPr>
          <a:xfrm>
            <a:off x="5297021" y="1594007"/>
            <a:ext cx="1375033" cy="5846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Địa lí</a:t>
            </a:r>
            <a:endPar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4" name="TextBox 3"/>
          <p:cNvSpPr txBox="1"/>
          <p:nvPr/>
        </p:nvSpPr>
        <p:spPr>
          <a:xfrm>
            <a:off x="3814355" y="2339430"/>
            <a:ext cx="4171405" cy="7694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200" b="1" smtClean="0">
                <a:solidFill>
                  <a:prstClr val="white"/>
                </a:solidFill>
                <a:latin typeface="HP001 4 hàng" panose="020B0603050302020204" pitchFamily="34" charset="0"/>
              </a:rPr>
              <a:t>Đồng bằng Bắc Bộ</a:t>
            </a:r>
            <a:endPar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825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cxnSp>
        <p:nvCxnSpPr>
          <p:cNvPr id="25" name="Straight Arrow Connector 24"/>
          <p:cNvCxnSpPr>
            <a:stCxn id="2" idx="6"/>
          </p:cNvCxnSpPr>
          <p:nvPr/>
        </p:nvCxnSpPr>
        <p:spPr bwMode="auto">
          <a:xfrm flipV="1">
            <a:off x="4267200" y="865188"/>
            <a:ext cx="960438" cy="2563812"/>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 idx="6"/>
          </p:cNvCxnSpPr>
          <p:nvPr/>
        </p:nvCxnSpPr>
        <p:spPr bwMode="auto">
          <a:xfrm flipV="1">
            <a:off x="4267200" y="2514600"/>
            <a:ext cx="1004888" cy="914400"/>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bwMode="auto">
          <a:xfrm>
            <a:off x="5255440" y="36429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ngòi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hệ</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đê</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a:t>
            </a:r>
          </a:p>
        </p:txBody>
      </p:sp>
      <p:sp>
        <p:nvSpPr>
          <p:cNvPr id="9" name="TextBox 8"/>
          <p:cNvSpPr txBox="1"/>
          <p:nvPr/>
        </p:nvSpPr>
        <p:spPr bwMode="auto">
          <a:xfrm>
            <a:off x="5271869" y="20427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lớn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ta. </a:t>
            </a:r>
            <a:r>
              <a:rPr lang="en-US" sz="2600" dirty="0" err="1">
                <a:solidFill>
                  <a:srgbClr val="0000FF"/>
                </a:solidFill>
                <a:latin typeface="Times New Roman" pitchFamily="18" charset="0"/>
                <a:cs typeface="Times New Roman" pitchFamily="18" charset="0"/>
              </a:rPr>
              <a:t>Địa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khá</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phẳng</a:t>
            </a:r>
            <a:r>
              <a:rPr lang="en-US" sz="2600" dirty="0">
                <a:solidFill>
                  <a:srgbClr val="0000FF"/>
                </a:solidFill>
                <a:latin typeface="Times New Roman" pitchFamily="18" charset="0"/>
                <a:cs typeface="Times New Roman" pitchFamily="18" charset="0"/>
              </a:rPr>
              <a:t>.</a:t>
            </a:r>
          </a:p>
        </p:txBody>
      </p:sp>
      <p:sp>
        <p:nvSpPr>
          <p:cNvPr id="10" name="TextBox 9"/>
          <p:cNvSpPr txBox="1"/>
          <p:nvPr/>
        </p:nvSpPr>
        <p:spPr bwMode="auto">
          <a:xfrm>
            <a:off x="5237164" y="410427"/>
            <a:ext cx="5132812"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Do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bồi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đắp</a:t>
            </a:r>
            <a:r>
              <a:rPr lang="en-US" sz="2600" dirty="0">
                <a:solidFill>
                  <a:srgbClr val="0000FF"/>
                </a:solidFill>
                <a:latin typeface="Times New Roman" pitchFamily="18" charset="0"/>
                <a:cs typeface="Times New Roman" pitchFamily="18" charset="0"/>
              </a:rPr>
              <a:t>.</a:t>
            </a:r>
          </a:p>
        </p:txBody>
      </p:sp>
      <p:sp>
        <p:nvSpPr>
          <p:cNvPr id="11" name="TextBox 10"/>
          <p:cNvSpPr txBox="1"/>
          <p:nvPr/>
        </p:nvSpPr>
        <p:spPr bwMode="auto">
          <a:xfrm>
            <a:off x="5257801" y="5334000"/>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kênh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tưới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ruộng</a:t>
            </a:r>
            <a:r>
              <a:rPr lang="en-US" sz="2600" dirty="0">
                <a:solidFill>
                  <a:srgbClr val="0000FF"/>
                </a:solidFill>
                <a:latin typeface="Times New Roman" pitchFamily="18" charset="0"/>
                <a:cs typeface="Times New Roman" pitchFamily="18" charset="0"/>
              </a:rPr>
              <a:t>.</a:t>
            </a:r>
          </a:p>
        </p:txBody>
      </p:sp>
      <p:cxnSp>
        <p:nvCxnSpPr>
          <p:cNvPr id="12" name="Straight Arrow Connector 11"/>
          <p:cNvCxnSpPr>
            <a:cxnSpLocks noChangeShapeType="1"/>
          </p:cNvCxnSpPr>
          <p:nvPr/>
        </p:nvCxnSpPr>
        <p:spPr bwMode="auto">
          <a:xfrm>
            <a:off x="4249739" y="3440113"/>
            <a:ext cx="987425" cy="2341562"/>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cxnSp>
        <p:nvCxnSpPr>
          <p:cNvPr id="13" name="Straight Arrow Connector 12"/>
          <p:cNvCxnSpPr>
            <a:cxnSpLocks noChangeShapeType="1"/>
          </p:cNvCxnSpPr>
          <p:nvPr/>
        </p:nvCxnSpPr>
        <p:spPr bwMode="auto">
          <a:xfrm>
            <a:off x="4206876" y="3378201"/>
            <a:ext cx="1046163" cy="790575"/>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sp>
        <p:nvSpPr>
          <p:cNvPr id="2" name="Oval 1"/>
          <p:cNvSpPr/>
          <p:nvPr/>
        </p:nvSpPr>
        <p:spPr bwMode="auto">
          <a:xfrm>
            <a:off x="1828800" y="2667000"/>
            <a:ext cx="2438400" cy="1524000"/>
          </a:xfrm>
          <a:prstGeom prst="ellipse">
            <a:avLst/>
          </a:prstGeom>
          <a:solidFill>
            <a:srgbClr val="FFFF66"/>
          </a:solidFill>
          <a:ln w="9525" cap="flat" cmpd="sng" algn="ctr">
            <a:solidFill>
              <a:srgbClr val="C00000"/>
            </a:solidFill>
            <a:prstDash val="solid"/>
            <a:round/>
            <a:headEnd type="none" w="med" len="med"/>
            <a:tailEnd type="none" w="med" len="med"/>
          </a:ln>
          <a:effectLst>
            <a:innerShdw blurRad="114300">
              <a:prstClr val="black"/>
            </a:innerShdw>
          </a:effectLst>
          <a:extLst/>
        </p:spPr>
        <p:txBody>
          <a:bodyPr/>
          <a:lstStyle/>
          <a:p>
            <a:pPr algn="ctr">
              <a:defRPr/>
            </a:pPr>
            <a:r>
              <a:rPr lang="en-US" sz="2400" b="1" dirty="0">
                <a:solidFill>
                  <a:srgbClr val="FF0000"/>
                </a:solidFill>
                <a:latin typeface="Times New Roman"/>
              </a:rPr>
              <a:t>ĐỒNG BẰNG BẮC BỘ</a:t>
            </a:r>
          </a:p>
        </p:txBody>
      </p:sp>
    </p:spTree>
    <p:extLst>
      <p:ext uri="{BB962C8B-B14F-4D97-AF65-F5344CB8AC3E}">
        <p14:creationId xmlns:p14="http://schemas.microsoft.com/office/powerpoint/2010/main" val="1062070916"/>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8"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828800" y="2133600"/>
            <a:ext cx="1828800" cy="1752600"/>
          </a:xfrm>
          <a:prstGeom prst="rect">
            <a:avLst/>
          </a:prstGeom>
          <a:solidFill>
            <a:srgbClr val="FFFF00"/>
          </a:solidFill>
          <a:ln w="9525">
            <a:solidFill>
              <a:srgbClr val="CC0066"/>
            </a:solidFill>
            <a:miter lim="800000"/>
            <a:headEnd/>
            <a:tailEnd/>
          </a:ln>
          <a:effectLst>
            <a:glow rad="228600">
              <a:schemeClr val="accent2">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2600" b="1" dirty="0" err="1">
                <a:solidFill>
                  <a:srgbClr val="0000CC"/>
                </a:solidFill>
                <a:latin typeface="Times New Roman"/>
              </a:rPr>
              <a:t>Hệ</a:t>
            </a:r>
            <a:r>
              <a:rPr lang="en-US" altLang="en-US" sz="2600" b="1" dirty="0">
                <a:solidFill>
                  <a:srgbClr val="0000CC"/>
                </a:solidFill>
                <a:latin typeface="Times New Roman"/>
              </a:rPr>
              <a:t> </a:t>
            </a:r>
            <a:r>
              <a:rPr lang="en-US" altLang="en-US" sz="2600" b="1" dirty="0" err="1">
                <a:solidFill>
                  <a:srgbClr val="0000CC"/>
                </a:solidFill>
                <a:latin typeface="Times New Roman"/>
              </a:rPr>
              <a:t>thống</a:t>
            </a:r>
            <a:r>
              <a:rPr lang="en-US" altLang="en-US" sz="2600" b="1" dirty="0">
                <a:solidFill>
                  <a:srgbClr val="0000CC"/>
                </a:solidFill>
                <a:latin typeface="Times New Roman"/>
              </a:rPr>
              <a:t> </a:t>
            </a:r>
          </a:p>
          <a:p>
            <a:pPr algn="ctr">
              <a:spcBef>
                <a:spcPct val="0"/>
              </a:spcBef>
              <a:buNone/>
              <a:defRPr/>
            </a:pPr>
            <a:r>
              <a:rPr lang="en-US" altLang="en-US" sz="2600" b="1" dirty="0" err="1">
                <a:solidFill>
                  <a:srgbClr val="0000CC"/>
                </a:solidFill>
                <a:latin typeface="Times New Roman"/>
              </a:rPr>
              <a:t>đê</a:t>
            </a:r>
            <a:r>
              <a:rPr lang="en-US" altLang="en-US" sz="2600" b="1" dirty="0">
                <a:solidFill>
                  <a:srgbClr val="0000CC"/>
                </a:solidFill>
                <a:latin typeface="Times New Roman"/>
              </a:rPr>
              <a:t> ở ĐBBB</a:t>
            </a:r>
          </a:p>
        </p:txBody>
      </p:sp>
      <p:sp>
        <p:nvSpPr>
          <p:cNvPr id="69635" name="Rectangle 3"/>
          <p:cNvSpPr>
            <a:spLocks noChangeArrowheads="1"/>
          </p:cNvSpPr>
          <p:nvPr/>
        </p:nvSpPr>
        <p:spPr bwMode="auto">
          <a:xfrm>
            <a:off x="4724401" y="4724400"/>
            <a:ext cx="5943599"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Tác</a:t>
            </a:r>
            <a:r>
              <a:rPr lang="en-US" altLang="en-US" b="1" i="1" dirty="0">
                <a:solidFill>
                  <a:srgbClr val="0000CC"/>
                </a:solidFill>
                <a:latin typeface="Times New Roman"/>
              </a:rPr>
              <a:t> </a:t>
            </a:r>
            <a:r>
              <a:rPr lang="en-US" altLang="en-US" b="1" i="1" dirty="0" err="1">
                <a:solidFill>
                  <a:srgbClr val="0000CC"/>
                </a:solidFill>
                <a:latin typeface="Times New Roman"/>
              </a:rPr>
              <a:t>dụng</a:t>
            </a:r>
            <a:r>
              <a:rPr lang="en-US" altLang="en-US" b="1" i="1" dirty="0">
                <a:solidFill>
                  <a:srgbClr val="0000CC"/>
                </a:solidFill>
                <a:latin typeface="Times New Roman"/>
              </a:rPr>
              <a:t>: ……………….</a:t>
            </a:r>
            <a:endParaRPr lang="en-US" altLang="en-US" b="1" dirty="0">
              <a:solidFill>
                <a:srgbClr val="0000CC"/>
              </a:solidFill>
              <a:latin typeface="Times New Roman"/>
            </a:endParaRPr>
          </a:p>
        </p:txBody>
      </p:sp>
      <p:sp>
        <p:nvSpPr>
          <p:cNvPr id="69636" name="Rectangle 4"/>
          <p:cNvSpPr>
            <a:spLocks noChangeArrowheads="1"/>
          </p:cNvSpPr>
          <p:nvPr/>
        </p:nvSpPr>
        <p:spPr bwMode="auto">
          <a:xfrm>
            <a:off x="4762500" y="749588"/>
            <a:ext cx="5905500"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Vị</a:t>
            </a:r>
            <a:r>
              <a:rPr lang="en-US" altLang="en-US" b="1" i="1" dirty="0">
                <a:solidFill>
                  <a:srgbClr val="0000CC"/>
                </a:solidFill>
                <a:latin typeface="Times New Roman"/>
              </a:rPr>
              <a:t> </a:t>
            </a:r>
            <a:r>
              <a:rPr lang="en-US" altLang="en-US" b="1" i="1" dirty="0" err="1">
                <a:solidFill>
                  <a:srgbClr val="0000CC"/>
                </a:solidFill>
                <a:latin typeface="Times New Roman"/>
              </a:rPr>
              <a:t>trí</a:t>
            </a:r>
            <a:r>
              <a:rPr lang="en-US" altLang="en-US" b="1" i="1">
                <a:solidFill>
                  <a:srgbClr val="0000CC"/>
                </a:solidFill>
                <a:latin typeface="Times New Roman"/>
              </a:rPr>
              <a:t>: </a:t>
            </a:r>
            <a:r>
              <a:rPr lang="en-US" altLang="en-US" b="1" i="1" smtClean="0">
                <a:solidFill>
                  <a:srgbClr val="0000CC"/>
                </a:solidFill>
                <a:latin typeface="Times New Roman"/>
              </a:rPr>
              <a:t>…………………</a:t>
            </a:r>
            <a:r>
              <a:rPr lang="vi-VN" altLang="en-US" b="1" i="1" smtClean="0">
                <a:solidFill>
                  <a:srgbClr val="0000CC"/>
                </a:solidFill>
                <a:latin typeface="Times New Roman"/>
              </a:rPr>
              <a:t>..</a:t>
            </a:r>
            <a:endParaRPr lang="en-US" altLang="en-US" b="1" dirty="0">
              <a:solidFill>
                <a:srgbClr val="0000CC"/>
              </a:solidFill>
              <a:latin typeface="Times New Roman"/>
            </a:endParaRPr>
          </a:p>
        </p:txBody>
      </p:sp>
      <p:sp>
        <p:nvSpPr>
          <p:cNvPr id="69637" name="Rectangle 5"/>
          <p:cNvSpPr>
            <a:spLocks noChangeArrowheads="1"/>
          </p:cNvSpPr>
          <p:nvPr/>
        </p:nvSpPr>
        <p:spPr bwMode="auto">
          <a:xfrm>
            <a:off x="4724400" y="2667000"/>
            <a:ext cx="5943600" cy="823912"/>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600" b="1" i="1" dirty="0" err="1">
                <a:solidFill>
                  <a:srgbClr val="0000CC"/>
                </a:solidFill>
                <a:latin typeface="Times New Roman"/>
              </a:rPr>
              <a:t>Đặc</a:t>
            </a:r>
            <a:r>
              <a:rPr lang="en-US" altLang="en-US" sz="2600" b="1" i="1" dirty="0">
                <a:solidFill>
                  <a:srgbClr val="0000CC"/>
                </a:solidFill>
                <a:latin typeface="Times New Roman"/>
              </a:rPr>
              <a:t> </a:t>
            </a:r>
            <a:r>
              <a:rPr lang="en-US" altLang="en-US" sz="2600" b="1" i="1" dirty="0" err="1">
                <a:solidFill>
                  <a:srgbClr val="0000CC"/>
                </a:solidFill>
                <a:latin typeface="Times New Roman"/>
              </a:rPr>
              <a:t>điểm</a:t>
            </a:r>
            <a:r>
              <a:rPr lang="en-US" altLang="en-US" sz="2600" b="1" i="1" dirty="0">
                <a:solidFill>
                  <a:srgbClr val="0000CC"/>
                </a:solidFill>
                <a:latin typeface="Times New Roman"/>
              </a:rPr>
              <a:t>: ………………………..</a:t>
            </a:r>
            <a:endParaRPr lang="en-US" altLang="en-US" sz="2600" b="1" dirty="0">
              <a:solidFill>
                <a:srgbClr val="0000CC"/>
              </a:solidFill>
              <a:latin typeface="Times New Roman"/>
            </a:endParaRPr>
          </a:p>
        </p:txBody>
      </p:sp>
      <p:sp>
        <p:nvSpPr>
          <p:cNvPr id="69638" name="Line 6"/>
          <p:cNvSpPr>
            <a:spLocks noChangeShapeType="1"/>
          </p:cNvSpPr>
          <p:nvPr/>
        </p:nvSpPr>
        <p:spPr bwMode="auto">
          <a:xfrm flipH="1">
            <a:off x="3657600" y="1066800"/>
            <a:ext cx="1104900" cy="19812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39" name="Line 7"/>
          <p:cNvSpPr>
            <a:spLocks noChangeShapeType="1"/>
          </p:cNvSpPr>
          <p:nvPr/>
        </p:nvSpPr>
        <p:spPr bwMode="auto">
          <a:xfrm>
            <a:off x="3657600" y="3048000"/>
            <a:ext cx="1066800" cy="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0" name="Line 8"/>
          <p:cNvSpPr>
            <a:spLocks noChangeShapeType="1"/>
          </p:cNvSpPr>
          <p:nvPr/>
        </p:nvSpPr>
        <p:spPr bwMode="auto">
          <a:xfrm>
            <a:off x="3657601" y="2971800"/>
            <a:ext cx="1020763" cy="22098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2" name="Text Box 10"/>
          <p:cNvSpPr txBox="1">
            <a:spLocks noChangeArrowheads="1"/>
          </p:cNvSpPr>
          <p:nvPr/>
        </p:nvSpPr>
        <p:spPr bwMode="auto">
          <a:xfrm>
            <a:off x="6743700" y="4889212"/>
            <a:ext cx="1494320"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ngăn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lũ</a:t>
            </a:r>
            <a:endParaRPr lang="en-US" altLang="en-US" sz="3200" b="1" dirty="0">
              <a:solidFill>
                <a:srgbClr val="FF0000"/>
              </a:solidFill>
              <a:latin typeface="Times New Roman"/>
              <a:cs typeface="Times New Roman" pitchFamily="18" charset="0"/>
            </a:endParaRPr>
          </a:p>
        </p:txBody>
      </p:sp>
      <p:sp>
        <p:nvSpPr>
          <p:cNvPr id="69643" name="Text Box 11"/>
          <p:cNvSpPr txBox="1">
            <a:spLocks noChangeArrowheads="1"/>
          </p:cNvSpPr>
          <p:nvPr/>
        </p:nvSpPr>
        <p:spPr bwMode="auto">
          <a:xfrm>
            <a:off x="6021499" y="875438"/>
            <a:ext cx="3648756"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dọc</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hai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bên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bờ</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sông</a:t>
            </a:r>
            <a:endParaRPr lang="en-US" altLang="en-US" sz="3200" b="1" dirty="0">
              <a:solidFill>
                <a:srgbClr val="FF0000"/>
              </a:solidFill>
              <a:latin typeface="Times New Roman"/>
              <a:cs typeface="Times New Roman" pitchFamily="18" charset="0"/>
            </a:endParaRPr>
          </a:p>
        </p:txBody>
      </p:sp>
      <p:sp>
        <p:nvSpPr>
          <p:cNvPr id="69644" name="Text Box 12"/>
          <p:cNvSpPr txBox="1">
            <a:spLocks noChangeArrowheads="1"/>
          </p:cNvSpPr>
          <p:nvPr/>
        </p:nvSpPr>
        <p:spPr bwMode="auto">
          <a:xfrm>
            <a:off x="6199186" y="2755612"/>
            <a:ext cx="4514850" cy="584775"/>
          </a:xfrm>
          <a:prstGeom prst="rect">
            <a:avLst/>
          </a:prstGeom>
          <a:noFill/>
          <a:ln w="9525" algn="ctr">
            <a:noFill/>
            <a:miter lim="800000"/>
            <a:headEnd/>
            <a:tailEnd/>
          </a:ln>
        </p:spPr>
        <p:txBody>
          <a:bodyPr wrap="square">
            <a:spAutoFit/>
          </a:bodyPr>
          <a:lstStyle/>
          <a:p>
            <a:r>
              <a:rPr lang="en-US" altLang="en-US" sz="3200" b="1" dirty="0" err="1">
                <a:solidFill>
                  <a:srgbClr val="FF0000"/>
                </a:solidFill>
                <a:latin typeface="Times New Roman"/>
                <a:cs typeface="Times New Roman" pitchFamily="18" charset="0"/>
              </a:rPr>
              <a:t>dài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rộng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cao</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vững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chắc</a:t>
            </a:r>
            <a:r>
              <a:rPr lang="en-US" altLang="en-US" sz="3200" b="1" dirty="0">
                <a:solidFill>
                  <a:srgbClr val="FF0000"/>
                </a:solidFill>
                <a:latin typeface="Times New Roman"/>
                <a:cs typeface="Times New Roman" pitchFamily="18" charset="0"/>
              </a:rPr>
              <a:t> </a:t>
            </a:r>
          </a:p>
        </p:txBody>
      </p:sp>
    </p:spTree>
    <p:extLst>
      <p:ext uri="{BB962C8B-B14F-4D97-AF65-F5344CB8AC3E}">
        <p14:creationId xmlns:p14="http://schemas.microsoft.com/office/powerpoint/2010/main" val="109641654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500"/>
                                        <p:tgtEl>
                                          <p:spTgt spid="696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circle(in)">
                                      <p:cBhvr>
                                        <p:cTn id="10" dur="500"/>
                                        <p:tgtEl>
                                          <p:spTgt spid="696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9640"/>
                                        </p:tgtEl>
                                        <p:attrNameLst>
                                          <p:attrName>style.visibility</p:attrName>
                                        </p:attrNameLst>
                                      </p:cBhvr>
                                      <p:to>
                                        <p:strVal val="visible"/>
                                      </p:to>
                                    </p:set>
                                    <p:animEffect transition="in" filter="circle(in)">
                                      <p:cBhvr>
                                        <p:cTn id="13" dur="500"/>
                                        <p:tgtEl>
                                          <p:spTgt spid="69640"/>
                                        </p:tgtEl>
                                      </p:cBhvr>
                                    </p:animEffect>
                                  </p:childTnLst>
                                </p:cTn>
                              </p:par>
                              <p:par>
                                <p:cTn id="14" presetID="12" presetClass="entr" presetSubtype="4" fill="hold" nodeType="with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slide(fromBottom)">
                                      <p:cBhvr>
                                        <p:cTn id="16" dur="500"/>
                                        <p:tgtEl>
                                          <p:spTgt spid="69635"/>
                                        </p:tgtEl>
                                      </p:cBhvr>
                                    </p:animEffect>
                                  </p:childTnLst>
                                </p:cTn>
                              </p:par>
                              <p:par>
                                <p:cTn id="17" presetID="12" presetClass="entr" presetSubtype="4" fill="hold" nodeType="with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slide(fromBottom)">
                                      <p:cBhvr>
                                        <p:cTn id="19" dur="500"/>
                                        <p:tgtEl>
                                          <p:spTgt spid="69636"/>
                                        </p:tgtEl>
                                      </p:cBhvr>
                                    </p:animEffect>
                                  </p:childTnLst>
                                </p:cTn>
                              </p:par>
                              <p:par>
                                <p:cTn id="20" presetID="12" presetClass="entr" presetSubtype="4" fill="hold" nodeType="with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slide(fromBottom)">
                                      <p:cBhvr>
                                        <p:cTn id="22" dur="500"/>
                                        <p:tgtEl>
                                          <p:spTgt spid="69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slide(fromBottom)">
                                      <p:cBhvr>
                                        <p:cTn id="27" dur="500"/>
                                        <p:tgtEl>
                                          <p:spTgt spid="696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9644"/>
                                        </p:tgtEl>
                                        <p:attrNameLst>
                                          <p:attrName>style.visibility</p:attrName>
                                        </p:attrNameLst>
                                      </p:cBhvr>
                                      <p:to>
                                        <p:strVal val="visible"/>
                                      </p:to>
                                    </p:set>
                                    <p:animEffect transition="in" filter="slide(fromBottom)">
                                      <p:cBhvr>
                                        <p:cTn id="32" dur="500"/>
                                        <p:tgtEl>
                                          <p:spTgt spid="696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9642"/>
                                        </p:tgtEl>
                                        <p:attrNameLst>
                                          <p:attrName>style.visibility</p:attrName>
                                        </p:attrNameLst>
                                      </p:cBhvr>
                                      <p:to>
                                        <p:strVal val="visible"/>
                                      </p:to>
                                    </p:set>
                                    <p:animEffect transition="in" filter="slide(fromBottom)">
                                      <p:cBhvr>
                                        <p:cTn id="37"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39" grpId="0" animBg="1"/>
      <p:bldP spid="69640" grpId="0" animBg="1"/>
      <p:bldP spid="69642" grpId="0"/>
      <p:bldP spid="69643" grpId="0"/>
      <p:bldP spid="696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ound Diagonal Corner Rectangle 5"/>
          <p:cNvSpPr/>
          <p:nvPr/>
        </p:nvSpPr>
        <p:spPr>
          <a:xfrm>
            <a:off x="784959" y="326449"/>
            <a:ext cx="10377412" cy="6364281"/>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74231" y="1704202"/>
            <a:ext cx="9842452" cy="3416320"/>
          </a:xfrm>
          <a:prstGeom prst="rect">
            <a:avLst/>
          </a:prstGeom>
        </p:spPr>
        <p:txBody>
          <a:bodyPr wrap="square">
            <a:spAutoFit/>
          </a:bodyPr>
          <a:lstStyle/>
          <a:p>
            <a:pPr algn="ju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b="1">
                <a:solidFill>
                  <a:srgbClr val="002060"/>
                </a:solidFill>
                <a:latin typeface="Times New Roman" pitchFamily="18" charset="0"/>
              </a:rPr>
              <a:t>Đồng bằng Bắc Bộ có dạng hình </a:t>
            </a:r>
            <a:r>
              <a:rPr lang="en-US" sz="3600" b="1" smtClean="0">
                <a:solidFill>
                  <a:srgbClr val="002060"/>
                </a:solidFill>
                <a:latin typeface="Times New Roman" pitchFamily="18" charset="0"/>
              </a:rPr>
              <a:t>tam</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giác</a:t>
            </a:r>
            <a:r>
              <a:rPr lang="en-US" sz="3600" b="1">
                <a:solidFill>
                  <a:srgbClr val="002060"/>
                </a:solidFill>
                <a:latin typeface="Times New Roman" pitchFamily="18" charset="0"/>
              </a:rPr>
              <a:t>, với </a:t>
            </a:r>
            <a:r>
              <a:rPr lang="en-US" sz="3600" b="1" smtClean="0">
                <a:solidFill>
                  <a:srgbClr val="002060"/>
                </a:solidFill>
                <a:latin typeface="Times New Roman" pitchFamily="18" charset="0"/>
              </a:rPr>
              <a:t>đỉnh</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ở </a:t>
            </a:r>
            <a:r>
              <a:rPr lang="en-US" sz="3600" b="1">
                <a:solidFill>
                  <a:srgbClr val="002060"/>
                </a:solidFill>
                <a:latin typeface="Times New Roman" pitchFamily="18" charset="0"/>
              </a:rPr>
              <a:t>Việt Trì, cạnh đáy là đường bờ biển. Đây là đồng </a:t>
            </a:r>
            <a:r>
              <a:rPr lang="en-US" sz="3600" b="1" smtClean="0">
                <a:solidFill>
                  <a:srgbClr val="002060"/>
                </a:solidFill>
                <a:latin typeface="Times New Roman" pitchFamily="18" charset="0"/>
              </a:rPr>
              <a:t>bằng </a:t>
            </a:r>
            <a:r>
              <a:rPr lang="en-US" sz="3600" b="1">
                <a:solidFill>
                  <a:srgbClr val="002060"/>
                </a:solidFill>
                <a:latin typeface="Times New Roman" pitchFamily="18" charset="0"/>
              </a:rPr>
              <a:t>châu thổ lớn thứ hai ở nước ta, do phù sa sông </a:t>
            </a:r>
            <a:r>
              <a:rPr lang="en-US" sz="3600" b="1" smtClean="0">
                <a:solidFill>
                  <a:srgbClr val="002060"/>
                </a:solidFill>
                <a:latin typeface="Times New Roman" pitchFamily="18" charset="0"/>
              </a:rPr>
              <a:t>Hồng </a:t>
            </a:r>
            <a:r>
              <a:rPr lang="en-US" sz="3600" b="1">
                <a:solidFill>
                  <a:srgbClr val="002060"/>
                </a:solidFill>
                <a:latin typeface="Times New Roman" pitchFamily="18" charset="0"/>
              </a:rPr>
              <a:t>và sông Thái Bình bồi đắp nên. Đồng bằng </a:t>
            </a:r>
            <a:r>
              <a:rPr lang="en-US" sz="3600" b="1" smtClean="0">
                <a:solidFill>
                  <a:srgbClr val="002060"/>
                </a:solidFill>
                <a:latin typeface="Times New Roman" pitchFamily="18" charset="0"/>
              </a:rPr>
              <a:t>có</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bề </a:t>
            </a:r>
            <a:r>
              <a:rPr lang="en-US" sz="3600" b="1">
                <a:solidFill>
                  <a:srgbClr val="002060"/>
                </a:solidFill>
                <a:latin typeface="Times New Roman" pitchFamily="18" charset="0"/>
              </a:rPr>
              <a:t>mặt khá bằng phẳng, nhiều sông ngòi; ven </a:t>
            </a:r>
            <a:r>
              <a:rPr lang="en-US" sz="3600" b="1" smtClean="0">
                <a:solidFill>
                  <a:srgbClr val="002060"/>
                </a:solidFill>
                <a:latin typeface="Times New Roman" pitchFamily="18" charset="0"/>
              </a:rPr>
              <a:t>các</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sông </a:t>
            </a:r>
            <a:r>
              <a:rPr lang="en-US" sz="3600" b="1">
                <a:solidFill>
                  <a:srgbClr val="002060"/>
                </a:solidFill>
                <a:latin typeface="Times New Roman" pitchFamily="18" charset="0"/>
              </a:rPr>
              <a:t>có đê để ngăn lũ.</a:t>
            </a:r>
            <a:endParaRPr lang="en-US" sz="3600" dirty="0">
              <a:solidFill>
                <a:srgbClr val="002060"/>
              </a:solidFill>
              <a:latin typeface="Arial" charset="0"/>
              <a:cs typeface="Arial" charset="0"/>
            </a:endParaRPr>
          </a:p>
        </p:txBody>
      </p:sp>
      <p:sp>
        <p:nvSpPr>
          <p:cNvPr id="3" name="TextBox 2"/>
          <p:cNvSpPr txBox="1"/>
          <p:nvPr/>
        </p:nvSpPr>
        <p:spPr>
          <a:xfrm>
            <a:off x="3741742" y="415161"/>
            <a:ext cx="4463845" cy="1200329"/>
          </a:xfrm>
          <a:prstGeom prst="rect">
            <a:avLst/>
          </a:prstGeom>
          <a:noFill/>
          <a:effectLst>
            <a:reflection blurRad="6350" stA="52000" endA="300" endPos="35000" dir="5400000" sy="-100000" algn="bl" rotWithShape="0"/>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Ghi</a:t>
            </a:r>
            <a:r>
              <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nhớ</a:t>
            </a:r>
            <a:endPar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02554" y="3490642"/>
            <a:ext cx="3702971" cy="35174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43" y="-39330"/>
            <a:ext cx="1535161" cy="2109311"/>
          </a:xfrm>
          <a:prstGeom prst="rect">
            <a:avLst/>
          </a:prstGeom>
        </p:spPr>
      </p:pic>
    </p:spTree>
    <p:extLst>
      <p:ext uri="{BB962C8B-B14F-4D97-AF65-F5344CB8AC3E}">
        <p14:creationId xmlns:p14="http://schemas.microsoft.com/office/powerpoint/2010/main" val="180561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C9DC5D7-9323-43E1-8D5E-68648B31D5BB}"/>
              </a:ext>
            </a:extLst>
          </p:cNvPr>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901682" y="139488"/>
            <a:ext cx="3060777" cy="1332608"/>
          </a:xfrm>
          <a:prstGeom prst="rect">
            <a:avLst/>
          </a:prstGeom>
        </p:spPr>
      </p:pic>
      <p:sp>
        <p:nvSpPr>
          <p:cNvPr id="9" name="任意多边形 8"/>
          <p:cNvSpPr/>
          <p:nvPr/>
        </p:nvSpPr>
        <p:spPr>
          <a:xfrm>
            <a:off x="1677550" y="1970901"/>
            <a:ext cx="9971525"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Tìm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hiểu</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thêm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một</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số</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lang="vi-VN" altLang="zh-CN" sz="3199" b="1" smtClean="0">
                <a:solidFill>
                  <a:srgbClr val="002060"/>
                </a:solidFill>
                <a:latin typeface="Times New Roman" panose="02020603050405020304" pitchFamily="18" charset="0"/>
                <a:ea typeface="等线" panose="020B0604020202020204" charset="-122"/>
                <a:cs typeface="Times New Roman" panose="02020603050405020304" pitchFamily="18" charset="0"/>
              </a:rPr>
              <a:t>đặc điểm tiêu biểu ở ĐBBB</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1</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Học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thuộc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ghi</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nhớ</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100</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2</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任意多边形 12"/>
          <p:cNvSpPr/>
          <p:nvPr/>
        </p:nvSpPr>
        <p:spPr>
          <a:xfrm>
            <a:off x="1677550" y="4419342"/>
            <a:ext cx="9647675"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Xem</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bài</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Người</a:t>
            </a:r>
            <a:r>
              <a:rPr kumimoji="0" lang="vi-VN" altLang="zh-CN" sz="4000" b="1" i="0" u="none" strike="noStrike" kern="1200" cap="none" spc="0" normalizeH="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dân ở</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đ</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ồng bằng Bắc Bộ</a:t>
            </a:r>
            <a:endParaRPr kumimoji="0" lang="zh-CN" alt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3</a:t>
            </a:r>
          </a:p>
        </p:txBody>
      </p:sp>
      <p:sp>
        <p:nvSpPr>
          <p:cNvPr id="16" name="文本框 2"/>
          <p:cNvSpPr txBox="1"/>
          <p:nvPr/>
        </p:nvSpPr>
        <p:spPr>
          <a:xfrm>
            <a:off x="4180803" y="398059"/>
            <a:ext cx="3233579" cy="1323439"/>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Dặn</a:t>
            </a:r>
            <a:r>
              <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dò</a:t>
            </a:r>
            <a:endPar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Tree>
    <p:extLst>
      <p:ext uri="{BB962C8B-B14F-4D97-AF65-F5344CB8AC3E}">
        <p14:creationId xmlns:p14="http://schemas.microsoft.com/office/powerpoint/2010/main" val="1826501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4E5A4CF-3346-452D-A2D1-394D3909FD28}"/>
              </a:ext>
            </a:extLst>
          </p:cNvPr>
          <p:cNvSpPr txBox="1"/>
          <p:nvPr/>
        </p:nvSpPr>
        <p:spPr>
          <a:xfrm>
            <a:off x="1116133" y="385513"/>
            <a:ext cx="1107586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tốt</a:t>
            </a:r>
            <a:endPar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8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794375" y="1070908"/>
            <a:ext cx="6400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3" name="Text Box 6"/>
          <p:cNvSpPr txBox="1">
            <a:spLocks noChangeArrowheads="1"/>
          </p:cNvSpPr>
          <p:nvPr/>
        </p:nvSpPr>
        <p:spPr bwMode="auto">
          <a:xfrm>
            <a:off x="1905000" y="1513821"/>
            <a:ext cx="24688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7" name="Text Box 35"/>
          <p:cNvSpPr txBox="1">
            <a:spLocks noChangeArrowheads="1"/>
          </p:cNvSpPr>
          <p:nvPr/>
        </p:nvSpPr>
        <p:spPr bwMode="auto">
          <a:xfrm>
            <a:off x="1371600" y="6431458"/>
            <a:ext cx="38100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err="1">
                <a:solidFill>
                  <a:srgbClr val="FF0000"/>
                </a:solidFill>
                <a:latin typeface="Times New Roman"/>
              </a:rPr>
              <a:t>Bản</a:t>
            </a:r>
            <a:r>
              <a:rPr lang="en-US" sz="2000" b="1" dirty="0">
                <a:solidFill>
                  <a:srgbClr val="FF0000"/>
                </a:solidFill>
                <a:latin typeface="Times New Roman"/>
              </a:rPr>
              <a:t> </a:t>
            </a:r>
            <a:r>
              <a:rPr lang="en-US" sz="2000" b="1" dirty="0" err="1">
                <a:solidFill>
                  <a:srgbClr val="FF0000"/>
                </a:solidFill>
                <a:latin typeface="Times New Roman"/>
              </a:rPr>
              <a:t>đồ</a:t>
            </a:r>
            <a:r>
              <a:rPr lang="en-US" sz="2000" b="1" dirty="0">
                <a:solidFill>
                  <a:srgbClr val="FF0000"/>
                </a:solidFill>
                <a:latin typeface="Times New Roman"/>
              </a:rPr>
              <a:t> </a:t>
            </a:r>
            <a:r>
              <a:rPr lang="en-US" sz="2000" b="1" dirty="0" err="1">
                <a:solidFill>
                  <a:srgbClr val="FF0000"/>
                </a:solidFill>
                <a:latin typeface="Times New Roman"/>
              </a:rPr>
              <a:t>Địa</a:t>
            </a:r>
            <a:r>
              <a:rPr lang="en-US" sz="2000" b="1" dirty="0">
                <a:solidFill>
                  <a:srgbClr val="FF0000"/>
                </a:solidFill>
                <a:latin typeface="Times New Roman"/>
              </a:rPr>
              <a:t> </a:t>
            </a:r>
            <a:r>
              <a:rPr lang="en-US" sz="2000" b="1" dirty="0" err="1">
                <a:solidFill>
                  <a:srgbClr val="FF0000"/>
                </a:solidFill>
                <a:latin typeface="Times New Roman"/>
              </a:rPr>
              <a:t>lí</a:t>
            </a:r>
            <a:r>
              <a:rPr lang="en-US" sz="2000" b="1" dirty="0">
                <a:solidFill>
                  <a:srgbClr val="FF0000"/>
                </a:solidFill>
                <a:latin typeface="Times New Roman"/>
              </a:rPr>
              <a:t> </a:t>
            </a:r>
            <a:r>
              <a:rPr lang="en-US" sz="2000" b="1" dirty="0" err="1">
                <a:solidFill>
                  <a:srgbClr val="FF0000"/>
                </a:solidFill>
                <a:latin typeface="Times New Roman"/>
              </a:rPr>
              <a:t>tự</a:t>
            </a:r>
            <a:r>
              <a:rPr lang="en-US" sz="2000" b="1" dirty="0">
                <a:solidFill>
                  <a:srgbClr val="FF0000"/>
                </a:solidFill>
                <a:latin typeface="Times New Roman"/>
              </a:rPr>
              <a:t> </a:t>
            </a:r>
            <a:r>
              <a:rPr lang="en-US" sz="2000" b="1" dirty="0" err="1">
                <a:solidFill>
                  <a:srgbClr val="FF0000"/>
                </a:solidFill>
                <a:latin typeface="Times New Roman"/>
              </a:rPr>
              <a:t>nhiên</a:t>
            </a:r>
            <a:r>
              <a:rPr lang="en-US" sz="2000" b="1" dirty="0">
                <a:solidFill>
                  <a:srgbClr val="FF0000"/>
                </a:solidFill>
                <a:latin typeface="Times New Roman"/>
              </a:rPr>
              <a:t> </a:t>
            </a:r>
            <a:r>
              <a:rPr lang="en-US" sz="2000" b="1" dirty="0" err="1">
                <a:solidFill>
                  <a:srgbClr val="FF0000"/>
                </a:solidFill>
                <a:latin typeface="Times New Roman"/>
              </a:rPr>
              <a:t>Việt</a:t>
            </a:r>
            <a:r>
              <a:rPr lang="en-US" sz="2000" b="1" dirty="0">
                <a:solidFill>
                  <a:srgbClr val="FF0000"/>
                </a:solidFill>
                <a:latin typeface="Times New Roman"/>
              </a:rPr>
              <a:t> Nam</a:t>
            </a:r>
            <a:endParaRPr lang="en-US" sz="2000" dirty="0">
              <a:solidFill>
                <a:srgbClr val="FF0000"/>
              </a:solidFill>
              <a:latin typeface="Times New Roman"/>
            </a:endParaRPr>
          </a:p>
        </p:txBody>
      </p:sp>
      <p:pic>
        <p:nvPicPr>
          <p:cNvPr id="9" name="Picture 8"/>
          <p:cNvPicPr>
            <a:picLocks noChangeAspect="1"/>
          </p:cNvPicPr>
          <p:nvPr/>
        </p:nvPicPr>
        <p:blipFill>
          <a:blip r:embed="rId2"/>
          <a:stretch>
            <a:fillRect/>
          </a:stretch>
        </p:blipFill>
        <p:spPr>
          <a:xfrm>
            <a:off x="877570" y="15812"/>
            <a:ext cx="5132704" cy="63585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2533650"/>
            <a:ext cx="5765800" cy="4324350"/>
          </a:xfrm>
          <a:prstGeom prst="rect">
            <a:avLst/>
          </a:prstGeom>
        </p:spPr>
      </p:pic>
    </p:spTree>
    <p:extLst>
      <p:ext uri="{BB962C8B-B14F-4D97-AF65-F5344CB8AC3E}">
        <p14:creationId xmlns:p14="http://schemas.microsoft.com/office/powerpoint/2010/main" val="120964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4000">
              <a:schemeClr val="bg1"/>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35824" y="671921"/>
            <a:ext cx="5434149"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1. Đồng bằng lớn ở miền Bắc </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53500" y="0"/>
            <a:ext cx="6038018" cy="6396335"/>
          </a:xfrm>
          <a:prstGeom prst="rect">
            <a:avLst/>
          </a:prstGeom>
        </p:spPr>
      </p:pic>
      <p:sp>
        <p:nvSpPr>
          <p:cNvPr id="7" name="Text Box 35"/>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a:solidFill>
                  <a:srgbClr val="FF0000"/>
                </a:solidFill>
                <a:latin typeface="Times New Roman"/>
              </a:rPr>
              <a:t>Lược</a:t>
            </a:r>
            <a:r>
              <a:rPr lang="en-US" sz="2400" b="1" dirty="0">
                <a:solidFill>
                  <a:srgbClr val="FF0000"/>
                </a:solidFill>
                <a:latin typeface="Times New Roman"/>
              </a:rPr>
              <a:t> </a:t>
            </a:r>
            <a:r>
              <a:rPr lang="en-US" sz="2400" b="1" dirty="0" err="1">
                <a:solidFill>
                  <a:srgbClr val="FF0000"/>
                </a:solidFill>
                <a:latin typeface="Times New Roman"/>
              </a:rPr>
              <a:t>đồ</a:t>
            </a:r>
            <a:r>
              <a:rPr lang="en-US" sz="2400" b="1" dirty="0">
                <a:solidFill>
                  <a:srgbClr val="FF0000"/>
                </a:solidFill>
                <a:latin typeface="Times New Roman"/>
              </a:rPr>
              <a:t> </a:t>
            </a:r>
            <a:r>
              <a:rPr lang="en-US" sz="2400" b="1" dirty="0" err="1">
                <a:solidFill>
                  <a:srgbClr val="FF0000"/>
                </a:solidFill>
                <a:latin typeface="Times New Roman"/>
              </a:rPr>
              <a:t>đồng</a:t>
            </a:r>
            <a:r>
              <a:rPr lang="en-US" sz="2400" b="1" dirty="0">
                <a:solidFill>
                  <a:srgbClr val="FF0000"/>
                </a:solidFill>
                <a:latin typeface="Times New Roman"/>
              </a:rPr>
              <a:t> </a:t>
            </a:r>
            <a:r>
              <a:rPr lang="en-US" sz="2400" b="1" dirty="0" err="1">
                <a:solidFill>
                  <a:srgbClr val="FF0000"/>
                </a:solidFill>
                <a:latin typeface="Times New Roman"/>
              </a:rPr>
              <a:t>bằng</a:t>
            </a:r>
            <a:r>
              <a:rPr lang="en-US" sz="2400" b="1" dirty="0">
                <a:solidFill>
                  <a:srgbClr val="FF0000"/>
                </a:solidFill>
                <a:latin typeface="Times New Roman"/>
              </a:rPr>
              <a:t> </a:t>
            </a:r>
            <a:r>
              <a:rPr lang="en-US" sz="2400" b="1" dirty="0" err="1">
                <a:solidFill>
                  <a:srgbClr val="FF0000"/>
                </a:solidFill>
                <a:latin typeface="Times New Roman"/>
              </a:rPr>
              <a:t>Bắc</a:t>
            </a:r>
            <a:r>
              <a:rPr lang="en-US" sz="2400" b="1" dirty="0">
                <a:solidFill>
                  <a:srgbClr val="FF0000"/>
                </a:solidFill>
                <a:latin typeface="Times New Roman"/>
              </a:rPr>
              <a:t> </a:t>
            </a:r>
            <a:r>
              <a:rPr lang="en-US" sz="2400" b="1" dirty="0" err="1">
                <a:solidFill>
                  <a:srgbClr val="FF0000"/>
                </a:solidFill>
                <a:latin typeface="Times New Roman"/>
              </a:rPr>
              <a:t>Bộ</a:t>
            </a:r>
            <a:endParaRPr lang="en-US" sz="2400" dirty="0">
              <a:solidFill>
                <a:srgbClr val="FF0000"/>
              </a:solidFill>
              <a:latin typeface="Times New Roman"/>
            </a:endParaRPr>
          </a:p>
        </p:txBody>
      </p:sp>
      <p:sp>
        <p:nvSpPr>
          <p:cNvPr id="8" name="Text Box 20"/>
          <p:cNvSpPr txBox="1">
            <a:spLocks noChangeArrowheads="1"/>
          </p:cNvSpPr>
          <p:nvPr/>
        </p:nvSpPr>
        <p:spPr bwMode="auto">
          <a:xfrm>
            <a:off x="335823" y="1464671"/>
            <a:ext cx="5434149" cy="1384995"/>
          </a:xfrm>
          <a:prstGeom prst="rect">
            <a:avLst/>
          </a:prstGeom>
          <a:noFill/>
          <a:ln w="9525">
            <a:noFill/>
            <a:miter lim="800000"/>
            <a:headEnd/>
            <a:tailEnd/>
          </a:ln>
        </p:spPr>
        <p:txBody>
          <a:bodyPr wrap="square">
            <a:spAutoFit/>
          </a:bodyPr>
          <a:lstStyle/>
          <a:p>
            <a:pPr algn="just">
              <a:spcBef>
                <a:spcPct val="50000"/>
              </a:spcBef>
            </a:pPr>
            <a:r>
              <a:rPr lang="en-US" sz="2800" b="1">
                <a:solidFill>
                  <a:srgbClr val="002060"/>
                </a:solidFill>
                <a:latin typeface="Times New Roman" pitchFamily="18" charset="0"/>
              </a:rPr>
              <a:t> </a:t>
            </a:r>
            <a:r>
              <a:rPr lang="vi-VN" sz="2800" b="1" smtClean="0">
                <a:solidFill>
                  <a:srgbClr val="002060"/>
                </a:solidFill>
                <a:latin typeface="Times New Roman" pitchFamily="18" charset="0"/>
              </a:rPr>
              <a:t>   </a:t>
            </a:r>
            <a:r>
              <a:rPr lang="en-US" sz="2800" b="1" smtClean="0">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Bộ</a:t>
            </a:r>
            <a:r>
              <a:rPr lang="en-US" sz="2800" b="1">
                <a:solidFill>
                  <a:srgbClr val="002060"/>
                </a:solidFill>
                <a:latin typeface="Times New Roman" pitchFamily="18" charset="0"/>
              </a:rPr>
              <a:t> </a:t>
            </a:r>
            <a:r>
              <a:rPr lang="en-US" sz="2800" b="1" smtClean="0">
                <a:solidFill>
                  <a:srgbClr val="002060"/>
                </a:solidFill>
                <a:latin typeface="Times New Roman" pitchFamily="18" charset="0"/>
              </a:rPr>
              <a:t>và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9" name="Freeform 32"/>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6" name="Rectangle 5"/>
          <p:cNvSpPr/>
          <p:nvPr/>
        </p:nvSpPr>
        <p:spPr>
          <a:xfrm>
            <a:off x="335823" y="3057641"/>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smtClean="0">
              <a:ln>
                <a:noFill/>
              </a:ln>
              <a:solidFill>
                <a:srgbClr val="FF0000"/>
              </a:solidFill>
              <a:effectLst/>
              <a:uLnTx/>
              <a:uFillTx/>
            </a:endParaRPr>
          </a:p>
        </p:txBody>
      </p:sp>
    </p:spTree>
    <p:extLst>
      <p:ext uri="{BB962C8B-B14F-4D97-AF65-F5344CB8AC3E}">
        <p14:creationId xmlns:p14="http://schemas.microsoft.com/office/powerpoint/2010/main" val="34604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rgbClr val="F6D95C"/>
            </a:gs>
          </a:gsLst>
          <a:lin ang="5400000" scaled="0"/>
        </a:gradFill>
        <a:effectLst/>
      </p:bgPr>
    </p:bg>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0" y="0"/>
            <a:ext cx="11437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94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251209" y="-17460"/>
            <a:ext cx="4473191" cy="6875460"/>
          </a:xfrm>
          <a:prstGeom prst="rect">
            <a:avLst/>
          </a:prstGeom>
          <a:noFill/>
          <a:ln w="9525">
            <a:noFill/>
            <a:miter lim="800000"/>
            <a:headEnd/>
            <a:tailEnd/>
          </a:ln>
        </p:spPr>
      </p:pic>
      <p:sp>
        <p:nvSpPr>
          <p:cNvPr id="3" name="Freeform 32"/>
          <p:cNvSpPr>
            <a:spLocks/>
          </p:cNvSpPr>
          <p:nvPr/>
        </p:nvSpPr>
        <p:spPr bwMode="auto">
          <a:xfrm>
            <a:off x="729016" y="21114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solidFill>
                <a:prstClr val="black"/>
              </a:solidFill>
              <a:latin typeface="Times New Roman"/>
            </a:endParaRPr>
          </a:p>
        </p:txBody>
      </p:sp>
      <p:sp>
        <p:nvSpPr>
          <p:cNvPr id="4" name="Rounded Rectangular Callout 3"/>
          <p:cNvSpPr>
            <a:spLocks noChangeArrowheads="1"/>
          </p:cNvSpPr>
          <p:nvPr/>
        </p:nvSpPr>
        <p:spPr bwMode="auto">
          <a:xfrm>
            <a:off x="3505200" y="439740"/>
            <a:ext cx="2895600" cy="990600"/>
          </a:xfrm>
          <a:prstGeom prst="wedgeRoundRectCallout">
            <a:avLst>
              <a:gd name="adj1" fmla="val -52698"/>
              <a:gd name="adj2" fmla="val 66975"/>
              <a:gd name="adj3" fmla="val 16667"/>
            </a:avLst>
          </a:prstGeom>
          <a:solidFill>
            <a:srgbClr val="FFFF00"/>
          </a:solidFill>
          <a:ln w="9525" algn="ctr">
            <a:solidFill>
              <a:schemeClr val="tx1"/>
            </a:solidFill>
            <a:round/>
            <a:headEnd/>
            <a:tailEnd/>
          </a:ln>
        </p:spPr>
        <p:txBody>
          <a:bodyPr/>
          <a:lstStyle/>
          <a:p>
            <a:pPr algn="ctr"/>
            <a:r>
              <a:rPr lang="en-US" altLang="en-US" sz="2800" b="1" dirty="0" err="1">
                <a:solidFill>
                  <a:srgbClr val="FF0000"/>
                </a:solidFill>
                <a:latin typeface="Times New Roman"/>
              </a:rPr>
              <a:t>Diện</a:t>
            </a:r>
            <a:r>
              <a:rPr lang="en-US" altLang="en-US" sz="2800" b="1" dirty="0">
                <a:solidFill>
                  <a:srgbClr val="FF0000"/>
                </a:solidFill>
                <a:latin typeface="Times New Roman"/>
              </a:rPr>
              <a:t> </a:t>
            </a:r>
            <a:r>
              <a:rPr lang="en-US" altLang="en-US" sz="2800" b="1" dirty="0" err="1">
                <a:solidFill>
                  <a:srgbClr val="FF0000"/>
                </a:solidFill>
                <a:latin typeface="Times New Roman"/>
              </a:rPr>
              <a:t>tích</a:t>
            </a:r>
            <a:r>
              <a:rPr lang="en-US" altLang="en-US" sz="2800" b="1" dirty="0">
                <a:solidFill>
                  <a:srgbClr val="FF0000"/>
                </a:solidFill>
                <a:latin typeface="Times New Roman"/>
              </a:rPr>
              <a:t> </a:t>
            </a:r>
            <a:r>
              <a:rPr lang="en-US" altLang="en-US" sz="2800" b="1" dirty="0" err="1">
                <a:solidFill>
                  <a:srgbClr val="FF0000"/>
                </a:solidFill>
                <a:latin typeface="Times New Roman"/>
              </a:rPr>
              <a:t>khoảng</a:t>
            </a:r>
            <a:r>
              <a:rPr lang="en-US" altLang="en-US" sz="2800" b="1" dirty="0">
                <a:solidFill>
                  <a:srgbClr val="FF0000"/>
                </a:solidFill>
                <a:latin typeface="Times New Roman"/>
              </a:rPr>
              <a:t> 15 000km</a:t>
            </a:r>
            <a:r>
              <a:rPr lang="en-US" altLang="en-US" sz="2800" b="1" baseline="30000" dirty="0">
                <a:solidFill>
                  <a:srgbClr val="FF0000"/>
                </a:solidFill>
                <a:latin typeface="Times New Roman"/>
              </a:rPr>
              <a:t>2 </a:t>
            </a:r>
            <a:endParaRPr lang="en-US" altLang="en-US" sz="2800" b="1" dirty="0">
              <a:solidFill>
                <a:srgbClr val="FF0000"/>
              </a:solidFill>
              <a:latin typeface="Times New Roman"/>
            </a:endParaRPr>
          </a:p>
        </p:txBody>
      </p:sp>
      <p:sp>
        <p:nvSpPr>
          <p:cNvPr id="5" name="Freeform 16"/>
          <p:cNvSpPr>
            <a:spLocks/>
          </p:cNvSpPr>
          <p:nvPr/>
        </p:nvSpPr>
        <p:spPr bwMode="auto">
          <a:xfrm>
            <a:off x="609600" y="59214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6" name="Freeform 17"/>
          <p:cNvSpPr>
            <a:spLocks/>
          </p:cNvSpPr>
          <p:nvPr/>
        </p:nvSpPr>
        <p:spPr bwMode="auto">
          <a:xfrm>
            <a:off x="2895601" y="188754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7" name="Text Box 13"/>
          <p:cNvSpPr txBox="1">
            <a:spLocks noChangeArrowheads="1"/>
          </p:cNvSpPr>
          <p:nvPr/>
        </p:nvSpPr>
        <p:spPr bwMode="auto">
          <a:xfrm>
            <a:off x="5082791" y="1887540"/>
            <a:ext cx="6774264" cy="1384995"/>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diện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tích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lớn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thứ</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mấy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ta</a:t>
            </a:r>
            <a:r>
              <a:rPr lang="en-US" sz="2800" b="1" dirty="0">
                <a:solidFill>
                  <a:srgbClr val="FF0000"/>
                </a:solidFill>
                <a:latin typeface="Times New Roman" pitchFamily="18" charset="0"/>
              </a:rPr>
              <a:t>? </a:t>
            </a:r>
            <a:r>
              <a:rPr lang="en-US" sz="2800" b="1" dirty="0" err="1">
                <a:solidFill>
                  <a:srgbClr val="FF0000"/>
                </a:solidFill>
                <a:latin typeface="Times New Roman"/>
              </a:rPr>
              <a:t>Diện</a:t>
            </a:r>
            <a:r>
              <a:rPr lang="en-US" sz="2800" b="1" dirty="0">
                <a:solidFill>
                  <a:srgbClr val="FF0000"/>
                </a:solidFill>
                <a:latin typeface="Times New Roman"/>
              </a:rPr>
              <a:t> </a:t>
            </a:r>
            <a:r>
              <a:rPr lang="en-US" sz="2800" b="1" dirty="0" err="1">
                <a:solidFill>
                  <a:srgbClr val="FF0000"/>
                </a:solidFill>
                <a:latin typeface="Times New Roman"/>
              </a:rPr>
              <a:t>tích</a:t>
            </a:r>
            <a:r>
              <a:rPr lang="en-US" sz="2800" b="1" dirty="0">
                <a:solidFill>
                  <a:srgbClr val="FF0000"/>
                </a:solidFill>
                <a:latin typeface="Times New Roman"/>
              </a:rPr>
              <a:t> </a:t>
            </a:r>
            <a:r>
              <a:rPr lang="en-US" sz="2800" b="1" dirty="0" err="1">
                <a:solidFill>
                  <a:srgbClr val="FF0000"/>
                </a:solidFill>
                <a:latin typeface="Times New Roman"/>
              </a:rPr>
              <a:t>khoảng</a:t>
            </a:r>
            <a:r>
              <a:rPr lang="en-US" sz="2800" b="1" dirty="0">
                <a:solidFill>
                  <a:srgbClr val="FF0000"/>
                </a:solidFill>
                <a:latin typeface="Times New Roman"/>
              </a:rPr>
              <a:t> </a:t>
            </a:r>
            <a:r>
              <a:rPr lang="en-US" sz="2800" b="1" dirty="0" err="1">
                <a:solidFill>
                  <a:srgbClr val="FF0000"/>
                </a:solidFill>
                <a:latin typeface="Times New Roman"/>
              </a:rPr>
              <a:t>bao</a:t>
            </a:r>
            <a:r>
              <a:rPr lang="en-US" sz="2800" b="1" dirty="0">
                <a:solidFill>
                  <a:srgbClr val="FF0000"/>
                </a:solidFill>
                <a:latin typeface="Times New Roman"/>
              </a:rPr>
              <a:t> </a:t>
            </a:r>
            <a:r>
              <a:rPr lang="en-US" sz="2800" b="1" dirty="0" err="1">
                <a:solidFill>
                  <a:srgbClr val="FF0000"/>
                </a:solidFill>
                <a:latin typeface="Times New Roman"/>
              </a:rPr>
              <a:t>nhiêu</a:t>
            </a:r>
            <a:r>
              <a:rPr lang="en-US" sz="2800" b="1" dirty="0">
                <a:solidFill>
                  <a:srgbClr val="FF0000"/>
                </a:solidFill>
                <a:latin typeface="Times New Roman"/>
              </a:rPr>
              <a:t> ?</a:t>
            </a:r>
            <a:endParaRPr lang="en-US" sz="2800" b="1" dirty="0">
              <a:solidFill>
                <a:srgbClr val="FF0000"/>
              </a:solidFill>
              <a:latin typeface="Times New Roman" pitchFamily="18" charset="0"/>
            </a:endParaRPr>
          </a:p>
        </p:txBody>
      </p:sp>
      <p:sp>
        <p:nvSpPr>
          <p:cNvPr id="8" name="Text Box 20"/>
          <p:cNvSpPr txBox="1">
            <a:spLocks noChangeArrowheads="1"/>
          </p:cNvSpPr>
          <p:nvPr/>
        </p:nvSpPr>
        <p:spPr bwMode="auto">
          <a:xfrm>
            <a:off x="5082791" y="3499693"/>
            <a:ext cx="6774264" cy="1815882"/>
          </a:xfrm>
          <a:prstGeom prst="rect">
            <a:avLst/>
          </a:prstGeom>
          <a:noFill/>
          <a:ln w="9525">
            <a:noFill/>
            <a:miter lim="800000"/>
            <a:headEnd/>
            <a:tailEnd/>
          </a:ln>
        </p:spPr>
        <p:txBody>
          <a:bodyPr wrap="square">
            <a:spAutoFit/>
          </a:bodyPr>
          <a:lstStyle/>
          <a:p>
            <a:pPr algn="just">
              <a:spcBef>
                <a:spcPct val="50000"/>
              </a:spcBef>
            </a:pP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lớn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thứ</a:t>
            </a:r>
            <a:r>
              <a:rPr lang="en-US" sz="2800" b="1" dirty="0">
                <a:solidFill>
                  <a:prstClr val="black"/>
                </a:solidFill>
                <a:latin typeface="Times New Roman" pitchFamily="18" charset="0"/>
              </a:rPr>
              <a:t> </a:t>
            </a:r>
            <a:r>
              <a:rPr lang="en-US" sz="2800" b="1" dirty="0" err="1">
                <a:solidFill>
                  <a:srgbClr val="FF0000"/>
                </a:solidFill>
                <a:latin typeface="Times New Roman" pitchFamily="18" charset="0"/>
              </a:rPr>
              <a:t>hai</a:t>
            </a:r>
            <a:r>
              <a:rPr lang="en-US" sz="2800" b="1" dirty="0">
                <a:solidFill>
                  <a:prstClr val="black"/>
                </a:solidFill>
                <a:latin typeface="Times New Roman" pitchFamily="18" charset="0"/>
              </a:rPr>
              <a:t> </a:t>
            </a:r>
            <a:r>
              <a:rPr lang="en-US" sz="2800" b="1" dirty="0" err="1">
                <a:solidFill>
                  <a:srgbClr val="002060"/>
                </a:solidFill>
                <a:latin typeface="Times New Roman" pitchFamily="18" charset="0"/>
              </a:rPr>
              <a:t>trong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số</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của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khoảng</a:t>
            </a:r>
            <a:r>
              <a:rPr lang="en-US" sz="2800" b="1" dirty="0">
                <a:solidFill>
                  <a:prstClr val="black"/>
                </a:solidFill>
                <a:latin typeface="Times New Roman" pitchFamily="18" charset="0"/>
              </a:rPr>
              <a:t>   </a:t>
            </a:r>
            <a:r>
              <a:rPr lang="en-US" sz="2800" b="1" dirty="0">
                <a:solidFill>
                  <a:srgbClr val="FF0000"/>
                </a:solidFill>
                <a:latin typeface="Times New Roman" pitchFamily="18" charset="0"/>
              </a:rPr>
              <a:t>15 000 km</a:t>
            </a:r>
            <a:r>
              <a:rPr lang="en-US" sz="2800" b="1" baseline="30000" dirty="0">
                <a:solidFill>
                  <a:srgbClr val="FF0000"/>
                </a:solidFill>
                <a:latin typeface="Times New Roman" pitchFamily="18" charset="0"/>
              </a:rPr>
              <a:t>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tiếp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tục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mở</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biển</a:t>
            </a:r>
            <a:r>
              <a:rPr lang="en-US" sz="2800" b="1" dirty="0">
                <a:solidFill>
                  <a:srgbClr val="FF0000"/>
                </a:solidFill>
                <a:latin typeface="Times New Roman" pitchFamily="18" charset="0"/>
              </a:rPr>
              <a:t>. </a:t>
            </a:r>
          </a:p>
        </p:txBody>
      </p:sp>
    </p:spTree>
    <p:extLst>
      <p:ext uri="{BB962C8B-B14F-4D97-AF65-F5344CB8AC3E}">
        <p14:creationId xmlns:p14="http://schemas.microsoft.com/office/powerpoint/2010/main" val="31064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828799" y="228601"/>
            <a:ext cx="9334919" cy="523220"/>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3</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Địa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mặt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đặc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điểm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 </a:t>
            </a:r>
          </a:p>
        </p:txBody>
      </p:sp>
      <p:sp>
        <p:nvSpPr>
          <p:cNvPr id="4" name="Text Box 9"/>
          <p:cNvSpPr txBox="1">
            <a:spLocks noChangeArrowheads="1"/>
          </p:cNvSpPr>
          <p:nvPr/>
        </p:nvSpPr>
        <p:spPr bwMode="auto">
          <a:xfrm>
            <a:off x="447151" y="788313"/>
            <a:ext cx="11485266" cy="954107"/>
          </a:xfrm>
          <a:prstGeom prst="rect">
            <a:avLst/>
          </a:prstGeom>
          <a:noFill/>
          <a:ln w="9525">
            <a:noFill/>
            <a:miter lim="800000"/>
            <a:headEnd/>
            <a:tailEnd/>
          </a:ln>
        </p:spPr>
        <p:txBody>
          <a:bodyPr wrap="square">
            <a:spAutoFit/>
          </a:bodyPr>
          <a:lstStyle/>
          <a:p>
            <a:pPr algn="just">
              <a:spcBef>
                <a:spcPct val="50000"/>
              </a:spcBef>
            </a:pPr>
            <a:r>
              <a:rPr lang="en-US" sz="2800" dirty="0">
                <a:solidFill>
                  <a:srgbClr val="002060"/>
                </a:solidFill>
                <a:latin typeface="Times New Roman"/>
              </a:rPr>
              <a:t>-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địa</a:t>
            </a:r>
            <a:r>
              <a:rPr lang="en-US" sz="2800" dirty="0">
                <a:solidFill>
                  <a:srgbClr val="002060"/>
                </a:solidFill>
                <a:latin typeface="Times New Roman"/>
              </a:rPr>
              <a:t> </a:t>
            </a:r>
            <a:r>
              <a:rPr lang="en-US" sz="2800" dirty="0" err="1">
                <a:solidFill>
                  <a:srgbClr val="002060"/>
                </a:solidFill>
                <a:latin typeface="Times New Roman"/>
              </a:rPr>
              <a:t>hình</a:t>
            </a:r>
            <a:r>
              <a:rPr lang="en-US" sz="2800" dirty="0">
                <a:solidFill>
                  <a:srgbClr val="002060"/>
                </a:solidFill>
                <a:latin typeface="Times New Roman"/>
              </a:rPr>
              <a:t> </a:t>
            </a:r>
            <a:r>
              <a:rPr lang="en-US" sz="2800" dirty="0" err="1">
                <a:solidFill>
                  <a:srgbClr val="002060"/>
                </a:solidFill>
                <a:latin typeface="Times New Roman"/>
              </a:rPr>
              <a:t>thấp</a:t>
            </a:r>
            <a:r>
              <a:rPr lang="en-US" sz="2800" dirty="0">
                <a:solidFill>
                  <a:srgbClr val="002060"/>
                </a:solidFill>
                <a:latin typeface="Times New Roman"/>
              </a:rPr>
              <a:t>, </a:t>
            </a:r>
            <a:r>
              <a:rPr lang="en-US" sz="2800" dirty="0" err="1">
                <a:solidFill>
                  <a:srgbClr val="002060"/>
                </a:solidFill>
                <a:latin typeface="Times New Roman"/>
              </a:rPr>
              <a:t>khá</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phẳng</a:t>
            </a:r>
            <a:r>
              <a:rPr lang="en-US" sz="2800" dirty="0">
                <a:solidFill>
                  <a:srgbClr val="002060"/>
                </a:solidFill>
                <a:latin typeface="Times New Roman"/>
              </a:rPr>
              <a:t>, </a:t>
            </a:r>
            <a:r>
              <a:rPr lang="en-US" sz="2800" dirty="0" err="1">
                <a:solidFill>
                  <a:srgbClr val="002060"/>
                </a:solidFill>
                <a:latin typeface="Times New Roman"/>
              </a:rPr>
              <a:t>sông</a:t>
            </a:r>
            <a:r>
              <a:rPr lang="en-US" sz="2800" dirty="0">
                <a:solidFill>
                  <a:srgbClr val="002060"/>
                </a:solidFill>
                <a:latin typeface="Times New Roman"/>
              </a:rPr>
              <a:t> </a:t>
            </a:r>
            <a:r>
              <a:rPr lang="en-US" sz="2800" dirty="0" err="1">
                <a:solidFill>
                  <a:srgbClr val="002060"/>
                </a:solidFill>
                <a:latin typeface="Times New Roman"/>
              </a:rPr>
              <a:t>chảy</a:t>
            </a:r>
            <a:r>
              <a:rPr lang="en-US" sz="2800" dirty="0">
                <a:solidFill>
                  <a:srgbClr val="002060"/>
                </a:solidFill>
                <a:latin typeface="Times New Roman"/>
              </a:rPr>
              <a:t> ở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thường</a:t>
            </a:r>
            <a:r>
              <a:rPr lang="en-US" sz="2800" dirty="0">
                <a:solidFill>
                  <a:srgbClr val="002060"/>
                </a:solidFill>
                <a:latin typeface="Times New Roman"/>
              </a:rPr>
              <a:t> </a:t>
            </a:r>
            <a:r>
              <a:rPr lang="en-US" sz="2800" dirty="0" err="1">
                <a:solidFill>
                  <a:srgbClr val="002060"/>
                </a:solidFill>
                <a:latin typeface="Times New Roman"/>
              </a:rPr>
              <a:t>uốn</a:t>
            </a:r>
            <a:r>
              <a:rPr lang="en-US" sz="2800" dirty="0">
                <a:solidFill>
                  <a:srgbClr val="002060"/>
                </a:solidFill>
                <a:latin typeface="Times New Roman"/>
              </a:rPr>
              <a:t> </a:t>
            </a:r>
            <a:r>
              <a:rPr lang="en-US" sz="2800" dirty="0" err="1">
                <a:solidFill>
                  <a:srgbClr val="002060"/>
                </a:solidFill>
                <a:latin typeface="Times New Roman"/>
              </a:rPr>
              <a:t>lượn</a:t>
            </a:r>
            <a:r>
              <a:rPr lang="en-US" sz="2800" dirty="0">
                <a:solidFill>
                  <a:srgbClr val="002060"/>
                </a:solidFill>
                <a:latin typeface="Times New Roman"/>
              </a:rPr>
              <a:t> </a:t>
            </a:r>
            <a:r>
              <a:rPr lang="en-US" sz="2800" dirty="0" err="1">
                <a:solidFill>
                  <a:srgbClr val="002060"/>
                </a:solidFill>
                <a:latin typeface="Times New Roman"/>
              </a:rPr>
              <a:t>quanh</a:t>
            </a:r>
            <a:r>
              <a:rPr lang="en-US" sz="2800" dirty="0">
                <a:solidFill>
                  <a:srgbClr val="002060"/>
                </a:solidFill>
                <a:latin typeface="Times New Roman"/>
              </a:rPr>
              <a:t> co, </a:t>
            </a:r>
            <a:r>
              <a:rPr lang="en-US" sz="2800" dirty="0" err="1">
                <a:solidFill>
                  <a:srgbClr val="002060"/>
                </a:solidFill>
                <a:latin typeface="Times New Roman"/>
              </a:rPr>
              <a:t>những</a:t>
            </a:r>
            <a:r>
              <a:rPr lang="en-US" sz="2800" dirty="0">
                <a:solidFill>
                  <a:srgbClr val="002060"/>
                </a:solidFill>
                <a:latin typeface="Times New Roman"/>
              </a:rPr>
              <a:t> </a:t>
            </a:r>
            <a:r>
              <a:rPr lang="en-US" sz="2800" dirty="0" err="1">
                <a:solidFill>
                  <a:srgbClr val="002060"/>
                </a:solidFill>
                <a:latin typeface="Times New Roman"/>
              </a:rPr>
              <a:t>nơi</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màu</a:t>
            </a:r>
            <a:r>
              <a:rPr lang="en-US" sz="2800" dirty="0">
                <a:solidFill>
                  <a:srgbClr val="002060"/>
                </a:solidFill>
                <a:latin typeface="Times New Roman"/>
              </a:rPr>
              <a:t> </a:t>
            </a:r>
            <a:r>
              <a:rPr lang="en-US" sz="2800" dirty="0" err="1">
                <a:solidFill>
                  <a:srgbClr val="002060"/>
                </a:solidFill>
                <a:latin typeface="Times New Roman"/>
              </a:rPr>
              <a:t>sẫm</a:t>
            </a:r>
            <a:r>
              <a:rPr lang="en-US" sz="2800" dirty="0">
                <a:solidFill>
                  <a:srgbClr val="002060"/>
                </a:solidFill>
                <a:latin typeface="Times New Roman"/>
              </a:rPr>
              <a:t> </a:t>
            </a:r>
            <a:r>
              <a:rPr lang="en-US" sz="2800" dirty="0" err="1">
                <a:solidFill>
                  <a:srgbClr val="002060"/>
                </a:solidFill>
                <a:latin typeface="Times New Roman"/>
              </a:rPr>
              <a:t>hơn</a:t>
            </a:r>
            <a:r>
              <a:rPr lang="en-US" sz="2800" dirty="0">
                <a:solidFill>
                  <a:srgbClr val="002060"/>
                </a:solidFill>
                <a:latin typeface="Times New Roman"/>
              </a:rPr>
              <a:t> </a:t>
            </a:r>
            <a:r>
              <a:rPr lang="en-US" sz="2800" dirty="0" err="1">
                <a:solidFill>
                  <a:srgbClr val="002060"/>
                </a:solidFill>
                <a:latin typeface="Times New Roman"/>
              </a:rPr>
              <a:t>là</a:t>
            </a:r>
            <a:r>
              <a:rPr lang="en-US" sz="2800" dirty="0">
                <a:solidFill>
                  <a:srgbClr val="002060"/>
                </a:solidFill>
                <a:latin typeface="Times New Roman"/>
              </a:rPr>
              <a:t> </a:t>
            </a:r>
            <a:r>
              <a:rPr lang="en-US" sz="2800" dirty="0" err="1">
                <a:solidFill>
                  <a:srgbClr val="002060"/>
                </a:solidFill>
                <a:latin typeface="Times New Roman"/>
              </a:rPr>
              <a:t>làng</a:t>
            </a:r>
            <a:r>
              <a:rPr lang="en-US" sz="2800" dirty="0">
                <a:solidFill>
                  <a:srgbClr val="002060"/>
                </a:solidFill>
                <a:latin typeface="Times New Roman"/>
              </a:rPr>
              <a:t> </a:t>
            </a:r>
            <a:r>
              <a:rPr lang="en-US" sz="2800" dirty="0" err="1">
                <a:solidFill>
                  <a:srgbClr val="002060"/>
                </a:solidFill>
                <a:latin typeface="Times New Roman"/>
              </a:rPr>
              <a:t>mạc</a:t>
            </a:r>
            <a:r>
              <a:rPr lang="en-US" sz="2800" dirty="0">
                <a:solidFill>
                  <a:srgbClr val="002060"/>
                </a:solidFill>
                <a:latin typeface="Times New Roman"/>
              </a:rPr>
              <a:t> </a:t>
            </a:r>
            <a:r>
              <a:rPr lang="en-US" sz="2800" dirty="0" err="1">
                <a:solidFill>
                  <a:srgbClr val="002060"/>
                </a:solidFill>
                <a:latin typeface="Times New Roman"/>
              </a:rPr>
              <a:t>của</a:t>
            </a:r>
            <a:r>
              <a:rPr lang="en-US" sz="2800" dirty="0">
                <a:solidFill>
                  <a:srgbClr val="002060"/>
                </a:solidFill>
                <a:latin typeface="Times New Roman"/>
              </a:rPr>
              <a:t> </a:t>
            </a:r>
            <a:r>
              <a:rPr lang="en-US" sz="2800" dirty="0" err="1">
                <a:solidFill>
                  <a:srgbClr val="002060"/>
                </a:solidFill>
                <a:latin typeface="Times New Roman"/>
              </a:rPr>
              <a:t>người</a:t>
            </a:r>
            <a:r>
              <a:rPr lang="en-US" sz="2800" dirty="0">
                <a:solidFill>
                  <a:srgbClr val="002060"/>
                </a:solidFill>
                <a:latin typeface="Times New Roman"/>
              </a:rPr>
              <a:t> </a:t>
            </a:r>
            <a:r>
              <a:rPr lang="en-US" sz="2800" dirty="0" err="1">
                <a:solidFill>
                  <a:srgbClr val="002060"/>
                </a:solidFill>
                <a:latin typeface="Times New Roman"/>
              </a:rPr>
              <a:t>dân</a:t>
            </a:r>
            <a:r>
              <a:rPr lang="en-US" sz="2800" dirty="0">
                <a:solidFill>
                  <a:srgbClr val="002060"/>
                </a:solidFill>
                <a:latin typeface="Times New Roman"/>
              </a:rPr>
              <a:t>.</a:t>
            </a:r>
          </a:p>
        </p:txBody>
      </p:sp>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1159</Words>
  <Application>Microsoft Office PowerPoint</Application>
  <PresentationFormat>Widescreen</PresentationFormat>
  <Paragraphs>113</Paragraphs>
  <Slides>34</Slides>
  <Notes>8</Notes>
  <HiddenSlides>1</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34</vt:i4>
      </vt:variant>
    </vt:vector>
  </HeadingPairs>
  <TitlesOfParts>
    <vt:vector size="53" baseType="lpstr">
      <vt:lpstr>Arial</vt:lpstr>
      <vt:lpstr>Calibri</vt:lpstr>
      <vt:lpstr>Calibri Light</vt:lpstr>
      <vt:lpstr>Century Gothic</vt:lpstr>
      <vt:lpstr>Cupid de Locke</vt:lpstr>
      <vt:lpstr>HP001 4 hàng</vt:lpstr>
      <vt:lpstr>inpin heiti</vt:lpstr>
      <vt:lpstr>Times New Roman</vt:lpstr>
      <vt:lpstr>字魂17号-萌趣果冻体</vt:lpstr>
      <vt:lpstr>字魂70号-灵悦黑体</vt:lpstr>
      <vt:lpstr>等线</vt:lpstr>
      <vt:lpstr>等线 Light</vt:lpstr>
      <vt:lpstr>Office Theme</vt:lpstr>
      <vt:lpstr>1_Office Theme</vt:lpstr>
      <vt:lpstr>Office 主题​​</vt:lpstr>
      <vt:lpstr>9_Office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Phương Lê</cp:lastModifiedBy>
  <cp:revision>40</cp:revision>
  <dcterms:created xsi:type="dcterms:W3CDTF">2021-11-17T03:39:57Z</dcterms:created>
  <dcterms:modified xsi:type="dcterms:W3CDTF">2021-11-19T11:39:01Z</dcterms:modified>
</cp:coreProperties>
</file>