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71" r:id="rId2"/>
    <p:sldId id="257" r:id="rId3"/>
    <p:sldId id="272" r:id="rId4"/>
    <p:sldId id="284" r:id="rId5"/>
    <p:sldId id="269" r:id="rId6"/>
    <p:sldId id="307" r:id="rId7"/>
    <p:sldId id="308" r:id="rId8"/>
    <p:sldId id="263" r:id="rId9"/>
    <p:sldId id="274" r:id="rId10"/>
    <p:sldId id="309" r:id="rId11"/>
    <p:sldId id="299" r:id="rId12"/>
    <p:sldId id="298" r:id="rId13"/>
    <p:sldId id="276" r:id="rId14"/>
    <p:sldId id="275" r:id="rId15"/>
    <p:sldId id="304" r:id="rId16"/>
    <p:sldId id="310" r:id="rId17"/>
    <p:sldId id="311" r:id="rId18"/>
    <p:sldId id="277" r:id="rId19"/>
    <p:sldId id="295" r:id="rId20"/>
    <p:sldId id="312" r:id="rId21"/>
    <p:sldId id="31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003300"/>
    <a:srgbClr val="FF3300"/>
    <a:srgbClr val="009900"/>
    <a:srgbClr val="FF3399"/>
    <a:srgbClr val="33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27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55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3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1EAD19-CE49-4082-A19A-A0CF4D6D781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2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89293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6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14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8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15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3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26151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2978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7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9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7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53803-AD5A-4D4F-8556-B5724E20764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58734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9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512643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011828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97680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5505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25032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242772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2294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370358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A762-CA2F-47A4-B418-8C15F6AE1875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28EF2-D006-472A-B141-11B2D27C7610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9823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248579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049847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16/11/2021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530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384300" y="1928066"/>
            <a:ext cx="9428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smtClean="0">
                <a:solidFill>
                  <a:srgbClr val="FF0000"/>
                </a:solidFill>
              </a:rPr>
              <a:t>LUYỆN </a:t>
            </a:r>
            <a:r>
              <a:rPr lang="en-US" sz="7200">
                <a:solidFill>
                  <a:srgbClr val="FF0000"/>
                </a:solidFill>
              </a:rPr>
              <a:t>TỪ VÀ CÂU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891270" y="0"/>
            <a:ext cx="3300730" cy="1676400"/>
          </a:xfrm>
          <a:prstGeom prst="rect">
            <a:avLst/>
          </a:prstGeom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6710"/>
            <a:ext cx="3821430" cy="14573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40735" y="1989455"/>
            <a:ext cx="5563870" cy="2561590"/>
            <a:chOff x="5261" y="3406"/>
            <a:chExt cx="8762" cy="4034"/>
          </a:xfrm>
        </p:grpSpPr>
        <p:grpSp>
          <p:nvGrpSpPr>
            <p:cNvPr id="9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19" y="2124"/>
                <a:ext cx="8732" cy="24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923" y="3903967"/>
            <a:ext cx="993621" cy="891540"/>
          </a:xfrm>
          <a:prstGeom prst="rect">
            <a:avLst/>
          </a:prstGeom>
        </p:spPr>
      </p:pic>
      <p:pic>
        <p:nvPicPr>
          <p:cNvPr id="19" name="图片 18" descr="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47" y="5578836"/>
            <a:ext cx="1003935" cy="7848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697836" y="2375522"/>
            <a:ext cx="6849668" cy="127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600" b="1" smtClean="0">
                <a:solidFill>
                  <a:srgbClr val="FF000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LUYỆN TẬP</a:t>
            </a:r>
            <a:endParaRPr lang="zh-CN" altLang="en-US" sz="6600" b="1" dirty="0">
              <a:solidFill>
                <a:srgbClr val="FF0000"/>
              </a:solidFill>
              <a:latin typeface="UTM Edwardia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22" y="5706427"/>
            <a:ext cx="887095" cy="897890"/>
          </a:xfrm>
          <a:prstGeom prst="rect">
            <a:avLst/>
          </a:prstGeom>
        </p:spPr>
      </p:pic>
      <p:pic>
        <p:nvPicPr>
          <p:cNvPr id="15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615" y="1555115"/>
            <a:ext cx="1229995" cy="11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91319" y="1446830"/>
            <a:ext cx="11162519" cy="477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b="0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xa</a:t>
            </a:r>
            <a:r>
              <a:rPr lang="en-US" i="1" dirty="0">
                <a:solidFill>
                  <a:schemeClr val="tx2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i="1" dirty="0" err="1">
                <a:solidFill>
                  <a:schemeClr val="tx2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lộng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lẫy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tinh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khiết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5380" y="165101"/>
            <a:ext cx="1174250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5205" y="698356"/>
            <a:ext cx="588493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43385" y="698356"/>
            <a:ext cx="1715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6966" y="692057"/>
            <a:ext cx="1376872" cy="6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509408" y="99107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509408" y="678544"/>
            <a:ext cx="1152791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 b="0">
                <a:solidFill>
                  <a:srgbClr val="C00000"/>
                </a:solidFill>
              </a:rPr>
              <a:t>M: 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i="1">
                <a:solidFill>
                  <a:schemeClr val="tx2"/>
                </a:solidFill>
              </a:rPr>
              <a:t>thơm</a:t>
            </a:r>
            <a:r>
              <a:rPr lang="en-US" b="0" i="1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đậm và ngọt nên mùi hương thường theo gió bay rất</a:t>
            </a:r>
            <a:r>
              <a:rPr lang="en-US" b="0"/>
              <a:t> </a:t>
            </a:r>
            <a:r>
              <a:rPr lang="en-US" i="1">
                <a:solidFill>
                  <a:schemeClr val="tx2"/>
                </a:solidFill>
              </a:rPr>
              <a:t>xa.</a:t>
            </a:r>
            <a:r>
              <a:rPr lang="en-US" b="0"/>
              <a:t> 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26541" y="121750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07612" y="122264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0370" y="1670042"/>
            <a:ext cx="459749" cy="9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mat-ong-hoa-ca-ph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7039" y="1901119"/>
            <a:ext cx="5798204" cy="418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41941" y="6089414"/>
            <a:ext cx="239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Hoa cà phê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/>
              <a:t>	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>
                <a:solidFill>
                  <a:schemeClr val="tx2"/>
                </a:solidFill>
              </a:rPr>
              <a:t>đậm</a:t>
            </a:r>
            <a:r>
              <a:rPr lang="en-US" b="0">
                <a:solidFill>
                  <a:schemeClr val="tx2"/>
                </a:solidFill>
              </a:rPr>
              <a:t> và </a:t>
            </a:r>
            <a:r>
              <a:rPr lang="en-US">
                <a:solidFill>
                  <a:schemeClr val="tx2"/>
                </a:solidFill>
              </a:rPr>
              <a:t>ngọt </a:t>
            </a:r>
            <a:r>
              <a:rPr lang="en-US" b="0">
                <a:solidFill>
                  <a:schemeClr val="tx2"/>
                </a:solidFill>
              </a:rPr>
              <a:t>nên mùi hương thường theo gió bay </a:t>
            </a:r>
            <a:r>
              <a:rPr lang="en-US">
                <a:solidFill>
                  <a:schemeClr val="tx2"/>
                </a:solidFill>
              </a:rPr>
              <a:t>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Nhà thơ Xuân Diệu chỉ một lần đến đây ngắm nhìn vẻ đẹp của cà phê phải thốt lên:</a:t>
            </a:r>
          </a:p>
          <a:p>
            <a:pPr>
              <a:lnSpc>
                <a:spcPct val="95000"/>
              </a:lnSpc>
            </a:pPr>
            <a:r>
              <a:rPr lang="en-US" b="0">
                <a:solidFill>
                  <a:schemeClr val="tx2"/>
                </a:solidFill>
              </a:rPr>
              <a:t>   			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lắm em ơi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Hoa cùng một điệu với hoa nhài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rgbClr val="FF0000"/>
                </a:solidFill>
              </a:rPr>
              <a:t>  			Trong </a:t>
            </a:r>
            <a:r>
              <a:rPr lang="en-US" b="0">
                <a:solidFill>
                  <a:schemeClr val="tx2"/>
                </a:solidFill>
              </a:rPr>
              <a:t>ngà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ngọc</a:t>
            </a:r>
            <a:r>
              <a:rPr lang="en-US" b="0" i="1">
                <a:solidFill>
                  <a:schemeClr val="tx2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xinh và sáng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Như miệng em cười đâu đây thôi.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>
                <a:solidFill>
                  <a:schemeClr val="tx2"/>
                </a:solidFill>
              </a:rPr>
              <a:t> 	</a:t>
            </a:r>
            <a:r>
              <a:rPr lang="en-US" b="0">
                <a:solidFill>
                  <a:schemeClr val="tx2"/>
                </a:solidFill>
              </a:rPr>
              <a:t>Mỗi mùa xuân, Đắk Lắk lại khoác lên mình một màu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ngà ngọc và toả ra mùi hương ngan</a:t>
            </a:r>
            <a:r>
              <a:rPr lang="en-US" b="0" i="1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ngát khiến đất trời trong những ngày xuân</a:t>
            </a:r>
            <a:r>
              <a:rPr lang="en-US" b="0" i="1"/>
              <a:t> </a:t>
            </a:r>
            <a:r>
              <a:rPr lang="en-US" b="0" i="1">
                <a:solidFill>
                  <a:srgbClr val="FF0000"/>
                </a:solidFill>
              </a:rPr>
              <a:t>đẹp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hơn,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lộng lẫy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 và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tinh khiết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hơn.</a:t>
            </a:r>
            <a:endParaRPr lang="en-US" b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80840" y="321535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0302" y="4169437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0840" y="416785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7902" y="5550562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026812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056684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09149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80934" y="37452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80934" y="509287"/>
            <a:ext cx="10436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0" dirty="0">
                <a:solidFill>
                  <a:schemeClr val="tx2"/>
                </a:solidFill>
              </a:rPr>
              <a:t>2. </a:t>
            </a:r>
            <a:r>
              <a:rPr lang="en-US" b="0" dirty="0" err="1">
                <a:solidFill>
                  <a:schemeClr val="tx2"/>
                </a:solidFill>
              </a:rPr>
              <a:t>Hãy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ngữ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miêu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mức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0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80934" y="1327687"/>
            <a:ext cx="10614961" cy="27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0" i="1" u="sng" dirty="0" err="1">
                <a:solidFill>
                  <a:schemeClr val="tx2"/>
                </a:solidFill>
              </a:rPr>
              <a:t>Ví</a:t>
            </a:r>
            <a:r>
              <a:rPr lang="en-US" sz="3000" b="0" i="1" u="sng" dirty="0">
                <a:solidFill>
                  <a:schemeClr val="tx2"/>
                </a:solidFill>
              </a:rPr>
              <a:t> </a:t>
            </a:r>
            <a:r>
              <a:rPr lang="en-US" sz="3000" b="0" i="1" u="sng" dirty="0" err="1">
                <a:solidFill>
                  <a:schemeClr val="tx2"/>
                </a:solidFill>
              </a:rPr>
              <a:t>dụ</a:t>
            </a:r>
            <a:r>
              <a:rPr lang="en-US" sz="3000" b="0" i="1" u="sng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</a:rPr>
              <a:t>Cách</a:t>
            </a:r>
            <a:r>
              <a:rPr lang="en-US" sz="3000" dirty="0">
                <a:solidFill>
                  <a:srgbClr val="FF0000"/>
                </a:solidFill>
              </a:rPr>
              <a:t> 1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ghép</a:t>
            </a:r>
            <a:r>
              <a:rPr lang="en-US" sz="3000" b="0" dirty="0">
                <a:solidFill>
                  <a:schemeClr val="tx2"/>
                </a:solidFill>
              </a:rPr>
              <a:t>,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láy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với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err="1">
                <a:solidFill>
                  <a:schemeClr val="tx2"/>
                </a:solidFill>
              </a:rPr>
              <a:t>từ</a:t>
            </a:r>
            <a:r>
              <a:rPr lang="en-US" sz="3000" b="0">
                <a:solidFill>
                  <a:schemeClr val="tx2"/>
                </a:solidFill>
              </a:rPr>
              <a:t> </a:t>
            </a:r>
            <a:r>
              <a:rPr lang="en-US" sz="3000" b="0" smtClean="0">
                <a:solidFill>
                  <a:srgbClr val="FF0000"/>
                </a:solidFill>
              </a:rPr>
              <a:t>đỏ.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solidFill>
                  <a:srgbClr val="FF0000"/>
                </a:solidFill>
              </a:rPr>
              <a:t>Cách </a:t>
            </a:r>
            <a:r>
              <a:rPr lang="en-US" sz="3000" dirty="0">
                <a:solidFill>
                  <a:srgbClr val="FF0000"/>
                </a:solidFill>
              </a:rPr>
              <a:t>2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Thêm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các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i="1" dirty="0" err="1">
                <a:solidFill>
                  <a:schemeClr val="tx2"/>
                </a:solidFill>
              </a:rPr>
              <a:t>rất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quá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lắm</a:t>
            </a:r>
            <a:r>
              <a:rPr lang="en-US" sz="3000" b="0" i="1" dirty="0">
                <a:solidFill>
                  <a:schemeClr val="tx2"/>
                </a:solidFill>
              </a:rPr>
              <a:t>… </a:t>
            </a:r>
            <a:r>
              <a:rPr lang="en-US" sz="3000" b="0" dirty="0" err="1">
                <a:solidFill>
                  <a:schemeClr val="tx2"/>
                </a:solidFill>
              </a:rPr>
              <a:t>vào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trước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hoặc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sau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</a:rPr>
              <a:t>Cách</a:t>
            </a:r>
            <a:r>
              <a:rPr lang="en-US" sz="3000" dirty="0">
                <a:solidFill>
                  <a:srgbClr val="FF0000"/>
                </a:solidFill>
              </a:rPr>
              <a:t> 3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ra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phép</a:t>
            </a:r>
            <a:r>
              <a:rPr lang="en-US" sz="3000" b="0" dirty="0">
                <a:solidFill>
                  <a:schemeClr val="tx2"/>
                </a:solidFill>
              </a:rPr>
              <a:t> so </a:t>
            </a:r>
            <a:r>
              <a:rPr lang="en-US" sz="3000" b="0" dirty="0" err="1">
                <a:solidFill>
                  <a:schemeClr val="tx2"/>
                </a:solidFill>
              </a:rPr>
              <a:t>sánh</a:t>
            </a:r>
            <a:r>
              <a:rPr lang="en-US" sz="3000" b="0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9539"/>
              </p:ext>
            </p:extLst>
          </p:nvPr>
        </p:nvGraphicFramePr>
        <p:xfrm>
          <a:off x="365763" y="4230805"/>
          <a:ext cx="11605934" cy="2560275"/>
        </p:xfrm>
        <a:graphic>
          <a:graphicData uri="http://schemas.openxmlformats.org/drawingml/2006/table">
            <a:tbl>
              <a:tblPr/>
              <a:tblGrid>
                <a:gridCol w="1798636"/>
                <a:gridCol w="3779832"/>
                <a:gridCol w="2122539"/>
                <a:gridCol w="3904927"/>
              </a:tblGrid>
              <a:tr h="1206052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30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09550" y="0"/>
            <a:ext cx="11982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Times New Roman" pitchFamily="18" charset="0"/>
              </a:rPr>
              <a:t> </a:t>
            </a:r>
            <a:r>
              <a:rPr lang="en-US" b="0">
                <a:solidFill>
                  <a:schemeClr val="tx2"/>
                </a:solidFill>
              </a:rPr>
              <a:t>2. </a:t>
            </a:r>
            <a:r>
              <a:rPr lang="en-US" b="0" smtClean="0">
                <a:solidFill>
                  <a:schemeClr val="tx2"/>
                </a:solidFill>
              </a:rPr>
              <a:t>N</a:t>
            </a:r>
            <a:r>
              <a:rPr lang="en-US" b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hững </a:t>
            </a:r>
            <a:r>
              <a:rPr lang="en-US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 ngữ miêu tả mức độ khác nhau của các từ: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đỏ, cao, vui.</a:t>
            </a:r>
            <a:endParaRPr lang="en-US" b="0" dirty="0"/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12265"/>
              </p:ext>
            </p:extLst>
          </p:nvPr>
        </p:nvGraphicFramePr>
        <p:xfrm>
          <a:off x="416857" y="780544"/>
          <a:ext cx="11605934" cy="5193657"/>
        </p:xfrm>
        <a:graphic>
          <a:graphicData uri="http://schemas.openxmlformats.org/drawingml/2006/table">
            <a:tbl>
              <a:tblPr/>
              <a:tblGrid>
                <a:gridCol w="1798636"/>
                <a:gridCol w="3779832"/>
                <a:gridCol w="2122539"/>
                <a:gridCol w="3904927"/>
              </a:tblGrid>
              <a:tr h="103593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ahoma" pitchFamily="34" charset="0"/>
                        </a:rPr>
                        <a:t>Cao</a:t>
                      </a:r>
                      <a:endParaRPr lang="en-US" sz="4000" b="1" kern="120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7729" y="2146259"/>
            <a:ext cx="3608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rất đỏ,  đỏ quá, đỏ lắm, hơi đỏ, đỏ thật…</a:t>
            </a:r>
            <a:endParaRPr lang="en-US" sz="28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389" y="212754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đỏ hơn,  đỏ nhất…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4789" y="2058471"/>
            <a:ext cx="381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đo đỏ, đỏ chót, đỏ ối, đỏ hồng, đỏ rực, đỏ </a:t>
            </a:r>
            <a:r>
              <a:rPr lang="en-US" sz="2800" smtClean="0">
                <a:solidFill>
                  <a:schemeClr val="tx2"/>
                </a:solidFill>
                <a:cs typeface="Tahoma" pitchFamily="34" charset="0"/>
              </a:rPr>
              <a:t>ửng… 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2227728" y="3421101"/>
            <a:ext cx="36665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rất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 cao quá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lắm, hơi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cao  thật, cao thế…..</a:t>
            </a:r>
            <a:endParaRPr lang="en-US" sz="2800" dirty="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60" y="349017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hơn, 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nhất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90" y="3313525"/>
            <a:ext cx="386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cao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chót vót, cao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vút, cao vòi vọi, cao vợi… </a:t>
            </a:r>
            <a:endParaRPr lang="en-US" sz="280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6340" y="4689602"/>
            <a:ext cx="36665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rất vui, vui quá, vui lắm, vui thật…</a:t>
            </a:r>
            <a:endParaRPr lang="en-US" sz="2800" b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272" y="4758673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vui hơn, vui nhất</a:t>
            </a:r>
            <a:r>
              <a:rPr lang="en-US" sz="2800" smtClean="0">
                <a:solidFill>
                  <a:srgbClr val="002060"/>
                </a:solidFill>
                <a:cs typeface="Tahoma" pitchFamily="34" charset="0"/>
              </a:rPr>
              <a:t>…</a:t>
            </a:r>
            <a:endParaRPr lang="en-US" sz="280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2720" y="4582026"/>
            <a:ext cx="4038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/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vui sướng, vui mừng,</a:t>
            </a: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 vui tươi, tươi vui, vui nhộn, vui vầy, vui vẻ, vui vui..</a:t>
            </a:r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2800" b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1" name="Group 17"/>
          <p:cNvGraphicFramePr>
            <a:graphicFrameLocks noGrp="1"/>
          </p:cNvGraphicFramePr>
          <p:nvPr>
            <p:extLst/>
          </p:nvPr>
        </p:nvGraphicFramePr>
        <p:xfrm>
          <a:off x="416857" y="780544"/>
          <a:ext cx="11605934" cy="5193657"/>
        </p:xfrm>
        <a:graphic>
          <a:graphicData uri="http://schemas.openxmlformats.org/drawingml/2006/table">
            <a:tbl>
              <a:tblPr/>
              <a:tblGrid>
                <a:gridCol w="1798636"/>
                <a:gridCol w="3779832"/>
                <a:gridCol w="2122539"/>
                <a:gridCol w="3904927"/>
              </a:tblGrid>
              <a:tr h="103593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ahoma" pitchFamily="34" charset="0"/>
                        </a:rPr>
                        <a:t>Cao</a:t>
                      </a:r>
                      <a:endParaRPr lang="en-US" sz="4000" b="1" kern="120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7729" y="2146259"/>
            <a:ext cx="3608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rất đỏ,  đỏ quá, đỏ lắm, hơi đỏ, đỏ thật…</a:t>
            </a:r>
            <a:endParaRPr lang="en-US" sz="28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389" y="212754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đỏ hơn,  đỏ nhất…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4789" y="2058471"/>
            <a:ext cx="381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đo đỏ, đỏ chót, đỏ ối, đỏ hồng, đỏ rực, đỏ </a:t>
            </a:r>
            <a:r>
              <a:rPr lang="en-US" sz="2800" smtClean="0">
                <a:solidFill>
                  <a:schemeClr val="tx2"/>
                </a:solidFill>
                <a:cs typeface="Tahoma" pitchFamily="34" charset="0"/>
              </a:rPr>
              <a:t>ửng… 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2227728" y="3421101"/>
            <a:ext cx="36665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rất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 cao quá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lắm, hơi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cao  thật, cao thế…..</a:t>
            </a:r>
            <a:endParaRPr lang="en-US" sz="2800" dirty="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60" y="349017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hơn, 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nhất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90" y="3313525"/>
            <a:ext cx="386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cao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chót vót, cao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vút, cao vòi vọi, cao vợi… </a:t>
            </a:r>
            <a:endParaRPr lang="en-US" sz="280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6340" y="4689602"/>
            <a:ext cx="36665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rất vui, vui quá, vui lắm, vui thật…</a:t>
            </a:r>
            <a:endParaRPr lang="en-US" sz="2800" b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272" y="4758673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vui hơn, vui nhất</a:t>
            </a:r>
            <a:r>
              <a:rPr lang="en-US" sz="2800" smtClean="0">
                <a:solidFill>
                  <a:srgbClr val="002060"/>
                </a:solidFill>
                <a:cs typeface="Tahoma" pitchFamily="34" charset="0"/>
              </a:rPr>
              <a:t>…</a:t>
            </a:r>
            <a:endParaRPr lang="en-US" sz="280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2720" y="4582026"/>
            <a:ext cx="4038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/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vui sướng, vui mừng,</a:t>
            </a: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 vui tươi, tươi vui, vui nhộn, vui vầy, vui vẻ, vui vui..</a:t>
            </a:r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2800" b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3449" y="41175"/>
            <a:ext cx="8978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Đặt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mỗi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vừa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2.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19736" y="6100163"/>
            <a:ext cx="5266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Mặt trời đỏ rực như hòn lửa.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27073" y="6579086"/>
            <a:ext cx="1018253" cy="4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8133" y="1769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một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0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 rot="20273177">
            <a:off x="2632765" y="462177"/>
            <a:ext cx="6743519" cy="504098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362180" y="2627778"/>
            <a:ext cx="6478338" cy="11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FF0000"/>
                </a:solidFill>
              </a:rPr>
              <a:t>HỌC SINH ĐẶT CÂU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42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11238" y="214947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47713" y="719772"/>
            <a:ext cx="999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 3. Đặt câu với mỗi từ em vừa tìm được ở bài tập 2.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4163" y="1989772"/>
            <a:ext cx="922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Bầu trời </a:t>
            </a:r>
            <a:r>
              <a:rPr lang="en-US">
                <a:solidFill>
                  <a:srgbClr val="FF0000"/>
                </a:solidFill>
              </a:rPr>
              <a:t>cao vút.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5750" y="1324609"/>
            <a:ext cx="596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Mặt trời </a:t>
            </a:r>
            <a:r>
              <a:rPr lang="en-US">
                <a:solidFill>
                  <a:srgbClr val="FF0000"/>
                </a:solidFill>
              </a:rPr>
              <a:t>đỏ chói.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4163" y="2599372"/>
            <a:ext cx="991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Hôm nay, em rất </a:t>
            </a:r>
            <a:r>
              <a:rPr lang="en-US">
                <a:solidFill>
                  <a:srgbClr val="FF0000"/>
                </a:solidFill>
              </a:rPr>
              <a:t>vui sướng </a:t>
            </a:r>
            <a:r>
              <a:rPr lang="en-US" b="0">
                <a:solidFill>
                  <a:schemeClr val="tx2"/>
                </a:solidFill>
              </a:rPr>
              <a:t>vì được điểm cao môn Toán.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244289" y="194856"/>
            <a:ext cx="342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IV. CỦNG CỐ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Thế</a:t>
            </a:r>
            <a:r>
              <a:rPr lang="en-US" b="0" dirty="0"/>
              <a:t> </a:t>
            </a:r>
            <a:r>
              <a:rPr lang="en-US" b="0" dirty="0" err="1"/>
              <a:t>nào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từ</a:t>
            </a:r>
            <a:r>
              <a:rPr lang="en-US" b="0" dirty="0"/>
              <a:t>?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/>
              <a:t>	</a:t>
            </a:r>
            <a:r>
              <a:rPr lang="en-US" b="0"/>
              <a:t>Tính từ là những từ miêu tả đặc điểm hoặc tính chất của sự vật, hoạt động, trạng thái…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7825" y="3338513"/>
            <a:ext cx="96345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Ví dụ: </a:t>
            </a:r>
            <a:r>
              <a:rPr lang="en-US" b="0"/>
              <a:t>to, nhỏ, đen, trắng, chăm chỉ, nhanh nhẹn…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5113" y="432693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983375" y="2323203"/>
            <a:ext cx="2815499" cy="2891693"/>
            <a:chOff x="6393600" y="2346643"/>
            <a:chExt cx="2111624" cy="2168770"/>
          </a:xfrm>
        </p:grpSpPr>
        <p:sp>
          <p:nvSpPr>
            <p:cNvPr id="9" name="椭圆 8"/>
            <p:cNvSpPr/>
            <p:nvPr/>
          </p:nvSpPr>
          <p:spPr>
            <a:xfrm>
              <a:off x="6393600" y="2346643"/>
              <a:ext cx="2111624" cy="2168770"/>
            </a:xfrm>
            <a:custGeom>
              <a:avLst/>
              <a:gdLst>
                <a:gd name="connsiteX0" fmla="*/ 0 w 2111619"/>
                <a:gd name="connsiteY0" fmla="*/ 1055810 h 2111619"/>
                <a:gd name="connsiteX1" fmla="*/ 1055810 w 2111619"/>
                <a:gd name="connsiteY1" fmla="*/ 0 h 2111619"/>
                <a:gd name="connsiteX2" fmla="*/ 2111620 w 2111619"/>
                <a:gd name="connsiteY2" fmla="*/ 1055810 h 2111619"/>
                <a:gd name="connsiteX3" fmla="*/ 1055810 w 2111619"/>
                <a:gd name="connsiteY3" fmla="*/ 2111620 h 2111619"/>
                <a:gd name="connsiteX4" fmla="*/ 0 w 2111619"/>
                <a:gd name="connsiteY4" fmla="*/ 1055810 h 2111619"/>
                <a:gd name="connsiteX0-1" fmla="*/ 4 w 2111624"/>
                <a:gd name="connsiteY0-2" fmla="*/ 1112960 h 2168770"/>
                <a:gd name="connsiteX1-3" fmla="*/ 1046289 w 2111624"/>
                <a:gd name="connsiteY1-4" fmla="*/ 0 h 2168770"/>
                <a:gd name="connsiteX2-5" fmla="*/ 2111624 w 2111624"/>
                <a:gd name="connsiteY2-6" fmla="*/ 1112960 h 2168770"/>
                <a:gd name="connsiteX3-7" fmla="*/ 1055814 w 2111624"/>
                <a:gd name="connsiteY3-8" fmla="*/ 2168770 h 2168770"/>
                <a:gd name="connsiteX4-9" fmla="*/ 4 w 2111624"/>
                <a:gd name="connsiteY4-10" fmla="*/ 1112960 h 216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1624" h="2168770">
                  <a:moveTo>
                    <a:pt x="4" y="1112960"/>
                  </a:moveTo>
                  <a:cubicBezTo>
                    <a:pt x="-1583" y="751498"/>
                    <a:pt x="463181" y="0"/>
                    <a:pt x="1046289" y="0"/>
                  </a:cubicBezTo>
                  <a:cubicBezTo>
                    <a:pt x="1629397" y="0"/>
                    <a:pt x="2111624" y="529852"/>
                    <a:pt x="2111624" y="1112960"/>
                  </a:cubicBezTo>
                  <a:cubicBezTo>
                    <a:pt x="2111624" y="1696068"/>
                    <a:pt x="1638922" y="2168770"/>
                    <a:pt x="1055814" y="2168770"/>
                  </a:cubicBezTo>
                  <a:cubicBezTo>
                    <a:pt x="472706" y="2168770"/>
                    <a:pt x="1591" y="1474422"/>
                    <a:pt x="4" y="1112960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Gothic-EB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9" r="4343" b="16482"/>
            <a:stretch>
              <a:fillRect/>
            </a:stretch>
          </p:blipFill>
          <p:spPr>
            <a:xfrm>
              <a:off x="6505574" y="2491371"/>
              <a:ext cx="1800225" cy="1825885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0222694" y="298703"/>
            <a:ext cx="1703409" cy="1639909"/>
            <a:chOff x="6318006" y="491799"/>
            <a:chExt cx="1277557" cy="1229932"/>
          </a:xfrm>
        </p:grpSpPr>
        <p:sp>
          <p:nvSpPr>
            <p:cNvPr id="7" name="椭圆 6"/>
            <p:cNvSpPr/>
            <p:nvPr/>
          </p:nvSpPr>
          <p:spPr>
            <a:xfrm>
              <a:off x="6318006" y="491799"/>
              <a:ext cx="1277557" cy="1229932"/>
            </a:xfrm>
            <a:custGeom>
              <a:avLst/>
              <a:gdLst>
                <a:gd name="connsiteX0" fmla="*/ 0 w 1229932"/>
                <a:gd name="connsiteY0" fmla="*/ 614966 h 1229932"/>
                <a:gd name="connsiteX1" fmla="*/ 614966 w 1229932"/>
                <a:gd name="connsiteY1" fmla="*/ 0 h 1229932"/>
                <a:gd name="connsiteX2" fmla="*/ 1229932 w 1229932"/>
                <a:gd name="connsiteY2" fmla="*/ 614966 h 1229932"/>
                <a:gd name="connsiteX3" fmla="*/ 614966 w 1229932"/>
                <a:gd name="connsiteY3" fmla="*/ 1229932 h 1229932"/>
                <a:gd name="connsiteX4" fmla="*/ 0 w 1229932"/>
                <a:gd name="connsiteY4" fmla="*/ 614966 h 1229932"/>
                <a:gd name="connsiteX0-1" fmla="*/ 0 w 1277557"/>
                <a:gd name="connsiteY0-2" fmla="*/ 614966 h 1229932"/>
                <a:gd name="connsiteX1-3" fmla="*/ 614966 w 1277557"/>
                <a:gd name="connsiteY1-4" fmla="*/ 0 h 1229932"/>
                <a:gd name="connsiteX2-5" fmla="*/ 1277557 w 1277557"/>
                <a:gd name="connsiteY2-6" fmla="*/ 614966 h 1229932"/>
                <a:gd name="connsiteX3-7" fmla="*/ 614966 w 1277557"/>
                <a:gd name="connsiteY3-8" fmla="*/ 1229932 h 1229932"/>
                <a:gd name="connsiteX4-9" fmla="*/ 0 w 1277557"/>
                <a:gd name="connsiteY4-10" fmla="*/ 614966 h 1229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77557" h="1229932">
                  <a:moveTo>
                    <a:pt x="0" y="614966"/>
                  </a:moveTo>
                  <a:cubicBezTo>
                    <a:pt x="0" y="275330"/>
                    <a:pt x="402040" y="0"/>
                    <a:pt x="614966" y="0"/>
                  </a:cubicBezTo>
                  <a:cubicBezTo>
                    <a:pt x="827892" y="0"/>
                    <a:pt x="1277557" y="275330"/>
                    <a:pt x="1277557" y="614966"/>
                  </a:cubicBezTo>
                  <a:cubicBezTo>
                    <a:pt x="1277557" y="954602"/>
                    <a:pt x="827892" y="1229932"/>
                    <a:pt x="614966" y="1229932"/>
                  </a:cubicBezTo>
                  <a:cubicBezTo>
                    <a:pt x="402040" y="1229932"/>
                    <a:pt x="0" y="954602"/>
                    <a:pt x="0" y="614966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Gothic-EB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5" b="14815"/>
            <a:stretch>
              <a:fillRect/>
            </a:stretch>
          </p:blipFill>
          <p:spPr>
            <a:xfrm>
              <a:off x="6472332" y="578012"/>
              <a:ext cx="1042364" cy="104236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pic>
        <p:nvPicPr>
          <p:cNvPr id="14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9513"/>
          <a:stretch>
            <a:fillRect/>
          </a:stretch>
        </p:blipFill>
        <p:spPr>
          <a:xfrm>
            <a:off x="-847876" y="1"/>
            <a:ext cx="11436231" cy="6013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888646">
            <a:off x="1216543" y="804648"/>
            <a:ext cx="287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032" y="2206432"/>
            <a:ext cx="5851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0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898890" y="-12065"/>
            <a:ext cx="3300730" cy="1676400"/>
          </a:xfrm>
          <a:prstGeom prst="rect">
            <a:avLst/>
          </a:prstGeom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" y="5411470"/>
            <a:ext cx="3821430" cy="14573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40735" y="1989455"/>
            <a:ext cx="5563870" cy="2561590"/>
            <a:chOff x="5261" y="3406"/>
            <a:chExt cx="8762" cy="4034"/>
          </a:xfrm>
        </p:grpSpPr>
        <p:grpSp>
          <p:nvGrpSpPr>
            <p:cNvPr id="9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5219" y="2121"/>
                <a:ext cx="7411" cy="3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4271645" y="4314190"/>
            <a:ext cx="3701415" cy="449580"/>
          </a:xfrm>
          <a:prstGeom prst="rect">
            <a:avLst/>
          </a:prstGeom>
          <a:solidFill>
            <a:srgbClr val="336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57677" y="4313555"/>
            <a:ext cx="370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  <a:ea typeface="微软雅黑" panose="020B0503020204020204" charset="-122"/>
              </a:rPr>
              <a:t>Hẹn gặp lại ở tiết học sau.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8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235" y="3660140"/>
            <a:ext cx="1229995" cy="1103630"/>
          </a:xfrm>
          <a:prstGeom prst="rect">
            <a:avLst/>
          </a:prstGeom>
        </p:spPr>
      </p:pic>
      <p:pic>
        <p:nvPicPr>
          <p:cNvPr id="19" name="图片 18" descr="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615" y="3872865"/>
            <a:ext cx="1003935" cy="7848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89755" y="2395109"/>
            <a:ext cx="3492499" cy="116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smtClean="0">
                <a:solidFill>
                  <a:srgbClr val="336601"/>
                </a:solidFill>
                <a:ea typeface="微软雅黑" panose="020B0503020204020204" charset="-122"/>
              </a:rPr>
              <a:t>Tạm biệt!</a:t>
            </a:r>
            <a:endParaRPr lang="en-US" altLang="zh-CN" sz="6000" b="1" dirty="0">
              <a:solidFill>
                <a:srgbClr val="336601"/>
              </a:solidFill>
              <a:ea typeface="微软雅黑" panose="020B0503020204020204" charset="-122"/>
            </a:endParaRPr>
          </a:p>
        </p:txBody>
      </p:sp>
      <p:pic>
        <p:nvPicPr>
          <p:cNvPr id="20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2" y="0"/>
            <a:ext cx="887095" cy="897890"/>
          </a:xfrm>
          <a:prstGeom prst="rect">
            <a:avLst/>
          </a:prstGeom>
        </p:spPr>
      </p:pic>
      <p:pic>
        <p:nvPicPr>
          <p:cNvPr id="21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73" y="-71755"/>
            <a:ext cx="887095" cy="897890"/>
          </a:xfrm>
          <a:prstGeom prst="rect">
            <a:avLst/>
          </a:prstGeom>
        </p:spPr>
      </p:pic>
      <p:pic>
        <p:nvPicPr>
          <p:cNvPr id="23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2" y="619428"/>
            <a:ext cx="887095" cy="897890"/>
          </a:xfrm>
          <a:prstGeom prst="rect">
            <a:avLst/>
          </a:prstGeom>
        </p:spPr>
      </p:pic>
      <p:pic>
        <p:nvPicPr>
          <p:cNvPr id="28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9689120" y="4472305"/>
            <a:ext cx="330073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0"/>
          <p:cNvSpPr txBox="1">
            <a:spLocks noChangeArrowheads="1"/>
          </p:cNvSpPr>
          <p:nvPr/>
        </p:nvSpPr>
        <p:spPr bwMode="auto">
          <a:xfrm>
            <a:off x="1620465" y="0"/>
            <a:ext cx="9012237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Thứ 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   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ngày </a:t>
            </a:r>
            <a:r>
              <a:rPr lang="en-US" smtClean="0">
                <a:solidFill>
                  <a:schemeClr val="tx2"/>
                </a:solidFill>
              </a:rPr>
              <a:t>    </a:t>
            </a:r>
            <a:r>
              <a:rPr lang="en-US">
                <a:solidFill>
                  <a:schemeClr val="tx2"/>
                </a:solidFill>
              </a:rPr>
              <a:t>tháng 11 năm </a:t>
            </a:r>
            <a:r>
              <a:rPr lang="en-US" smtClean="0">
                <a:solidFill>
                  <a:schemeClr val="tx2"/>
                </a:solidFill>
              </a:rPr>
              <a:t>2021</a:t>
            </a:r>
            <a:endParaRPr lang="en-US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Luyện từ và </a:t>
            </a:r>
            <a:r>
              <a:rPr lang="en-US" smtClean="0">
                <a:solidFill>
                  <a:schemeClr val="tx2"/>
                </a:solidFill>
              </a:rPr>
              <a:t>câu</a:t>
            </a:r>
            <a:endParaRPr lang="en-US" u="sng">
              <a:solidFill>
                <a:schemeClr val="tx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05015" y="1175383"/>
            <a:ext cx="5356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Tính từ </a:t>
            </a:r>
            <a:r>
              <a:rPr lang="en-US" sz="2800" smtClean="0">
                <a:solidFill>
                  <a:schemeClr val="tx2"/>
                </a:solidFill>
              </a:rPr>
              <a:t>(Tiếp </a:t>
            </a:r>
            <a:r>
              <a:rPr lang="en-US" sz="2800">
                <a:solidFill>
                  <a:schemeClr val="tx2"/>
                </a:solidFill>
              </a:rPr>
              <a:t>theo)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6445" y="1803267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58906" y="2320425"/>
            <a:ext cx="110489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mtClean="0"/>
              <a:t>1</a:t>
            </a:r>
            <a:r>
              <a:rPr lang="en-US"/>
              <a:t>. Đặc điểm của các tờ giấy trong những câu sau khác nhau như thế nào?</a:t>
            </a:r>
          </a:p>
          <a:p>
            <a:pPr>
              <a:lnSpc>
                <a:spcPct val="150000"/>
              </a:lnSpc>
            </a:pPr>
            <a:r>
              <a:rPr lang="en-US" b="0"/>
              <a:t>	a) Tờ giấy này trắng.</a:t>
            </a:r>
          </a:p>
          <a:p>
            <a:pPr>
              <a:lnSpc>
                <a:spcPct val="150000"/>
              </a:lnSpc>
            </a:pPr>
            <a:r>
              <a:rPr lang="en-US" b="0"/>
              <a:t>	b) Tờ giấy này trăng trắng.</a:t>
            </a:r>
          </a:p>
          <a:p>
            <a:pPr>
              <a:lnSpc>
                <a:spcPct val="150000"/>
              </a:lnSpc>
            </a:pPr>
            <a:r>
              <a:rPr lang="en-US" b="0"/>
              <a:t>	c) Tờ giấy này trắng tinh.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854084" y="649797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b="0">
                <a:cs typeface="Times New Roman" pitchFamily="18" charset="0"/>
              </a:rPr>
              <a:t>a)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b="0">
                <a:cs typeface="Times New Roman" pitchFamily="18" charset="0"/>
              </a:rPr>
              <a:t>Tờ giấy này trắng.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688488" y="1115622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Mức độ</a:t>
            </a:r>
            <a:r>
              <a:rPr lang="en-US" b="0">
                <a:cs typeface="Times New Roman" pitchFamily="18" charset="0"/>
              </a:rPr>
              <a:t> </a:t>
            </a:r>
            <a:r>
              <a:rPr lang="en-US" b="0">
                <a:solidFill>
                  <a:srgbClr val="FF0000"/>
                </a:solidFill>
                <a:cs typeface="Times New Roman" pitchFamily="18" charset="0"/>
              </a:rPr>
              <a:t>trung bình </a:t>
            </a:r>
            <a:endParaRPr lang="en-US" b="0"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01853" y="1233694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>
                <a:solidFill>
                  <a:srgbClr val="0000FF"/>
                </a:solidFill>
                <a:cs typeface="Times New Roman" pitchFamily="18" charset="0"/>
              </a:rPr>
              <a:t>Từ đơn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597879" y="1886066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   b) </a:t>
            </a:r>
            <a:r>
              <a:rPr lang="en-US" b="0" dirty="0" err="1">
                <a:cs typeface="Times New Roman" pitchFamily="18" charset="0"/>
              </a:rPr>
              <a:t>Tờ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giấy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trăng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trắng</a:t>
            </a:r>
            <a:r>
              <a:rPr lang="en-US" b="0" dirty="0">
                <a:cs typeface="Times New Roman" pitchFamily="18" charset="0"/>
              </a:rPr>
              <a:t>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953700" y="314636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c) </a:t>
            </a:r>
            <a:r>
              <a:rPr lang="en-US" b="0" dirty="0" err="1">
                <a:cs typeface="Times New Roman" pitchFamily="18" charset="0"/>
              </a:rPr>
              <a:t>Tờ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giấy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trắng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tinh</a:t>
            </a:r>
            <a:r>
              <a:rPr lang="en-US" b="0" dirty="0">
                <a:cs typeface="Times New Roman" pitchFamily="18" charset="0"/>
              </a:rPr>
              <a:t>.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240690" y="2492235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láy</a:t>
            </a:r>
            <a:endParaRPr lang="en-US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250590" y="245576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cs typeface="Times New Roman" pitchFamily="18" charset="0"/>
              </a:rPr>
              <a:t>thấp</a:t>
            </a:r>
            <a:r>
              <a:rPr lang="en-US" b="0" dirty="0">
                <a:cs typeface="Times New Roman" pitchFamily="18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88080" y="395659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b="0" dirty="0">
                <a:cs typeface="Times New Roman" pitchFamily="18" charset="0"/>
              </a:rPr>
              <a:t>  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149338" y="3931234"/>
            <a:ext cx="2252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ghép</a:t>
            </a:r>
            <a:endParaRPr lang="en-US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31288" y="1533286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7644" y="2882661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23257" y="4361742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09022" y="1198764"/>
            <a:ext cx="1143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80554" y="2357287"/>
            <a:ext cx="15968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23200" y="3632444"/>
            <a:ext cx="1676400" cy="142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74350" y="1975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0" y="4581129"/>
            <a:ext cx="1219199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tính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i="1" dirty="0" err="1"/>
              <a:t>trắng</a:t>
            </a:r>
            <a:r>
              <a:rPr lang="en-US" sz="3600" b="0" dirty="0"/>
              <a:t> </a:t>
            </a:r>
            <a:r>
              <a:rPr lang="en-US" sz="3600" b="0" dirty="0" err="1"/>
              <a:t>đã</a:t>
            </a:r>
            <a:r>
              <a:rPr lang="en-US" sz="3600" b="0" dirty="0"/>
              <a:t> </a:t>
            </a:r>
            <a:r>
              <a:rPr lang="en-US" sz="3600" b="0" dirty="0" err="1"/>
              <a:t>cho</a:t>
            </a:r>
            <a:r>
              <a:rPr lang="en-US" sz="3600" b="0" dirty="0"/>
              <a:t>, ta </a:t>
            </a:r>
            <a:r>
              <a:rPr lang="en-US" sz="3600" b="0" dirty="0" err="1"/>
              <a:t>có</a:t>
            </a:r>
            <a:r>
              <a:rPr lang="en-US" sz="3600" b="0" dirty="0"/>
              <a:t> </a:t>
            </a:r>
            <a:r>
              <a:rPr lang="en-US" sz="3600" b="0" dirty="0" err="1"/>
              <a:t>thể</a:t>
            </a:r>
            <a:r>
              <a:rPr lang="en-US" sz="3600" b="0" dirty="0"/>
              <a:t> </a:t>
            </a:r>
            <a:r>
              <a:rPr lang="en-US" sz="3600" b="0" dirty="0" err="1"/>
              <a:t>thể</a:t>
            </a:r>
            <a:r>
              <a:rPr lang="en-US" sz="3600" b="0" dirty="0"/>
              <a:t> </a:t>
            </a:r>
            <a:r>
              <a:rPr lang="en-US" sz="3600" b="0" dirty="0" err="1"/>
              <a:t>hiện</a:t>
            </a:r>
            <a:r>
              <a:rPr lang="en-US" sz="3600" b="0" dirty="0"/>
              <a:t> </a:t>
            </a:r>
            <a:r>
              <a:rPr lang="en-US" sz="3600" b="0" err="1"/>
              <a:t>đặc</a:t>
            </a:r>
            <a:r>
              <a:rPr lang="en-US" sz="3600" b="0"/>
              <a:t> </a:t>
            </a:r>
            <a:r>
              <a:rPr lang="en-US" sz="3600" b="0" smtClean="0"/>
              <a:t>điểm</a:t>
            </a:r>
            <a:r>
              <a:rPr lang="en-US" sz="3600" b="0"/>
              <a:t> </a:t>
            </a:r>
            <a:r>
              <a:rPr lang="en-US" sz="3600" i="1" smtClean="0"/>
              <a:t>trắng</a:t>
            </a:r>
            <a:r>
              <a:rPr lang="en-US" sz="3600" b="0" smtClean="0"/>
              <a:t> này </a:t>
            </a:r>
            <a:r>
              <a:rPr lang="en-US" sz="3600" b="0" dirty="0" err="1"/>
              <a:t>với</a:t>
            </a:r>
            <a:r>
              <a:rPr lang="en-US" sz="3600" b="0" dirty="0"/>
              <a:t> </a:t>
            </a:r>
            <a:r>
              <a:rPr lang="en-US" sz="3600" b="0" dirty="0" err="1"/>
              <a:t>các</a:t>
            </a:r>
            <a:r>
              <a:rPr lang="en-US" sz="3600" b="0" dirty="0"/>
              <a:t> </a:t>
            </a:r>
            <a:r>
              <a:rPr lang="en-US" sz="3600" b="0" dirty="0" err="1"/>
              <a:t>mức</a:t>
            </a:r>
            <a:r>
              <a:rPr lang="en-US" sz="3600" b="0" dirty="0"/>
              <a:t> </a:t>
            </a:r>
            <a:r>
              <a:rPr lang="en-US" sz="3600" b="0" dirty="0" err="1"/>
              <a:t>độ</a:t>
            </a:r>
            <a:r>
              <a:rPr lang="en-US" sz="3600" b="0" dirty="0"/>
              <a:t> </a:t>
            </a:r>
            <a:r>
              <a:rPr lang="en-US" sz="3600" b="0" dirty="0" err="1"/>
              <a:t>cao</a:t>
            </a:r>
            <a:r>
              <a:rPr lang="en-US" sz="3600" b="0" dirty="0"/>
              <a:t> </a:t>
            </a:r>
            <a:r>
              <a:rPr lang="en-US" sz="3600" b="0" dirty="0" err="1"/>
              <a:t>thấp</a:t>
            </a:r>
            <a:r>
              <a:rPr lang="en-US" sz="3600" b="0" dirty="0"/>
              <a:t> </a:t>
            </a:r>
            <a:r>
              <a:rPr lang="en-US" sz="3600" b="0" dirty="0" err="1"/>
              <a:t>khác</a:t>
            </a:r>
            <a:r>
              <a:rPr lang="en-US" sz="3600" b="0" dirty="0"/>
              <a:t> </a:t>
            </a:r>
            <a:r>
              <a:rPr lang="en-US" sz="3600" b="0" dirty="0" err="1"/>
              <a:t>nhau</a:t>
            </a:r>
            <a:r>
              <a:rPr lang="en-US" sz="3600" b="0" dirty="0"/>
              <a:t> </a:t>
            </a:r>
            <a:r>
              <a:rPr lang="en-US" sz="3600" b="0" dirty="0" err="1"/>
              <a:t>bằng</a:t>
            </a:r>
            <a:r>
              <a:rPr lang="en-US" sz="3600" b="0" dirty="0"/>
              <a:t> </a:t>
            </a:r>
            <a:r>
              <a:rPr lang="en-US" sz="3600" b="0" dirty="0" err="1"/>
              <a:t>cách</a:t>
            </a:r>
            <a:r>
              <a:rPr lang="en-US" sz="3600" b="0" dirty="0"/>
              <a:t> </a:t>
            </a:r>
            <a:r>
              <a:rPr lang="en-US" sz="3600" b="0" dirty="0" err="1"/>
              <a:t>tạo</a:t>
            </a:r>
            <a:r>
              <a:rPr lang="en-US" sz="3600" b="0" dirty="0"/>
              <a:t> </a:t>
            </a:r>
            <a:r>
              <a:rPr lang="en-US" sz="3600" b="0" dirty="0" err="1"/>
              <a:t>ra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ghép</a:t>
            </a:r>
            <a:r>
              <a:rPr lang="en-US" sz="3600" b="0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 </a:t>
            </a:r>
            <a:r>
              <a:rPr lang="en-US" sz="3600" i="1" dirty="0" err="1"/>
              <a:t>tinh</a:t>
            </a:r>
            <a:r>
              <a:rPr lang="en-US" sz="3600" i="1" dirty="0"/>
              <a:t> </a:t>
            </a:r>
            <a:r>
              <a:rPr lang="en-US" sz="3600" b="0" dirty="0" err="1"/>
              <a:t>hoặc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láy</a:t>
            </a:r>
            <a:r>
              <a:rPr lang="en-US" sz="3600" b="0" dirty="0"/>
              <a:t> </a:t>
            </a:r>
            <a:r>
              <a:rPr lang="en-US" sz="3600" i="1" dirty="0" err="1"/>
              <a:t>trăng</a:t>
            </a:r>
            <a:r>
              <a:rPr lang="en-US" sz="3600" i="1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28868" y="309772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49350" y="2330450"/>
            <a:ext cx="844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37626" y="3382963"/>
            <a:ext cx="1161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 	</a:t>
            </a:r>
            <a:r>
              <a:rPr lang="en-US" sz="3600" i="1" dirty="0" err="1">
                <a:solidFill>
                  <a:srgbClr val="002060"/>
                </a:solidFill>
              </a:rPr>
              <a:t>Để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hiện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mức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độ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khác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nhau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của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đặc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điểm</a:t>
            </a:r>
            <a:r>
              <a:rPr lang="en-US" sz="3600" i="1" dirty="0">
                <a:solidFill>
                  <a:srgbClr val="002060"/>
                </a:solidFill>
              </a:rPr>
              <a:t>,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chất</a:t>
            </a:r>
            <a:r>
              <a:rPr lang="en-US" sz="3600" i="1" dirty="0">
                <a:solidFill>
                  <a:srgbClr val="002060"/>
                </a:solidFill>
              </a:rPr>
              <a:t> ta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tạo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ra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ghép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hoặc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láy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với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đã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cho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6642" y="3590108"/>
            <a:ext cx="562708" cy="3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" y="906263"/>
            <a:ext cx="1219199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tính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0033CC"/>
                </a:solidFill>
              </a:rPr>
              <a:t>trắng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đã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cho</a:t>
            </a:r>
            <a:r>
              <a:rPr lang="en-US" sz="3600" b="0" dirty="0">
                <a:solidFill>
                  <a:srgbClr val="0033CC"/>
                </a:solidFill>
              </a:rPr>
              <a:t>, ta </a:t>
            </a:r>
            <a:r>
              <a:rPr lang="en-US" sz="3600" b="0" dirty="0" err="1">
                <a:solidFill>
                  <a:srgbClr val="0033CC"/>
                </a:solidFill>
              </a:rPr>
              <a:t>có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thể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thể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hiện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err="1">
                <a:solidFill>
                  <a:srgbClr val="0033CC"/>
                </a:solidFill>
              </a:rPr>
              <a:t>đặc</a:t>
            </a:r>
            <a:r>
              <a:rPr lang="en-US" sz="3600" b="0">
                <a:solidFill>
                  <a:srgbClr val="0033CC"/>
                </a:solidFill>
              </a:rPr>
              <a:t> </a:t>
            </a:r>
            <a:r>
              <a:rPr lang="en-US" sz="3600" b="0" smtClean="0">
                <a:solidFill>
                  <a:srgbClr val="0033CC"/>
                </a:solidFill>
              </a:rPr>
              <a:t>điểm</a:t>
            </a:r>
            <a:r>
              <a:rPr lang="en-US" sz="3600" b="0">
                <a:solidFill>
                  <a:srgbClr val="0033CC"/>
                </a:solidFill>
              </a:rPr>
              <a:t> </a:t>
            </a:r>
            <a:r>
              <a:rPr lang="en-US" sz="3600" i="1" smtClean="0">
                <a:solidFill>
                  <a:srgbClr val="0033CC"/>
                </a:solidFill>
              </a:rPr>
              <a:t>trắng</a:t>
            </a:r>
            <a:r>
              <a:rPr lang="en-US" sz="3600" b="0" smtClean="0">
                <a:solidFill>
                  <a:srgbClr val="0033CC"/>
                </a:solidFill>
              </a:rPr>
              <a:t> này </a:t>
            </a:r>
            <a:r>
              <a:rPr lang="en-US" sz="3600" b="0" dirty="0" err="1">
                <a:solidFill>
                  <a:srgbClr val="0033CC"/>
                </a:solidFill>
              </a:rPr>
              <a:t>với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các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mức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độ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cao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thấp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khác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nhau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bằng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cách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tạo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ra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ghép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trắng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tinh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hoặc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láy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trăng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7038" y="4710610"/>
            <a:ext cx="1127723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>
                <a:solidFill>
                  <a:srgbClr val="3333CC"/>
                </a:solidFill>
              </a:rPr>
              <a:t>	</a:t>
            </a:r>
            <a:r>
              <a:rPr lang="en-US" sz="3600" b="0" smtClean="0">
                <a:solidFill>
                  <a:srgbClr val="3333CC"/>
                </a:solidFill>
              </a:rPr>
              <a:t>Các con cùng thi tìm </a:t>
            </a:r>
            <a:r>
              <a:rPr lang="en-US" sz="3600" b="0" dirty="0" err="1">
                <a:solidFill>
                  <a:srgbClr val="3333CC"/>
                </a:solidFill>
              </a:rPr>
              <a:t>thêm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các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từ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ghép</a:t>
            </a:r>
            <a:r>
              <a:rPr lang="en-US" sz="3600" b="0" dirty="0">
                <a:solidFill>
                  <a:srgbClr val="3333CC"/>
                </a:solidFill>
              </a:rPr>
              <a:t>, </a:t>
            </a:r>
            <a:r>
              <a:rPr lang="en-US" sz="3600" b="0" dirty="0" err="1">
                <a:solidFill>
                  <a:srgbClr val="3333CC"/>
                </a:solidFill>
              </a:rPr>
              <a:t>từ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láy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thể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hiện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các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mức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độ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err="1">
                <a:solidFill>
                  <a:srgbClr val="3333CC"/>
                </a:solidFill>
              </a:rPr>
              <a:t>khác</a:t>
            </a:r>
            <a:r>
              <a:rPr lang="en-US" sz="3600" b="0">
                <a:solidFill>
                  <a:srgbClr val="3333CC"/>
                </a:solidFill>
              </a:rPr>
              <a:t> </a:t>
            </a:r>
            <a:r>
              <a:rPr lang="en-US" sz="3600" b="0" smtClean="0">
                <a:solidFill>
                  <a:srgbClr val="3333CC"/>
                </a:solidFill>
              </a:rPr>
              <a:t>cho cô nào! </a:t>
            </a:r>
            <a:endParaRPr lang="en-US" sz="3600" b="0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868" y="4710610"/>
            <a:ext cx="11825566" cy="1355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ngần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trẻo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xóa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ngà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bệch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toát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phau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7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359806" y="74897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45784" y="1483438"/>
            <a:ext cx="59705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0" dirty="0"/>
              <a:t>a.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rất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b="0" dirty="0"/>
              <a:t>b.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 </a:t>
            </a:r>
            <a:r>
              <a:rPr lang="en-US" b="0" dirty="0" err="1"/>
              <a:t>hơn</a:t>
            </a:r>
            <a:r>
              <a:rPr lang="en-US" b="0" dirty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b="0" dirty="0"/>
              <a:t>c.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 </a:t>
            </a:r>
            <a:r>
              <a:rPr lang="en-US" b="0" err="1"/>
              <a:t>nhất</a:t>
            </a:r>
            <a:r>
              <a:rPr lang="en-US" b="0" smtClean="0"/>
              <a:t>.</a:t>
            </a: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169305" y="574960"/>
            <a:ext cx="120226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2.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câu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ý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mức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?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24799" y="-2076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53492" y="1620420"/>
            <a:ext cx="597058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a.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  <a:buFontTx/>
              <a:buAutoNum type="alphaLcPeriod"/>
            </a:pP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424798" y="550959"/>
            <a:ext cx="117672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	2.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đây</a:t>
            </a:r>
            <a:r>
              <a:rPr lang="en-US" dirty="0">
                <a:solidFill>
                  <a:schemeClr val="tx2"/>
                </a:solidFill>
              </a:rPr>
              <a:t>, ý </a:t>
            </a:r>
            <a:r>
              <a:rPr lang="en-US" dirty="0" err="1">
                <a:solidFill>
                  <a:schemeClr val="tx2"/>
                </a:solidFill>
              </a:rPr>
              <a:t>nghĩa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mức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được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bằng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?      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43720" y="213579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19205" y="1723608"/>
            <a:ext cx="5948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719205" y="1696620"/>
            <a:ext cx="566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solidFill>
                  <a:srgbClr val="FF3300"/>
                </a:solidFill>
              </a:rPr>
              <a:t>Thêm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rất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vào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trước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tính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04880" y="1918870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338" y="2161152"/>
            <a:ext cx="11270662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hơi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smtClean="0">
                <a:solidFill>
                  <a:schemeClr val="tx2"/>
                </a:solidFill>
                <a:cs typeface="Times New Roman" pitchFamily="18" charset="0"/>
              </a:rPr>
              <a:t>.                     </a:t>
            </a:r>
            <a:r>
              <a:rPr lang="en-US" b="0" smtClean="0">
                <a:solidFill>
                  <a:schemeClr val="tx2"/>
                </a:solidFill>
              </a:rPr>
              <a:t>Tờ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lắm</a:t>
            </a:r>
            <a:r>
              <a:rPr lang="en-US" b="0" dirty="0" smtClean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thật</a:t>
            </a:r>
            <a:r>
              <a:rPr lang="en-US" b="0" smtClean="0">
                <a:solidFill>
                  <a:schemeClr val="tx2"/>
                </a:solidFill>
                <a:cs typeface="Times New Roman" pitchFamily="18" charset="0"/>
              </a:rPr>
              <a:t>!                    </a:t>
            </a:r>
            <a:r>
              <a:rPr lang="en-US" b="0" smtClean="0">
                <a:solidFill>
                  <a:schemeClr val="tx2"/>
                </a:solidFill>
              </a:rPr>
              <a:t>Tờ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quá</a:t>
            </a:r>
            <a:r>
              <a:rPr lang="en-US" b="0" dirty="0" smtClean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13361" y="2825152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44969" y="282129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7620" y="3423735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88615" y="3409334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2400" y="3508352"/>
            <a:ext cx="11919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Để thể hiện mức </a:t>
            </a:r>
            <a:r>
              <a:rPr lang="en-US">
                <a:solidFill>
                  <a:schemeClr val="tx2"/>
                </a:solidFill>
              </a:rPr>
              <a:t>độ </a:t>
            </a:r>
            <a:r>
              <a:rPr lang="en-US" smtClean="0">
                <a:solidFill>
                  <a:schemeClr val="tx2"/>
                </a:solidFill>
              </a:rPr>
              <a:t>của đặc điểm ta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thêm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hơi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thật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…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718570"/>
            <a:ext cx="6096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3600" b="0" smtClean="0">
                <a:solidFill>
                  <a:schemeClr val="tx2"/>
                </a:solidFill>
              </a:rPr>
              <a:t>      b</a:t>
            </a:r>
            <a:r>
              <a:rPr lang="en-US" sz="3600" b="0" dirty="0">
                <a:solidFill>
                  <a:schemeClr val="tx2"/>
                </a:solidFill>
              </a:rPr>
              <a:t>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gi</a:t>
            </a:r>
            <a:r>
              <a:rPr lang="en-US" sz="3600" b="0" dirty="0" err="1">
                <a:solidFill>
                  <a:schemeClr val="tx2"/>
                </a:solidFill>
              </a:rPr>
              <a:t>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sz="3600" b="0" smtClean="0">
                <a:solidFill>
                  <a:schemeClr val="tx2"/>
                </a:solidFill>
              </a:rPr>
              <a:t>      c</a:t>
            </a:r>
            <a:r>
              <a:rPr lang="en-US" sz="3600" b="0" dirty="0">
                <a:solidFill>
                  <a:schemeClr val="tx2"/>
                </a:solidFill>
              </a:rPr>
              <a:t>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err="1">
                <a:solidFill>
                  <a:srgbClr val="3333CC"/>
                </a:solidFill>
              </a:rPr>
              <a:t>trắng</a:t>
            </a:r>
            <a:r>
              <a:rPr lang="en-US" sz="3600" b="0">
                <a:solidFill>
                  <a:schemeClr val="tx2"/>
                </a:solidFill>
              </a:rPr>
              <a:t> </a:t>
            </a:r>
            <a:r>
              <a:rPr lang="en-US" sz="3600" smtClean="0">
                <a:solidFill>
                  <a:schemeClr val="tx2"/>
                </a:solidFill>
              </a:rPr>
              <a:t>nhất</a:t>
            </a:r>
          </a:p>
          <a:p>
            <a:pPr marL="609600" indent="-609600">
              <a:lnSpc>
                <a:spcPct val="150000"/>
              </a:lnSpc>
            </a:pPr>
            <a:r>
              <a:rPr lang="en-US" sz="800" smtClean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endParaRPr lang="en-US" sz="800" smtClean="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95280" y="545711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15503" y="6305090"/>
            <a:ext cx="732258" cy="8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agon 1"/>
          <p:cNvSpPr/>
          <p:nvPr/>
        </p:nvSpPr>
        <p:spPr>
          <a:xfrm rot="10800000">
            <a:off x="6157172" y="5045866"/>
            <a:ext cx="5386802" cy="113486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6669" y="5013134"/>
            <a:ext cx="543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600" i="1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sz="3600" i="1" smtClean="0">
                <a:solidFill>
                  <a:srgbClr val="FF3300"/>
                </a:solidFill>
                <a:cs typeface="Times New Roman" pitchFamily="18" charset="0"/>
              </a:rPr>
              <a:t>…</a:t>
            </a:r>
            <a:endParaRPr lang="en-US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7" grpId="0" animBg="1"/>
      <p:bldP spid="5" grpId="0"/>
      <p:bldP spid="28" grpId="0" animBg="1"/>
      <p:bldP spid="16" grpId="0" animBg="1"/>
      <p:bldP spid="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53932" y="815060"/>
            <a:ext cx="11540844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tx2"/>
                </a:solidFill>
              </a:rPr>
              <a:t>	2.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Trong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câu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dưới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đây</a:t>
            </a:r>
            <a:r>
              <a:rPr lang="en-US" sz="3600" dirty="0">
                <a:solidFill>
                  <a:schemeClr val="tx2"/>
                </a:solidFill>
              </a:rPr>
              <a:t>, ý </a:t>
            </a:r>
            <a:r>
              <a:rPr lang="en-US" sz="3600" dirty="0" err="1">
                <a:solidFill>
                  <a:schemeClr val="tx2"/>
                </a:solidFill>
              </a:rPr>
              <a:t>nghĩa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mức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độ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hiện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bằng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nào</a:t>
            </a:r>
            <a:r>
              <a:rPr lang="en-US" sz="3600" dirty="0">
                <a:solidFill>
                  <a:schemeClr val="tx2"/>
                </a:solidFill>
              </a:rPr>
              <a:t>?      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25618" name="Text Box 6"/>
          <p:cNvSpPr txBox="1">
            <a:spLocks noChangeArrowheads="1"/>
          </p:cNvSpPr>
          <p:nvPr/>
        </p:nvSpPr>
        <p:spPr bwMode="auto">
          <a:xfrm>
            <a:off x="453932" y="169022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3308" y="21771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3600" b="0" dirty="0">
                <a:solidFill>
                  <a:schemeClr val="tx2"/>
                </a:solidFill>
              </a:rPr>
              <a:t>b.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sz="3600" b="0" dirty="0">
                <a:solidFill>
                  <a:schemeClr val="tx2"/>
                </a:solidFill>
              </a:rPr>
              <a:t>c.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nhất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24354" y="2881639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01696" y="3724835"/>
            <a:ext cx="732258" cy="8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77856" y="4055913"/>
            <a:ext cx="933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…</a:t>
            </a:r>
          </a:p>
          <a:p>
            <a:endParaRPr lang="en-US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56216" y="761408"/>
            <a:ext cx="2898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</a:rPr>
              <a:t>II. Ghi nhớ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59176" y="1455276"/>
            <a:ext cx="11153211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số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thể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hiện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mức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độ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chất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như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ghép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láy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đã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cho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Thêm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rất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hơi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quá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lắm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thật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vào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trước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phép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so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sánh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176" y="178339"/>
            <a:ext cx="1139525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b="0" smtClean="0">
                <a:solidFill>
                  <a:srgbClr val="3333CC"/>
                </a:solidFill>
                <a:cs typeface="Times New Roman" pitchFamily="18" charset="0"/>
              </a:rPr>
              <a:t>Như vậy có mấy cách </a:t>
            </a:r>
            <a:r>
              <a:rPr lang="en-US" b="0">
                <a:solidFill>
                  <a:srgbClr val="3333CC"/>
                </a:solidFill>
                <a:cs typeface="Times New Roman" pitchFamily="18" charset="0"/>
              </a:rPr>
              <a:t>thể hiện mức độ của đặc điểm, tính chất </a:t>
            </a:r>
            <a:r>
              <a:rPr lang="en-US" b="0" smtClean="0">
                <a:solidFill>
                  <a:srgbClr val="3333CC"/>
                </a:solidFill>
                <a:cs typeface="Times New Roman" pitchFamily="18" charset="0"/>
              </a:rPr>
              <a:t>?</a:t>
            </a:r>
            <a:endParaRPr lang="en-US" b="0" dirty="0">
              <a:solidFill>
                <a:srgbClr val="33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845</TotalTime>
  <Words>871</Words>
  <Application>Microsoft Office PowerPoint</Application>
  <PresentationFormat>Widescreen</PresentationFormat>
  <Paragraphs>156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DFGothic-EB</vt:lpstr>
      <vt:lpstr>Tahoma</vt:lpstr>
      <vt:lpstr>Times New Roman</vt:lpstr>
      <vt:lpstr>UTM Edwardian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/>
  <cp:lastModifiedBy>Phương Lê</cp:lastModifiedBy>
  <cp:revision>150</cp:revision>
  <dcterms:created xsi:type="dcterms:W3CDTF">2017-06-06T07:34:00Z</dcterms:created>
  <dcterms:modified xsi:type="dcterms:W3CDTF">2021-11-16T15:11:34Z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1033-11.2.0.9052</vt:lpwstr>
  </property>
</Properties>
</file>