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46" r:id="rId2"/>
    <p:sldId id="535" r:id="rId3"/>
    <p:sldId id="264" r:id="rId4"/>
    <p:sldId id="547" r:id="rId5"/>
    <p:sldId id="545" r:id="rId6"/>
    <p:sldId id="551" r:id="rId7"/>
    <p:sldId id="550" r:id="rId8"/>
    <p:sldId id="548" r:id="rId9"/>
    <p:sldId id="552" r:id="rId10"/>
    <p:sldId id="553" r:id="rId11"/>
    <p:sldId id="559" r:id="rId12"/>
    <p:sldId id="540" r:id="rId13"/>
    <p:sldId id="534" r:id="rId14"/>
    <p:sldId id="554" r:id="rId15"/>
    <p:sldId id="555" r:id="rId16"/>
    <p:sldId id="556" r:id="rId17"/>
    <p:sldId id="515" r:id="rId18"/>
    <p:sldId id="516" r:id="rId19"/>
    <p:sldId id="557" r:id="rId20"/>
    <p:sldId id="543" r:id="rId21"/>
    <p:sldId id="518" r:id="rId22"/>
    <p:sldId id="536" r:id="rId23"/>
    <p:sldId id="537" r:id="rId24"/>
    <p:sldId id="558" r:id="rId25"/>
    <p:sldId id="544" r:id="rId26"/>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834"/>
    <a:srgbClr val="660066"/>
    <a:srgbClr val="003399"/>
    <a:srgbClr val="F1FDFD"/>
    <a:srgbClr val="FB8246"/>
    <a:srgbClr val="EE426B"/>
    <a:srgbClr val="3EA258"/>
    <a:srgbClr val="F0C613"/>
    <a:srgbClr val="E3D962"/>
    <a:srgbClr val="E0E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3388" autoAdjust="0"/>
  </p:normalViewPr>
  <p:slideViewPr>
    <p:cSldViewPr>
      <p:cViewPr varScale="1">
        <p:scale>
          <a:sx n="96" d="100"/>
          <a:sy n="96" d="100"/>
        </p:scale>
        <p:origin x="702" y="84"/>
      </p:cViewPr>
      <p:guideLst>
        <p:guide orient="horz" pos="2532"/>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13/09/2022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H%E1%BB%93i_k%C3%BD" TargetMode="External"/><Relationship Id="rId3" Type="http://schemas.openxmlformats.org/officeDocument/2006/relationships/hyperlink" Target="https://vi.wikipedia.org/wiki/Thanh_Oai" TargetMode="External"/><Relationship Id="rId7" Type="http://schemas.openxmlformats.org/officeDocument/2006/relationships/hyperlink" Target="https://vi.wikipedia.org/wiki/Truy%E1%BB%87n_ng%E1%BA%AF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vi.wikipedia.org/wiki/Th%E1%BB%83_lo%E1%BA%A1i" TargetMode="External"/><Relationship Id="rId11" Type="http://schemas.openxmlformats.org/officeDocument/2006/relationships/hyperlink" Target="https://vi.wikipedia.org/wiki/Tr%E1%BA%A3i_nghi%E1%BB%87m" TargetMode="External"/><Relationship Id="rId5" Type="http://schemas.openxmlformats.org/officeDocument/2006/relationships/hyperlink" Target="https://vi.wikipedia.org/w/index.php?title=T%C3%A1c_ph%E1%BA%A9m&amp;action=edit&amp;redlink=1" TargetMode="External"/><Relationship Id="rId10" Type="http://schemas.openxmlformats.org/officeDocument/2006/relationships/hyperlink" Target="https://vi.wikipedia.org/wiki/Ti%E1%BB%83u_lu%E1%BA%ADn" TargetMode="External"/><Relationship Id="rId4" Type="http://schemas.openxmlformats.org/officeDocument/2006/relationships/hyperlink" Target="https://vi.wikipedia.org/wiki/D%E1%BA%BF_M%C3%A8n_phi%C3%AAu_l%C6%B0u_k%C3%BD" TargetMode="External"/><Relationship Id="rId9" Type="http://schemas.openxmlformats.org/officeDocument/2006/relationships/hyperlink" Target="https://vi.wikipedia.org/wiki/K%E1%BB%8Bch_b%E1%BA%A3n_phi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a:solidFill>
                  <a:srgbClr val="202122"/>
                </a:solidFill>
                <a:effectLst/>
                <a:latin typeface="Arial" panose="020B0604020202020204" pitchFamily="34" charset="0"/>
              </a:rPr>
              <a:t>Tô Hoài </a:t>
            </a:r>
            <a:r>
              <a:rPr lang="en-GB" b="0" i="0">
                <a:solidFill>
                  <a:srgbClr val="202122"/>
                </a:solidFill>
                <a:effectLst/>
                <a:latin typeface="Arial" panose="020B0604020202020204" pitchFamily="34" charset="0"/>
              </a:rPr>
              <a:t>(1920-2014) </a:t>
            </a:r>
            <a:r>
              <a:rPr lang="vi-VN" b="0" i="0">
                <a:solidFill>
                  <a:srgbClr val="202122"/>
                </a:solidFill>
                <a:effectLst/>
                <a:latin typeface="Arial" panose="020B0604020202020204" pitchFamily="34" charset="0"/>
              </a:rPr>
              <a:t>quê huyện </a:t>
            </a:r>
            <a:r>
              <a:rPr lang="vi-VN" b="0" i="0" u="none" strike="noStrike">
                <a:solidFill>
                  <a:srgbClr val="0645AD"/>
                </a:solidFill>
                <a:effectLst/>
                <a:latin typeface="Arial" panose="020B0604020202020204" pitchFamily="34" charset="0"/>
                <a:hlinkClick r:id="rId3" tooltip="Thanh Oai"/>
              </a:rPr>
              <a:t>Thanh Oai</a:t>
            </a:r>
            <a:r>
              <a:rPr lang="vi-VN" b="0" i="0">
                <a:solidFill>
                  <a:srgbClr val="202122"/>
                </a:solidFill>
                <a:effectLst/>
                <a:latin typeface="Arial" panose="020B0604020202020204" pitchFamily="34" charset="0"/>
              </a:rPr>
              <a:t>, </a:t>
            </a:r>
            <a:r>
              <a:rPr lang="en-GB" b="0" i="0">
                <a:solidFill>
                  <a:srgbClr val="202122"/>
                </a:solidFill>
                <a:effectLst/>
                <a:latin typeface="Arial" panose="020B0604020202020204" pitchFamily="34" charset="0"/>
              </a:rPr>
              <a:t>HN. </a:t>
            </a:r>
            <a:r>
              <a:rPr lang="vi-VN" b="0" i="0">
                <a:solidFill>
                  <a:srgbClr val="202122"/>
                </a:solidFill>
                <a:effectLst/>
                <a:latin typeface="Arial" panose="020B0604020202020204" pitchFamily="34" charset="0"/>
              </a:rPr>
              <a:t>ông </a:t>
            </a:r>
            <a:r>
              <a:rPr lang="en-GB" b="0" i="0">
                <a:solidFill>
                  <a:srgbClr val="202122"/>
                </a:solidFill>
                <a:effectLst/>
                <a:latin typeface="Arial" panose="020B0604020202020204" pitchFamily="34" charset="0"/>
              </a:rPr>
              <a:t>nổi tiếng với nhiều tác phẩm văn học </a:t>
            </a:r>
            <a:r>
              <a:rPr lang="vi-VN" b="0" i="0">
                <a:solidFill>
                  <a:srgbClr val="202122"/>
                </a:solidFill>
                <a:effectLst/>
                <a:latin typeface="Arial" panose="020B0604020202020204" pitchFamily="34" charset="0"/>
              </a:rPr>
              <a:t>, nhất là qua truyện </a:t>
            </a:r>
            <a:r>
              <a:rPr lang="vi-VN" b="0" i="1" u="none" strike="noStrike">
                <a:solidFill>
                  <a:srgbClr val="0645AD"/>
                </a:solidFill>
                <a:effectLst/>
                <a:latin typeface="Arial" panose="020B0604020202020204" pitchFamily="34" charset="0"/>
                <a:hlinkClick r:id="rId4" tooltip="Dế Mèn phiêu lưu ký"/>
              </a:rPr>
              <a:t>Dế Mèn phiêu lưu ký</a:t>
            </a:r>
            <a:r>
              <a:rPr lang="vi-VN" b="0" i="0">
                <a:solidFill>
                  <a:srgbClr val="202122"/>
                </a:solidFill>
                <a:effectLst/>
                <a:latin typeface="Arial" panose="020B0604020202020204" pitchFamily="34" charset="0"/>
              </a:rPr>
              <a:t>. Tính đến nay, sau hơn sáu mươi năm lao động nghệ thuật, ông đã có hơn 100 </a:t>
            </a:r>
            <a:r>
              <a:rPr lang="vi-VN" b="0" i="0" u="none" strike="noStrike">
                <a:solidFill>
                  <a:srgbClr val="DD3333"/>
                </a:solidFill>
                <a:effectLst/>
                <a:latin typeface="Arial" panose="020B0604020202020204" pitchFamily="34" charset="0"/>
                <a:hlinkClick r:id="rId5" tooltip="Tác phẩm (trang không tồn tại)"/>
              </a:rPr>
              <a:t>tác phẩm</a:t>
            </a:r>
            <a:r>
              <a:rPr lang="vi-VN" b="0" i="0">
                <a:solidFill>
                  <a:srgbClr val="202122"/>
                </a:solidFill>
                <a:effectLst/>
                <a:latin typeface="Arial" panose="020B0604020202020204" pitchFamily="34" charset="0"/>
              </a:rPr>
              <a:t> thuộc nhiều </a:t>
            </a:r>
            <a:r>
              <a:rPr lang="vi-VN" b="0" i="0" u="none" strike="noStrike">
                <a:solidFill>
                  <a:srgbClr val="0645AD"/>
                </a:solidFill>
                <a:effectLst/>
                <a:latin typeface="Arial" panose="020B0604020202020204" pitchFamily="34" charset="0"/>
                <a:hlinkClick r:id="rId6" tooltip="Thể loại"/>
              </a:rPr>
              <a:t>thể loại</a:t>
            </a:r>
            <a:r>
              <a:rPr lang="vi-VN" b="0" i="0">
                <a:solidFill>
                  <a:srgbClr val="202122"/>
                </a:solidFill>
                <a:effectLst/>
                <a:latin typeface="Arial" panose="020B0604020202020204" pitchFamily="34" charset="0"/>
              </a:rPr>
              <a:t> khác nhau: </a:t>
            </a:r>
            <a:r>
              <a:rPr lang="vi-VN" b="0" i="0" u="none" strike="noStrike">
                <a:solidFill>
                  <a:srgbClr val="0645AD"/>
                </a:solidFill>
                <a:effectLst/>
                <a:latin typeface="Arial" panose="020B0604020202020204" pitchFamily="34" charset="0"/>
                <a:hlinkClick r:id="rId7" tooltip="Truyện ngắn"/>
              </a:rPr>
              <a:t>truyện ngắn</a:t>
            </a:r>
            <a:r>
              <a:rPr lang="vi-VN" b="0" i="0">
                <a:solidFill>
                  <a:srgbClr val="202122"/>
                </a:solidFill>
                <a:effectLst/>
                <a:latin typeface="Arial" panose="020B0604020202020204" pitchFamily="34" charset="0"/>
              </a:rPr>
              <a:t>, truyện dài kỳ, </a:t>
            </a:r>
            <a:r>
              <a:rPr lang="vi-VN" b="0" i="0" u="none" strike="noStrike">
                <a:solidFill>
                  <a:srgbClr val="0645AD"/>
                </a:solidFill>
                <a:effectLst/>
                <a:latin typeface="Arial" panose="020B0604020202020204" pitchFamily="34" charset="0"/>
                <a:hlinkClick r:id="rId8" tooltip="Hồi ký"/>
              </a:rPr>
              <a:t>hồi ký</a:t>
            </a:r>
            <a:r>
              <a:rPr lang="vi-VN" b="0" i="0">
                <a:solidFill>
                  <a:srgbClr val="202122"/>
                </a:solidFill>
                <a:effectLst/>
                <a:latin typeface="Arial" panose="020B0604020202020204" pitchFamily="34" charset="0"/>
              </a:rPr>
              <a:t>, </a:t>
            </a:r>
            <a:r>
              <a:rPr lang="vi-VN" b="0" i="0" u="none" strike="noStrike">
                <a:solidFill>
                  <a:srgbClr val="0645AD"/>
                </a:solidFill>
                <a:effectLst/>
                <a:latin typeface="Arial" panose="020B0604020202020204" pitchFamily="34" charset="0"/>
                <a:hlinkClick r:id="rId9" tooltip="Kịch bản phim"/>
              </a:rPr>
              <a:t>kịch bản phim</a:t>
            </a:r>
            <a:r>
              <a:rPr lang="vi-VN" b="0" i="0">
                <a:solidFill>
                  <a:srgbClr val="202122"/>
                </a:solidFill>
                <a:effectLst/>
                <a:latin typeface="Arial" panose="020B0604020202020204" pitchFamily="34" charset="0"/>
              </a:rPr>
              <a:t>, </a:t>
            </a:r>
            <a:r>
              <a:rPr lang="vi-VN" b="0" i="0" u="none" strike="noStrike">
                <a:solidFill>
                  <a:srgbClr val="0645AD"/>
                </a:solidFill>
                <a:effectLst/>
                <a:latin typeface="Arial" panose="020B0604020202020204" pitchFamily="34" charset="0"/>
                <a:hlinkClick r:id="rId10" tooltip="Tiểu luận"/>
              </a:rPr>
              <a:t>tiểu luận</a:t>
            </a:r>
            <a:r>
              <a:rPr lang="vi-VN" b="0" i="0">
                <a:solidFill>
                  <a:srgbClr val="202122"/>
                </a:solidFill>
                <a:effectLst/>
                <a:latin typeface="Arial" panose="020B0604020202020204" pitchFamily="34" charset="0"/>
              </a:rPr>
              <a:t> và </a:t>
            </a:r>
            <a:r>
              <a:rPr lang="vi-VN" b="0" i="0" u="none" strike="noStrike">
                <a:solidFill>
                  <a:srgbClr val="0645AD"/>
                </a:solidFill>
                <a:effectLst/>
                <a:latin typeface="Arial" panose="020B0604020202020204" pitchFamily="34" charset="0"/>
                <a:hlinkClick r:id="rId11" tooltip="Trải nghiệm"/>
              </a:rPr>
              <a:t>kinh nghiệm</a:t>
            </a:r>
            <a:r>
              <a:rPr lang="vi-VN" b="0" i="0">
                <a:solidFill>
                  <a:srgbClr val="202122"/>
                </a:solidFill>
                <a:effectLst/>
                <a:latin typeface="Arial" panose="020B0604020202020204" pitchFamily="34" charset="0"/>
              </a:rPr>
              <a:t> sáng tác.</a:t>
            </a:r>
            <a:r>
              <a:rPr lang="en-GB" b="0" i="0">
                <a:solidFill>
                  <a:srgbClr val="202122"/>
                </a:solidFill>
                <a:effectLst/>
                <a:latin typeface="Arial" panose="020B0604020202020204" pitchFamily="34" charset="0"/>
              </a:rPr>
              <a:t>  Bài Quang cảnh làng mạc ngày mùa </a:t>
            </a:r>
            <a:endParaRPr lang="vi-VN" b="0" i="0">
              <a:solidFill>
                <a:srgbClr val="202122"/>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2</a:t>
            </a:fld>
            <a:endParaRPr lang="en-US"/>
          </a:p>
        </p:txBody>
      </p:sp>
    </p:spTree>
    <p:extLst>
      <p:ext uri="{BB962C8B-B14F-4D97-AF65-F5344CB8AC3E}">
        <p14:creationId xmlns:p14="http://schemas.microsoft.com/office/powerpoint/2010/main" val="125574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EA258"/>
                </a:solidFill>
                <a:latin typeface="Arial" panose="020B0604020202020204" pitchFamily="34" charset="0"/>
                <a:cs typeface="Arial" panose="020B0604020202020204" pitchFamily="34" charset="0"/>
              </a:rPr>
              <a:t>Qua đoạn 2 và 3 tác giả cho thấy bức tranh thiên nhiên tuyệt đẹp của làng quê vào ngày mùa, tất cả đượm một màu vàng trù phú, đầm ấm.</a:t>
            </a:r>
            <a:endParaRPr lang="vi-VN">
              <a:solidFill>
                <a:srgbClr val="3EA258"/>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14</a:t>
            </a:fld>
            <a:endParaRPr lang="en-US"/>
          </a:p>
        </p:txBody>
      </p:sp>
    </p:spTree>
    <p:extLst>
      <p:ext uri="{BB962C8B-B14F-4D97-AF65-F5344CB8AC3E}">
        <p14:creationId xmlns:p14="http://schemas.microsoft.com/office/powerpoint/2010/main" val="44519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15</a:t>
            </a:fld>
            <a:endParaRPr lang="en-US"/>
          </a:p>
        </p:txBody>
      </p:sp>
    </p:spTree>
    <p:extLst>
      <p:ext uri="{BB962C8B-B14F-4D97-AF65-F5344CB8AC3E}">
        <p14:creationId xmlns:p14="http://schemas.microsoft.com/office/powerpoint/2010/main" val="421889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16</a:t>
            </a:fld>
            <a:endParaRPr lang="en-US"/>
          </a:p>
        </p:txBody>
      </p:sp>
    </p:spTree>
    <p:extLst>
      <p:ext uri="{BB962C8B-B14F-4D97-AF65-F5344CB8AC3E}">
        <p14:creationId xmlns:p14="http://schemas.microsoft.com/office/powerpoint/2010/main" val="148916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Dựa vào dán ý bài  nêu nội dung chính của bài? </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19</a:t>
            </a:fld>
            <a:endParaRPr lang="en-US"/>
          </a:p>
        </p:txBody>
      </p:sp>
    </p:spTree>
    <p:extLst>
      <p:ext uri="{BB962C8B-B14F-4D97-AF65-F5344CB8AC3E}">
        <p14:creationId xmlns:p14="http://schemas.microsoft.com/office/powerpoint/2010/main" val="155796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tổ chức Hs thi và bình chọn HS có giọng đọc tốt</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24</a:t>
            </a:fld>
            <a:endParaRPr lang="en-US"/>
          </a:p>
        </p:txBody>
      </p:sp>
    </p:spTree>
    <p:extLst>
      <p:ext uri="{BB962C8B-B14F-4D97-AF65-F5344CB8AC3E}">
        <p14:creationId xmlns:p14="http://schemas.microsoft.com/office/powerpoint/2010/main" val="125554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4 HS đọc nối tiếp</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6</a:t>
            </a:fld>
            <a:endParaRPr lang="en-US"/>
          </a:p>
        </p:txBody>
      </p:sp>
    </p:spTree>
    <p:extLst>
      <p:ext uri="{BB962C8B-B14F-4D97-AF65-F5344CB8AC3E}">
        <p14:creationId xmlns:p14="http://schemas.microsoft.com/office/powerpoint/2010/main" val="393335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HS TL.</a:t>
            </a:r>
          </a:p>
          <a:p>
            <a:r>
              <a:rPr lang="en-GB"/>
              <a:t>GV chốt đáp án bấm kết quả.</a:t>
            </a:r>
          </a:p>
          <a:p>
            <a:r>
              <a:rPr lang="en-GB"/>
              <a:t>YC Hs đọc</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7</a:t>
            </a:fld>
            <a:endParaRPr lang="en-US"/>
          </a:p>
        </p:txBody>
      </p:sp>
    </p:spTree>
    <p:extLst>
      <p:ext uri="{BB962C8B-B14F-4D97-AF65-F5344CB8AC3E}">
        <p14:creationId xmlns:p14="http://schemas.microsoft.com/office/powerpoint/2010/main" val="133025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HS luyện đọc lần 2.</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8</a:t>
            </a:fld>
            <a:endParaRPr lang="en-US"/>
          </a:p>
        </p:txBody>
      </p:sp>
    </p:spTree>
    <p:extLst>
      <p:ext uri="{BB962C8B-B14F-4D97-AF65-F5344CB8AC3E}">
        <p14:creationId xmlns:p14="http://schemas.microsoft.com/office/powerpoint/2010/main" val="191537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EA258"/>
                </a:solidFill>
                <a:latin typeface="Arial" panose="020B0604020202020204" pitchFamily="34" charset="0"/>
                <a:cs typeface="Arial" panose="020B0604020202020204" pitchFamily="34" charset="0"/>
              </a:rPr>
              <a:t>Câu 1: Tác giả giới thiệu về thời gian, địa điểm và quang cảnh chung của làng quê vào ngày mùa có rất nhiều màu vàng khác nhau.</a:t>
            </a:r>
            <a:endParaRPr lang="vi-VN" sz="1200">
              <a:solidFill>
                <a:srgbClr val="3EA2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Nêu ý đoạn 1: </a:t>
            </a:r>
            <a:r>
              <a:rPr lang="en-US" sz="1200">
                <a:solidFill>
                  <a:schemeClr val="bg1"/>
                </a:solidFill>
                <a:ea typeface="HP001 5Ha" pitchFamily="34" charset="-127"/>
                <a:cs typeface="Arial" pitchFamily="34" charset="0"/>
              </a:rPr>
              <a:t>Ý 1: Màu sắc bao trùm lên làng quê ngày mùa là màu vàng.</a:t>
            </a: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9</a:t>
            </a:fld>
            <a:endParaRPr lang="en-US"/>
          </a:p>
        </p:txBody>
      </p:sp>
    </p:spTree>
    <p:extLst>
      <p:ext uri="{BB962C8B-B14F-4D97-AF65-F5344CB8AC3E}">
        <p14:creationId xmlns:p14="http://schemas.microsoft.com/office/powerpoint/2010/main" val="124427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EA258"/>
                </a:solidFill>
                <a:latin typeface="Arial" panose="020B0604020202020204" pitchFamily="34" charset="0"/>
                <a:cs typeface="Arial" panose="020B0604020202020204" pitchFamily="34" charset="0"/>
              </a:rPr>
              <a:t>Câu 1: Tác giả giới thiệu về thời gian, địa điểm và quang cảnh chung của làng quê vào ngày mùa có rất nhiều màu vàng khác nhau.</a:t>
            </a:r>
            <a:endParaRPr lang="vi-VN" sz="1200">
              <a:solidFill>
                <a:srgbClr val="3EA2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Nêu ý đoạn 1: </a:t>
            </a:r>
            <a:r>
              <a:rPr lang="en-US" sz="1200">
                <a:solidFill>
                  <a:schemeClr val="bg1"/>
                </a:solidFill>
                <a:ea typeface="HP001 5Ha" pitchFamily="34" charset="-127"/>
                <a:cs typeface="Arial" pitchFamily="34" charset="0"/>
              </a:rPr>
              <a:t>Ý 1: Màu sắc bao trùm lên làng quê ngày mùa là màu vàng.</a:t>
            </a: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10</a:t>
            </a:fld>
            <a:endParaRPr lang="en-US"/>
          </a:p>
        </p:txBody>
      </p:sp>
    </p:spTree>
    <p:extLst>
      <p:ext uri="{BB962C8B-B14F-4D97-AF65-F5344CB8AC3E}">
        <p14:creationId xmlns:p14="http://schemas.microsoft.com/office/powerpoint/2010/main" val="269471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Cho Hs kể nối tiếp mỗi HS sự vật và màu vàng tương ứng.</a:t>
            </a:r>
            <a:endParaRPr lang="en-US"/>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11</a:t>
            </a:fld>
            <a:endParaRPr lang="en-US"/>
          </a:p>
        </p:txBody>
      </p:sp>
    </p:spTree>
    <p:extLst>
      <p:ext uri="{BB962C8B-B14F-4D97-AF65-F5344CB8AC3E}">
        <p14:creationId xmlns:p14="http://schemas.microsoft.com/office/powerpoint/2010/main" val="115183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Yêu cầu Hs chọn 1 từ đặt câu.</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t>12</a:t>
            </a:fld>
            <a:endParaRPr lang="en-US"/>
          </a:p>
        </p:txBody>
      </p:sp>
    </p:spTree>
    <p:extLst>
      <p:ext uri="{BB962C8B-B14F-4D97-AF65-F5344CB8AC3E}">
        <p14:creationId xmlns:p14="http://schemas.microsoft.com/office/powerpoint/2010/main" val="285251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 biết đây là cái gì không? ( chuỗi tràng hạt bồ đề)</a:t>
            </a:r>
          </a:p>
          <a:p>
            <a:r>
              <a:rPr lang="en-GB"/>
              <a:t>Em biết chuỗi tràng hạt bồ đề thường làm gì?</a:t>
            </a:r>
            <a:r>
              <a:rPr lang="vi-VN" b="1" i="0">
                <a:solidFill>
                  <a:srgbClr val="202124"/>
                </a:solidFill>
                <a:effectLst/>
                <a:latin typeface="arial" panose="020B0604020202020204" pitchFamily="34" charset="0"/>
              </a:rPr>
              <a:t> </a:t>
            </a:r>
            <a:r>
              <a:rPr lang="vi-VN" b="0" i="0">
                <a:solidFill>
                  <a:srgbClr val="202124"/>
                </a:solidFill>
                <a:effectLst/>
                <a:latin typeface="arial" panose="020B0604020202020204" pitchFamily="34" charset="0"/>
              </a:rPr>
              <a:t>là một vật dụng đeo tay được xâu từ những hạt bồ đề có đục một lỗ nhỏ ở giữa. </a:t>
            </a:r>
            <a:endParaRPr lang="en-GB" b="0" i="0">
              <a:solidFill>
                <a:srgbClr val="202124"/>
              </a:solidFill>
              <a:effectLst/>
              <a:latin typeface="arial" panose="020B0604020202020204" pitchFamily="34" charset="0"/>
            </a:endParaRPr>
          </a:p>
          <a:p>
            <a:r>
              <a:rPr lang="vi-VN" b="0" i="0">
                <a:solidFill>
                  <a:srgbClr val="202124"/>
                </a:solidFill>
                <a:effectLst/>
                <a:latin typeface="arial" panose="020B0604020202020204" pitchFamily="34" charset="0"/>
              </a:rPr>
              <a:t>Vòng hạt bồ đề là món pháp bảo quý giá của đạo Phật, chuyên được dùng cho nghi thức tụng niệm hoặc cầu nguyện.</a:t>
            </a:r>
            <a:endParaRPr lang="vi-VN"/>
          </a:p>
        </p:txBody>
      </p:sp>
      <p:sp>
        <p:nvSpPr>
          <p:cNvPr id="4" name="Slide Number Placeholder 3"/>
          <p:cNvSpPr>
            <a:spLocks noGrp="1"/>
          </p:cNvSpPr>
          <p:nvPr>
            <p:ph type="sldNum" sz="quarter" idx="5"/>
          </p:nvPr>
        </p:nvSpPr>
        <p:spPr/>
        <p:txBody>
          <a:bodyPr/>
          <a:lstStyle/>
          <a:p>
            <a:fld id="{C153CAB7-4CC0-4A55-B518-9B187561AED8}" type="slidenum">
              <a:rPr lang="en-US" smtClean="0"/>
              <a:t>13</a:t>
            </a:fld>
            <a:endParaRPr lang="en-US"/>
          </a:p>
        </p:txBody>
      </p:sp>
    </p:spTree>
    <p:extLst>
      <p:ext uri="{BB962C8B-B14F-4D97-AF65-F5344CB8AC3E}">
        <p14:creationId xmlns:p14="http://schemas.microsoft.com/office/powerpoint/2010/main" val="126663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13/09/2022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grpSp>
        <p:nvGrpSpPr>
          <p:cNvPr id="8" name="组合 1">
            <a:extLst>
              <a:ext uri="{FF2B5EF4-FFF2-40B4-BE49-F238E27FC236}">
                <a16:creationId xmlns:a16="http://schemas.microsoft.com/office/drawing/2014/main" id="{1663389F-82B1-F1F2-62C2-1664CE8F8F56}"/>
              </a:ext>
            </a:extLst>
          </p:cNvPr>
          <p:cNvGrpSpPr/>
          <p:nvPr/>
        </p:nvGrpSpPr>
        <p:grpSpPr>
          <a:xfrm>
            <a:off x="0" y="0"/>
            <a:ext cx="9067800" cy="5143500"/>
            <a:chOff x="-1" y="0"/>
            <a:chExt cx="12192002" cy="6858000"/>
          </a:xfrm>
        </p:grpSpPr>
        <p:pic>
          <p:nvPicPr>
            <p:cNvPr id="12" name="图片 73">
              <a:extLst>
                <a:ext uri="{FF2B5EF4-FFF2-40B4-BE49-F238E27FC236}">
                  <a16:creationId xmlns:a16="http://schemas.microsoft.com/office/drawing/2014/main" id="{CCD5A868-1AAF-B456-2DB0-32BE27293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3" name="矩形 78">
              <a:extLst>
                <a:ext uri="{FF2B5EF4-FFF2-40B4-BE49-F238E27FC236}">
                  <a16:creationId xmlns:a16="http://schemas.microsoft.com/office/drawing/2014/main" id="{D92E1BF8-2392-6087-7FE7-74527996017D}"/>
                </a:ext>
              </a:extLst>
            </p:cNvPr>
            <p:cNvSpPr/>
            <p:nvPr/>
          </p:nvSpPr>
          <p:spPr>
            <a:xfrm flipV="1">
              <a:off x="-1" y="1120139"/>
              <a:ext cx="12192002" cy="5546892"/>
            </a:xfrm>
            <a:prstGeom prst="rect">
              <a:avLst/>
            </a:prstGeom>
            <a:solidFill>
              <a:srgbClr val="F1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ontserrat" panose="00000500000000000000" charset="0"/>
              </a:endParaRPr>
            </a:p>
          </p:txBody>
        </p:sp>
      </p:grpSp>
    </p:spTree>
    <p:extLst>
      <p:ext uri="{BB962C8B-B14F-4D97-AF65-F5344CB8AC3E}">
        <p14:creationId xmlns:p14="http://schemas.microsoft.com/office/powerpoint/2010/main" val="27506884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5553" y="4767264"/>
            <a:ext cx="2146272" cy="273844"/>
          </a:xfrm>
        </p:spPr>
        <p:txBody>
          <a:bodyPr/>
          <a:lstStyle/>
          <a:p>
            <a:fld id="{74AE7991-2FAD-4FAD-91D0-F5406E83A19C}" type="datetimeFigureOut">
              <a:rPr lang="en-US" smtClean="0"/>
              <a:t>13/09/2022</a:t>
            </a:fld>
            <a:endParaRPr lang="en-US"/>
          </a:p>
        </p:txBody>
      </p:sp>
      <p:sp>
        <p:nvSpPr>
          <p:cNvPr id="3" name="Footer Placeholder 2"/>
          <p:cNvSpPr>
            <a:spLocks noGrp="1"/>
          </p:cNvSpPr>
          <p:nvPr>
            <p:ph type="ftr" sz="quarter" idx="11"/>
          </p:nvPr>
        </p:nvSpPr>
        <p:spPr>
          <a:xfrm>
            <a:off x="3188027" y="4767264"/>
            <a:ext cx="2912798" cy="273844"/>
          </a:xfrm>
        </p:spPr>
        <p:txBody>
          <a:bodyPr/>
          <a:lstStyle/>
          <a:p>
            <a:endParaRPr lang="en-US"/>
          </a:p>
        </p:txBody>
      </p:sp>
      <p:sp>
        <p:nvSpPr>
          <p:cNvPr id="4" name="Slide Number Placeholder 3"/>
          <p:cNvSpPr>
            <a:spLocks noGrp="1"/>
          </p:cNvSpPr>
          <p:nvPr>
            <p:ph type="sldNum" sz="quarter" idx="12"/>
          </p:nvPr>
        </p:nvSpPr>
        <p:spPr>
          <a:xfrm>
            <a:off x="6621553" y="4767264"/>
            <a:ext cx="2146272" cy="273844"/>
          </a:xfrm>
        </p:spPr>
        <p:txBody>
          <a:bodyPr/>
          <a:lstStyle/>
          <a:p>
            <a:fld id="{AC6D3EFB-67F9-4BBD-9A1E-0CE3DCE37136}" type="slidenum">
              <a:rPr lang="en-US" smtClean="0"/>
              <a:t>‹#›</a:t>
            </a:fld>
            <a:endParaRPr lang="en-US"/>
          </a:p>
        </p:txBody>
      </p:sp>
      <p:pic>
        <p:nvPicPr>
          <p:cNvPr id="6" name="图片 73">
            <a:extLst>
              <a:ext uri="{FF2B5EF4-FFF2-40B4-BE49-F238E27FC236}">
                <a16:creationId xmlns:a16="http://schemas.microsoft.com/office/drawing/2014/main" id="{1437827A-1094-CFE9-FEA9-7F743117C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169" y="0"/>
            <a:ext cx="9121656" cy="5143500"/>
          </a:xfrm>
          <a:prstGeom prst="rect">
            <a:avLst/>
          </a:prstGeom>
        </p:spPr>
      </p:pic>
      <p:sp>
        <p:nvSpPr>
          <p:cNvPr id="7" name="矩形 78">
            <a:extLst>
              <a:ext uri="{FF2B5EF4-FFF2-40B4-BE49-F238E27FC236}">
                <a16:creationId xmlns:a16="http://schemas.microsoft.com/office/drawing/2014/main" id="{79AC0389-3F2C-F758-8A1B-B2B9773AC514}"/>
              </a:ext>
            </a:extLst>
          </p:cNvPr>
          <p:cNvSpPr/>
          <p:nvPr/>
        </p:nvSpPr>
        <p:spPr>
          <a:xfrm flipV="1">
            <a:off x="0" y="4096"/>
            <a:ext cx="9148825" cy="4929851"/>
          </a:xfrm>
          <a:prstGeom prst="rect">
            <a:avLst/>
          </a:prstGeom>
          <a:solidFill>
            <a:srgbClr val="F1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ontserrat" panose="00000500000000000000" charset="0"/>
            </a:endParaRPr>
          </a:p>
        </p:txBody>
      </p:sp>
    </p:spTree>
    <p:extLst>
      <p:ext uri="{BB962C8B-B14F-4D97-AF65-F5344CB8AC3E}">
        <p14:creationId xmlns:p14="http://schemas.microsoft.com/office/powerpoint/2010/main" val="178844282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13/09/2022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pic>
        <p:nvPicPr>
          <p:cNvPr id="5" name="Picture 4">
            <a:extLst>
              <a:ext uri="{FF2B5EF4-FFF2-40B4-BE49-F238E27FC236}">
                <a16:creationId xmlns:a16="http://schemas.microsoft.com/office/drawing/2014/main" id="{EA2A772F-9325-E561-9C68-E7BE78381486}"/>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35896" y="57149"/>
            <a:ext cx="9108104" cy="507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F6A4F36A-95F0-8C8E-BFA8-694DC183907F}"/>
              </a:ext>
            </a:extLst>
          </p:cNvPr>
          <p:cNvSpPr/>
          <p:nvPr userDrawn="1"/>
        </p:nvSpPr>
        <p:spPr>
          <a:xfrm>
            <a:off x="0" y="0"/>
            <a:ext cx="9144000" cy="5143500"/>
          </a:xfrm>
          <a:prstGeom prst="rect">
            <a:avLst/>
          </a:prstGeom>
          <a:solidFill>
            <a:schemeClr val="tx1">
              <a:alpha val="60000"/>
            </a:schemeClr>
          </a:solidFill>
          <a:ln>
            <a:solidFill>
              <a:srgbClr val="F1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6582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041D3B-7429-EC76-2809-7F674F8F9078}"/>
              </a:ext>
            </a:extLst>
          </p:cNvPr>
          <p:cNvSpPr/>
          <p:nvPr userDrawn="1"/>
        </p:nvSpPr>
        <p:spPr>
          <a:xfrm>
            <a:off x="-76200" y="1"/>
            <a:ext cx="9220200" cy="2571750"/>
          </a:xfrm>
          <a:prstGeom prst="rect">
            <a:avLst/>
          </a:prstGeom>
          <a:blipFill>
            <a:blip r:embed="rId2"/>
            <a:srcRect/>
            <a:stretch>
              <a:fillRect t="-70864" b="-3215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7483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13/09/2022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0981824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13/09/2022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759859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13/09/2022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8471029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13/09/2022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13/09/2022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03337124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86350116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13/09/2022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13/09/2022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13/09/2022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13/09/2022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D833D21A-C97D-81CA-CBFC-50B499CFF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928" y="1087"/>
            <a:ext cx="9142071" cy="5142414"/>
          </a:xfrm>
          <a:prstGeom prst="rect">
            <a:avLst/>
          </a:prstGeom>
        </p:spPr>
      </p:pic>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0405B42-C1B3-0B4C-0DA3-FC0A0922E3D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13/09/2022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7" r:id="rId4"/>
    <p:sldLayoutId id="2147483651" r:id="rId5"/>
    <p:sldLayoutId id="2147483652" r:id="rId6"/>
    <p:sldLayoutId id="2147483653" r:id="rId7"/>
    <p:sldLayoutId id="2147483654" r:id="rId8"/>
    <p:sldLayoutId id="2147483655" r:id="rId9"/>
    <p:sldLayoutId id="2147483666" r:id="rId10"/>
    <p:sldLayoutId id="2147483665" r:id="rId11"/>
    <p:sldLayoutId id="2147483664" r:id="rId12"/>
    <p:sldLayoutId id="2147483663" r:id="rId13"/>
    <p:sldLayoutId id="2147483662" r:id="rId14"/>
    <p:sldLayoutId id="2147483661" r:id="rId15"/>
    <p:sldLayoutId id="2147483660" r:id="rId16"/>
    <p:sldLayoutId id="2147483656" r:id="rId17"/>
    <p:sldLayoutId id="2147483657" r:id="rId18"/>
    <p:sldLayoutId id="2147483658" r:id="rId19"/>
    <p:sldLayoutId id="2147483659" r:id="rId20"/>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C369DBD-A1FF-E332-8473-0DB8D69FEE68}"/>
              </a:ext>
            </a:extLst>
          </p:cNvPr>
          <p:cNvSpPr txBox="1">
            <a:spLocks noChangeArrowheads="1"/>
          </p:cNvSpPr>
          <p:nvPr/>
        </p:nvSpPr>
        <p:spPr>
          <a:xfrm>
            <a:off x="3581400" y="165477"/>
            <a:ext cx="2183931" cy="561692"/>
          </a:xfrm>
          <a:prstGeom prst="rect">
            <a:avLst/>
          </a:prstGeom>
          <a:noFill/>
        </p:spPr>
        <p:txBody>
          <a:bodyPr wrap="none" lIns="68580" tIns="34290" rIns="68580" bIns="3429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endParaRPr lang="en-US" altLang="vi-VN"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endParaRPr>
          </a:p>
        </p:txBody>
      </p:sp>
      <p:sp>
        <p:nvSpPr>
          <p:cNvPr id="6" name="Text Box 3">
            <a:extLst>
              <a:ext uri="{FF2B5EF4-FFF2-40B4-BE49-F238E27FC236}">
                <a16:creationId xmlns:a16="http://schemas.microsoft.com/office/drawing/2014/main" id="{A392D70E-4F7B-8AD5-A62D-86366FE217FF}"/>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7" name="AutoShape 51">
            <a:extLst>
              <a:ext uri="{FF2B5EF4-FFF2-40B4-BE49-F238E27FC236}">
                <a16:creationId xmlns:a16="http://schemas.microsoft.com/office/drawing/2014/main" id="{2C071683-6CFE-025A-4F6F-A804AA7F2586}"/>
              </a:ext>
            </a:extLst>
          </p:cNvPr>
          <p:cNvSpPr>
            <a:spLocks noChangeArrowheads="1"/>
          </p:cNvSpPr>
          <p:nvPr/>
        </p:nvSpPr>
        <p:spPr bwMode="gray">
          <a:xfrm>
            <a:off x="1836516" y="2157337"/>
            <a:ext cx="6265175"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a:solidFill>
                  <a:schemeClr val="tx2"/>
                </a:solidFill>
              </a:rPr>
              <a:t>Học </a:t>
            </a:r>
            <a:r>
              <a:rPr lang="en-US" altLang="vi-VN" b="0" dirty="0" err="1">
                <a:solidFill>
                  <a:schemeClr val="tx2"/>
                </a:solidFill>
              </a:rPr>
              <a:t>sinh</a:t>
            </a:r>
            <a:r>
              <a:rPr lang="en-US" altLang="vi-VN" b="0" dirty="0">
                <a:solidFill>
                  <a:schemeClr val="tx2"/>
                </a:solidFill>
              </a:rPr>
              <a:t> </a:t>
            </a:r>
            <a:r>
              <a:rPr lang="en-US" altLang="vi-VN" b="0" dirty="0" err="1">
                <a:solidFill>
                  <a:schemeClr val="tx2"/>
                </a:solidFill>
              </a:rPr>
              <a:t>có</a:t>
            </a:r>
            <a:r>
              <a:rPr lang="en-US" altLang="vi-VN" b="0" dirty="0">
                <a:solidFill>
                  <a:schemeClr val="tx2"/>
                </a:solidFill>
              </a:rPr>
              <a:t> </a:t>
            </a:r>
            <a:r>
              <a:rPr lang="en-US" altLang="vi-VN" b="0" dirty="0" err="1">
                <a:solidFill>
                  <a:schemeClr val="tx2"/>
                </a:solidFill>
              </a:rPr>
              <a:t>trách</a:t>
            </a:r>
            <a:r>
              <a:rPr lang="en-US" altLang="vi-VN" b="0" dirty="0">
                <a:solidFill>
                  <a:schemeClr val="tx2"/>
                </a:solidFill>
              </a:rPr>
              <a:t> </a:t>
            </a:r>
            <a:r>
              <a:rPr lang="en-US" altLang="vi-VN" b="0" dirty="0" err="1">
                <a:solidFill>
                  <a:schemeClr val="tx2"/>
                </a:solidFill>
              </a:rPr>
              <a:t>nhiệm</a:t>
            </a:r>
            <a:r>
              <a:rPr lang="en-US" altLang="vi-VN" b="0" dirty="0">
                <a:solidFill>
                  <a:schemeClr val="tx2"/>
                </a:solidFill>
              </a:rPr>
              <a:t> </a:t>
            </a:r>
            <a:r>
              <a:rPr lang="en-US" altLang="vi-VN" b="0" dirty="0" err="1">
                <a:solidFill>
                  <a:schemeClr val="tx2"/>
                </a:solidFill>
              </a:rPr>
              <a:t>như</a:t>
            </a:r>
            <a:r>
              <a:rPr lang="en-US" altLang="vi-VN" b="0" dirty="0">
                <a:solidFill>
                  <a:schemeClr val="tx2"/>
                </a:solidFill>
              </a:rPr>
              <a:t> </a:t>
            </a:r>
            <a:r>
              <a:rPr lang="en-US" altLang="vi-VN" b="0" dirty="0" err="1">
                <a:solidFill>
                  <a:schemeClr val="tx2"/>
                </a:solidFill>
              </a:rPr>
              <a:t>thế</a:t>
            </a:r>
            <a:r>
              <a:rPr lang="en-US" altLang="vi-VN" b="0" dirty="0">
                <a:solidFill>
                  <a:schemeClr val="tx2"/>
                </a:solidFill>
              </a:rPr>
              <a:t> </a:t>
            </a:r>
            <a:r>
              <a:rPr lang="en-US" altLang="vi-VN" b="0" dirty="0" err="1">
                <a:solidFill>
                  <a:schemeClr val="tx2"/>
                </a:solidFill>
              </a:rPr>
              <a:t>nào</a:t>
            </a:r>
            <a:r>
              <a:rPr lang="en-US" altLang="vi-VN" b="0" dirty="0">
                <a:solidFill>
                  <a:schemeClr val="tx2"/>
                </a:solidFill>
              </a:rPr>
              <a:t> </a:t>
            </a:r>
            <a:r>
              <a:rPr lang="en-US" altLang="vi-VN" b="0" err="1">
                <a:solidFill>
                  <a:schemeClr val="tx2"/>
                </a:solidFill>
              </a:rPr>
              <a:t>trong</a:t>
            </a:r>
            <a:r>
              <a:rPr lang="en-US" altLang="vi-VN" b="0">
                <a:solidFill>
                  <a:schemeClr val="tx2"/>
                </a:solidFill>
              </a:rPr>
              <a:t> </a:t>
            </a:r>
            <a:r>
              <a:rPr lang="vi-VN" altLang="vi-VN" b="0">
                <a:solidFill>
                  <a:schemeClr val="tx2"/>
                </a:solidFill>
              </a:rPr>
              <a:t>c</a:t>
            </a:r>
            <a:r>
              <a:rPr lang="en-US" altLang="vi-VN" b="0">
                <a:solidFill>
                  <a:schemeClr val="tx2"/>
                </a:solidFill>
              </a:rPr>
              <a:t>ông </a:t>
            </a:r>
            <a:r>
              <a:rPr lang="en-US" altLang="vi-VN" b="0" dirty="0" err="1">
                <a:solidFill>
                  <a:schemeClr val="tx2"/>
                </a:solidFill>
              </a:rPr>
              <a:t>cuộc</a:t>
            </a:r>
            <a:r>
              <a:rPr lang="en-US" altLang="vi-VN" b="0" dirty="0">
                <a:solidFill>
                  <a:schemeClr val="tx2"/>
                </a:solidFill>
              </a:rPr>
              <a:t> </a:t>
            </a:r>
            <a:r>
              <a:rPr lang="en-US" altLang="vi-VN" b="0" err="1">
                <a:solidFill>
                  <a:schemeClr val="tx2"/>
                </a:solidFill>
              </a:rPr>
              <a:t>kiến</a:t>
            </a:r>
            <a:r>
              <a:rPr lang="en-US" altLang="vi-VN" b="0">
                <a:solidFill>
                  <a:schemeClr val="tx2"/>
                </a:solidFill>
              </a:rPr>
              <a:t> </a:t>
            </a:r>
            <a:endParaRPr lang="vi-VN" altLang="vi-VN" b="0">
              <a:solidFill>
                <a:schemeClr val="tx2"/>
              </a:solidFill>
            </a:endParaRPr>
          </a:p>
          <a:p>
            <a:pPr eaLnBrk="1" hangingPunct="1"/>
            <a:r>
              <a:rPr lang="en-US" altLang="vi-VN" b="0">
                <a:solidFill>
                  <a:schemeClr val="tx2"/>
                </a:solidFill>
              </a:rPr>
              <a:t>thiết </a:t>
            </a:r>
            <a:r>
              <a:rPr lang="en-US" altLang="vi-VN" b="0" dirty="0" err="1">
                <a:solidFill>
                  <a:schemeClr val="tx2"/>
                </a:solidFill>
              </a:rPr>
              <a:t>đất</a:t>
            </a:r>
            <a:r>
              <a:rPr lang="en-US" altLang="vi-VN" b="0" dirty="0">
                <a:solidFill>
                  <a:schemeClr val="tx2"/>
                </a:solidFill>
              </a:rPr>
              <a:t> </a:t>
            </a:r>
            <a:r>
              <a:rPr lang="en-US" altLang="vi-VN" b="0" dirty="0" err="1">
                <a:solidFill>
                  <a:schemeClr val="tx2"/>
                </a:solidFill>
              </a:rPr>
              <a:t>nước</a:t>
            </a:r>
            <a:r>
              <a:rPr lang="en-US" altLang="vi-VN" b="0" dirty="0">
                <a:solidFill>
                  <a:schemeClr val="tx2"/>
                </a:solidFill>
              </a:rPr>
              <a:t>?</a:t>
            </a:r>
          </a:p>
        </p:txBody>
      </p:sp>
      <p:sp>
        <p:nvSpPr>
          <p:cNvPr id="8" name="AutoShape 52">
            <a:extLst>
              <a:ext uri="{FF2B5EF4-FFF2-40B4-BE49-F238E27FC236}">
                <a16:creationId xmlns:a16="http://schemas.microsoft.com/office/drawing/2014/main" id="{C1ADB13C-359F-DD5B-EFC5-62DB8978BBF9}"/>
              </a:ext>
            </a:extLst>
          </p:cNvPr>
          <p:cNvSpPr>
            <a:spLocks noChangeArrowheads="1"/>
          </p:cNvSpPr>
          <p:nvPr/>
        </p:nvSpPr>
        <p:spPr bwMode="gray">
          <a:xfrm>
            <a:off x="1828800" y="1119232"/>
            <a:ext cx="6272891"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a:solidFill>
                  <a:schemeClr val="tx2"/>
                </a:solidFill>
              </a:rPr>
              <a:t>Trong bài </a:t>
            </a:r>
            <a:r>
              <a:rPr lang="vi-VN" altLang="vi-VN" b="0">
                <a:solidFill>
                  <a:schemeClr val="tx2"/>
                </a:solidFill>
              </a:rPr>
              <a:t>"Thư gửi các học sinh",</a:t>
            </a:r>
            <a:r>
              <a:rPr lang="en-US" altLang="vi-VN" b="0">
                <a:solidFill>
                  <a:schemeClr val="tx2"/>
                </a:solidFill>
              </a:rPr>
              <a:t> </a:t>
            </a:r>
            <a:r>
              <a:rPr lang="en-US" altLang="vi-VN" b="0" dirty="0" err="1">
                <a:solidFill>
                  <a:schemeClr val="tx2"/>
                </a:solidFill>
              </a:rPr>
              <a:t>Bác</a:t>
            </a:r>
            <a:r>
              <a:rPr lang="en-US" altLang="vi-VN" b="0" dirty="0">
                <a:solidFill>
                  <a:schemeClr val="tx2"/>
                </a:solidFill>
              </a:rPr>
              <a:t> </a:t>
            </a:r>
            <a:r>
              <a:rPr lang="en-US" altLang="vi-VN" b="0" dirty="0" err="1">
                <a:solidFill>
                  <a:schemeClr val="tx2"/>
                </a:solidFill>
              </a:rPr>
              <a:t>Hồ</a:t>
            </a:r>
            <a:r>
              <a:rPr lang="en-US" altLang="vi-VN" b="0" dirty="0">
                <a:solidFill>
                  <a:schemeClr val="tx2"/>
                </a:solidFill>
              </a:rPr>
              <a:t> </a:t>
            </a:r>
            <a:r>
              <a:rPr lang="en-US" altLang="vi-VN" b="0" dirty="0" err="1">
                <a:solidFill>
                  <a:schemeClr val="tx2"/>
                </a:solidFill>
              </a:rPr>
              <a:t>muốn</a:t>
            </a:r>
            <a:r>
              <a:rPr lang="en-US" altLang="vi-VN" b="0" dirty="0">
                <a:solidFill>
                  <a:schemeClr val="tx2"/>
                </a:solidFill>
              </a:rPr>
              <a:t> </a:t>
            </a:r>
            <a:r>
              <a:rPr lang="en-US" altLang="vi-VN" b="0" dirty="0" err="1">
                <a:solidFill>
                  <a:schemeClr val="tx2"/>
                </a:solidFill>
              </a:rPr>
              <a:t>nhắc</a:t>
            </a:r>
            <a:r>
              <a:rPr lang="en-US" altLang="vi-VN" b="0" dirty="0">
                <a:solidFill>
                  <a:schemeClr val="tx2"/>
                </a:solidFill>
              </a:rPr>
              <a:t> </a:t>
            </a:r>
            <a:r>
              <a:rPr lang="en-US" altLang="vi-VN" b="0" dirty="0" err="1">
                <a:solidFill>
                  <a:schemeClr val="tx2"/>
                </a:solidFill>
              </a:rPr>
              <a:t>nhở</a:t>
            </a:r>
            <a:r>
              <a:rPr lang="en-US" altLang="vi-VN" b="0" dirty="0">
                <a:solidFill>
                  <a:schemeClr val="tx2"/>
                </a:solidFill>
              </a:rPr>
              <a:t> </a:t>
            </a:r>
          </a:p>
          <a:p>
            <a:pPr eaLnBrk="1" hangingPunct="1"/>
            <a:r>
              <a:rPr lang="en-US" altLang="vi-VN" b="0" dirty="0">
                <a:solidFill>
                  <a:schemeClr val="tx2"/>
                </a:solidFill>
              </a:rPr>
              <a:t>HS </a:t>
            </a:r>
            <a:r>
              <a:rPr lang="en-US" altLang="vi-VN" b="0" dirty="0" err="1">
                <a:solidFill>
                  <a:schemeClr val="tx2"/>
                </a:solidFill>
              </a:rPr>
              <a:t>điều</a:t>
            </a:r>
            <a:r>
              <a:rPr lang="en-US" altLang="vi-VN" b="0" dirty="0">
                <a:solidFill>
                  <a:schemeClr val="tx2"/>
                </a:solidFill>
              </a:rPr>
              <a:t> </a:t>
            </a:r>
            <a:r>
              <a:rPr lang="en-US" altLang="vi-VN" b="0" dirty="0" err="1">
                <a:solidFill>
                  <a:schemeClr val="tx2"/>
                </a:solidFill>
              </a:rPr>
              <a:t>gì</a:t>
            </a:r>
            <a:r>
              <a:rPr lang="en-US" altLang="vi-VN" b="0" dirty="0">
                <a:solidFill>
                  <a:schemeClr val="tx2"/>
                </a:solidFill>
              </a:rPr>
              <a:t> </a:t>
            </a:r>
            <a:r>
              <a:rPr lang="en-US" altLang="vi-VN" b="0" dirty="0" err="1">
                <a:solidFill>
                  <a:schemeClr val="tx2"/>
                </a:solidFill>
              </a:rPr>
              <a:t>khi</a:t>
            </a:r>
            <a:r>
              <a:rPr lang="en-US" altLang="vi-VN" b="0" dirty="0">
                <a:solidFill>
                  <a:schemeClr val="tx2"/>
                </a:solidFill>
              </a:rPr>
              <a:t> </a:t>
            </a:r>
            <a:r>
              <a:rPr lang="en-US" altLang="vi-VN" b="0" dirty="0" err="1">
                <a:solidFill>
                  <a:schemeClr val="tx2"/>
                </a:solidFill>
              </a:rPr>
              <a:t>đặt</a:t>
            </a:r>
            <a:r>
              <a:rPr lang="en-US" altLang="vi-VN" b="0" dirty="0">
                <a:solidFill>
                  <a:schemeClr val="tx2"/>
                </a:solidFill>
              </a:rPr>
              <a:t> </a:t>
            </a:r>
            <a:r>
              <a:rPr lang="en-US" altLang="vi-VN" b="0" dirty="0" err="1">
                <a:solidFill>
                  <a:schemeClr val="tx2"/>
                </a:solidFill>
              </a:rPr>
              <a:t>câu</a:t>
            </a:r>
            <a:r>
              <a:rPr lang="en-US" altLang="vi-VN" b="0" dirty="0">
                <a:solidFill>
                  <a:schemeClr val="tx2"/>
                </a:solidFill>
              </a:rPr>
              <a:t> </a:t>
            </a:r>
            <a:r>
              <a:rPr lang="en-US" altLang="vi-VN" b="0" dirty="0" err="1">
                <a:solidFill>
                  <a:schemeClr val="tx2"/>
                </a:solidFill>
              </a:rPr>
              <a:t>hỏi</a:t>
            </a:r>
            <a:r>
              <a:rPr lang="en-US" altLang="vi-VN" b="0" dirty="0">
                <a:solidFill>
                  <a:schemeClr val="tx2"/>
                </a:solidFill>
              </a:rPr>
              <a:t>: “</a:t>
            </a:r>
            <a:r>
              <a:rPr lang="en-US" altLang="vi-VN" b="0" dirty="0" err="1">
                <a:solidFill>
                  <a:schemeClr val="tx2"/>
                </a:solidFill>
              </a:rPr>
              <a:t>Vậy</a:t>
            </a:r>
            <a:r>
              <a:rPr lang="en-US" altLang="vi-VN" b="0" dirty="0">
                <a:solidFill>
                  <a:schemeClr val="tx2"/>
                </a:solidFill>
              </a:rPr>
              <a:t> </a:t>
            </a:r>
            <a:r>
              <a:rPr lang="en-US" altLang="vi-VN" b="0" dirty="0" err="1">
                <a:solidFill>
                  <a:schemeClr val="tx2"/>
                </a:solidFill>
              </a:rPr>
              <a:t>các</a:t>
            </a:r>
            <a:r>
              <a:rPr lang="en-US" altLang="vi-VN" b="0" dirty="0">
                <a:solidFill>
                  <a:schemeClr val="tx2"/>
                </a:solidFill>
              </a:rPr>
              <a:t> </a:t>
            </a:r>
            <a:r>
              <a:rPr lang="en-US" altLang="vi-VN" b="0" dirty="0" err="1">
                <a:solidFill>
                  <a:schemeClr val="tx2"/>
                </a:solidFill>
              </a:rPr>
              <a:t>em</a:t>
            </a:r>
            <a:r>
              <a:rPr lang="en-US" altLang="vi-VN" b="0" dirty="0">
                <a:solidFill>
                  <a:schemeClr val="tx2"/>
                </a:solidFill>
              </a:rPr>
              <a:t> </a:t>
            </a:r>
            <a:r>
              <a:rPr lang="en-US" altLang="vi-VN" b="0" dirty="0" err="1">
                <a:solidFill>
                  <a:schemeClr val="tx2"/>
                </a:solidFill>
              </a:rPr>
              <a:t>nghĩ</a:t>
            </a:r>
            <a:r>
              <a:rPr lang="en-US" altLang="vi-VN" b="0" dirty="0">
                <a:solidFill>
                  <a:schemeClr val="tx2"/>
                </a:solidFill>
              </a:rPr>
              <a:t> </a:t>
            </a:r>
            <a:r>
              <a:rPr lang="en-US" altLang="vi-VN" b="0" dirty="0" err="1">
                <a:solidFill>
                  <a:schemeClr val="tx2"/>
                </a:solidFill>
              </a:rPr>
              <a:t>sao</a:t>
            </a:r>
            <a:r>
              <a:rPr lang="en-US" altLang="vi-VN" b="0" dirty="0">
                <a:solidFill>
                  <a:schemeClr val="tx2"/>
                </a:solidFill>
              </a:rPr>
              <a:t>?” </a:t>
            </a:r>
          </a:p>
        </p:txBody>
      </p:sp>
      <p:cxnSp>
        <p:nvCxnSpPr>
          <p:cNvPr id="2" name="直接连接符 42">
            <a:extLst>
              <a:ext uri="{FF2B5EF4-FFF2-40B4-BE49-F238E27FC236}">
                <a16:creationId xmlns:a16="http://schemas.microsoft.com/office/drawing/2014/main" id="{393F2D60-357D-A9DF-B447-53581EA3195D}"/>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72654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2532497" y="3583454"/>
            <a:ext cx="4419600" cy="830997"/>
          </a:xfrm>
          <a:prstGeom prst="rect">
            <a:avLst/>
          </a:prstGeom>
          <a:noFill/>
        </p:spPr>
        <p:txBody>
          <a:bodyPr wrap="square" rtlCol="0">
            <a:spAutoFit/>
          </a:bodyPr>
          <a:lstStyle/>
          <a:p>
            <a:r>
              <a:rPr lang="en-US" sz="2400" dirty="0" err="1">
                <a:solidFill>
                  <a:srgbClr val="003399"/>
                </a:solidFill>
                <a:latin typeface="Arial" panose="020B0604020202020204" pitchFamily="34" charset="0"/>
                <a:cs typeface="Arial" panose="020B0604020202020204" pitchFamily="34" charset="0"/>
              </a:rPr>
              <a:t>Đọc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thầm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đoạn</a:t>
            </a:r>
            <a:r>
              <a:rPr lang="en-US" sz="2400" dirty="0">
                <a:solidFill>
                  <a:srgbClr val="003399"/>
                </a:solidFill>
                <a:latin typeface="Arial" panose="020B0604020202020204" pitchFamily="34" charset="0"/>
                <a:cs typeface="Arial" panose="020B0604020202020204" pitchFamily="34" charset="0"/>
              </a:rPr>
              <a:t> 1 </a:t>
            </a:r>
            <a:r>
              <a:rPr lang="en-US" sz="2400" dirty="0" err="1">
                <a:solidFill>
                  <a:srgbClr val="003399"/>
                </a:solidFill>
                <a:latin typeface="Arial" panose="020B0604020202020204" pitchFamily="34" charset="0"/>
                <a:cs typeface="Arial" panose="020B0604020202020204" pitchFamily="34" charset="0"/>
              </a:rPr>
              <a:t>em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hãy</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cho</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biết</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tác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giả</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giới</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thiệu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điều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gì</a:t>
            </a:r>
            <a:r>
              <a:rPr lang="en-US" sz="2400"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6AF43382-C9DA-B5C6-05D9-F7943A9705C4}"/>
              </a:ext>
            </a:extLst>
          </p:cNvPr>
          <p:cNvSpPr txBox="1"/>
          <p:nvPr/>
        </p:nvSpPr>
        <p:spPr>
          <a:xfrm>
            <a:off x="1983590" y="2752762"/>
            <a:ext cx="6553200" cy="1200329"/>
          </a:xfrm>
          <a:prstGeom prst="rect">
            <a:avLst/>
          </a:prstGeom>
          <a:noFill/>
        </p:spPr>
        <p:txBody>
          <a:bodyPr wrap="square" rtlCol="0">
            <a:spAutoFit/>
          </a:bodyPr>
          <a:lstStyle/>
          <a:p>
            <a:r>
              <a:rPr lang="vi-VN" sz="2400" b="0" i="0">
                <a:solidFill>
                  <a:srgbClr val="003399"/>
                </a:solidFill>
                <a:effectLst/>
                <a:latin typeface="Arial" panose="020B0604020202020204" pitchFamily="34" charset="0"/>
              </a:rPr>
              <a:t>Mùa đông, giữa ngày mùa, làng quê toàn màu vàng, những màu vàng rất khác nhau.</a:t>
            </a:r>
          </a:p>
          <a:p>
            <a:endParaRPr lang="en-US" sz="2400">
              <a:solidFill>
                <a:srgbClr val="003399"/>
              </a:solidFill>
            </a:endParaRPr>
          </a:p>
        </p:txBody>
      </p:sp>
      <p:sp>
        <p:nvSpPr>
          <p:cNvPr id="6" name="TextBox 5">
            <a:extLst>
              <a:ext uri="{FF2B5EF4-FFF2-40B4-BE49-F238E27FC236}">
                <a16:creationId xmlns:a16="http://schemas.microsoft.com/office/drawing/2014/main" id="{5AF162E0-B267-C830-F6BA-FBD16E45683A}"/>
              </a:ext>
            </a:extLst>
          </p:cNvPr>
          <p:cNvSpPr txBox="1"/>
          <p:nvPr/>
        </p:nvSpPr>
        <p:spPr>
          <a:xfrm>
            <a:off x="688190" y="2790621"/>
            <a:ext cx="1278038" cy="461665"/>
          </a:xfrm>
          <a:prstGeom prst="rect">
            <a:avLst/>
          </a:prstGeom>
          <a:noFill/>
        </p:spPr>
        <p:txBody>
          <a:bodyPr wrap="square" rtlCol="0">
            <a:spAutoFit/>
          </a:bodyPr>
          <a:lstStyle/>
          <a:p>
            <a:pPr algn="ctr"/>
            <a:r>
              <a:rPr lang="en-GB" sz="2400" b="1">
                <a:solidFill>
                  <a:srgbClr val="003399"/>
                </a:solidFill>
              </a:rPr>
              <a:t>Đoạn 1: </a:t>
            </a:r>
            <a:endParaRPr lang="en-US" sz="2400" b="1">
              <a:solidFill>
                <a:srgbClr val="003399"/>
              </a:solidFill>
            </a:endParaRPr>
          </a:p>
        </p:txBody>
      </p:sp>
      <p:sp>
        <p:nvSpPr>
          <p:cNvPr id="7" name="TextBox 6">
            <a:extLst>
              <a:ext uri="{FF2B5EF4-FFF2-40B4-BE49-F238E27FC236}">
                <a16:creationId xmlns:a16="http://schemas.microsoft.com/office/drawing/2014/main" id="{CE754E69-C795-0F62-0562-F7E771A72E95}"/>
              </a:ext>
            </a:extLst>
          </p:cNvPr>
          <p:cNvSpPr txBox="1"/>
          <p:nvPr/>
        </p:nvSpPr>
        <p:spPr>
          <a:xfrm>
            <a:off x="3561701" y="4552950"/>
            <a:ext cx="2508814" cy="461665"/>
          </a:xfrm>
          <a:prstGeom prst="rect">
            <a:avLst/>
          </a:prstGeom>
          <a:noFill/>
        </p:spPr>
        <p:txBody>
          <a:bodyPr wrap="square" rtlCol="0">
            <a:spAutoFit/>
          </a:bodyPr>
          <a:lstStyle/>
          <a:p>
            <a:r>
              <a:rPr lang="en-US" sz="2400">
                <a:solidFill>
                  <a:srgbClr val="003399"/>
                </a:solidFill>
                <a:latin typeface="Arial" panose="020B0604020202020204" pitchFamily="34" charset="0"/>
                <a:cs typeface="Arial" panose="020B0604020202020204" pitchFamily="34" charset="0"/>
              </a:rPr>
              <a:t>Nêu ý đoạn 1?</a:t>
            </a:r>
            <a:endParaRPr lang="en-US" sz="2400" dirty="0">
              <a:solidFill>
                <a:srgbClr val="00339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A2BE4E5-370F-FE2D-4FDD-EC2DEA2C7043}"/>
              </a:ext>
            </a:extLst>
          </p:cNvPr>
          <p:cNvSpPr txBox="1"/>
          <p:nvPr/>
        </p:nvSpPr>
        <p:spPr>
          <a:xfrm>
            <a:off x="1996708" y="3728174"/>
            <a:ext cx="5638800" cy="1055608"/>
          </a:xfrm>
          <a:prstGeom prst="roundRect">
            <a:avLst/>
          </a:prstGeom>
          <a:noFill/>
          <a:ln>
            <a:solidFill>
              <a:srgbClr val="003399"/>
            </a:solidFill>
            <a:prstDash val="dash"/>
          </a:ln>
        </p:spPr>
        <p:txBody>
          <a:bodyPr wrap="square" rtlCol="0">
            <a:spAutoFit/>
          </a:bodyPr>
          <a:lstStyle/>
          <a:p>
            <a:pPr algn="ctr"/>
            <a:r>
              <a:rPr lang="en-US" sz="2800" dirty="0">
                <a:solidFill>
                  <a:srgbClr val="003399"/>
                </a:solidFill>
                <a:ea typeface="HP001 5Ha" pitchFamily="34" charset="-127"/>
                <a:cs typeface="Arial" pitchFamily="34" charset="0"/>
              </a:rPr>
              <a:t>Ý 1: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sắc</a:t>
            </a:r>
            <a:r>
              <a:rPr lang="en-US" sz="2800" dirty="0">
                <a:solidFill>
                  <a:srgbClr val="003399"/>
                </a:solidFill>
                <a:ea typeface="HP001 5Ha" pitchFamily="34" charset="-127"/>
                <a:cs typeface="Arial" pitchFamily="34" charset="0"/>
              </a:rPr>
              <a:t> bao </a:t>
            </a:r>
            <a:r>
              <a:rPr lang="en-US" sz="2800" dirty="0" err="1">
                <a:solidFill>
                  <a:srgbClr val="003399"/>
                </a:solidFill>
                <a:ea typeface="HP001 5Ha" pitchFamily="34" charset="-127"/>
                <a:cs typeface="Arial" pitchFamily="34" charset="0"/>
              </a:rPr>
              <a:t>trùm</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lên</a:t>
            </a:r>
            <a:r>
              <a:rPr lang="en-US" sz="2800" dirty="0">
                <a:solidFill>
                  <a:srgbClr val="003399"/>
                </a:solidFill>
                <a:ea typeface="HP001 5Ha" pitchFamily="34" charset="-127"/>
                <a:cs typeface="Arial" pitchFamily="34" charset="0"/>
              </a:rPr>
              <a:t> </a:t>
            </a:r>
            <a:r>
              <a:rPr lang="en-US" sz="2800" err="1">
                <a:solidFill>
                  <a:srgbClr val="003399"/>
                </a:solidFill>
                <a:ea typeface="HP001 5Ha" pitchFamily="34" charset="-127"/>
                <a:cs typeface="Arial" pitchFamily="34" charset="0"/>
              </a:rPr>
              <a:t>làng</a:t>
            </a:r>
            <a:r>
              <a:rPr lang="en-US" sz="2800">
                <a:solidFill>
                  <a:srgbClr val="003399"/>
                </a:solidFill>
                <a:ea typeface="HP001 5Ha" pitchFamily="34" charset="-127"/>
                <a:cs typeface="Arial" pitchFamily="34" charset="0"/>
              </a:rPr>
              <a:t> quê ngày </a:t>
            </a:r>
            <a:r>
              <a:rPr lang="en-US" sz="2800" dirty="0" err="1">
                <a:solidFill>
                  <a:srgbClr val="003399"/>
                </a:solidFill>
                <a:ea typeface="HP001 5Ha" pitchFamily="34" charset="-127"/>
                <a:cs typeface="Arial" pitchFamily="34" charset="0"/>
              </a:rPr>
              <a:t>mùa</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là</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vàng</a:t>
            </a:r>
            <a:r>
              <a:rPr lang="en-US" sz="2800" dirty="0">
                <a:solidFill>
                  <a:srgbClr val="003399"/>
                </a:solidFill>
                <a:ea typeface="HP001 5Ha" pitchFamily="34" charset="-127"/>
                <a:cs typeface="Arial" pitchFamily="34" charset="0"/>
              </a:rPr>
              <a:t>.</a:t>
            </a:r>
          </a:p>
        </p:txBody>
      </p:sp>
    </p:spTree>
    <p:extLst>
      <p:ext uri="{BB962C8B-B14F-4D97-AF65-F5344CB8AC3E}">
        <p14:creationId xmlns:p14="http://schemas.microsoft.com/office/powerpoint/2010/main" val="12829579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7" grpId="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F43382-C9DA-B5C6-05D9-F7943A9705C4}"/>
              </a:ext>
            </a:extLst>
          </p:cNvPr>
          <p:cNvSpPr txBox="1"/>
          <p:nvPr/>
        </p:nvSpPr>
        <p:spPr>
          <a:xfrm>
            <a:off x="1981200" y="2952750"/>
            <a:ext cx="5638800" cy="830997"/>
          </a:xfrm>
          <a:prstGeom prst="rect">
            <a:avLst/>
          </a:prstGeom>
          <a:noFill/>
        </p:spPr>
        <p:txBody>
          <a:bodyPr wrap="square" rtlCol="0">
            <a:spAutoFit/>
          </a:bodyPr>
          <a:lstStyle/>
          <a:p>
            <a:pPr algn="just"/>
            <a:r>
              <a:rPr lang="en-US" sz="2400">
                <a:solidFill>
                  <a:srgbClr val="003399"/>
                </a:solidFill>
                <a:latin typeface="UTM Avo" pitchFamily="18" charset="0"/>
              </a:rPr>
              <a:t>Kể tên những sự vật trong bài có màu vàng và từ chỉ màu vàng đó.</a:t>
            </a:r>
          </a:p>
        </p:txBody>
      </p:sp>
    </p:spTree>
    <p:extLst>
      <p:ext uri="{BB962C8B-B14F-4D97-AF65-F5344CB8AC3E}">
        <p14:creationId xmlns:p14="http://schemas.microsoft.com/office/powerpoint/2010/main" val="32683785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1C658-805D-4A69-850C-3667BE2D6C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57" y="361950"/>
            <a:ext cx="9144000" cy="4293535"/>
          </a:xfrm>
          <a:prstGeom prst="rect">
            <a:avLst/>
          </a:prstGeom>
        </p:spPr>
      </p:pic>
    </p:spTree>
    <p:extLst>
      <p:ext uri="{BB962C8B-B14F-4D97-AF65-F5344CB8AC3E}">
        <p14:creationId xmlns:p14="http://schemas.microsoft.com/office/powerpoint/2010/main" val="9643844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NTK\Desktop\chang hạ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67234"/>
            <a:ext cx="2157413"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NTK\Desktop\cha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1123950"/>
            <a:ext cx="2362200" cy="2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6248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1+#ppt_w/2"/>
                                          </p:val>
                                        </p:tav>
                                        <p:tav tm="100000">
                                          <p:val>
                                            <p:strVal val="#ppt_x"/>
                                          </p:val>
                                        </p:tav>
                                      </p:tavLst>
                                    </p:anim>
                                    <p:anim calcmode="lin" valueType="num">
                                      <p:cBhvr additive="base">
                                        <p:cTn id="12"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1219200" y="2875017"/>
            <a:ext cx="7086600"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Đoạn 2,3 tác giả cho người đọc thấy vẻ đẹp gì của làng quê vào ngày mùa?</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754E69-C795-0F62-0562-F7E771A72E95}"/>
              </a:ext>
            </a:extLst>
          </p:cNvPr>
          <p:cNvSpPr txBox="1"/>
          <p:nvPr/>
        </p:nvSpPr>
        <p:spPr>
          <a:xfrm>
            <a:off x="1219200" y="3732237"/>
            <a:ext cx="2508814"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Nêu ý đoạn 2?</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A2BE4E5-370F-FE2D-4FDD-EC2DEA2C7043}"/>
              </a:ext>
            </a:extLst>
          </p:cNvPr>
          <p:cNvSpPr txBox="1"/>
          <p:nvPr/>
        </p:nvSpPr>
        <p:spPr>
          <a:xfrm>
            <a:off x="1752600" y="2960132"/>
            <a:ext cx="5638800" cy="1055608"/>
          </a:xfrm>
          <a:prstGeom prst="roundRect">
            <a:avLst/>
          </a:prstGeom>
          <a:noFill/>
          <a:ln>
            <a:solidFill>
              <a:srgbClr val="003399"/>
            </a:solidFill>
            <a:prstDash val="dash"/>
          </a:ln>
        </p:spPr>
        <p:txBody>
          <a:bodyPr wrap="square" rtlCol="0">
            <a:spAutoFit/>
          </a:bodyPr>
          <a:lstStyle/>
          <a:p>
            <a:pPr algn="ctr"/>
            <a:r>
              <a:rPr lang="en-US" sz="2800">
                <a:solidFill>
                  <a:srgbClr val="003399"/>
                </a:solidFill>
                <a:ea typeface="HP001 5Ha" pitchFamily="34" charset="-127"/>
                <a:cs typeface="Arial" pitchFamily="34" charset="0"/>
              </a:rPr>
              <a:t>Ý 2: Những màu vàng cụ thể của cảnh vật trong bức tranh làng quê.</a:t>
            </a:r>
          </a:p>
        </p:txBody>
      </p:sp>
    </p:spTree>
    <p:extLst>
      <p:ext uri="{BB962C8B-B14F-4D97-AF65-F5344CB8AC3E}">
        <p14:creationId xmlns:p14="http://schemas.microsoft.com/office/powerpoint/2010/main" val="6519974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1188720" y="2875017"/>
            <a:ext cx="7086600" cy="954107"/>
          </a:xfrm>
          <a:prstGeom prst="rect">
            <a:avLst/>
          </a:prstGeom>
          <a:noFill/>
        </p:spPr>
        <p:txBody>
          <a:bodyPr wrap="square" rtlCol="0">
            <a:spAutoFit/>
          </a:bodyPr>
          <a:lstStyle/>
          <a:p>
            <a:pPr algn="just"/>
            <a:r>
              <a:rPr lang="en-US" sz="2800">
                <a:ea typeface="HP001 5Ha" pitchFamily="34" charset="-127"/>
                <a:cs typeface="Arial" pitchFamily="34" charset="0"/>
              </a:rPr>
              <a:t>Những chi tiết nào nói về thời tiết làm cho bức tranh làng quê thêm đẹp và sinh động ?</a:t>
            </a:r>
            <a:endParaRPr lang="en-US" sz="2800" dirty="0">
              <a:ea typeface="HP001 5Ha" pitchFamily="34" charset="-127"/>
              <a:cs typeface="Arial" pitchFamily="34" charset="0"/>
            </a:endParaRPr>
          </a:p>
        </p:txBody>
      </p:sp>
      <p:sp>
        <p:nvSpPr>
          <p:cNvPr id="2" name="TextBox 1">
            <a:extLst>
              <a:ext uri="{FF2B5EF4-FFF2-40B4-BE49-F238E27FC236}">
                <a16:creationId xmlns:a16="http://schemas.microsoft.com/office/drawing/2014/main" id="{60F83E48-C83F-E897-6FBA-9EAED25A7B19}"/>
              </a:ext>
            </a:extLst>
          </p:cNvPr>
          <p:cNvSpPr txBox="1"/>
          <p:nvPr/>
        </p:nvSpPr>
        <p:spPr>
          <a:xfrm>
            <a:off x="1188720" y="4019550"/>
            <a:ext cx="7086600" cy="954107"/>
          </a:xfrm>
          <a:prstGeom prst="rect">
            <a:avLst/>
          </a:prstGeom>
          <a:noFill/>
        </p:spPr>
        <p:txBody>
          <a:bodyPr wrap="square" rtlCol="0">
            <a:spAutoFit/>
          </a:bodyPr>
          <a:lstStyle/>
          <a:p>
            <a:pPr algn="just"/>
            <a:r>
              <a:rPr lang="en-US" sz="2800">
                <a:ea typeface="HP001 5Ha" pitchFamily="34" charset="-127"/>
                <a:cs typeface="Arial" pitchFamily="34" charset="0"/>
              </a:rPr>
              <a:t>Những chi tiết nào nói về con người làm cho bức tranh làng quê thêm đẹp và sinh động ?</a:t>
            </a:r>
            <a:endParaRPr lang="en-US" sz="2800" dirty="0">
              <a:ea typeface="HP001 5Ha" pitchFamily="34" charset="-127"/>
              <a:cs typeface="Arial" pitchFamily="34" charset="0"/>
            </a:endParaRPr>
          </a:p>
        </p:txBody>
      </p:sp>
      <p:sp>
        <p:nvSpPr>
          <p:cNvPr id="4" name="Arrow: Chevron 3">
            <a:extLst>
              <a:ext uri="{FF2B5EF4-FFF2-40B4-BE49-F238E27FC236}">
                <a16:creationId xmlns:a16="http://schemas.microsoft.com/office/drawing/2014/main" id="{B825A2C6-EF03-686D-5F7A-0EF8C80B40B8}"/>
              </a:ext>
            </a:extLst>
          </p:cNvPr>
          <p:cNvSpPr/>
          <p:nvPr/>
        </p:nvSpPr>
        <p:spPr>
          <a:xfrm>
            <a:off x="754380" y="3028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99A647B1-B2F8-2FAB-F8BF-01A51117592C}"/>
              </a:ext>
            </a:extLst>
          </p:cNvPr>
          <p:cNvSpPr/>
          <p:nvPr/>
        </p:nvSpPr>
        <p:spPr>
          <a:xfrm>
            <a:off x="754380" y="4171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57330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1188720" y="2875017"/>
            <a:ext cx="7086600" cy="954107"/>
          </a:xfrm>
          <a:prstGeom prst="rect">
            <a:avLst/>
          </a:prstGeom>
          <a:noFill/>
        </p:spPr>
        <p:txBody>
          <a:bodyPr wrap="square" rtlCol="0">
            <a:spAutoFit/>
          </a:bodyPr>
          <a:lstStyle/>
          <a:p>
            <a:r>
              <a:rPr lang="en-US" sz="2800">
                <a:ea typeface="HP001 5Ha" pitchFamily="34" charset="-127"/>
                <a:cs typeface="Arial" pitchFamily="34" charset="0"/>
              </a:rPr>
              <a:t>Qua phần tìm hiểu vừa rồi tác giả nói đến sự vật nào làm cho cảnh vật thêm đẹp?</a:t>
            </a:r>
            <a:endParaRPr lang="en-US" sz="2800" dirty="0">
              <a:ea typeface="HP001 5Ha" pitchFamily="34" charset="-127"/>
              <a:cs typeface="Arial" pitchFamily="34" charset="0"/>
            </a:endParaRPr>
          </a:p>
        </p:txBody>
      </p:sp>
      <p:sp>
        <p:nvSpPr>
          <p:cNvPr id="4" name="Arrow: Chevron 3">
            <a:extLst>
              <a:ext uri="{FF2B5EF4-FFF2-40B4-BE49-F238E27FC236}">
                <a16:creationId xmlns:a16="http://schemas.microsoft.com/office/drawing/2014/main" id="{B825A2C6-EF03-686D-5F7A-0EF8C80B40B8}"/>
              </a:ext>
            </a:extLst>
          </p:cNvPr>
          <p:cNvSpPr/>
          <p:nvPr/>
        </p:nvSpPr>
        <p:spPr>
          <a:xfrm>
            <a:off x="754380" y="3028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006C61EE-5BF4-85EA-1883-33519D76279D}"/>
              </a:ext>
            </a:extLst>
          </p:cNvPr>
          <p:cNvSpPr txBox="1"/>
          <p:nvPr/>
        </p:nvSpPr>
        <p:spPr>
          <a:xfrm>
            <a:off x="1912620" y="3032834"/>
            <a:ext cx="5638800" cy="1055608"/>
          </a:xfrm>
          <a:prstGeom prst="roundRect">
            <a:avLst/>
          </a:prstGeom>
          <a:noFill/>
          <a:ln>
            <a:solidFill>
              <a:srgbClr val="003399"/>
            </a:solidFill>
            <a:prstDash val="dash"/>
          </a:ln>
        </p:spPr>
        <p:txBody>
          <a:bodyPr wrap="square" rtlCol="0">
            <a:spAutoFit/>
          </a:bodyPr>
          <a:lstStyle/>
          <a:p>
            <a:pPr algn="ctr"/>
            <a:r>
              <a:rPr lang="en-US" sz="2800">
                <a:solidFill>
                  <a:srgbClr val="003399"/>
                </a:solidFill>
                <a:ea typeface="HP001 5Ha" pitchFamily="34" charset="-127"/>
                <a:cs typeface="Arial" pitchFamily="34" charset="0"/>
              </a:rPr>
              <a:t>Ý 3: Thời tiết và con người làm cho bức tranh làng quê thêm đẹp.</a:t>
            </a:r>
            <a:endParaRPr lang="en-US" sz="2800" dirty="0">
              <a:solidFill>
                <a:srgbClr val="003399"/>
              </a:solidFill>
              <a:ea typeface="HP001 5Ha" pitchFamily="34" charset="-127"/>
              <a:cs typeface="Arial" pitchFamily="34" charset="0"/>
            </a:endParaRPr>
          </a:p>
        </p:txBody>
      </p:sp>
    </p:spTree>
    <p:extLst>
      <p:ext uri="{BB962C8B-B14F-4D97-AF65-F5344CB8AC3E}">
        <p14:creationId xmlns:p14="http://schemas.microsoft.com/office/powerpoint/2010/main" val="15957606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ppt_x"/>
                                          </p:val>
                                        </p:tav>
                                      </p:tavLst>
                                    </p:anim>
                                    <p:anim calcmode="lin" valueType="num">
                                      <p:cBhvr additive="base">
                                        <p:cTn id="22" dur="500"/>
                                        <p:tgtEl>
                                          <p:spTgt spid="3"/>
                                        </p:tgtEl>
                                        <p:attrNameLst>
                                          <p:attrName>ppt_y</p:attrName>
                                        </p:attrNameLst>
                                      </p:cBhvr>
                                      <p:tavLst>
                                        <p:tav tm="0">
                                          <p:val>
                                            <p:strVal val="ppt_y"/>
                                          </p:val>
                                        </p:tav>
                                        <p:tav tm="100000">
                                          <p:val>
                                            <p:strVal val="1+ppt_h/2"/>
                                          </p:val>
                                        </p:tav>
                                      </p:tavLst>
                                    </p:anim>
                                    <p:set>
                                      <p:cBhvr>
                                        <p:cTn id="23" dur="1" fill="hold">
                                          <p:stCondLst>
                                            <p:cond delay="499"/>
                                          </p:stCondLst>
                                        </p:cTn>
                                        <p:tgtEl>
                                          <p:spTgt spid="3"/>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600200" y="3028950"/>
            <a:ext cx="3429000" cy="1447800"/>
          </a:xfrm>
          <a:prstGeom prst="wedgeRoundRectCallout">
            <a:avLst>
              <a:gd name="adj1" fmla="val 71107"/>
              <a:gd name="adj2" fmla="val 45420"/>
              <a:gd name="adj3" fmla="val 16667"/>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Bài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văn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thể</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hiện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tình</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cảm</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gì</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của</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tác</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giả</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đối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với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quê</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hương</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p>
        </p:txBody>
      </p:sp>
      <p:pic>
        <p:nvPicPr>
          <p:cNvPr id="4098" name="Picture 2" descr="C:\Documents and Settings\NTK\Desktop\To ho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471" y="2781300"/>
            <a:ext cx="3543300" cy="2362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96548"/>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92FEB2D-D21B-414D-A34B-C2034C8ED0DE}"/>
              </a:ext>
            </a:extLst>
          </p:cNvPr>
          <p:cNvGrpSpPr/>
          <p:nvPr/>
        </p:nvGrpSpPr>
        <p:grpSpPr>
          <a:xfrm>
            <a:off x="1106946" y="2792066"/>
            <a:ext cx="7515997" cy="1200329"/>
            <a:chOff x="942203" y="1174285"/>
            <a:chExt cx="7515997" cy="1200329"/>
          </a:xfrm>
        </p:grpSpPr>
        <p:sp>
          <p:nvSpPr>
            <p:cNvPr id="5" name="TextBox 4"/>
            <p:cNvSpPr txBox="1"/>
            <p:nvPr/>
          </p:nvSpPr>
          <p:spPr>
            <a:xfrm>
              <a:off x="1143000" y="1174285"/>
              <a:ext cx="7315200" cy="1200329"/>
            </a:xfrm>
            <a:prstGeom prst="rect">
              <a:avLst/>
            </a:prstGeom>
            <a:noFill/>
          </p:spPr>
          <p:txBody>
            <a:bodyPr wrap="square" rtlCol="0">
              <a:spAutoFit/>
            </a:bodyPr>
            <a:lstStyle/>
            <a:p>
              <a:pPr algn="just">
                <a:spcBef>
                  <a:spcPct val="50000"/>
                </a:spcBef>
              </a:pPr>
              <a:r>
                <a:rPr lang="en-GB" sz="2400" dirty="0">
                  <a:latin typeface="Arial" panose="020B0604020202020204" pitchFamily="34" charset="0"/>
                  <a:cs typeface="Arial" panose="020B0604020202020204" pitchFamily="34" charset="0"/>
                </a:rPr>
                <a:t>Qua </a:t>
              </a:r>
              <a:r>
                <a:rPr lang="en-GB" sz="2400" dirty="0" err="1">
                  <a:latin typeface="Arial" panose="020B0604020202020204" pitchFamily="34" charset="0"/>
                  <a:cs typeface="Arial" panose="020B0604020202020204" pitchFamily="34" charset="0"/>
                </a:rPr>
                <a:t>bài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cảnh</a:t>
              </a:r>
              <a:r>
                <a:rPr lang="en-GB" sz="2400" dirty="0">
                  <a:latin typeface="Arial" panose="020B0604020202020204" pitchFamily="34" charset="0"/>
                  <a:cs typeface="Arial" panose="020B0604020202020204" pitchFamily="34" charset="0"/>
                </a:rPr>
                <a:t> ở </a:t>
              </a:r>
              <a:r>
                <a:rPr lang="en-GB" sz="2400" dirty="0" err="1">
                  <a:latin typeface="Arial" panose="020B0604020202020204" pitchFamily="34" charset="0"/>
                  <a:cs typeface="Arial" panose="020B0604020202020204" pitchFamily="34" charset="0"/>
                </a:rPr>
                <a:t>làng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sẽ</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đẹp</a:t>
              </a:r>
              <a:r>
                <a:rPr lang="en-GB" sz="2400" dirty="0">
                  <a:latin typeface="Arial" panose="020B0604020202020204" pitchFamily="34" charset="0"/>
                  <a:cs typeface="Arial" panose="020B0604020202020204" pitchFamily="34" charset="0"/>
                </a:rPr>
                <a:t> ?</a:t>
              </a:r>
            </a:p>
          </p:txBody>
        </p:sp>
        <p:sp>
          <p:nvSpPr>
            <p:cNvPr id="4" name="Arrow: Chevron 3">
              <a:extLst>
                <a:ext uri="{FF2B5EF4-FFF2-40B4-BE49-F238E27FC236}">
                  <a16:creationId xmlns:a16="http://schemas.microsoft.com/office/drawing/2014/main" id="{779C4B2C-D6B4-4C81-9B54-C8260D42F82E}"/>
                </a:ext>
              </a:extLst>
            </p:cNvPr>
            <p:cNvSpPr/>
            <p:nvPr/>
          </p:nvSpPr>
          <p:spPr>
            <a:xfrm>
              <a:off x="942203" y="1288972"/>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14" name="Group 13">
            <a:extLst>
              <a:ext uri="{FF2B5EF4-FFF2-40B4-BE49-F238E27FC236}">
                <a16:creationId xmlns:a16="http://schemas.microsoft.com/office/drawing/2014/main" id="{728C551E-89EB-4E8B-9128-7CFE5B7682CB}"/>
              </a:ext>
            </a:extLst>
          </p:cNvPr>
          <p:cNvGrpSpPr/>
          <p:nvPr/>
        </p:nvGrpSpPr>
        <p:grpSpPr>
          <a:xfrm>
            <a:off x="1105916" y="4107082"/>
            <a:ext cx="6932167" cy="577850"/>
            <a:chOff x="941173" y="2630369"/>
            <a:chExt cx="6932167" cy="577850"/>
          </a:xfrm>
        </p:grpSpPr>
        <p:sp>
          <p:nvSpPr>
            <p:cNvPr id="6" name="TextBox 5">
              <a:extLst>
                <a:ext uri="{FF2B5EF4-FFF2-40B4-BE49-F238E27FC236}">
                  <a16:creationId xmlns:a16="http://schemas.microsoft.com/office/drawing/2014/main" id="{F2D26012-406C-4C17-885F-0B3B5BA7E65A}"/>
                </a:ext>
              </a:extLst>
            </p:cNvPr>
            <p:cNvSpPr txBox="1"/>
            <p:nvPr/>
          </p:nvSpPr>
          <p:spPr>
            <a:xfrm>
              <a:off x="1143000" y="2630369"/>
              <a:ext cx="673034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r>
                <a:rPr lang="en-US" dirty="0" err="1"/>
                <a:t>Bức</a:t>
              </a:r>
              <a:r>
                <a:rPr lang="en-US" dirty="0"/>
                <a:t> </a:t>
              </a:r>
              <a:r>
                <a:rPr lang="en-US" dirty="0" err="1"/>
                <a:t>tranh</a:t>
              </a:r>
              <a:r>
                <a:rPr lang="en-US" dirty="0"/>
                <a:t> </a:t>
              </a:r>
              <a:r>
                <a:rPr lang="en-US" dirty="0" err="1"/>
                <a:t>làng</a:t>
              </a:r>
              <a:r>
                <a:rPr lang="en-US" dirty="0"/>
                <a:t> </a:t>
              </a:r>
              <a:r>
                <a:rPr lang="en-US" dirty="0" err="1"/>
                <a:t>quê</a:t>
              </a:r>
              <a:r>
                <a:rPr lang="en-US" dirty="0"/>
                <a:t> </a:t>
              </a:r>
              <a:r>
                <a:rPr lang="en-US" dirty="0" err="1"/>
                <a:t>ngày</a:t>
              </a:r>
              <a:r>
                <a:rPr lang="en-US" dirty="0"/>
                <a:t> </a:t>
              </a:r>
              <a:r>
                <a:rPr lang="en-US" dirty="0" err="1"/>
                <a:t>mùa</a:t>
              </a:r>
              <a:r>
                <a:rPr lang="en-US" dirty="0"/>
                <a:t> </a:t>
              </a:r>
              <a:r>
                <a:rPr lang="en-US" dirty="0" err="1"/>
                <a:t>nói</a:t>
              </a:r>
              <a:r>
                <a:rPr lang="en-US" dirty="0"/>
                <a:t> </a:t>
              </a:r>
              <a:r>
                <a:rPr lang="en-US" dirty="0" err="1"/>
                <a:t>lên</a:t>
              </a:r>
              <a:r>
                <a:rPr lang="en-US" dirty="0"/>
                <a:t> </a:t>
              </a:r>
              <a:r>
                <a:rPr lang="en-US" dirty="0" err="1"/>
                <a:t>điều</a:t>
              </a:r>
              <a:r>
                <a:rPr lang="en-US" dirty="0"/>
                <a:t> </a:t>
              </a:r>
              <a:r>
                <a:rPr lang="en-US" dirty="0" err="1"/>
                <a:t>gì</a:t>
              </a:r>
              <a:r>
                <a:rPr lang="en-US" dirty="0"/>
                <a:t> ?</a:t>
              </a:r>
            </a:p>
          </p:txBody>
        </p:sp>
        <p:sp>
          <p:nvSpPr>
            <p:cNvPr id="8" name="Arrow: Chevron 7">
              <a:extLst>
                <a:ext uri="{FF2B5EF4-FFF2-40B4-BE49-F238E27FC236}">
                  <a16:creationId xmlns:a16="http://schemas.microsoft.com/office/drawing/2014/main" id="{A9228825-4F8C-4936-8950-A48AEF172ADB}"/>
                </a:ext>
              </a:extLst>
            </p:cNvPr>
            <p:cNvSpPr/>
            <p:nvPr/>
          </p:nvSpPr>
          <p:spPr>
            <a:xfrm>
              <a:off x="941173" y="2919294"/>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Tree>
    <p:extLst>
      <p:ext uri="{BB962C8B-B14F-4D97-AF65-F5344CB8AC3E}">
        <p14:creationId xmlns:p14="http://schemas.microsoft.com/office/powerpoint/2010/main" val="47949500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B2AD95-A0C3-5C78-5B5C-FE49F8E8046D}"/>
              </a:ext>
            </a:extLst>
          </p:cNvPr>
          <p:cNvSpPr/>
          <p:nvPr/>
        </p:nvSpPr>
        <p:spPr>
          <a:xfrm>
            <a:off x="-2172157" y="-34725"/>
            <a:ext cx="5149675" cy="5227375"/>
          </a:xfrm>
          <a:prstGeom prst="ellipse">
            <a:avLst/>
          </a:prstGeom>
          <a:blipFill>
            <a:blip r:embed="rId3"/>
            <a:srcRect/>
            <a:stretch>
              <a:fillRect l="-27225" t="-401" r="-7041" b="401"/>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lock Arc 5">
            <a:extLst>
              <a:ext uri="{FF2B5EF4-FFF2-40B4-BE49-F238E27FC236}">
                <a16:creationId xmlns:a16="http://schemas.microsoft.com/office/drawing/2014/main" id="{FC823787-5B4C-5062-0F2B-0F5DDA7A951D}"/>
              </a:ext>
            </a:extLst>
          </p:cNvPr>
          <p:cNvSpPr/>
          <p:nvPr/>
        </p:nvSpPr>
        <p:spPr>
          <a:xfrm>
            <a:off x="-2460735" y="-164657"/>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0E716283-1ADD-2C28-DE46-96D36ABE4469}"/>
              </a:ext>
            </a:extLst>
          </p:cNvPr>
          <p:cNvSpPr/>
          <p:nvPr/>
        </p:nvSpPr>
        <p:spPr>
          <a:xfrm>
            <a:off x="2698579" y="94615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8" name="Oval 7">
            <a:extLst>
              <a:ext uri="{FF2B5EF4-FFF2-40B4-BE49-F238E27FC236}">
                <a16:creationId xmlns:a16="http://schemas.microsoft.com/office/drawing/2014/main" id="{DF98D234-394F-9EE0-CBCD-A8485CF53E7B}"/>
              </a:ext>
            </a:extLst>
          </p:cNvPr>
          <p:cNvSpPr/>
          <p:nvPr/>
        </p:nvSpPr>
        <p:spPr>
          <a:xfrm>
            <a:off x="2190579" y="844550"/>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US"/>
          </a:p>
        </p:txBody>
      </p:sp>
      <p:sp>
        <p:nvSpPr>
          <p:cNvPr id="9" name="Freeform: Shape 8">
            <a:extLst>
              <a:ext uri="{FF2B5EF4-FFF2-40B4-BE49-F238E27FC236}">
                <a16:creationId xmlns:a16="http://schemas.microsoft.com/office/drawing/2014/main" id="{6991D12E-311A-5EAF-2754-AAA04B9417B1}"/>
              </a:ext>
            </a:extLst>
          </p:cNvPr>
          <p:cNvSpPr/>
          <p:nvPr/>
        </p:nvSpPr>
        <p:spPr>
          <a:xfrm>
            <a:off x="2994032" y="2165349"/>
            <a:ext cx="5180380" cy="812800"/>
          </a:xfrm>
          <a:custGeom>
            <a:avLst/>
            <a:gdLst>
              <a:gd name="connsiteX0" fmla="*/ 0 w 5180380"/>
              <a:gd name="connsiteY0" fmla="*/ 0 h 812800"/>
              <a:gd name="connsiteX1" fmla="*/ 5180380 w 5180380"/>
              <a:gd name="connsiteY1" fmla="*/ 0 h 812800"/>
              <a:gd name="connsiteX2" fmla="*/ 5180380 w 5180380"/>
              <a:gd name="connsiteY2" fmla="*/ 812800 h 812800"/>
              <a:gd name="connsiteX3" fmla="*/ 0 w 5180380"/>
              <a:gd name="connsiteY3" fmla="*/ 812800 h 812800"/>
              <a:gd name="connsiteX4" fmla="*/ 0 w 51803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812800">
                <a:moveTo>
                  <a:pt x="0" y="0"/>
                </a:moveTo>
                <a:lnTo>
                  <a:pt x="5180380" y="0"/>
                </a:lnTo>
                <a:lnTo>
                  <a:pt x="5180380"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10" name="Oval 9">
            <a:extLst>
              <a:ext uri="{FF2B5EF4-FFF2-40B4-BE49-F238E27FC236}">
                <a16:creationId xmlns:a16="http://schemas.microsoft.com/office/drawing/2014/main" id="{8DB60921-B247-2E9F-B42D-2D260FCC5F15}"/>
              </a:ext>
            </a:extLst>
          </p:cNvPr>
          <p:cNvSpPr/>
          <p:nvPr/>
        </p:nvSpPr>
        <p:spPr>
          <a:xfrm>
            <a:off x="2486032" y="2063749"/>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86F79575-D6E4-5ED0-9375-5E5AE48FA842}"/>
              </a:ext>
            </a:extLst>
          </p:cNvPr>
          <p:cNvSpPr/>
          <p:nvPr/>
        </p:nvSpPr>
        <p:spPr>
          <a:xfrm>
            <a:off x="2698579" y="338455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12" name="Oval 11">
            <a:extLst>
              <a:ext uri="{FF2B5EF4-FFF2-40B4-BE49-F238E27FC236}">
                <a16:creationId xmlns:a16="http://schemas.microsoft.com/office/drawing/2014/main" id="{0C7B5C52-5F38-C9DB-ABBB-2632443D28D1}"/>
              </a:ext>
            </a:extLst>
          </p:cNvPr>
          <p:cNvSpPr/>
          <p:nvPr/>
        </p:nvSpPr>
        <p:spPr>
          <a:xfrm>
            <a:off x="2190579" y="3282950"/>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FC66C3AC-2177-1BB0-97BE-0858AF02B01F}"/>
              </a:ext>
            </a:extLst>
          </p:cNvPr>
          <p:cNvSpPr txBox="1"/>
          <p:nvPr/>
        </p:nvSpPr>
        <p:spPr>
          <a:xfrm>
            <a:off x="3404496" y="946150"/>
            <a:ext cx="4769916" cy="830997"/>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Màu sắc bao trùm lên làng quê ngày mùa là màu vàng.</a:t>
            </a:r>
          </a:p>
        </p:txBody>
      </p:sp>
      <p:sp>
        <p:nvSpPr>
          <p:cNvPr id="14" name="TextBox 13">
            <a:extLst>
              <a:ext uri="{FF2B5EF4-FFF2-40B4-BE49-F238E27FC236}">
                <a16:creationId xmlns:a16="http://schemas.microsoft.com/office/drawing/2014/main" id="{6C873C9E-3D87-D4E6-0A81-171C12B76CEE}"/>
              </a:ext>
            </a:extLst>
          </p:cNvPr>
          <p:cNvSpPr txBox="1"/>
          <p:nvPr/>
        </p:nvSpPr>
        <p:spPr>
          <a:xfrm>
            <a:off x="2514600" y="1090814"/>
            <a:ext cx="457200" cy="523220"/>
          </a:xfrm>
          <a:prstGeom prst="rect">
            <a:avLst/>
          </a:prstGeom>
          <a:noFill/>
        </p:spPr>
        <p:txBody>
          <a:bodyPr wrap="square" rtlCol="0">
            <a:spAutoFit/>
          </a:bodyPr>
          <a:lstStyle/>
          <a:p>
            <a:r>
              <a:rPr lang="en-GB" sz="2800" b="1">
                <a:solidFill>
                  <a:srgbClr val="003399"/>
                </a:solidFill>
              </a:rPr>
              <a:t>1</a:t>
            </a:r>
            <a:endParaRPr lang="en-US" sz="2800" b="1">
              <a:solidFill>
                <a:srgbClr val="003399"/>
              </a:solidFill>
            </a:endParaRPr>
          </a:p>
        </p:txBody>
      </p:sp>
      <p:sp>
        <p:nvSpPr>
          <p:cNvPr id="15" name="TextBox 14">
            <a:extLst>
              <a:ext uri="{FF2B5EF4-FFF2-40B4-BE49-F238E27FC236}">
                <a16:creationId xmlns:a16="http://schemas.microsoft.com/office/drawing/2014/main" id="{69AB9500-9592-1E90-BFBF-65D6DC0C4D85}"/>
              </a:ext>
            </a:extLst>
          </p:cNvPr>
          <p:cNvSpPr txBox="1"/>
          <p:nvPr/>
        </p:nvSpPr>
        <p:spPr>
          <a:xfrm>
            <a:off x="2840449" y="2300796"/>
            <a:ext cx="457200" cy="523220"/>
          </a:xfrm>
          <a:prstGeom prst="rect">
            <a:avLst/>
          </a:prstGeom>
          <a:noFill/>
        </p:spPr>
        <p:txBody>
          <a:bodyPr wrap="square" rtlCol="0">
            <a:spAutoFit/>
          </a:bodyPr>
          <a:lstStyle/>
          <a:p>
            <a:r>
              <a:rPr lang="en-GB" sz="2800" b="1">
                <a:solidFill>
                  <a:srgbClr val="003399"/>
                </a:solidFill>
              </a:rPr>
              <a:t>2</a:t>
            </a:r>
            <a:endParaRPr lang="en-US" sz="2800" b="1">
              <a:solidFill>
                <a:srgbClr val="003399"/>
              </a:solidFill>
            </a:endParaRPr>
          </a:p>
        </p:txBody>
      </p:sp>
      <p:sp>
        <p:nvSpPr>
          <p:cNvPr id="16" name="TextBox 15">
            <a:extLst>
              <a:ext uri="{FF2B5EF4-FFF2-40B4-BE49-F238E27FC236}">
                <a16:creationId xmlns:a16="http://schemas.microsoft.com/office/drawing/2014/main" id="{A2162C58-79DD-B297-5C4C-4472CB5890C7}"/>
              </a:ext>
            </a:extLst>
          </p:cNvPr>
          <p:cNvSpPr txBox="1"/>
          <p:nvPr/>
        </p:nvSpPr>
        <p:spPr>
          <a:xfrm>
            <a:off x="2552148" y="3529340"/>
            <a:ext cx="457200" cy="523220"/>
          </a:xfrm>
          <a:prstGeom prst="rect">
            <a:avLst/>
          </a:prstGeom>
          <a:noFill/>
        </p:spPr>
        <p:txBody>
          <a:bodyPr wrap="square" rtlCol="0">
            <a:spAutoFit/>
          </a:bodyPr>
          <a:lstStyle/>
          <a:p>
            <a:r>
              <a:rPr lang="en-GB" sz="2800" b="1">
                <a:solidFill>
                  <a:srgbClr val="003399"/>
                </a:solidFill>
              </a:rPr>
              <a:t>3</a:t>
            </a:r>
            <a:endParaRPr lang="en-US" sz="2800" b="1">
              <a:solidFill>
                <a:srgbClr val="003399"/>
              </a:solidFill>
            </a:endParaRPr>
          </a:p>
        </p:txBody>
      </p:sp>
      <p:sp>
        <p:nvSpPr>
          <p:cNvPr id="18" name="TextBox 17">
            <a:extLst>
              <a:ext uri="{FF2B5EF4-FFF2-40B4-BE49-F238E27FC236}">
                <a16:creationId xmlns:a16="http://schemas.microsoft.com/office/drawing/2014/main" id="{20DE29E3-AF7C-3387-25CD-692201B0322D}"/>
              </a:ext>
            </a:extLst>
          </p:cNvPr>
          <p:cNvSpPr txBox="1"/>
          <p:nvPr/>
        </p:nvSpPr>
        <p:spPr>
          <a:xfrm>
            <a:off x="3416087" y="2165349"/>
            <a:ext cx="4769916" cy="1107996"/>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Những màu vàng cụ thể của cảnh vật trong bức tranh làng quê.</a:t>
            </a:r>
          </a:p>
          <a:p>
            <a:endParaRPr lang="en-US"/>
          </a:p>
        </p:txBody>
      </p:sp>
      <p:sp>
        <p:nvSpPr>
          <p:cNvPr id="19" name="TextBox 18">
            <a:extLst>
              <a:ext uri="{FF2B5EF4-FFF2-40B4-BE49-F238E27FC236}">
                <a16:creationId xmlns:a16="http://schemas.microsoft.com/office/drawing/2014/main" id="{45DACB89-BE82-2B6E-E9C3-7BAC7304DDF9}"/>
              </a:ext>
            </a:extLst>
          </p:cNvPr>
          <p:cNvSpPr txBox="1"/>
          <p:nvPr/>
        </p:nvSpPr>
        <p:spPr>
          <a:xfrm>
            <a:off x="3404496" y="3375451"/>
            <a:ext cx="5050212" cy="830997"/>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Thời tiết và con người làm cho bức tranh làng quê thêm đẹp.</a:t>
            </a:r>
          </a:p>
        </p:txBody>
      </p:sp>
    </p:spTree>
    <p:extLst>
      <p:ext uri="{BB962C8B-B14F-4D97-AF65-F5344CB8AC3E}">
        <p14:creationId xmlns:p14="http://schemas.microsoft.com/office/powerpoint/2010/main" val="273603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TK\Desktop\To ho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90448"/>
            <a:ext cx="2323171" cy="1905000"/>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2952750"/>
            <a:ext cx="2324100" cy="830997"/>
          </a:xfrm>
          <a:prstGeom prst="rect">
            <a:avLst/>
          </a:prstGeom>
          <a:noFill/>
        </p:spPr>
        <p:txBody>
          <a:bodyPr wrap="square" rtlCol="0">
            <a:spAutoFit/>
          </a:bodyPr>
          <a:lstStyle/>
          <a:p>
            <a:pPr algn="ctr"/>
            <a:r>
              <a:rPr lang="en-US" sz="2400" b="1" err="1">
                <a:solidFill>
                  <a:srgbClr val="FF0000"/>
                </a:solidFill>
                <a:latin typeface="HP001 Kieu 5H" pitchFamily="34" charset="0"/>
                <a:ea typeface="HP001 5Ha" pitchFamily="34" charset="-127"/>
                <a:cs typeface="Arial" pitchFamily="34" charset="0"/>
              </a:rPr>
              <a:t>Tô</a:t>
            </a:r>
            <a:r>
              <a:rPr lang="en-US" sz="2400" b="1">
                <a:solidFill>
                  <a:srgbClr val="FF0000"/>
                </a:solidFill>
                <a:latin typeface="HP001 Kieu 5H" pitchFamily="34" charset="0"/>
                <a:ea typeface="HP001 5Ha" pitchFamily="34" charset="-127"/>
                <a:cs typeface="Arial" pitchFamily="34" charset="0"/>
              </a:rPr>
              <a:t> Hoài</a:t>
            </a:r>
          </a:p>
          <a:p>
            <a:pPr algn="ctr"/>
            <a:r>
              <a:rPr lang="en-US" sz="2400" b="1">
                <a:solidFill>
                  <a:srgbClr val="FF0000"/>
                </a:solidFill>
                <a:latin typeface="HP001 Kieu 5H" pitchFamily="34" charset="0"/>
                <a:ea typeface="HP001 5Ha" pitchFamily="34" charset="-127"/>
                <a:cs typeface="Arial" pitchFamily="34" charset="0"/>
              </a:rPr>
              <a:t>(1920 - 2014)</a:t>
            </a:r>
            <a:endParaRPr lang="en-US" sz="2400" b="1" dirty="0">
              <a:solidFill>
                <a:srgbClr val="FF0000"/>
              </a:solidFill>
              <a:latin typeface="HP001 Kieu 5H" pitchFamily="34" charset="0"/>
              <a:ea typeface="HP001 5Ha" pitchFamily="34" charset="-127"/>
              <a:cs typeface="Arial" pitchFamily="34" charset="0"/>
            </a:endParaRPr>
          </a:p>
        </p:txBody>
      </p:sp>
      <p:sp>
        <p:nvSpPr>
          <p:cNvPr id="2" name="TextBox 1">
            <a:extLst>
              <a:ext uri="{FF2B5EF4-FFF2-40B4-BE49-F238E27FC236}">
                <a16:creationId xmlns:a16="http://schemas.microsoft.com/office/drawing/2014/main" id="{FFE7C48B-DA20-4466-B010-BC3526837C92}"/>
              </a:ext>
            </a:extLst>
          </p:cNvPr>
          <p:cNvSpPr txBox="1"/>
          <p:nvPr/>
        </p:nvSpPr>
        <p:spPr>
          <a:xfrm>
            <a:off x="953947" y="4019550"/>
            <a:ext cx="4800600" cy="505972"/>
          </a:xfrm>
          <a:prstGeom prst="rect">
            <a:avLst/>
          </a:prstGeom>
          <a:noFill/>
        </p:spPr>
        <p:txBody>
          <a:bodyPr wrap="square" rtlCol="0">
            <a:spAutoFit/>
          </a:bodyPr>
          <a:lstStyle/>
          <a:p>
            <a:pPr algn="ctr">
              <a:lnSpc>
                <a:spcPct val="120000"/>
              </a:lnSpc>
            </a:pPr>
            <a:r>
              <a:rPr lang="en-US" sz="2400" b="1" dirty="0">
                <a:solidFill>
                  <a:srgbClr val="0000CC"/>
                </a:solidFill>
                <a:latin typeface="HP001 Kieu 5H" pitchFamily="34" charset="0"/>
                <a:ea typeface="HP001 5Ha" pitchFamily="34" charset="-127"/>
                <a:cs typeface="Arial" pitchFamily="34" charset="0"/>
              </a:rPr>
              <a:t>Quang </a:t>
            </a:r>
            <a:r>
              <a:rPr lang="en-US" sz="2400" b="1" dirty="0" err="1">
                <a:solidFill>
                  <a:srgbClr val="0000CC"/>
                </a:solidFill>
                <a:latin typeface="HP001 Kieu 5H" pitchFamily="34" charset="0"/>
                <a:ea typeface="HP001 5Ha" pitchFamily="34" charset="-127"/>
                <a:cs typeface="Arial" pitchFamily="34" charset="0"/>
              </a:rPr>
              <a:t>cảnh</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làng</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mạc</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ngày</a:t>
            </a:r>
            <a:r>
              <a:rPr lang="en-US" sz="2400" b="1" dirty="0">
                <a:solidFill>
                  <a:srgbClr val="0000CC"/>
                </a:solidFill>
                <a:latin typeface="HP001 Kieu 5H" pitchFamily="34" charset="0"/>
                <a:ea typeface="HP001 5Ha" pitchFamily="34" charset="-127"/>
                <a:cs typeface="Arial" pitchFamily="34" charset="0"/>
              </a:rPr>
              <a:t> </a:t>
            </a:r>
            <a:r>
              <a:rPr lang="en-US" sz="2400" b="1" dirty="0" err="1">
                <a:solidFill>
                  <a:srgbClr val="0000CC"/>
                </a:solidFill>
                <a:latin typeface="HP001 Kieu 5H" pitchFamily="34" charset="0"/>
                <a:ea typeface="HP001 5Ha" pitchFamily="34" charset="-127"/>
                <a:cs typeface="Arial" pitchFamily="34" charset="0"/>
              </a:rPr>
              <a:t>mùa</a:t>
            </a:r>
            <a:r>
              <a:rPr lang="en-US" sz="2400" b="1" dirty="0">
                <a:solidFill>
                  <a:srgbClr val="0000CC"/>
                </a:solidFill>
                <a:latin typeface="HP001 Kieu 5H" pitchFamily="34" charset="0"/>
                <a:ea typeface="HP001 5Ha" pitchFamily="34" charset="-127"/>
                <a:cs typeface="Arial" pitchFamily="34" charset="0"/>
              </a:rPr>
              <a:t> </a:t>
            </a:r>
            <a:endParaRPr lang="en-US" sz="2400" b="1" dirty="0">
              <a:solidFill>
                <a:srgbClr val="FF0000"/>
              </a:solidFill>
              <a:latin typeface="HP001 Kieu 5H" pitchFamily="34" charset="0"/>
              <a:ea typeface="HP001 5Ha" pitchFamily="34" charset="-127"/>
              <a:cs typeface="Arial" pitchFamily="34" charset="0"/>
            </a:endParaRPr>
          </a:p>
        </p:txBody>
      </p:sp>
      <p:pic>
        <p:nvPicPr>
          <p:cNvPr id="3" name="Picture 2">
            <a:extLst>
              <a:ext uri="{FF2B5EF4-FFF2-40B4-BE49-F238E27FC236}">
                <a16:creationId xmlns:a16="http://schemas.microsoft.com/office/drawing/2014/main" id="{14364BD2-E8E9-41B1-B7C4-954096AE80C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2125" b="3399"/>
          <a:stretch/>
        </p:blipFill>
        <p:spPr>
          <a:xfrm>
            <a:off x="990600" y="550700"/>
            <a:ext cx="4934737" cy="3248741"/>
          </a:xfrm>
          <a:custGeom>
            <a:avLst/>
            <a:gdLst>
              <a:gd name="connsiteX0" fmla="*/ 0 w 6001537"/>
              <a:gd name="connsiteY0" fmla="*/ 0 h 3951060"/>
              <a:gd name="connsiteX1" fmla="*/ 4797577 w 6001537"/>
              <a:gd name="connsiteY1" fmla="*/ 0 h 3951060"/>
              <a:gd name="connsiteX2" fmla="*/ 6001537 w 6001537"/>
              <a:gd name="connsiteY2" fmla="*/ 3951060 h 3951060"/>
              <a:gd name="connsiteX3" fmla="*/ 0 w 6001537"/>
              <a:gd name="connsiteY3" fmla="*/ 3951060 h 3951060"/>
            </a:gdLst>
            <a:ahLst/>
            <a:cxnLst>
              <a:cxn ang="0">
                <a:pos x="connsiteX0" y="connsiteY0"/>
              </a:cxn>
              <a:cxn ang="0">
                <a:pos x="connsiteX1" y="connsiteY1"/>
              </a:cxn>
              <a:cxn ang="0">
                <a:pos x="connsiteX2" y="connsiteY2"/>
              </a:cxn>
              <a:cxn ang="0">
                <a:pos x="connsiteX3" y="connsiteY3"/>
              </a:cxn>
            </a:cxnLst>
            <a:rect l="l" t="t" r="r" b="b"/>
            <a:pathLst>
              <a:path w="6001537" h="3951060">
                <a:moveTo>
                  <a:pt x="0" y="0"/>
                </a:moveTo>
                <a:lnTo>
                  <a:pt x="4797577" y="0"/>
                </a:lnTo>
                <a:lnTo>
                  <a:pt x="6001537" y="3951060"/>
                </a:lnTo>
                <a:lnTo>
                  <a:pt x="0" y="3951060"/>
                </a:lnTo>
                <a:close/>
              </a:path>
            </a:pathLst>
          </a:cu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8476217"/>
      </p:ext>
    </p:extLst>
  </p:cSld>
  <p:clrMapOvr>
    <a:masterClrMapping/>
  </p:clrMapOvr>
  <p:transition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02C1-8E52-4EAF-BCF2-D2D3A0A1680A}"/>
              </a:ext>
            </a:extLst>
          </p:cNvPr>
          <p:cNvSpPr txBox="1"/>
          <p:nvPr/>
        </p:nvSpPr>
        <p:spPr>
          <a:xfrm>
            <a:off x="3581400" y="202908"/>
            <a:ext cx="1828800" cy="621773"/>
          </a:xfrm>
          <a:prstGeom prst="rect">
            <a:avLst/>
          </a:prstGeom>
          <a:noFill/>
        </p:spPr>
        <p:txBody>
          <a:bodyPr wrap="square" rtlCol="0">
            <a:spAutoFit/>
          </a:bodyPr>
          <a:lstStyle/>
          <a:p>
            <a:pPr algn="ctr">
              <a:lnSpc>
                <a:spcPct val="114000"/>
              </a:lnSpc>
            </a:pPr>
            <a:r>
              <a:rPr lang="en-US" sz="3200" b="1" err="1">
                <a:solidFill>
                  <a:srgbClr val="FF0000"/>
                </a:solidFill>
                <a:latin typeface="UTM Avo" pitchFamily="18" charset="0"/>
                <a:ea typeface="HP001 5Ha" pitchFamily="34" charset="-127"/>
                <a:cs typeface="Arial" pitchFamily="34" charset="0"/>
              </a:rPr>
              <a:t>Nội</a:t>
            </a:r>
            <a:r>
              <a:rPr lang="en-US" sz="3200" b="1">
                <a:solidFill>
                  <a:srgbClr val="FF0000"/>
                </a:solidFill>
                <a:latin typeface="UTM Avo" pitchFamily="18" charset="0"/>
                <a:ea typeface="HP001 5Ha" pitchFamily="34" charset="-127"/>
                <a:cs typeface="Arial" pitchFamily="34" charset="0"/>
              </a:rPr>
              <a:t> dung</a:t>
            </a:r>
            <a:endParaRPr lang="en-US" sz="3200" b="1" dirty="0">
              <a:solidFill>
                <a:srgbClr val="FF0000"/>
              </a:solidFill>
              <a:latin typeface="UTM Avo" pitchFamily="18" charset="0"/>
              <a:ea typeface="HP001 5Ha" pitchFamily="34" charset="-127"/>
              <a:cs typeface="Arial" pitchFamily="34" charset="0"/>
            </a:endParaRPr>
          </a:p>
        </p:txBody>
      </p:sp>
      <p:sp>
        <p:nvSpPr>
          <p:cNvPr id="7" name="TextBox 6">
            <a:extLst>
              <a:ext uri="{FF2B5EF4-FFF2-40B4-BE49-F238E27FC236}">
                <a16:creationId xmlns:a16="http://schemas.microsoft.com/office/drawing/2014/main" id="{31D141C3-9C00-4A36-B92B-F2E90B62846A}"/>
              </a:ext>
            </a:extLst>
          </p:cNvPr>
          <p:cNvSpPr txBox="1"/>
          <p:nvPr/>
        </p:nvSpPr>
        <p:spPr>
          <a:xfrm>
            <a:off x="1371600" y="1123950"/>
            <a:ext cx="7010399" cy="1200329"/>
          </a:xfrm>
          <a:prstGeom prst="rect">
            <a:avLst/>
          </a:prstGeom>
          <a:noFill/>
        </p:spPr>
        <p:txBody>
          <a:bodyPr wrap="square" rtlCol="0">
            <a:spAutoFit/>
          </a:bodyPr>
          <a:lstStyle/>
          <a:p>
            <a:pPr lvl="0" algn="just">
              <a:spcBef>
                <a:spcPct val="0"/>
              </a:spcBef>
              <a:defRPr/>
            </a:pPr>
            <a:r>
              <a:rPr lang="en-US" sz="2400" dirty="0" err="1">
                <a:solidFill>
                  <a:srgbClr val="4A9834"/>
                </a:solidFill>
                <a:latin typeface="Arial" panose="020B0604020202020204" pitchFamily="34" charset="0"/>
                <a:cs typeface="Arial" panose="020B0604020202020204" pitchFamily="34" charset="0"/>
              </a:rPr>
              <a:t>Bức</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tranh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làng</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quê</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vào</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ngày</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mùa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thật</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đẹp</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sinh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động</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và</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trù</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phú</a:t>
            </a:r>
            <a:r>
              <a:rPr lang="en-US" sz="2400" dirty="0">
                <a:solidFill>
                  <a:srgbClr val="4A9834"/>
                </a:solidFill>
                <a:latin typeface="Arial" panose="020B0604020202020204" pitchFamily="34" charset="0"/>
                <a:cs typeface="Arial" panose="020B0604020202020204" pitchFamily="34" charset="0"/>
              </a:rPr>
              <a:t>, qua </a:t>
            </a:r>
            <a:r>
              <a:rPr lang="en-US" sz="2400" dirty="0" err="1">
                <a:solidFill>
                  <a:srgbClr val="4A9834"/>
                </a:solidFill>
                <a:latin typeface="Arial" panose="020B0604020202020204" pitchFamily="34" charset="0"/>
                <a:cs typeface="Arial" panose="020B0604020202020204" pitchFamily="34" charset="0"/>
              </a:rPr>
              <a:t>đó</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thể</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hiện</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tình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yêu</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thiết</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của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tác</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giả</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đối</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với</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quê</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hương</a:t>
            </a:r>
            <a:r>
              <a:rPr lang="en-US" sz="2400" dirty="0">
                <a:solidFill>
                  <a:srgbClr val="4A9834"/>
                </a:solidFill>
                <a:latin typeface="Arial" panose="020B0604020202020204" pitchFamily="34" charset="0"/>
                <a:cs typeface="Arial" panose="020B0604020202020204" pitchFamily="34" charset="0"/>
              </a:rPr>
              <a:t>.</a:t>
            </a:r>
          </a:p>
        </p:txBody>
      </p:sp>
      <p:cxnSp>
        <p:nvCxnSpPr>
          <p:cNvPr id="2" name="直接连接符 42">
            <a:extLst>
              <a:ext uri="{FF2B5EF4-FFF2-40B4-BE49-F238E27FC236}">
                <a16:creationId xmlns:a16="http://schemas.microsoft.com/office/drawing/2014/main" id="{72211185-8683-D805-F6B0-27D1F5457DBE}"/>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028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967" y="257458"/>
            <a:ext cx="3646852"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t>Luyện</a:t>
            </a:r>
            <a:r>
              <a:rPr lang="en-US" dirty="0"/>
              <a:t> </a:t>
            </a:r>
            <a:r>
              <a:rPr lang="en-US" dirty="0" err="1"/>
              <a:t>đọc</a:t>
            </a:r>
            <a:r>
              <a:rPr lang="en-US" dirty="0"/>
              <a:t> </a:t>
            </a:r>
            <a:r>
              <a:rPr lang="en-US" dirty="0" err="1"/>
              <a:t>diễn</a:t>
            </a:r>
            <a:r>
              <a:rPr lang="en-US" dirty="0"/>
              <a:t> </a:t>
            </a:r>
            <a:r>
              <a:rPr lang="en-US" dirty="0" err="1"/>
              <a:t>cảm</a:t>
            </a:r>
            <a:endParaRPr lang="en-US" dirty="0"/>
          </a:p>
        </p:txBody>
      </p:sp>
      <p:sp>
        <p:nvSpPr>
          <p:cNvPr id="6" name="Rectangle 5">
            <a:extLst>
              <a:ext uri="{FF2B5EF4-FFF2-40B4-BE49-F238E27FC236}">
                <a16:creationId xmlns:a16="http://schemas.microsoft.com/office/drawing/2014/main" id="{2DE649AC-91CB-4340-9F6E-FBBAA91C2ED4}"/>
              </a:ext>
            </a:extLst>
          </p:cNvPr>
          <p:cNvSpPr/>
          <p:nvPr/>
        </p:nvSpPr>
        <p:spPr>
          <a:xfrm>
            <a:off x="1752600" y="1581150"/>
            <a:ext cx="6438900" cy="1200329"/>
          </a:xfrm>
          <a:prstGeom prst="rect">
            <a:avLst/>
          </a:prstGeom>
          <a:noFill/>
        </p:spPr>
        <p:txBody>
          <a:bodyPr wrap="square" rtlCol="0">
            <a:spAutoFit/>
          </a:bodyPr>
          <a:lstStyle/>
          <a:p>
            <a:r>
              <a:rPr lang="en-GB" sz="2400" i="1" dirty="0" err="1">
                <a:latin typeface="Arial" panose="020B0604020202020204" pitchFamily="34" charset="0"/>
                <a:cs typeface="Arial" panose="020B0604020202020204" pitchFamily="34" charset="0"/>
              </a:rPr>
              <a:t>Giọng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tả</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chậm</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rãi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dàn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trải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dịu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dàng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nhấn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giọng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những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từ</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ngữ</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tả</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những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màu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vàng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rất</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khác</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nhau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của</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cảnh</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vật</a:t>
            </a:r>
            <a:r>
              <a:rPr lang="en-GB" sz="2400" i="1" dirty="0">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150723" y="952302"/>
            <a:ext cx="6640727" cy="577850"/>
            <a:chOff x="1150723" y="1317525"/>
            <a:chExt cx="6640727" cy="577850"/>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dirty="0" err="1"/>
                <a:t>Dựa</a:t>
              </a:r>
              <a:r>
                <a:rPr lang="en-US" altLang="vi-VN" dirty="0"/>
                <a:t> </a:t>
              </a:r>
              <a:r>
                <a:rPr lang="en-US" altLang="vi-VN" dirty="0" err="1"/>
                <a:t>vào</a:t>
              </a:r>
              <a:r>
                <a:rPr lang="en-US" altLang="vi-VN" dirty="0"/>
                <a:t> </a:t>
              </a:r>
              <a:r>
                <a:rPr lang="en-US" altLang="vi-VN" dirty="0" err="1"/>
                <a:t>nội</a:t>
              </a:r>
              <a:r>
                <a:rPr lang="en-US" altLang="vi-VN" dirty="0"/>
                <a:t> dung </a:t>
              </a:r>
              <a:r>
                <a:rPr lang="en-US" altLang="vi-VN" dirty="0" err="1"/>
                <a:t>bài</a:t>
              </a:r>
              <a:r>
                <a:rPr lang="en-US" altLang="vi-VN" dirty="0"/>
                <a:t>, </a:t>
              </a:r>
              <a:r>
                <a:rPr lang="en-US" altLang="vi-VN" dirty="0" err="1"/>
                <a:t>nêu</a:t>
              </a:r>
              <a:r>
                <a:rPr lang="en-US" altLang="vi-VN" dirty="0"/>
                <a:t> </a:t>
              </a:r>
              <a:r>
                <a:rPr lang="en-US" altLang="vi-VN" dirty="0" err="1"/>
                <a:t>giọng</a:t>
              </a:r>
              <a:r>
                <a:rPr lang="en-US" altLang="vi-VN" dirty="0"/>
                <a:t> </a:t>
              </a:r>
              <a:r>
                <a:rPr lang="vi-VN" altLang="vi-VN" dirty="0"/>
                <a:t>đọc</a:t>
              </a:r>
              <a:r>
                <a:rPr lang="en-US" altLang="vi-VN" dirty="0"/>
                <a:t> </a:t>
              </a:r>
              <a:r>
                <a:rPr lang="en-US" altLang="vi-VN" dirty="0" err="1"/>
                <a:t>của</a:t>
              </a:r>
              <a:r>
                <a:rPr lang="en-US" altLang="vi-VN" dirty="0"/>
                <a:t> </a:t>
              </a:r>
              <a:r>
                <a:rPr lang="en-US" altLang="vi-VN" dirty="0" err="1"/>
                <a:t>bài</a:t>
              </a:r>
              <a:r>
                <a:rPr lang="en-US" altLang="vi-VN"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cxnSp>
        <p:nvCxnSpPr>
          <p:cNvPr id="3" name="直接连接符 42">
            <a:extLst>
              <a:ext uri="{FF2B5EF4-FFF2-40B4-BE49-F238E27FC236}">
                <a16:creationId xmlns:a16="http://schemas.microsoft.com/office/drawing/2014/main" id="{6C8FB17B-7666-A996-3C8B-552404EED239}"/>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56863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283" y="678924"/>
            <a:ext cx="7483434"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a:latin typeface="Arial" panose="020B0604020202020204" pitchFamily="34" charset="0"/>
                <a:cs typeface="Arial" panose="020B0604020202020204" pitchFamily="34" charset="0"/>
              </a:rPr>
              <a:t>u </a:t>
            </a:r>
            <a:r>
              <a:rPr lang="vi-VN" sz="2400" dirty="0">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héo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n</a:t>
            </a:r>
            <a:r>
              <a:rPr lang="vi-VN" sz="2400" dirty="0">
                <a:latin typeface="Arial" panose="020B0604020202020204" pitchFamily="34" charset="0"/>
                <a:cs typeface="Arial" panose="020B0604020202020204" pitchFamily="34" charset="0"/>
              </a:rPr>
              <a:t>ă</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t</a:t>
            </a:r>
            <a:r>
              <a:rPr lang="vi-VN" sz="2400" dirty="0">
                <a:latin typeface="Arial" panose="020B0604020202020204" pitchFamily="34" charset="0"/>
                <a:cs typeface="Arial" panose="020B0604020202020204" pitchFamily="34" charset="0"/>
              </a:rPr>
              <a:t>ươ</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Buồng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xoã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err="1">
                <a:latin typeface="Arial" panose="020B0604020202020204" pitchFamily="34" charset="0"/>
                <a:cs typeface="Arial" panose="020B0604020202020204" pitchFamily="34" charset="0"/>
              </a:rPr>
              <a:t>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v</a:t>
            </a:r>
            <a:r>
              <a:rPr lang="vi-VN" sz="2400" dirty="0">
                <a:latin typeface="Arial" panose="020B0604020202020204" pitchFamily="34" charset="0"/>
                <a:cs typeface="Arial" panose="020B0604020202020204" pitchFamily="34" charset="0"/>
              </a:rPr>
              <a:t>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đươ</a:t>
            </a:r>
            <a:r>
              <a:rPr lang="en-US" sz="2400" dirty="0" err="1">
                <a:latin typeface="Arial" panose="020B0604020202020204" pitchFamily="34" charset="0"/>
                <a:cs typeface="Arial" panose="020B0604020202020204" pitchFamily="34" charset="0"/>
              </a:rPr>
              <a:t>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đ</a:t>
            </a:r>
            <a:r>
              <a:rPr lang="en-US" sz="2400">
                <a:latin typeface="Arial" panose="020B0604020202020204" pitchFamily="34" charset="0"/>
                <a:cs typeface="Arial" panose="020B0604020202020204" pitchFamily="34" charset="0"/>
              </a:rPr>
              <a:t>u</a:t>
            </a:r>
            <a:r>
              <a:rPr lang="vi-VN" sz="2400">
                <a:latin typeface="Arial" panose="020B0604020202020204" pitchFamily="34" charset="0"/>
                <a:cs typeface="Arial" panose="020B0604020202020204" pitchFamily="34" charset="0"/>
              </a:rPr>
              <a:t>ô</a:t>
            </a:r>
            <a:r>
              <a:rPr lang="en-US" sz="240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xọng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D</a:t>
            </a:r>
            <a:r>
              <a:rPr lang="vi-VN" sz="2400" dirty="0">
                <a:latin typeface="Arial" panose="020B0604020202020204" pitchFamily="34" charset="0"/>
                <a:cs typeface="Arial" panose="020B0604020202020204" pitchFamily="34" charset="0"/>
              </a:rPr>
              <a:t>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sân</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giòn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chó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m</a:t>
            </a:r>
            <a:r>
              <a:rPr lang="vi-VN" sz="2400" dirty="0">
                <a:latin typeface="Arial" panose="020B0604020202020204" pitchFamily="34" charset="0"/>
                <a:cs typeface="Arial" panose="020B0604020202020204" pitchFamily="34" charset="0"/>
              </a:rPr>
              <a:t>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khe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ớt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60661819"/>
      </p:ext>
    </p:extLst>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283" y="678924"/>
            <a:ext cx="7483434"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mít</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a:latin typeface="Arial" panose="020B0604020202020204" pitchFamily="34" charset="0"/>
                <a:cs typeface="Arial" panose="020B0604020202020204" pitchFamily="34" charset="0"/>
              </a:rPr>
              <a:t>u </a:t>
            </a:r>
            <a:r>
              <a:rPr lang="vi-VN" sz="2400" dirty="0">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héo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n</a:t>
            </a:r>
            <a:r>
              <a:rPr lang="vi-VN" sz="2400" dirty="0">
                <a:latin typeface="Arial" panose="020B0604020202020204" pitchFamily="34" charset="0"/>
                <a:cs typeface="Arial" panose="020B0604020202020204" pitchFamily="34" charset="0"/>
              </a:rPr>
              <a:t>ă</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t</a:t>
            </a:r>
            <a:r>
              <a:rPr lang="vi-VN" sz="2400" dirty="0">
                <a:solidFill>
                  <a:srgbClr val="FF0000"/>
                </a:solidFill>
                <a:latin typeface="Arial" panose="020B0604020202020204" pitchFamily="34" charset="0"/>
                <a:cs typeface="Arial" panose="020B0604020202020204" pitchFamily="34" charset="0"/>
              </a:rPr>
              <a:t>ươ</a:t>
            </a:r>
            <a:r>
              <a:rPr lang="en-US" sz="2400" dirty="0">
                <a:solidFill>
                  <a:srgbClr val="FF0000"/>
                </a:solidFill>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chín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ối</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xoã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err="1">
                <a:latin typeface="Arial" panose="020B0604020202020204" pitchFamily="34" charset="0"/>
                <a:cs typeface="Arial" panose="020B0604020202020204" pitchFamily="34" charset="0"/>
              </a:rPr>
              <a:t>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v</a:t>
            </a:r>
            <a:r>
              <a:rPr lang="vi-VN" sz="2400" dirty="0">
                <a:latin typeface="Arial" panose="020B0604020202020204" pitchFamily="34" charset="0"/>
                <a:cs typeface="Arial" panose="020B0604020202020204" pitchFamily="34" charset="0"/>
              </a:rPr>
              <a:t>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đươ</a:t>
            </a:r>
            <a:r>
              <a:rPr lang="en-US" sz="2400" dirty="0" err="1">
                <a:latin typeface="Arial" panose="020B0604020202020204" pitchFamily="34" charset="0"/>
                <a:cs typeface="Arial" panose="020B0604020202020204" pitchFamily="34" charset="0"/>
              </a:rPr>
              <a:t>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đ</a:t>
            </a:r>
            <a:r>
              <a:rPr lang="en-US" sz="2400">
                <a:latin typeface="Arial" panose="020B0604020202020204" pitchFamily="34" charset="0"/>
                <a:cs typeface="Arial" panose="020B0604020202020204" pitchFamily="34" charset="0"/>
              </a:rPr>
              <a:t>u</a:t>
            </a:r>
            <a:r>
              <a:rPr lang="vi-VN" sz="2400">
                <a:latin typeface="Arial" panose="020B0604020202020204" pitchFamily="34" charset="0"/>
                <a:cs typeface="Arial" panose="020B0604020202020204" pitchFamily="34" charset="0"/>
              </a:rPr>
              <a:t>ô</a:t>
            </a:r>
            <a:r>
              <a:rPr lang="en-US" sz="240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mía</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xọng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D</a:t>
            </a:r>
            <a:r>
              <a:rPr lang="vi-VN" sz="2400" dirty="0">
                <a:latin typeface="Arial" panose="020B0604020202020204" pitchFamily="34" charset="0"/>
                <a:cs typeface="Arial" panose="020B0604020202020204" pitchFamily="34" charset="0"/>
              </a:rPr>
              <a:t>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sân</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thóc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giòn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chó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cũng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m</a:t>
            </a:r>
            <a:r>
              <a:rPr lang="vi-VN" sz="2400" dirty="0">
                <a:solidFill>
                  <a:srgbClr val="FF0000"/>
                </a:solidFill>
                <a:latin typeface="Arial" panose="020B0604020202020204" pitchFamily="34" charset="0"/>
                <a:cs typeface="Arial" panose="020B0604020202020204" pitchFamily="34" charset="0"/>
              </a:rPr>
              <a:t>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khe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ớt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410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Word"/>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1200150"/>
            <a:ext cx="5791200" cy="992579"/>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6000"/>
              <a:t>Thi đọc </a:t>
            </a:r>
            <a:r>
              <a:rPr lang="en-US" sz="6000" dirty="0" err="1"/>
              <a:t>diễn</a:t>
            </a:r>
            <a:r>
              <a:rPr lang="en-US" sz="6000" dirty="0"/>
              <a:t> </a:t>
            </a:r>
            <a:r>
              <a:rPr lang="en-US" sz="6000" dirty="0" err="1"/>
              <a:t>cảm</a:t>
            </a:r>
            <a:endParaRPr lang="en-US" sz="6000" dirty="0"/>
          </a:p>
        </p:txBody>
      </p:sp>
    </p:spTree>
    <p:extLst>
      <p:ext uri="{BB962C8B-B14F-4D97-AF65-F5344CB8AC3E}">
        <p14:creationId xmlns:p14="http://schemas.microsoft.com/office/powerpoint/2010/main" val="3792567630"/>
      </p:ext>
    </p:extLst>
  </p:cSld>
  <p:clrMapOvr>
    <a:masterClrMapping/>
  </p:clrMapOvr>
  <p:transition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2743200" y="198399"/>
            <a:ext cx="38862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a:t>Hoạt động tiếp nối</a:t>
            </a:r>
            <a:endParaRPr lang="en-US" dirty="0"/>
          </a:p>
        </p:txBody>
      </p:sp>
      <p:sp>
        <p:nvSpPr>
          <p:cNvPr id="5" name="Rectangle 4">
            <a:extLst>
              <a:ext uri="{FF2B5EF4-FFF2-40B4-BE49-F238E27FC236}">
                <a16:creationId xmlns:a16="http://schemas.microsoft.com/office/drawing/2014/main" id="{65A6549E-A66E-47D1-A7A2-742D3EF179B5}"/>
              </a:ext>
            </a:extLst>
          </p:cNvPr>
          <p:cNvSpPr/>
          <p:nvPr/>
        </p:nvSpPr>
        <p:spPr>
          <a:xfrm>
            <a:off x="2514600" y="1123950"/>
            <a:ext cx="5715000" cy="958660"/>
          </a:xfrm>
          <a:prstGeom prst="rect">
            <a:avLst/>
          </a:prstGeom>
        </p:spPr>
        <p:txBody>
          <a:bodyPr wrap="square">
            <a:spAutoFit/>
          </a:bodyPr>
          <a:lstStyle/>
          <a:p>
            <a:pPr algn="just">
              <a:lnSpc>
                <a:spcPct val="150000"/>
              </a:lnSpc>
            </a:pPr>
            <a:r>
              <a:rPr lang="en-US" sz="2000">
                <a:latin typeface="Arial" panose="020B0604020202020204" pitchFamily="34" charset="0"/>
                <a:cs typeface="Arial" panose="020B0604020202020204" pitchFamily="34" charset="0"/>
              </a:rPr>
              <a:t>Chuẩn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Nghìn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hiến</a:t>
            </a:r>
            <a:endParaRPr lang="en-US" sz="2000" dirty="0">
              <a:latin typeface="Arial" panose="020B0604020202020204" pitchFamily="34" charset="0"/>
              <a:cs typeface="Arial" panose="020B0604020202020204" pitchFamily="34" charset="0"/>
            </a:endParaRPr>
          </a:p>
          <a:p>
            <a:pPr algn="just">
              <a:lnSpc>
                <a:spcPct val="150000"/>
              </a:lnSpc>
            </a:pPr>
            <a:r>
              <a:rPr lang="en-US" sz="2000" dirty="0" err="1">
                <a:latin typeface="Arial" panose="020B0604020202020204" pitchFamily="34" charset="0"/>
                <a:cs typeface="Arial" panose="020B0604020202020204" pitchFamily="34" charset="0"/>
                <a:sym typeface="Wingdings"/>
              </a:rPr>
              <a:t>Tìm</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hiểu</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về</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Văn</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Miếu</a:t>
            </a:r>
            <a:r>
              <a:rPr lang="en-US" sz="2000" dirty="0">
                <a:latin typeface="Arial" panose="020B0604020202020204" pitchFamily="34" charset="0"/>
                <a:cs typeface="Arial" panose="020B0604020202020204" pitchFamily="34" charset="0"/>
                <a:sym typeface="Wingdings"/>
              </a:rPr>
              <a:t> – </a:t>
            </a:r>
            <a:r>
              <a:rPr lang="en-US" sz="2000" dirty="0" err="1">
                <a:latin typeface="Arial" panose="020B0604020202020204" pitchFamily="34" charset="0"/>
                <a:cs typeface="Arial" panose="020B0604020202020204" pitchFamily="34" charset="0"/>
                <a:sym typeface="Wingdings"/>
              </a:rPr>
              <a:t>Quốc</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Tử</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Giám</a:t>
            </a:r>
            <a:endParaRPr lang="en-US" sz="2000" dirty="0">
              <a:latin typeface="Arial" panose="020B0604020202020204" pitchFamily="34" charset="0"/>
              <a:cs typeface="Arial" panose="020B0604020202020204" pitchFamily="34" charset="0"/>
            </a:endParaRPr>
          </a:p>
        </p:txBody>
      </p:sp>
      <p:cxnSp>
        <p:nvCxnSpPr>
          <p:cNvPr id="3" name="直接连接符 42">
            <a:extLst>
              <a:ext uri="{FF2B5EF4-FFF2-40B4-BE49-F238E27FC236}">
                <a16:creationId xmlns:a16="http://schemas.microsoft.com/office/drawing/2014/main" id="{09E0D1BF-4EC7-0A7B-CE0B-7C62F94B2B11}"/>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724821"/>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1769269" y="1395377"/>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id="{8639A559-CC9B-45FE-A597-197C629AE5CF}"/>
              </a:ext>
            </a:extLst>
          </p:cNvPr>
          <p:cNvGrpSpPr/>
          <p:nvPr/>
        </p:nvGrpSpPr>
        <p:grpSpPr>
          <a:xfrm>
            <a:off x="940594" y="1195278"/>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119187" y="3124201"/>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id="{A11EF3B9-9966-41DB-ABB0-39B9A04E803C}"/>
              </a:ext>
            </a:extLst>
          </p:cNvPr>
          <p:cNvGrpSpPr/>
          <p:nvPr/>
        </p:nvGrpSpPr>
        <p:grpSpPr>
          <a:xfrm>
            <a:off x="6934200" y="2952750"/>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2895600" y="302753"/>
            <a:ext cx="3236527" cy="561692"/>
          </a:xfrm>
          <a:prstGeom prst="rect">
            <a:avLst/>
          </a:prstGeom>
          <a:noFill/>
        </p:spPr>
        <p:txBody>
          <a:bodyPr vert="horz" wrap="none" lIns="68580" tIns="34290" rIns="68580" bIns="34290" rtlCol="0" anchor="ctr">
            <a:spAutoFit/>
          </a:bodyPr>
          <a:lstStyle/>
          <a:p>
            <a:pPr algn="ctr">
              <a:spcBef>
                <a:spcPct val="0"/>
              </a:spcBef>
            </a:pPr>
            <a:r>
              <a:rPr lang="en-US"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2531269" y="1516910"/>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327547" y="3267002"/>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quê</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hương</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E115A-C390-ED0D-06E6-FE6CA883A91B}"/>
              </a:ext>
            </a:extLst>
          </p:cNvPr>
          <p:cNvSpPr txBox="1"/>
          <p:nvPr/>
        </p:nvSpPr>
        <p:spPr>
          <a:xfrm>
            <a:off x="152400" y="81025"/>
            <a:ext cx="8839200" cy="4801314"/>
          </a:xfrm>
          <a:prstGeom prst="rect">
            <a:avLst/>
          </a:prstGeom>
          <a:noFill/>
        </p:spPr>
        <p:txBody>
          <a:bodyPr wrap="square" rtlCol="0">
            <a:spAutoFit/>
          </a:bodyPr>
          <a:lstStyle/>
          <a:p>
            <a:pPr algn="ctr"/>
            <a:r>
              <a:rPr lang="vi-VN" sz="2000" b="1" i="0">
                <a:solidFill>
                  <a:srgbClr val="003399"/>
                </a:solidFill>
                <a:effectLst/>
                <a:latin typeface="inherit"/>
              </a:rPr>
              <a:t>Quang cảnh làng mạc ngày mùa</a:t>
            </a:r>
            <a:endParaRPr lang="vi-VN" sz="2000" b="0" i="0">
              <a:solidFill>
                <a:srgbClr val="003399"/>
              </a:solidFill>
              <a:effectLst/>
              <a:latin typeface="Arial" panose="020B0604020202020204" pitchFamily="34" charset="0"/>
            </a:endParaRPr>
          </a:p>
          <a:p>
            <a:pPr algn="just"/>
            <a:r>
              <a:rPr lang="en-GB">
                <a:solidFill>
                  <a:srgbClr val="003399"/>
                </a:solidFill>
                <a:latin typeface="Arial" panose="020B0604020202020204" pitchFamily="34" charset="0"/>
              </a:rPr>
              <a:t>      </a:t>
            </a:r>
            <a:r>
              <a:rPr lang="vi-VN" b="0" i="0">
                <a:solidFill>
                  <a:srgbClr val="003399"/>
                </a:solidFill>
                <a:effectLst/>
                <a:latin typeface="Arial" panose="020B0604020202020204" pitchFamily="34" charset="0"/>
              </a:rPr>
              <a:t>Mùa đông, giữa ngày mùa, làng quê toàn màu vàng, những màu vàng rất khác nhau.</a:t>
            </a:r>
          </a:p>
          <a:p>
            <a:pPr algn="just"/>
            <a:r>
              <a:rPr lang="en-GB" b="0" i="0">
                <a:solidFill>
                  <a:srgbClr val="003399"/>
                </a:solidFill>
                <a:effectLst/>
                <a:latin typeface="Arial" panose="020B0604020202020204" pitchFamily="34" charset="0"/>
              </a:rPr>
              <a:t>      </a:t>
            </a:r>
            <a:r>
              <a:rPr lang="vi-VN" b="0" i="0">
                <a:solidFill>
                  <a:srgbClr val="003399"/>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a:solidFill>
                  <a:srgbClr val="003399"/>
                </a:solidFill>
                <a:effectLst/>
                <a:latin typeface="Arial" panose="020B0604020202020204" pitchFamily="34" charset="0"/>
              </a:rPr>
              <a:t>a</a:t>
            </a:r>
            <a:r>
              <a:rPr lang="vi-VN" b="0" i="0">
                <a:solidFill>
                  <a:srgbClr val="003399"/>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phủ, đầm ấm lạ lùng. Không còn có cảm giác héo tàn, hanh hao lúc sắp bước vào mùa đông. Hơi thở của đất trời, mặt nước thơm thơm, nhè nhẹ.</a:t>
            </a:r>
            <a:r>
              <a:rPr lang="en-GB" b="0" i="0">
                <a:solidFill>
                  <a:srgbClr val="003399"/>
                </a:solidFill>
                <a:effectLst/>
                <a:latin typeface="Arial" panose="020B0604020202020204" pitchFamily="34" charset="0"/>
              </a:rPr>
              <a:t> </a:t>
            </a:r>
            <a:r>
              <a:rPr lang="vi-VN" b="0" i="0">
                <a:solidFill>
                  <a:srgbClr val="003399"/>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pic>
        <p:nvPicPr>
          <p:cNvPr id="3" name="quang canh lang...">
            <a:hlinkClick r:id="" action="ppaction://media"/>
            <a:extLst>
              <a:ext uri="{FF2B5EF4-FFF2-40B4-BE49-F238E27FC236}">
                <a16:creationId xmlns:a16="http://schemas.microsoft.com/office/drawing/2014/main" id="{7AAFF31A-38FF-0487-2A1B-91D85A7D58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89097"/>
            <a:ext cx="487363" cy="487363"/>
          </a:xfrm>
          <a:prstGeom prst="rect">
            <a:avLst/>
          </a:prstGeom>
        </p:spPr>
      </p:pic>
    </p:spTree>
    <p:extLst>
      <p:ext uri="{BB962C8B-B14F-4D97-AF65-F5344CB8AC3E}">
        <p14:creationId xmlns:p14="http://schemas.microsoft.com/office/powerpoint/2010/main" val="409558512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8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1981200" y="514350"/>
            <a:ext cx="7086600" cy="413896"/>
          </a:xfrm>
          <a:prstGeom prst="rect">
            <a:avLst/>
          </a:prstGeom>
          <a:noFill/>
        </p:spPr>
        <p:txBody>
          <a:bodyPr wrap="square" rtlCol="0">
            <a:spAutoFit/>
          </a:bodyPr>
          <a:lstStyle/>
          <a:p>
            <a:pPr>
              <a:lnSpc>
                <a:spcPct val="114000"/>
              </a:lnSpc>
            </a:pPr>
            <a:r>
              <a:rPr lang="en-US" sz="2000" dirty="0" err="1">
                <a:latin typeface="Arial" panose="020B0604020202020204" pitchFamily="34" charset="0"/>
                <a:ea typeface="Aachen" panose="02020500000000000000" pitchFamily="18" charset="0"/>
                <a:cs typeface="Arial" panose="020B0604020202020204" pitchFamily="34" charset="0"/>
              </a:rPr>
              <a:t>Bài</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văn</a:t>
            </a:r>
            <a:r>
              <a:rPr lang="en-US" sz="2000" dirty="0">
                <a:latin typeface="Arial" panose="020B0604020202020204" pitchFamily="34" charset="0"/>
                <a:ea typeface="Aachen" panose="02020500000000000000" pitchFamily="18" charset="0"/>
                <a:cs typeface="Arial" panose="020B0604020202020204" pitchFamily="34" charset="0"/>
              </a:rPr>
              <a:t> chia </a:t>
            </a:r>
            <a:r>
              <a:rPr lang="en-US" sz="2000" dirty="0" err="1">
                <a:latin typeface="Arial" panose="020B0604020202020204" pitchFamily="34" charset="0"/>
                <a:ea typeface="Aachen" panose="02020500000000000000" pitchFamily="18" charset="0"/>
                <a:cs typeface="Arial" panose="020B0604020202020204" pitchFamily="34" charset="0"/>
              </a:rPr>
              <a:t>làm</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mấy</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đoạn</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Đó</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là</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đoạn</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nào</a:t>
            </a:r>
            <a:r>
              <a:rPr lang="en-US" sz="2000" dirty="0">
                <a:latin typeface="Arial" panose="020B0604020202020204" pitchFamily="34" charset="0"/>
                <a:ea typeface="Aachen" panose="02020500000000000000" pitchFamily="18" charset="0"/>
                <a:cs typeface="Arial" panose="020B0604020202020204" pitchFamily="34" charset="0"/>
              </a:rPr>
              <a:t>?</a:t>
            </a:r>
          </a:p>
        </p:txBody>
      </p:sp>
      <p:sp>
        <p:nvSpPr>
          <p:cNvPr id="16" name="TextBox 15">
            <a:extLst>
              <a:ext uri="{FF2B5EF4-FFF2-40B4-BE49-F238E27FC236}">
                <a16:creationId xmlns:a16="http://schemas.microsoft.com/office/drawing/2014/main" id="{025B5B68-25FD-4915-9312-ED9B44CA0A35}"/>
              </a:ext>
            </a:extLst>
          </p:cNvPr>
          <p:cNvSpPr txBox="1"/>
          <p:nvPr/>
        </p:nvSpPr>
        <p:spPr>
          <a:xfrm>
            <a:off x="2514600" y="1047750"/>
            <a:ext cx="4954138" cy="1651158"/>
          </a:xfrm>
          <a:prstGeom prst="rect">
            <a:avLst/>
          </a:prstGeom>
          <a:noFill/>
        </p:spPr>
        <p:txBody>
          <a:bodyPr wrap="square" rtlCol="0">
            <a:spAutoFit/>
          </a:bodyPr>
          <a:lstStyle/>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1 : </a:t>
            </a:r>
            <a:r>
              <a:rPr lang="en-US" sz="2000" dirty="0" err="1">
                <a:latin typeface="Arial" panose="020B0604020202020204" pitchFamily="34" charset="0"/>
                <a:cs typeface="Arial" panose="020B0604020202020204" pitchFamily="34" charset="0"/>
              </a:rPr>
              <a:t>Câu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endParaRPr lang="en-US" sz="2000" dirty="0">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2 :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treo</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lơ</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lửng</a:t>
            </a:r>
            <a:r>
              <a:rPr lang="en-US" sz="2000" i="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3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đỏ</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chói</a:t>
            </a:r>
            <a:r>
              <a:rPr lang="en-US" sz="2000" i="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4 :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7518992"/>
      </p:ext>
    </p:extLst>
  </p:cSld>
  <p:clrMapOvr>
    <a:masterClrMapping/>
  </p:clrMapOvr>
  <p:transition spd="slow" advClick="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3086FB-7AC5-7DCC-1BE4-EE37352BAA8B}"/>
              </a:ext>
            </a:extLst>
          </p:cNvPr>
          <p:cNvSpPr txBox="1"/>
          <p:nvPr/>
        </p:nvSpPr>
        <p:spPr>
          <a:xfrm>
            <a:off x="152400" y="57150"/>
            <a:ext cx="8839200" cy="4801314"/>
          </a:xfrm>
          <a:prstGeom prst="rect">
            <a:avLst/>
          </a:prstGeom>
          <a:noFill/>
        </p:spPr>
        <p:txBody>
          <a:bodyPr wrap="square" rtlCol="0">
            <a:spAutoFit/>
          </a:bodyPr>
          <a:lstStyle/>
          <a:p>
            <a:pPr algn="ctr"/>
            <a:r>
              <a:rPr lang="vi-VN" sz="2000" b="1" i="0">
                <a:solidFill>
                  <a:srgbClr val="003399"/>
                </a:solidFill>
                <a:effectLst/>
                <a:latin typeface="inherit"/>
              </a:rPr>
              <a:t>Quang cảnh làng mạc ngày mùa</a:t>
            </a:r>
            <a:endParaRPr lang="vi-VN" sz="2000" b="0" i="0">
              <a:solidFill>
                <a:srgbClr val="003399"/>
              </a:solidFill>
              <a:effectLst/>
              <a:latin typeface="Arial" panose="020B0604020202020204" pitchFamily="34" charset="0"/>
            </a:endParaRPr>
          </a:p>
          <a:p>
            <a:pPr algn="just"/>
            <a:r>
              <a:rPr lang="en-GB">
                <a:solidFill>
                  <a:srgbClr val="003399"/>
                </a:solidFill>
                <a:latin typeface="Arial" panose="020B0604020202020204" pitchFamily="34" charset="0"/>
              </a:rPr>
              <a:t>      </a:t>
            </a:r>
            <a:r>
              <a:rPr lang="vi-VN" b="0" i="0">
                <a:solidFill>
                  <a:srgbClr val="003399"/>
                </a:solidFill>
                <a:effectLst/>
                <a:latin typeface="Arial" panose="020B0604020202020204" pitchFamily="34" charset="0"/>
              </a:rPr>
              <a:t>Mùa đông, giữa ngày mùa, làng quê toàn màu vàng, những màu vàng rất khác nhau.</a:t>
            </a:r>
          </a:p>
          <a:p>
            <a:pPr algn="just"/>
            <a:r>
              <a:rPr lang="en-GB" b="0" i="0">
                <a:solidFill>
                  <a:srgbClr val="003399"/>
                </a:solidFill>
                <a:effectLst/>
                <a:latin typeface="Arial" panose="020B0604020202020204" pitchFamily="34" charset="0"/>
              </a:rPr>
              <a:t>      </a:t>
            </a:r>
            <a:r>
              <a:rPr lang="vi-VN" b="0" i="0">
                <a:solidFill>
                  <a:srgbClr val="C00000"/>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a:solidFill>
                  <a:srgbClr val="C00000"/>
                </a:solidFill>
                <a:effectLst/>
                <a:latin typeface="Arial" panose="020B0604020202020204" pitchFamily="34" charset="0"/>
              </a:rPr>
              <a:t>a</a:t>
            </a:r>
            <a:r>
              <a:rPr lang="vi-VN" b="0" i="0">
                <a:solidFill>
                  <a:srgbClr val="C00000"/>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a:t>
            </a:r>
            <a:r>
              <a:rPr lang="vi-VN" b="0" i="0">
                <a:solidFill>
                  <a:srgbClr val="660066"/>
                </a:solidFill>
                <a:effectLst/>
                <a:latin typeface="Arial" panose="020B0604020202020204" pitchFamily="34" charset="0"/>
              </a:rPr>
              <a:t>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a:t>
            </a:r>
            <a:r>
              <a:rPr lang="vi-VN" b="0" i="0">
                <a:solidFill>
                  <a:srgbClr val="003399"/>
                </a:solidFill>
                <a:effectLst/>
                <a:latin typeface="Arial" panose="020B0604020202020204" pitchFamily="34" charset="0"/>
              </a:rPr>
              <a:t> </a:t>
            </a:r>
            <a:r>
              <a:rPr lang="vi-VN" b="0" i="0">
                <a:solidFill>
                  <a:srgbClr val="4A9834"/>
                </a:solidFill>
                <a:effectLst/>
                <a:latin typeface="Arial" panose="020B0604020202020204" pitchFamily="34" charset="0"/>
              </a:rPr>
              <a:t>Tất cả đượm một màu vàng trù phủ, đầm ấm lạ lùng. Không còn có cảm giác héo tàn, hanh hao lúc sắp bước vào mùa đông. Hơi thở của đất trời, mặt nước thơm thơm, nhè nhẹ.</a:t>
            </a:r>
            <a:r>
              <a:rPr lang="en-GB" b="0" i="0">
                <a:solidFill>
                  <a:srgbClr val="4A9834"/>
                </a:solidFill>
                <a:effectLst/>
                <a:latin typeface="Arial" panose="020B0604020202020204" pitchFamily="34" charset="0"/>
              </a:rPr>
              <a:t> </a:t>
            </a:r>
            <a:r>
              <a:rPr lang="vi-VN" b="0" i="0">
                <a:solidFill>
                  <a:srgbClr val="4A9834"/>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spTree>
    <p:extLst>
      <p:ext uri="{BB962C8B-B14F-4D97-AF65-F5344CB8AC3E}">
        <p14:creationId xmlns:p14="http://schemas.microsoft.com/office/powerpoint/2010/main" val="447202053"/>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E115A-C390-ED0D-06E6-FE6CA883A91B}"/>
              </a:ext>
            </a:extLst>
          </p:cNvPr>
          <p:cNvSpPr txBox="1"/>
          <p:nvPr/>
        </p:nvSpPr>
        <p:spPr>
          <a:xfrm>
            <a:off x="1257300" y="1612973"/>
            <a:ext cx="6629400" cy="1569660"/>
          </a:xfrm>
          <a:prstGeom prst="rect">
            <a:avLst/>
          </a:prstGeom>
          <a:noFill/>
        </p:spPr>
        <p:txBody>
          <a:bodyPr wrap="square" rtlCol="0">
            <a:spAutoFit/>
          </a:bodyPr>
          <a:lstStyle/>
          <a:p>
            <a:pPr algn="just"/>
            <a:r>
              <a:rPr lang="vi-VN" sz="2400" b="0" i="0">
                <a:solidFill>
                  <a:srgbClr val="003399"/>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sz="2400" b="0" i="0">
                <a:solidFill>
                  <a:srgbClr val="003399"/>
                </a:solidFill>
                <a:effectLst/>
                <a:latin typeface="Arial" panose="020B0604020202020204" pitchFamily="34" charset="0"/>
              </a:rPr>
              <a:t>a</a:t>
            </a:r>
            <a:r>
              <a:rPr lang="vi-VN" sz="2400" b="0" i="0">
                <a:solidFill>
                  <a:srgbClr val="003399"/>
                </a:solidFill>
                <a:effectLst/>
                <a:latin typeface="Arial" panose="020B0604020202020204" pitchFamily="34" charset="0"/>
              </a:rPr>
              <a:t> chín dưới đồng vàng xuộm lại. </a:t>
            </a:r>
            <a:endParaRPr lang="vi-VN" sz="2400" b="0" i="0">
              <a:solidFill>
                <a:srgbClr val="4A9834"/>
              </a:solidFill>
              <a:effectLst/>
              <a:latin typeface="Arial" panose="020B0604020202020204" pitchFamily="34" charset="0"/>
            </a:endParaRPr>
          </a:p>
        </p:txBody>
      </p:sp>
      <p:sp>
        <p:nvSpPr>
          <p:cNvPr id="3" name="TextBox 2">
            <a:extLst>
              <a:ext uri="{FF2B5EF4-FFF2-40B4-BE49-F238E27FC236}">
                <a16:creationId xmlns:a16="http://schemas.microsoft.com/office/drawing/2014/main" id="{D58940A2-58B2-F5C5-7199-9B0A0BEA309F}"/>
              </a:ext>
            </a:extLst>
          </p:cNvPr>
          <p:cNvSpPr txBox="1"/>
          <p:nvPr/>
        </p:nvSpPr>
        <p:spPr>
          <a:xfrm>
            <a:off x="2133600" y="418890"/>
            <a:ext cx="5562600" cy="461665"/>
          </a:xfrm>
          <a:prstGeom prst="rect">
            <a:avLst/>
          </a:prstGeom>
          <a:noFill/>
        </p:spPr>
        <p:txBody>
          <a:bodyPr wrap="square" rtlCol="0">
            <a:spAutoFit/>
          </a:bodyPr>
          <a:lstStyle/>
          <a:p>
            <a:r>
              <a:rPr lang="en-GB" sz="2400">
                <a:solidFill>
                  <a:srgbClr val="003399"/>
                </a:solidFill>
                <a:latin typeface="Arial" panose="020B0604020202020204" pitchFamily="34" charset="0"/>
              </a:rPr>
              <a:t>Nêu cách ngắt câu văn dài sau?</a:t>
            </a:r>
            <a:endParaRPr lang="en-US" sz="2400">
              <a:solidFill>
                <a:srgbClr val="003399"/>
              </a:solidFill>
              <a:latin typeface="Arial" panose="020B0604020202020204" pitchFamily="34" charset="0"/>
            </a:endParaRPr>
          </a:p>
        </p:txBody>
      </p:sp>
      <p:cxnSp>
        <p:nvCxnSpPr>
          <p:cNvPr id="4" name="Straight Connector 3">
            <a:extLst>
              <a:ext uri="{FF2B5EF4-FFF2-40B4-BE49-F238E27FC236}">
                <a16:creationId xmlns:a16="http://schemas.microsoft.com/office/drawing/2014/main" id="{5A6D1A09-76B5-2CD0-6073-EEE9172DA091}"/>
              </a:ext>
            </a:extLst>
          </p:cNvPr>
          <p:cNvCxnSpPr/>
          <p:nvPr/>
        </p:nvCxnSpPr>
        <p:spPr>
          <a:xfrm flipH="1">
            <a:off x="6617823" y="1628328"/>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CEB2800-A9C5-A69B-9292-59995620193A}"/>
              </a:ext>
            </a:extLst>
          </p:cNvPr>
          <p:cNvCxnSpPr/>
          <p:nvPr/>
        </p:nvCxnSpPr>
        <p:spPr>
          <a:xfrm flipH="1">
            <a:off x="3505200" y="2028541"/>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45D066-D5BA-E462-E746-BAA94E491420}"/>
              </a:ext>
            </a:extLst>
          </p:cNvPr>
          <p:cNvCxnSpPr/>
          <p:nvPr/>
        </p:nvCxnSpPr>
        <p:spPr>
          <a:xfrm flipH="1">
            <a:off x="5874150" y="1977660"/>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FA3E7A-E4ED-B32F-8DC8-44AEE004E573}"/>
              </a:ext>
            </a:extLst>
          </p:cNvPr>
          <p:cNvCxnSpPr/>
          <p:nvPr/>
        </p:nvCxnSpPr>
        <p:spPr>
          <a:xfrm flipH="1">
            <a:off x="5923825" y="2397803"/>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42">
            <a:extLst>
              <a:ext uri="{FF2B5EF4-FFF2-40B4-BE49-F238E27FC236}">
                <a16:creationId xmlns:a16="http://schemas.microsoft.com/office/drawing/2014/main" id="{7EF251DB-38FD-FB22-561F-D733BC3DAFF8}"/>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046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Wor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91636-9152-E966-64CF-224A489B60BE}"/>
              </a:ext>
            </a:extLst>
          </p:cNvPr>
          <p:cNvSpPr txBox="1"/>
          <p:nvPr/>
        </p:nvSpPr>
        <p:spPr>
          <a:xfrm>
            <a:off x="152400" y="57150"/>
            <a:ext cx="8839200" cy="4801314"/>
          </a:xfrm>
          <a:prstGeom prst="rect">
            <a:avLst/>
          </a:prstGeom>
          <a:noFill/>
        </p:spPr>
        <p:txBody>
          <a:bodyPr wrap="square" rtlCol="0">
            <a:spAutoFit/>
          </a:bodyPr>
          <a:lstStyle/>
          <a:p>
            <a:pPr algn="ctr"/>
            <a:r>
              <a:rPr lang="vi-VN" sz="2000" b="1" i="0">
                <a:solidFill>
                  <a:srgbClr val="003399"/>
                </a:solidFill>
                <a:effectLst/>
                <a:latin typeface="inherit"/>
              </a:rPr>
              <a:t>Quang cảnh làng mạc ngày mùa</a:t>
            </a:r>
            <a:endParaRPr lang="vi-VN" sz="2000" b="0" i="0">
              <a:solidFill>
                <a:srgbClr val="003399"/>
              </a:solidFill>
              <a:effectLst/>
              <a:latin typeface="Arial" panose="020B0604020202020204" pitchFamily="34" charset="0"/>
            </a:endParaRPr>
          </a:p>
          <a:p>
            <a:pPr algn="just"/>
            <a:r>
              <a:rPr lang="en-GB">
                <a:solidFill>
                  <a:srgbClr val="003399"/>
                </a:solidFill>
                <a:latin typeface="Arial" panose="020B0604020202020204" pitchFamily="34" charset="0"/>
              </a:rPr>
              <a:t>      </a:t>
            </a:r>
            <a:r>
              <a:rPr lang="vi-VN" b="0" i="0">
                <a:solidFill>
                  <a:srgbClr val="003399"/>
                </a:solidFill>
                <a:effectLst/>
                <a:latin typeface="Arial" panose="020B0604020202020204" pitchFamily="34" charset="0"/>
              </a:rPr>
              <a:t>Mùa đông, giữa ngày mùa, làng quê toàn màu vàng, những màu vàng rất khác nhau.</a:t>
            </a:r>
          </a:p>
          <a:p>
            <a:pPr algn="just"/>
            <a:r>
              <a:rPr lang="en-GB" b="0" i="0">
                <a:solidFill>
                  <a:srgbClr val="003399"/>
                </a:solidFill>
                <a:effectLst/>
                <a:latin typeface="Arial" panose="020B0604020202020204" pitchFamily="34" charset="0"/>
              </a:rPr>
              <a:t>      </a:t>
            </a:r>
            <a:r>
              <a:rPr lang="vi-VN" b="0" i="0">
                <a:solidFill>
                  <a:srgbClr val="C00000"/>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a:solidFill>
                  <a:srgbClr val="C00000"/>
                </a:solidFill>
                <a:effectLst/>
                <a:latin typeface="Arial" panose="020B0604020202020204" pitchFamily="34" charset="0"/>
              </a:rPr>
              <a:t>a</a:t>
            </a:r>
            <a:r>
              <a:rPr lang="vi-VN" b="0" i="0">
                <a:solidFill>
                  <a:srgbClr val="C00000"/>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a:t>
            </a:r>
            <a:r>
              <a:rPr lang="vi-VN" b="0" i="0">
                <a:solidFill>
                  <a:srgbClr val="660066"/>
                </a:solidFill>
                <a:effectLst/>
                <a:latin typeface="Arial" panose="020B0604020202020204" pitchFamily="34" charset="0"/>
              </a:rPr>
              <a:t>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a:t>
            </a:r>
            <a:r>
              <a:rPr lang="vi-VN" b="0" i="0">
                <a:solidFill>
                  <a:srgbClr val="003399"/>
                </a:solidFill>
                <a:effectLst/>
                <a:latin typeface="Arial" panose="020B0604020202020204" pitchFamily="34" charset="0"/>
              </a:rPr>
              <a:t> </a:t>
            </a:r>
            <a:r>
              <a:rPr lang="vi-VN" b="0" i="0">
                <a:solidFill>
                  <a:srgbClr val="4A9834"/>
                </a:solidFill>
                <a:effectLst/>
                <a:latin typeface="Arial" panose="020B0604020202020204" pitchFamily="34" charset="0"/>
              </a:rPr>
              <a:t>Tất cả đượm một màu vàng trù phủ, đầm ấm lạ lùng. Không còn có cảm giác héo tàn, hanh hao lúc sắp bước vào mùa đông. Hơi thở của đất trời, mặt nước thơm thơm, nhè nhẹ.</a:t>
            </a:r>
            <a:r>
              <a:rPr lang="en-GB" b="0" i="0">
                <a:solidFill>
                  <a:srgbClr val="4A9834"/>
                </a:solidFill>
                <a:effectLst/>
                <a:latin typeface="Arial" panose="020B0604020202020204" pitchFamily="34" charset="0"/>
              </a:rPr>
              <a:t> </a:t>
            </a:r>
            <a:r>
              <a:rPr lang="vi-VN" b="0" i="0">
                <a:solidFill>
                  <a:srgbClr val="4A9834"/>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spTree>
    <p:extLst>
      <p:ext uri="{BB962C8B-B14F-4D97-AF65-F5344CB8AC3E}">
        <p14:creationId xmlns:p14="http://schemas.microsoft.com/office/powerpoint/2010/main" val="2169212999"/>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E023E-FC0A-E6B7-CD29-3304763E2798}"/>
              </a:ext>
            </a:extLst>
          </p:cNvPr>
          <p:cNvSpPr txBox="1"/>
          <p:nvPr/>
        </p:nvSpPr>
        <p:spPr>
          <a:xfrm>
            <a:off x="2532497" y="3583454"/>
            <a:ext cx="4419600" cy="830997"/>
          </a:xfrm>
          <a:prstGeom prst="rect">
            <a:avLst/>
          </a:prstGeom>
          <a:noFill/>
        </p:spPr>
        <p:txBody>
          <a:bodyPr wrap="square" rtlCol="0">
            <a:spAutoFit/>
          </a:bodyPr>
          <a:lstStyle/>
          <a:p>
            <a:r>
              <a:rPr lang="en-US" sz="2400" dirty="0" err="1">
                <a:solidFill>
                  <a:srgbClr val="003399"/>
                </a:solidFill>
                <a:latin typeface="Arial" panose="020B0604020202020204" pitchFamily="34" charset="0"/>
                <a:cs typeface="Arial" panose="020B0604020202020204" pitchFamily="34" charset="0"/>
              </a:rPr>
              <a:t>Đọc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thầm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đoạn</a:t>
            </a:r>
            <a:r>
              <a:rPr lang="en-US" sz="2400" dirty="0">
                <a:solidFill>
                  <a:srgbClr val="003399"/>
                </a:solidFill>
                <a:latin typeface="Arial" panose="020B0604020202020204" pitchFamily="34" charset="0"/>
                <a:cs typeface="Arial" panose="020B0604020202020204" pitchFamily="34" charset="0"/>
              </a:rPr>
              <a:t> 1 </a:t>
            </a:r>
            <a:r>
              <a:rPr lang="en-US" sz="2400" dirty="0" err="1">
                <a:solidFill>
                  <a:srgbClr val="003399"/>
                </a:solidFill>
                <a:latin typeface="Arial" panose="020B0604020202020204" pitchFamily="34" charset="0"/>
                <a:cs typeface="Arial" panose="020B0604020202020204" pitchFamily="34" charset="0"/>
              </a:rPr>
              <a:t>em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hãy</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cho</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biết</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tác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giả</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giới</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thiệu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điều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gì</a:t>
            </a:r>
            <a:r>
              <a:rPr lang="en-US" sz="2400"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6AF43382-C9DA-B5C6-05D9-F7943A9705C4}"/>
              </a:ext>
            </a:extLst>
          </p:cNvPr>
          <p:cNvSpPr txBox="1"/>
          <p:nvPr/>
        </p:nvSpPr>
        <p:spPr>
          <a:xfrm>
            <a:off x="1983590" y="2752762"/>
            <a:ext cx="6553200" cy="1200329"/>
          </a:xfrm>
          <a:prstGeom prst="rect">
            <a:avLst/>
          </a:prstGeom>
          <a:noFill/>
        </p:spPr>
        <p:txBody>
          <a:bodyPr wrap="square" rtlCol="0">
            <a:spAutoFit/>
          </a:bodyPr>
          <a:lstStyle/>
          <a:p>
            <a:r>
              <a:rPr lang="vi-VN" sz="2400" b="0" i="0">
                <a:solidFill>
                  <a:srgbClr val="003399"/>
                </a:solidFill>
                <a:effectLst/>
                <a:latin typeface="Arial" panose="020B0604020202020204" pitchFamily="34" charset="0"/>
              </a:rPr>
              <a:t>Mùa đông, giữa ngày mùa, làng quê toàn màu vàng, những màu vàng rất khác nhau.</a:t>
            </a:r>
          </a:p>
          <a:p>
            <a:endParaRPr lang="en-US" sz="2400">
              <a:solidFill>
                <a:srgbClr val="003399"/>
              </a:solidFill>
            </a:endParaRPr>
          </a:p>
        </p:txBody>
      </p:sp>
      <p:sp>
        <p:nvSpPr>
          <p:cNvPr id="6" name="TextBox 5">
            <a:extLst>
              <a:ext uri="{FF2B5EF4-FFF2-40B4-BE49-F238E27FC236}">
                <a16:creationId xmlns:a16="http://schemas.microsoft.com/office/drawing/2014/main" id="{5AF162E0-B267-C830-F6BA-FBD16E45683A}"/>
              </a:ext>
            </a:extLst>
          </p:cNvPr>
          <p:cNvSpPr txBox="1"/>
          <p:nvPr/>
        </p:nvSpPr>
        <p:spPr>
          <a:xfrm>
            <a:off x="688190" y="2790621"/>
            <a:ext cx="1278038" cy="461665"/>
          </a:xfrm>
          <a:prstGeom prst="rect">
            <a:avLst/>
          </a:prstGeom>
          <a:noFill/>
        </p:spPr>
        <p:txBody>
          <a:bodyPr wrap="square" rtlCol="0">
            <a:spAutoFit/>
          </a:bodyPr>
          <a:lstStyle/>
          <a:p>
            <a:pPr algn="ctr"/>
            <a:r>
              <a:rPr lang="en-GB" sz="2400" b="1">
                <a:solidFill>
                  <a:srgbClr val="003399"/>
                </a:solidFill>
              </a:rPr>
              <a:t>Đoạn 1: </a:t>
            </a:r>
            <a:endParaRPr lang="en-US" sz="2400" b="1">
              <a:solidFill>
                <a:srgbClr val="003399"/>
              </a:solidFill>
            </a:endParaRPr>
          </a:p>
        </p:txBody>
      </p:sp>
      <p:sp>
        <p:nvSpPr>
          <p:cNvPr id="7" name="TextBox 6">
            <a:extLst>
              <a:ext uri="{FF2B5EF4-FFF2-40B4-BE49-F238E27FC236}">
                <a16:creationId xmlns:a16="http://schemas.microsoft.com/office/drawing/2014/main" id="{CE754E69-C795-0F62-0562-F7E771A72E95}"/>
              </a:ext>
            </a:extLst>
          </p:cNvPr>
          <p:cNvSpPr txBox="1"/>
          <p:nvPr/>
        </p:nvSpPr>
        <p:spPr>
          <a:xfrm>
            <a:off x="3561701" y="4552950"/>
            <a:ext cx="2508814" cy="461665"/>
          </a:xfrm>
          <a:prstGeom prst="rect">
            <a:avLst/>
          </a:prstGeom>
          <a:noFill/>
        </p:spPr>
        <p:txBody>
          <a:bodyPr wrap="square" rtlCol="0">
            <a:spAutoFit/>
          </a:bodyPr>
          <a:lstStyle/>
          <a:p>
            <a:r>
              <a:rPr lang="en-US" sz="2400">
                <a:solidFill>
                  <a:srgbClr val="003399"/>
                </a:solidFill>
                <a:latin typeface="Arial" panose="020B0604020202020204" pitchFamily="34" charset="0"/>
                <a:cs typeface="Arial" panose="020B0604020202020204" pitchFamily="34" charset="0"/>
              </a:rPr>
              <a:t>Nêu ý đoạn 1?</a:t>
            </a:r>
            <a:endParaRPr lang="en-US" sz="2400" dirty="0">
              <a:solidFill>
                <a:srgbClr val="003399"/>
              </a:solidFill>
              <a:latin typeface="Arial" panose="020B0604020202020204" pitchFamily="34" charset="0"/>
              <a:cs typeface="Arial" panose="020B0604020202020204" pitchFamily="34" charset="0"/>
            </a:endParaRPr>
          </a:p>
        </p:txBody>
      </p:sp>
      <p:sp>
        <p:nvSpPr>
          <p:cNvPr id="8" name="TextBox 7">
            <a:hlinkClick r:id="rId3" action="ppaction://hlinksldjump"/>
            <a:extLst>
              <a:ext uri="{FF2B5EF4-FFF2-40B4-BE49-F238E27FC236}">
                <a16:creationId xmlns:a16="http://schemas.microsoft.com/office/drawing/2014/main" id="{5A2BE4E5-370F-FE2D-4FDD-EC2DEA2C7043}"/>
              </a:ext>
            </a:extLst>
          </p:cNvPr>
          <p:cNvSpPr txBox="1"/>
          <p:nvPr/>
        </p:nvSpPr>
        <p:spPr>
          <a:xfrm>
            <a:off x="1996708" y="3728174"/>
            <a:ext cx="5638800" cy="1055608"/>
          </a:xfrm>
          <a:prstGeom prst="roundRect">
            <a:avLst/>
          </a:prstGeom>
          <a:noFill/>
          <a:ln>
            <a:solidFill>
              <a:srgbClr val="003399"/>
            </a:solidFill>
            <a:prstDash val="dash"/>
          </a:ln>
        </p:spPr>
        <p:txBody>
          <a:bodyPr wrap="square" rtlCol="0">
            <a:spAutoFit/>
          </a:bodyPr>
          <a:lstStyle/>
          <a:p>
            <a:pPr algn="ctr"/>
            <a:r>
              <a:rPr lang="en-US" sz="2800" dirty="0">
                <a:solidFill>
                  <a:srgbClr val="003399"/>
                </a:solidFill>
                <a:ea typeface="HP001 5Ha" pitchFamily="34" charset="-127"/>
                <a:cs typeface="Arial" pitchFamily="34" charset="0"/>
              </a:rPr>
              <a:t>Ý 1: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sắc</a:t>
            </a:r>
            <a:r>
              <a:rPr lang="en-US" sz="2800" dirty="0">
                <a:solidFill>
                  <a:srgbClr val="003399"/>
                </a:solidFill>
                <a:ea typeface="HP001 5Ha" pitchFamily="34" charset="-127"/>
                <a:cs typeface="Arial" pitchFamily="34" charset="0"/>
              </a:rPr>
              <a:t> bao </a:t>
            </a:r>
            <a:r>
              <a:rPr lang="en-US" sz="2800" dirty="0" err="1">
                <a:solidFill>
                  <a:srgbClr val="003399"/>
                </a:solidFill>
                <a:ea typeface="HP001 5Ha" pitchFamily="34" charset="-127"/>
                <a:cs typeface="Arial" pitchFamily="34" charset="0"/>
              </a:rPr>
              <a:t>trùm</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lên</a:t>
            </a:r>
            <a:r>
              <a:rPr lang="en-US" sz="2800" dirty="0">
                <a:solidFill>
                  <a:srgbClr val="003399"/>
                </a:solidFill>
                <a:ea typeface="HP001 5Ha" pitchFamily="34" charset="-127"/>
                <a:cs typeface="Arial" pitchFamily="34" charset="0"/>
              </a:rPr>
              <a:t> </a:t>
            </a:r>
            <a:r>
              <a:rPr lang="en-US" sz="2800" err="1">
                <a:solidFill>
                  <a:srgbClr val="003399"/>
                </a:solidFill>
                <a:ea typeface="HP001 5Ha" pitchFamily="34" charset="-127"/>
                <a:cs typeface="Arial" pitchFamily="34" charset="0"/>
              </a:rPr>
              <a:t>làng</a:t>
            </a:r>
            <a:r>
              <a:rPr lang="en-US" sz="2800">
                <a:solidFill>
                  <a:srgbClr val="003399"/>
                </a:solidFill>
                <a:ea typeface="HP001 5Ha" pitchFamily="34" charset="-127"/>
                <a:cs typeface="Arial" pitchFamily="34" charset="0"/>
              </a:rPr>
              <a:t> quê ngày </a:t>
            </a:r>
            <a:r>
              <a:rPr lang="en-US" sz="2800" dirty="0" err="1">
                <a:solidFill>
                  <a:srgbClr val="003399"/>
                </a:solidFill>
                <a:ea typeface="HP001 5Ha" pitchFamily="34" charset="-127"/>
                <a:cs typeface="Arial" pitchFamily="34" charset="0"/>
              </a:rPr>
              <a:t>mùa</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là</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vàng</a:t>
            </a:r>
            <a:r>
              <a:rPr lang="en-US" sz="2800" dirty="0">
                <a:solidFill>
                  <a:srgbClr val="003399"/>
                </a:solidFill>
                <a:ea typeface="HP001 5Ha" pitchFamily="34" charset="-127"/>
                <a:cs typeface="Arial" pitchFamily="34" charset="0"/>
              </a:rPr>
              <a:t>.</a:t>
            </a:r>
          </a:p>
        </p:txBody>
      </p:sp>
      <p:sp>
        <p:nvSpPr>
          <p:cNvPr id="10" name="Rectangle 9">
            <a:extLst>
              <a:ext uri="{FF2B5EF4-FFF2-40B4-BE49-F238E27FC236}">
                <a16:creationId xmlns:a16="http://schemas.microsoft.com/office/drawing/2014/main" id="{2F92BC48-B415-CA09-51F9-995AA944BEF7}"/>
              </a:ext>
            </a:extLst>
          </p:cNvPr>
          <p:cNvSpPr/>
          <p:nvPr/>
        </p:nvSpPr>
        <p:spPr>
          <a:xfrm>
            <a:off x="-76200" y="1"/>
            <a:ext cx="9220200" cy="2571750"/>
          </a:xfrm>
          <a:prstGeom prst="rect">
            <a:avLst/>
          </a:prstGeom>
          <a:blipFill>
            <a:blip r:embed="rId4"/>
            <a:srcRect/>
            <a:stretch>
              <a:fillRect t="-70864" b="-3215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3642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7" grpId="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 name="INKNOELEADERBOARD" val="-4336687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3409</TotalTime>
  <Words>2274</Words>
  <Application>Microsoft Office PowerPoint</Application>
  <PresentationFormat>On-screen Show (16:9)</PresentationFormat>
  <Paragraphs>99</Paragraphs>
  <Slides>25</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vt:lpstr>
      <vt:lpstr>Calibri</vt:lpstr>
      <vt:lpstr>HP001 Kieu 5H</vt:lpstr>
      <vt:lpstr>inherit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Admin</cp:lastModifiedBy>
  <cp:revision>384</cp:revision>
  <dcterms:created xsi:type="dcterms:W3CDTF">2014-09-16T11:54:17Z</dcterms:created>
  <dcterms:modified xsi:type="dcterms:W3CDTF">2022-09-13T15:27:42Z</dcterms:modified>
  <cp:category>9Slide.vn</cp:category>
</cp:coreProperties>
</file>