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6" r:id="rId2"/>
    <p:sldId id="301" r:id="rId3"/>
    <p:sldId id="267" r:id="rId4"/>
    <p:sldId id="277" r:id="rId5"/>
    <p:sldId id="314" r:id="rId6"/>
    <p:sldId id="321" r:id="rId7"/>
    <p:sldId id="315" r:id="rId8"/>
    <p:sldId id="316" r:id="rId9"/>
    <p:sldId id="317" r:id="rId10"/>
    <p:sldId id="318" r:id="rId11"/>
    <p:sldId id="319" r:id="rId12"/>
    <p:sldId id="320" r:id="rId13"/>
    <p:sldId id="323" r:id="rId14"/>
    <p:sldId id="322" r:id="rId15"/>
    <p:sldId id="306" r:id="rId16"/>
    <p:sldId id="324" r:id="rId17"/>
    <p:sldId id="325" r:id="rId18"/>
    <p:sldId id="299" r:id="rId19"/>
    <p:sldId id="327" r:id="rId20"/>
    <p:sldId id="328" r:id="rId21"/>
    <p:sldId id="329" r:id="rId22"/>
    <p:sldId id="330" r:id="rId23"/>
    <p:sldId id="326" r:id="rId24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5FF"/>
    <a:srgbClr val="9FE6FF"/>
    <a:srgbClr val="33CCFF"/>
    <a:srgbClr val="33CC33"/>
    <a:srgbClr val="FFFF66"/>
    <a:srgbClr val="EAEAEA"/>
    <a:srgbClr val="FFE0B3"/>
    <a:srgbClr val="C9FFC9"/>
    <a:srgbClr val="FFDECD"/>
    <a:srgbClr val="B9E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44" autoAdjust="0"/>
  </p:normalViewPr>
  <p:slideViewPr>
    <p:cSldViewPr>
      <p:cViewPr>
        <p:scale>
          <a:sx n="70" d="100"/>
          <a:sy n="70" d="100"/>
        </p:scale>
        <p:origin x="-726" y="-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D6BCC-6ED7-4880-9868-8121FD3D1E3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2FCF-448E-419E-82E4-12DAE3C8E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9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8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56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Vẫn động</a:t>
            </a:r>
            <a:r>
              <a:rPr lang="en-US" baseline="0" smtClean="0"/>
              <a:t> theo nhạc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5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này</a:t>
            </a:r>
            <a:endParaRPr lang="en-US" baseline="0" dirty="0" smtClean="0"/>
          </a:p>
          <a:p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96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tặng</a:t>
            </a:r>
            <a:r>
              <a:rPr lang="en-US" baseline="0" smtClean="0"/>
              <a:t> kẹo hoặc sticker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69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Nên</a:t>
            </a:r>
            <a:r>
              <a:rPr lang="en-US" baseline="0" smtClean="0"/>
              <a:t> tổ chứ cho HS chơi trò chơi như truyền điện, tiếp sức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cho HS tìm</a:t>
            </a:r>
            <a:r>
              <a:rPr lang="en-US" baseline="0" smtClean="0"/>
              <a:t> xong chiếu bài ra để chốt lại kiến thức về từ ngữ chỉ sv gồm 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7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12.xml"/><Relationship Id="rId3" Type="http://schemas.openxmlformats.org/officeDocument/2006/relationships/slide" Target="slide14.xml"/><Relationship Id="rId21" Type="http://schemas.openxmlformats.org/officeDocument/2006/relationships/image" Target="../media/image15.png"/><Relationship Id="rId7" Type="http://schemas.openxmlformats.org/officeDocument/2006/relationships/slide" Target="slide7.xml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6" Type="http://schemas.openxmlformats.org/officeDocument/2006/relationships/slide" Target="slide11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9.xml"/><Relationship Id="rId24" Type="http://schemas.openxmlformats.org/officeDocument/2006/relationships/slide" Target="slide15.xml"/><Relationship Id="rId5" Type="http://schemas.openxmlformats.org/officeDocument/2006/relationships/slide" Target="slide6.xml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slide" Target="slide8.xml"/><Relationship Id="rId14" Type="http://schemas.openxmlformats.org/officeDocument/2006/relationships/slide" Target="slide10.xml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21354" r="67056" b="35677"/>
          <a:stretch/>
        </p:blipFill>
        <p:spPr bwMode="auto">
          <a:xfrm>
            <a:off x="5395119" y="457200"/>
            <a:ext cx="6404769" cy="56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2119" y="447628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6088" y="144780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2119" y="297085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3" t="38311" r="10882" b="23482"/>
          <a:stretch/>
        </p:blipFill>
        <p:spPr bwMode="auto">
          <a:xfrm>
            <a:off x="0" y="933545"/>
            <a:ext cx="6311034" cy="504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649402" y="4572000"/>
            <a:ext cx="4953000" cy="1676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A và những người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26383" y="311451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5102" y="161940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50000" r="40848" b="22135"/>
          <a:stretch/>
        </p:blipFill>
        <p:spPr bwMode="auto">
          <a:xfrm>
            <a:off x="5014119" y="1752600"/>
            <a:ext cx="6710927" cy="304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93738" y="4207383"/>
            <a:ext cx="4953000" cy="1676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0719" y="274990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9438" y="762000"/>
            <a:ext cx="4953000" cy="1540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A và những người bạn</a:t>
            </a:r>
          </a:p>
        </p:txBody>
      </p:sp>
    </p:spTree>
    <p:extLst>
      <p:ext uri="{BB962C8B-B14F-4D97-AF65-F5344CB8AC3E}">
        <p14:creationId xmlns:p14="http://schemas.microsoft.com/office/powerpoint/2010/main" val="19975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IF estrella stars effects - animated GIF on GIFER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35417" r="66618" b="22656"/>
          <a:stretch/>
        </p:blipFill>
        <p:spPr bwMode="auto">
          <a:xfrm>
            <a:off x="594519" y="1161735"/>
            <a:ext cx="5614480" cy="49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309519" y="461288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13488" y="158440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09519" y="3107459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</a:p>
        </p:txBody>
      </p:sp>
    </p:spTree>
    <p:extLst>
      <p:ext uri="{BB962C8B-B14F-4D97-AF65-F5344CB8AC3E}">
        <p14:creationId xmlns:p14="http://schemas.microsoft.com/office/powerpoint/2010/main" val="1029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437" y="83415"/>
            <a:ext cx="975855" cy="9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3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41496" y="510394"/>
            <a:ext cx="11971907" cy="731520"/>
            <a:chOff x="294783" y="915918"/>
            <a:chExt cx="11971907" cy="731520"/>
          </a:xfrm>
        </p:grpSpPr>
        <p:grpSp>
          <p:nvGrpSpPr>
            <p:cNvPr id="30" name="Group 29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3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4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en" sz="48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78050" y="1044632"/>
              <a:ext cx="11288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Dựa vào các tranh vẽ ở bài tập 1, tìm từ ngữ chỉ sự vật theo mẫu dưới đây:</a:t>
              </a:r>
              <a:endPara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34791" r="18594" b="21250"/>
          <a:stretch/>
        </p:blipFill>
        <p:spPr bwMode="auto">
          <a:xfrm>
            <a:off x="924763" y="1600200"/>
            <a:ext cx="9984544" cy="321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4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41496" y="510394"/>
            <a:ext cx="11971907" cy="731520"/>
            <a:chOff x="294783" y="915918"/>
            <a:chExt cx="11971907" cy="731520"/>
          </a:xfrm>
        </p:grpSpPr>
        <p:grpSp>
          <p:nvGrpSpPr>
            <p:cNvPr id="30" name="Group 29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3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4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en" sz="48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78050" y="1044632"/>
              <a:ext cx="11288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Dựa vào các tranh vẽ ở bài tập 1, tìm từ ngữ chỉ sự vật theo mẫu dưới đây:</a:t>
              </a:r>
              <a:endPara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357590"/>
              </p:ext>
            </p:extLst>
          </p:nvPr>
        </p:nvGraphicFramePr>
        <p:xfrm>
          <a:off x="730463" y="2427662"/>
          <a:ext cx="10681371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171"/>
                <a:gridCol w="1905000"/>
                <a:gridCol w="6934200"/>
              </a:tblGrid>
              <a:tr h="1524000">
                <a:tc rowSpan="2">
                  <a:txBody>
                    <a:bodyPr/>
                    <a:lstStyle/>
                    <a:p>
                      <a:pPr algn="l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Từ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ngữ chỉ sự vật</a:t>
                      </a:r>
                      <a:endParaRPr lang="en-US" sz="3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solidFill>
                      <a:srgbClr val="D9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Từ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ngữ chỉ người</a:t>
                      </a:r>
                      <a:endParaRPr lang="en-US" sz="3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2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Từ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ngữ chỉ vật</a:t>
                      </a:r>
                      <a:endParaRPr lang="en-US" sz="3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4683207" y="2863387"/>
            <a:ext cx="893811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92035" y="2863387"/>
            <a:ext cx="1371600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06212" y="2863387"/>
            <a:ext cx="1599842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306134" y="2863387"/>
            <a:ext cx="1662168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137218" y="2863387"/>
            <a:ext cx="2321412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trai,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583034" y="2863387"/>
            <a:ext cx="1612196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ạn gái.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677412" y="4408863"/>
            <a:ext cx="1211094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diều,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577018" y="4408862"/>
            <a:ext cx="1186617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gậy,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337398" y="4408861"/>
            <a:ext cx="1476416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144634" y="4408861"/>
            <a:ext cx="1473200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135234" y="4408860"/>
            <a:ext cx="1066800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729753" y="4408859"/>
            <a:ext cx="1066800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324272" y="4408858"/>
            <a:ext cx="1556506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suối,…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9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83129" y="510394"/>
            <a:ext cx="11402023" cy="1205932"/>
            <a:chOff x="294783" y="915918"/>
            <a:chExt cx="11402023" cy="1205932"/>
          </a:xfrm>
        </p:grpSpPr>
        <p:grpSp>
          <p:nvGrpSpPr>
            <p:cNvPr id="30" name="Group 29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3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4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  <a:endParaRPr lang="en" sz="48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78050" y="1044632"/>
              <a:ext cx="107187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 lại một bài đọc em thích, nêu chi tiết, nhận vật hoặc hình ảnh trong bài khiến em nhớ nhất.</a:t>
              </a:r>
              <a:endParaRPr lang="en-US" sz="3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21667" r="14963" b="8125"/>
          <a:stretch/>
        </p:blipFill>
        <p:spPr bwMode="auto">
          <a:xfrm>
            <a:off x="2118519" y="2057400"/>
            <a:ext cx="8595519" cy="41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36056" y="533400"/>
            <a:ext cx="6411885" cy="780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 HÌNH – ĐOÁN TÊN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6271" y="1525196"/>
            <a:ext cx="8032248" cy="4494604"/>
            <a:chOff x="1356519" y="1314085"/>
            <a:chExt cx="8032248" cy="449460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0" t="24232" r="17593" b="11220"/>
            <a:stretch/>
          </p:blipFill>
          <p:spPr bwMode="auto">
            <a:xfrm>
              <a:off x="1933730" y="1600200"/>
              <a:ext cx="7455037" cy="4208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356519" y="1314085"/>
              <a:ext cx="4585479" cy="590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4144671" y="2328471"/>
            <a:ext cx="685799" cy="2954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?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92956" y="2379089"/>
            <a:ext cx="566776" cy="2954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f You Are Happy - Family Sing Along - Muffin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8" y="-38100"/>
            <a:ext cx="12258657" cy="6896100"/>
          </a:xfrm>
        </p:spPr>
      </p:pic>
    </p:spTree>
    <p:extLst>
      <p:ext uri="{BB962C8B-B14F-4D97-AF65-F5344CB8AC3E}">
        <p14:creationId xmlns:p14="http://schemas.microsoft.com/office/powerpoint/2010/main" val="25448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51919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 và Bống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9713" r="19353" b="35143"/>
          <a:stretch/>
        </p:blipFill>
        <p:spPr bwMode="auto">
          <a:xfrm>
            <a:off x="3602961" y="762000"/>
            <a:ext cx="4509799" cy="3810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8" t="36885" r="28571" b="12500"/>
          <a:stretch/>
        </p:blipFill>
        <p:spPr bwMode="auto">
          <a:xfrm>
            <a:off x="3843545" y="533400"/>
            <a:ext cx="4207791" cy="4191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69434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Quang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833519" y="1676400"/>
            <a:ext cx="14478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167" r="17774" b="12291"/>
          <a:stretch/>
        </p:blipFill>
        <p:spPr bwMode="auto">
          <a:xfrm>
            <a:off x="3337719" y="457200"/>
            <a:ext cx="541667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69434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4" t="84400" r="-1"/>
          <a:stretch/>
        </p:blipFill>
        <p:spPr>
          <a:xfrm flipV="1">
            <a:off x="-1" y="-46232"/>
            <a:ext cx="12229975" cy="32203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11" name="Oval 10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941" y="475222"/>
            <a:ext cx="2563006" cy="1846443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 smtClean="0">
                <a:latin typeface="Akronism" pitchFamily="2" charset="0"/>
                <a:ea typeface="Arabia" pitchFamily="2" charset="0"/>
                <a:cs typeface="Arabia" pitchFamily="2" charset="0"/>
              </a:rPr>
              <a:t>18</a:t>
            </a:r>
            <a:endParaRPr lang="en-US" sz="6400" b="1"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7625" y="342900"/>
            <a:ext cx="7924172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VÀ ĐÁNH GIÁ</a:t>
            </a:r>
          </a:p>
          <a:p>
            <a:pPr algn="ctr"/>
            <a:r>
              <a:rPr lang="en-US" sz="5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HỌC KÌ 1</a:t>
            </a:r>
            <a:endParaRPr lang="en-US" sz="54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820" y="4038600"/>
            <a:ext cx="5399891" cy="101564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6000" b="1" smtClean="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1, 2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88" y="2842566"/>
            <a:ext cx="3657600" cy="37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2119" y="457200"/>
            <a:ext cx="11483912" cy="737866"/>
            <a:chOff x="294783" y="915918"/>
            <a:chExt cx="11483912" cy="737866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945898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Nhìn tranh, nói tên các bài đã học.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6" t="32030" r="36311" b="16147"/>
          <a:stretch/>
        </p:blipFill>
        <p:spPr bwMode="auto">
          <a:xfrm>
            <a:off x="3032919" y="1485900"/>
            <a:ext cx="4800600" cy="522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7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68" y="1727200"/>
            <a:ext cx="21336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16" y="1726471"/>
            <a:ext cx="1749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746467"/>
            <a:ext cx="21336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74" y="1745520"/>
            <a:ext cx="1749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71" y="2876767"/>
            <a:ext cx="17557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40" y="3270250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99" y="2857716"/>
            <a:ext cx="17557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49" y="3232367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68" y="4782489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6"/>
          <a:stretch/>
        </p:blipFill>
        <p:spPr bwMode="auto">
          <a:xfrm>
            <a:off x="4312444" y="4784941"/>
            <a:ext cx="1749425" cy="153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69" y="4787900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3"/>
          <a:stretch/>
        </p:blipFill>
        <p:spPr bwMode="auto">
          <a:xfrm>
            <a:off x="7723543" y="4781239"/>
            <a:ext cx="1749425" cy="154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02389" y="152400"/>
            <a:ext cx="6957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Braggadocio" pitchFamily="18" charset="0"/>
                <a:ea typeface="Braggadocio" pitchFamily="18" charset="0"/>
                <a:cs typeface="Braggadocio" pitchFamily="18" charset="0"/>
              </a:rPr>
              <a:t>MẢNH GHÉP MAY MẮN</a:t>
            </a:r>
            <a:endParaRPr lang="en-US" sz="4800">
              <a:solidFill>
                <a:srgbClr val="FF0000"/>
              </a:solidFill>
              <a:latin typeface="Braggadocio" pitchFamily="18" charset="0"/>
              <a:ea typeface="Braggadocio" pitchFamily="18" charset="0"/>
              <a:cs typeface="Braggadocio" pitchFamily="18" charset="0"/>
            </a:endParaRPr>
          </a:p>
        </p:txBody>
      </p:sp>
      <p:pic>
        <p:nvPicPr>
          <p:cNvPr id="40" name="Picture 8" descr="GIF estrella stars effects - animated GIF on GIFER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437" y="83415"/>
            <a:ext cx="975855" cy="9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8" t="43273" r="11539" b="16344"/>
          <a:stretch/>
        </p:blipFill>
        <p:spPr bwMode="auto">
          <a:xfrm>
            <a:off x="5958634" y="914400"/>
            <a:ext cx="6043072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94519" y="168576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nhớ cậu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7538" y="311451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0557" y="454326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tỉ muội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4" t="46238" r="38133" b="10272"/>
          <a:stretch/>
        </p:blipFill>
        <p:spPr bwMode="auto">
          <a:xfrm>
            <a:off x="442119" y="704849"/>
            <a:ext cx="604307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649402" y="457200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26383" y="311451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5102" y="161940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</a:t>
            </a:r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42708" r="64013" b="13802"/>
          <a:stretch/>
        </p:blipFill>
        <p:spPr bwMode="auto">
          <a:xfrm>
            <a:off x="5958634" y="571500"/>
            <a:ext cx="604307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85019" y="4629622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8988" y="1601142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5019" y="312420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27344" r="67203" b="29166"/>
          <a:stretch/>
        </p:blipFill>
        <p:spPr bwMode="auto">
          <a:xfrm>
            <a:off x="365919" y="1066800"/>
            <a:ext cx="5482293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33319" y="1771649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56338" y="3200399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79357" y="4629149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</p:spTree>
    <p:extLst>
      <p:ext uri="{BB962C8B-B14F-4D97-AF65-F5344CB8AC3E}">
        <p14:creationId xmlns:p14="http://schemas.microsoft.com/office/powerpoint/2010/main" val="15726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319</Words>
  <Application>Microsoft Office PowerPoint</Application>
  <PresentationFormat>Custom</PresentationFormat>
  <Paragraphs>81</Paragraphs>
  <Slides>23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</cp:lastModifiedBy>
  <cp:revision>221</cp:revision>
  <dcterms:created xsi:type="dcterms:W3CDTF">2020-09-01T15:19:38Z</dcterms:created>
  <dcterms:modified xsi:type="dcterms:W3CDTF">2022-01-13T17:36:35Z</dcterms:modified>
</cp:coreProperties>
</file>