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302" r:id="rId3"/>
    <p:sldId id="293" r:id="rId4"/>
    <p:sldId id="295" r:id="rId5"/>
    <p:sldId id="297" r:id="rId6"/>
    <p:sldId id="298" r:id="rId7"/>
    <p:sldId id="296" r:id="rId8"/>
    <p:sldId id="299" r:id="rId9"/>
    <p:sldId id="301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CD"/>
    <a:srgbClr val="FDDEEB"/>
    <a:srgbClr val="FFF789"/>
    <a:srgbClr val="E07235"/>
    <a:srgbClr val="EB54E9"/>
    <a:srgbClr val="D34CD6"/>
    <a:srgbClr val="D8F3FC"/>
    <a:srgbClr val="EF5F5F"/>
    <a:srgbClr val="9CDCF8"/>
    <a:srgbClr val="BE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327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907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82312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6336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3127749725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42171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2859917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2711998" y="1168184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197091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07051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32040" y="1127533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03170" y="1197359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232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21564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9485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84780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779172" y="1235419"/>
            <a:ext cx="33636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66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2276682175"/>
      </p:ext>
    </p:extLst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868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793537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089537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2836083" y="1101413"/>
            <a:ext cx="3386124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71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407444008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9064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3689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4505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0422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004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586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C419E9-ABC4-4330-AEFA-1C0CCB5EAF5A}"/>
              </a:ext>
            </a:extLst>
          </p:cNvPr>
          <p:cNvSpPr/>
          <p:nvPr userDrawn="1"/>
        </p:nvSpPr>
        <p:spPr>
          <a:xfrm>
            <a:off x="7321972" y="4869656"/>
            <a:ext cx="1257075" cy="18466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6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6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50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650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75" r:id="rId21"/>
    <p:sldLayoutId id="2147483676" r:id="rId22"/>
    <p:sldLayoutId id="2147483677" r:id="rId23"/>
    <p:sldLayoutId id="2147483678" r:id="rId24"/>
    <p:sldLayoutId id="2147483679" r:id="rId25"/>
    <p:sldLayoutId id="2147483680" r:id="rId26"/>
    <p:sldLayoutId id="2147483681" r:id="rId27"/>
    <p:sldLayoutId id="2147483682" r:id="rId28"/>
    <p:sldLayoutId id="2147483683" r:id="rId29"/>
    <p:sldLayoutId id="2147483684" r:id="rId30"/>
    <p:sldLayoutId id="2147483685" r:id="rId31"/>
    <p:sldLayoutId id="2147483686" r:id="rId32"/>
    <p:sldLayoutId id="2147483687" r:id="rId33"/>
    <p:sldLayoutId id="2147483688" r:id="rId34"/>
    <p:sldLayoutId id="2147483689" r:id="rId35"/>
    <p:sldLayoutId id="2147483690" r:id="rId36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3576691" y="732678"/>
            <a:ext cx="1692610" cy="735496"/>
            <a:chOff x="1393001" y="8936"/>
            <a:chExt cx="2256813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393001" y="8936"/>
              <a:ext cx="2256813" cy="980661"/>
              <a:chOff x="1447134" y="16664"/>
              <a:chExt cx="1324225" cy="18288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447134" y="16664"/>
                <a:ext cx="1285462" cy="1828800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vi-VN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0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1992821" y="1577793"/>
            <a:ext cx="5344349" cy="16818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</a:t>
            </a:r>
          </a:p>
          <a:p>
            <a:pPr algn="ctr">
              <a:lnSpc>
                <a:spcPct val="120000"/>
              </a:lnSpc>
            </a:pP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6833" y="465138"/>
            <a:ext cx="6326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chemeClr val="accent1"/>
                </a:solidFill>
                <a:latin typeface="+mj-lt"/>
              </a:rPr>
              <a:t>YÊU CẦU CẦN ĐẠT</a:t>
            </a:r>
            <a:endParaRPr lang="en-US" sz="4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rot="10800000" flipV="1">
            <a:off x="1250302" y="1374010"/>
            <a:ext cx="679268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vi-VN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</a:t>
            </a:r>
            <a:r>
              <a:rPr kumimoji="0" lang="vi-VN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vi-VN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chữ</a:t>
            </a:r>
            <a:r>
              <a:rPr kumimoji="0" lang="vi-VN" altLang="en-US" sz="3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nhật.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</a:t>
            </a:r>
            <a:r>
              <a:rPr kumimoji="0" lang="vi-VN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</a:rPr>
              <a:t>cm</a:t>
            </a:r>
            <a:r>
              <a:rPr lang="en-US" sz="3200" baseline="30000" dirty="0">
                <a:latin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047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3327" tIns="38088" rIns="33327" bIns="2856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4" descr="blob:file:///45bd45b1-0e87-4c6b-8c5d-06567dea4440"/>
          <p:cNvSpPr>
            <a:spLocks noChangeAspect="1" noChangeArrowheads="1"/>
          </p:cNvSpPr>
          <p:nvPr/>
        </p:nvSpPr>
        <p:spPr bwMode="auto">
          <a:xfrm>
            <a:off x="63500" y="-2746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17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/>
          <p:nvPr/>
        </p:nvSpPr>
        <p:spPr>
          <a:xfrm>
            <a:off x="588132" y="1244714"/>
            <a:ext cx="329124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42900"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1. Đọc các số sau:</a:t>
            </a:r>
          </a:p>
        </p:txBody>
      </p:sp>
      <p:sp>
        <p:nvSpPr>
          <p:cNvPr id="8" name="Text Box 8"/>
          <p:cNvSpPr txBox="1"/>
          <p:nvPr/>
        </p:nvSpPr>
        <p:spPr>
          <a:xfrm>
            <a:off x="983440" y="2012192"/>
            <a:ext cx="14526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81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9"/>
          <p:cNvSpPr txBox="1"/>
          <p:nvPr/>
        </p:nvSpPr>
        <p:spPr>
          <a:xfrm>
            <a:off x="900753" y="2710224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140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900753" y="3381375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135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1"/>
          <p:cNvSpPr txBox="1"/>
          <p:nvPr/>
        </p:nvSpPr>
        <p:spPr>
          <a:xfrm>
            <a:off x="2192808" y="2012192"/>
            <a:ext cx="5363766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Tám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ơi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mốt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vuông</a:t>
            </a:r>
            <a:endParaRPr sz="24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2192808" y="2710224"/>
            <a:ext cx="538996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bốn </a:t>
            </a:r>
            <a:r>
              <a:rPr sz="2400" dirty="0" err="1">
                <a:latin typeface="Times New Roman" panose="02020603050405020304" pitchFamily="18" charset="0"/>
              </a:rPr>
              <a:t>mươi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</a:rPr>
              <a:t> vuông</a:t>
            </a:r>
          </a:p>
        </p:txBody>
      </p:sp>
      <p:sp>
        <p:nvSpPr>
          <p:cNvPr id="13" name="Text Box 13"/>
          <p:cNvSpPr txBox="1"/>
          <p:nvPr/>
        </p:nvSpPr>
        <p:spPr>
          <a:xfrm>
            <a:off x="2233754" y="3378399"/>
            <a:ext cx="5411391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ba mươi lăm xăng-ti-mét vuông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703764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74114" y="1475186"/>
            <a:ext cx="2176160" cy="1916622"/>
            <a:chOff x="2830773" y="1219200"/>
            <a:chExt cx="2590800" cy="2454105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7290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61109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Hình chữ nhật ABCD có chiều dài 4 cm, chiều rộng 3 cm. Tính diện tích hình chữ nhật ABCD.</a:t>
            </a:r>
          </a:p>
        </p:txBody>
      </p:sp>
      <p:sp>
        <p:nvSpPr>
          <p:cNvPr id="16" name="Text Box 11"/>
          <p:cNvSpPr txBox="1"/>
          <p:nvPr/>
        </p:nvSpPr>
        <p:spPr>
          <a:xfrm>
            <a:off x="3050275" y="22858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Chia hình chữ nhật thành các ô vuông có cạnh là 1cm</a:t>
            </a:r>
          </a:p>
        </p:txBody>
      </p:sp>
      <p:sp>
        <p:nvSpPr>
          <p:cNvPr id="17" name="Text Box 21"/>
          <p:cNvSpPr txBox="1"/>
          <p:nvPr/>
        </p:nvSpPr>
        <p:spPr>
          <a:xfrm>
            <a:off x="3025097" y="2987126"/>
            <a:ext cx="365418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Mỗi hàng có mấy ô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8" name="Text Box 24"/>
          <p:cNvSpPr txBox="1"/>
          <p:nvPr/>
        </p:nvSpPr>
        <p:spPr>
          <a:xfrm>
            <a:off x="4655339" y="2988648"/>
            <a:ext cx="54889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25"/>
          <p:cNvSpPr txBox="1"/>
          <p:nvPr/>
        </p:nvSpPr>
        <p:spPr>
          <a:xfrm>
            <a:off x="3050274" y="3463203"/>
            <a:ext cx="214824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hàng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" name="Text Box 27"/>
          <p:cNvSpPr txBox="1"/>
          <p:nvPr/>
        </p:nvSpPr>
        <p:spPr>
          <a:xfrm>
            <a:off x="3661845" y="3462712"/>
            <a:ext cx="54507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2" name="Text Box 24"/>
          <p:cNvSpPr txBox="1"/>
          <p:nvPr/>
        </p:nvSpPr>
        <p:spPr>
          <a:xfrm>
            <a:off x="542498" y="3809574"/>
            <a:ext cx="7938239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Vậy muốn biết trong hình chữ nhật ABCD có mấy ô vuông em làm như </a:t>
            </a:r>
            <a:r>
              <a:rPr sz="2100" dirty="0" err="1">
                <a:latin typeface="Times New Roman" panose="02020603050405020304" pitchFamily="18" charset="0"/>
              </a:rPr>
              <a:t>thê</a:t>
            </a:r>
            <a:r>
              <a:rPr sz="2100" dirty="0">
                <a:latin typeface="Times New Roman" panose="02020603050405020304" pitchFamily="18" charset="0"/>
              </a:rPr>
              <a:t>́ </a:t>
            </a:r>
            <a:r>
              <a:rPr sz="2100" dirty="0" err="1">
                <a:latin typeface="Times New Roman" panose="02020603050405020304" pitchFamily="18" charset="0"/>
              </a:rPr>
              <a:t>nào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2485585" y="4326341"/>
            <a:ext cx="35433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(ô vuông)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1" y="2988648"/>
            <a:ext cx="194480" cy="331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5" name="Rectangle 24"/>
          <p:cNvSpPr/>
          <p:nvPr/>
        </p:nvSpPr>
        <p:spPr>
          <a:xfrm>
            <a:off x="4758338" y="3512718"/>
            <a:ext cx="3429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84302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304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661845" y="2272993"/>
            <a:ext cx="3766783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mỗi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1cm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3895564" y="4170531"/>
            <a:ext cx="244040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4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634525"/>
            <a:ext cx="5348576" cy="1488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100" dirty="0">
                <a:latin typeface="Times New Roman" panose="02020603050405020304" pitchFamily="18" charset="0"/>
              </a:rPr>
              <a:t>*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Vậy</a:t>
            </a:r>
            <a:r>
              <a:rPr sz="2100" dirty="0">
                <a:latin typeface="Times New Roman" panose="02020603050405020304" pitchFamily="18" charset="0"/>
              </a:rPr>
              <a:t> diện tích hình chữ nhật ABCD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xăng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ti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mét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sz="2100" dirty="0">
                <a:latin typeface="Times New Roman" panose="02020603050405020304" pitchFamily="18" charset="0"/>
              </a:rPr>
              <a:t>?</a:t>
            </a:r>
            <a:endParaRPr lang="en-US" sz="2100" dirty="0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dirty="0">
                <a:latin typeface="Times New Roman" panose="02020603050405020304" pitchFamily="18" charset="0"/>
              </a:rPr>
              <a:t>* D</a:t>
            </a:r>
            <a:r>
              <a:rPr lang="vi-VN" sz="2100" dirty="0">
                <a:latin typeface="Times New Roman" panose="02020603050405020304" pitchFamily="18" charset="0"/>
              </a:rPr>
              <a:t>iện tích hình chữ nhật ABCD có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28668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30" name="Rectangle 29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46E7D4-3DF3-4E98-9731-78F1BD17A4CD}"/>
              </a:ext>
            </a:extLst>
          </p:cNvPr>
          <p:cNvSpPr txBox="1"/>
          <p:nvPr/>
        </p:nvSpPr>
        <p:spPr>
          <a:xfrm>
            <a:off x="616039" y="3398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41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3" grpId="0"/>
      <p:bldP spid="28" grpId="0" animBg="1"/>
      <p:bldP spid="29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387097"/>
            <a:ext cx="5350307" cy="100373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132163" y="2375995"/>
            <a:ext cx="52684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 err="1">
                <a:latin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tích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ABCD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là</a:t>
            </a:r>
            <a:r>
              <a:rPr lang="en-US" sz="21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767593"/>
            <a:ext cx="534857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507136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26" name="Text Box 29"/>
          <p:cNvSpPr txBox="1"/>
          <p:nvPr/>
        </p:nvSpPr>
        <p:spPr>
          <a:xfrm>
            <a:off x="4055931" y="3320031"/>
            <a:ext cx="832514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27" name="Text Box 29"/>
          <p:cNvSpPr txBox="1"/>
          <p:nvPr/>
        </p:nvSpPr>
        <p:spPr>
          <a:xfrm>
            <a:off x="4990805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rộng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5942087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endParaRPr sz="2100" dirty="0">
              <a:latin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endCxn id="26" idx="0"/>
          </p:cNvCxnSpPr>
          <p:nvPr/>
        </p:nvCxnSpPr>
        <p:spPr>
          <a:xfrm flipH="1">
            <a:off x="4472188" y="3066004"/>
            <a:ext cx="518618" cy="254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7" idx="0"/>
          </p:cNvCxnSpPr>
          <p:nvPr/>
        </p:nvCxnSpPr>
        <p:spPr>
          <a:xfrm>
            <a:off x="5390846" y="3066004"/>
            <a:ext cx="18450" cy="255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30" idx="0"/>
          </p:cNvCxnSpPr>
          <p:nvPr/>
        </p:nvCxnSpPr>
        <p:spPr>
          <a:xfrm>
            <a:off x="5896867" y="3081151"/>
            <a:ext cx="463711" cy="2405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5"/>
          <p:cNvSpPr txBox="1"/>
          <p:nvPr/>
        </p:nvSpPr>
        <p:spPr>
          <a:xfrm>
            <a:off x="562970" y="4045846"/>
            <a:ext cx="7837611" cy="830997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Muốn tính diện tích hình chữ nhật ta lấy chiều dài nhân với </a:t>
            </a:r>
            <a:r>
              <a:rPr sz="2400" b="1" dirty="0" err="1">
                <a:latin typeface="Times New Roman" panose="02020603050405020304" pitchFamily="18" charset="0"/>
              </a:rPr>
              <a:t>chiều</a:t>
            </a:r>
            <a:r>
              <a:rPr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rộng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(cùng đơn vị đo)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8E4941-7A35-4AD9-89EF-9FF0517456CB}"/>
              </a:ext>
            </a:extLst>
          </p:cNvPr>
          <p:cNvSpPr txBox="1"/>
          <p:nvPr/>
        </p:nvSpPr>
        <p:spPr>
          <a:xfrm>
            <a:off x="698100" y="314505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04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8" grpId="0" animBg="1"/>
      <p:bldP spid="29" grpId="0"/>
      <p:bldP spid="26" grpId="0" animBg="1"/>
      <p:bldP spid="27" grpId="0" animBg="1"/>
      <p:bldP spid="30" grpId="0" animBg="1"/>
      <p:bldP spid="33" grpId="0" animBg="1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88606"/>
              </p:ext>
            </p:extLst>
          </p:nvPr>
        </p:nvGraphicFramePr>
        <p:xfrm>
          <a:off x="520890" y="1829464"/>
          <a:ext cx="7990556" cy="285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4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cm</a:t>
                      </a: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20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</a:t>
                      </a:r>
                    </a:p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2208889" y="3159992"/>
            <a:ext cx="2059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5 x 3 = 15 (</a:t>
            </a:r>
            <a:r>
              <a:rPr lang="en-US" sz="1800" b="1" dirty="0" err="1">
                <a:solidFill>
                  <a:srgbClr val="002060"/>
                </a:solidFill>
              </a:rPr>
              <a:t>cm</a:t>
            </a:r>
            <a:r>
              <a:rPr lang="en-US" sz="1800" b="1" baseline="30000" dirty="0" err="1">
                <a:solidFill>
                  <a:srgbClr val="002060"/>
                </a:solidFill>
              </a:rPr>
              <a:t>2</a:t>
            </a:r>
            <a:r>
              <a:rPr lang="en-US" sz="18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56654" y="3959649"/>
            <a:ext cx="2066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(5 + 3) x 2 = 16 (cm)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80948" y="3164476"/>
            <a:ext cx="2006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10 x 4 = 40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51969" y="3948288"/>
            <a:ext cx="2264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7030A0"/>
                </a:solidFill>
              </a:rPr>
              <a:t>(10 + 4) x 2 = 28 (cm)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87153" y="3159992"/>
            <a:ext cx="2124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32 x 8 = 256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25716" y="3971009"/>
            <a:ext cx="2176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7030A0"/>
                </a:solidFill>
              </a:rPr>
              <a:t>(32 + 8) x 2 = 80 (cm</a:t>
            </a:r>
            <a:r>
              <a:rPr lang="en-US" sz="1800" b="1" dirty="0">
                <a:solidFill>
                  <a:srgbClr val="002060"/>
                </a:solidFill>
              </a:rPr>
              <a:t>) </a:t>
            </a:r>
          </a:p>
        </p:txBody>
      </p:sp>
      <p:sp>
        <p:nvSpPr>
          <p:cNvPr id="23" name="Text Box 2"/>
          <p:cNvSpPr txBox="1"/>
          <p:nvPr/>
        </p:nvSpPr>
        <p:spPr>
          <a:xfrm>
            <a:off x="519468" y="1363771"/>
            <a:ext cx="510812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1: Viết vào ô trống (theo mẫu):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081F63-204E-4A2E-A7CE-661DD8DD41B4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3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552734" y="1552433"/>
            <a:ext cx="7881582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chữ nhật có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diện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</a:p>
        </p:txBody>
      </p:sp>
      <p:sp>
        <p:nvSpPr>
          <p:cNvPr id="4" name="Text Box 36"/>
          <p:cNvSpPr txBox="1"/>
          <p:nvPr/>
        </p:nvSpPr>
        <p:spPr>
          <a:xfrm>
            <a:off x="1136310" y="2428522"/>
            <a:ext cx="15216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5" name="Text Box 36"/>
          <p:cNvSpPr txBox="1"/>
          <p:nvPr/>
        </p:nvSpPr>
        <p:spPr>
          <a:xfrm>
            <a:off x="703660" y="2993800"/>
            <a:ext cx="210502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dài: </a:t>
            </a:r>
            <a:r>
              <a:rPr lang="en-US" sz="2100" dirty="0" err="1">
                <a:latin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6" name="Text Box 36"/>
          <p:cNvSpPr txBox="1"/>
          <p:nvPr/>
        </p:nvSpPr>
        <p:spPr>
          <a:xfrm>
            <a:off x="703659" y="3396943"/>
            <a:ext cx="2610061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rộng: </a:t>
            </a:r>
            <a:r>
              <a:rPr lang="en-US" sz="2100" dirty="0" err="1">
                <a:latin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7" name="Text Box 36"/>
          <p:cNvSpPr txBox="1"/>
          <p:nvPr/>
        </p:nvSpPr>
        <p:spPr>
          <a:xfrm>
            <a:off x="703660" y="3824983"/>
            <a:ext cx="250507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Diện tích: ….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" name="Line 23"/>
          <p:cNvSpPr/>
          <p:nvPr/>
        </p:nvSpPr>
        <p:spPr>
          <a:xfrm>
            <a:off x="4157378" y="2659678"/>
            <a:ext cx="0" cy="1812025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36"/>
          <p:cNvSpPr txBox="1"/>
          <p:nvPr/>
        </p:nvSpPr>
        <p:spPr>
          <a:xfrm>
            <a:off x="4262366" y="2375270"/>
            <a:ext cx="417195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0" name="Text Box 37"/>
          <p:cNvSpPr txBox="1"/>
          <p:nvPr/>
        </p:nvSpPr>
        <p:spPr>
          <a:xfrm>
            <a:off x="4262366" y="28324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tích miếng bìa đó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936773" y="3634972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70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242557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lain" startAt="14"/>
            </a:pPr>
            <a:r>
              <a:rPr lang="en-US" sz="2100" dirty="0">
                <a:latin typeface="Times New Roman" panose="02020603050405020304" pitchFamily="18" charset="0"/>
              </a:rPr>
              <a:t>x  5  = 70 (cm</a:t>
            </a:r>
            <a:r>
              <a:rPr lang="en-US" sz="2100" baseline="30000" dirty="0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31AA12-CC5E-481D-9472-E29CD20A7F19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471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276362" y="1450075"/>
            <a:ext cx="7881582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Line 23"/>
          <p:cNvSpPr/>
          <p:nvPr/>
        </p:nvSpPr>
        <p:spPr>
          <a:xfrm>
            <a:off x="4263509" y="2022833"/>
            <a:ext cx="0" cy="2485953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37"/>
          <p:cNvSpPr txBox="1"/>
          <p:nvPr/>
        </p:nvSpPr>
        <p:spPr>
          <a:xfrm>
            <a:off x="4262366" y="329309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844649" y="4054648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18</a:t>
            </a:r>
            <a:r>
              <a:rPr sz="2100" dirty="0">
                <a:latin typeface="Times New Roman" panose="02020603050405020304" pitchFamily="18" charset="0"/>
              </a:rPr>
              <a:t>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675269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20 x 9 = 180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4857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cm</a:t>
            </a: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cm.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77524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endParaRPr lang="en-US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cm.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62366" y="2631463"/>
            <a:ext cx="4171950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16" name="Text Box 37"/>
          <p:cNvSpPr txBox="1"/>
          <p:nvPr/>
        </p:nvSpPr>
        <p:spPr>
          <a:xfrm>
            <a:off x="276368" y="2946770"/>
            <a:ext cx="4063128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Text Box 38"/>
          <p:cNvSpPr txBox="1"/>
          <p:nvPr/>
        </p:nvSpPr>
        <p:spPr>
          <a:xfrm>
            <a:off x="1764823" y="3678013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15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7511" y="3282854"/>
            <a:ext cx="39859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5 x 3 = 15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baseline="300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7511" y="2631463"/>
            <a:ext cx="3985998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20" name="Text Box 37"/>
          <p:cNvSpPr txBox="1"/>
          <p:nvPr/>
        </p:nvSpPr>
        <p:spPr>
          <a:xfrm>
            <a:off x="4305014" y="29467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Đổi</a:t>
            </a:r>
            <a:r>
              <a:rPr lang="en-US" sz="2100" dirty="0">
                <a:latin typeface="Times New Roman" panose="02020603050405020304" pitchFamily="18" charset="0"/>
              </a:rPr>
              <a:t>: 2 </a:t>
            </a:r>
            <a:r>
              <a:rPr lang="en-US" sz="2100" dirty="0" err="1">
                <a:latin typeface="Times New Roman" panose="02020603050405020304" pitchFamily="18" charset="0"/>
              </a:rPr>
              <a:t>dm</a:t>
            </a:r>
            <a:r>
              <a:rPr lang="en-US" sz="2100" dirty="0">
                <a:latin typeface="Times New Roman" panose="02020603050405020304" pitchFamily="18" charset="0"/>
              </a:rPr>
              <a:t> = 20 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B12BEA-A1E2-44F7-A17A-5A04F50C269D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735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1818</TotalTime>
  <Words>627</Words>
  <Application>Microsoft Office PowerPoint</Application>
  <PresentationFormat>Trình chiếu Trên màn hình (16:9)</PresentationFormat>
  <Paragraphs>111</Paragraphs>
  <Slides>9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HIEN</cp:lastModifiedBy>
  <cp:revision>161</cp:revision>
  <dcterms:created xsi:type="dcterms:W3CDTF">2021-06-02T01:34:28Z</dcterms:created>
  <dcterms:modified xsi:type="dcterms:W3CDTF">2022-04-04T01:53:11Z</dcterms:modified>
</cp:coreProperties>
</file>