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88" r:id="rId2"/>
    <p:sldId id="258" r:id="rId3"/>
    <p:sldId id="291" r:id="rId4"/>
    <p:sldId id="261" r:id="rId5"/>
    <p:sldId id="262" r:id="rId6"/>
    <p:sldId id="263" r:id="rId7"/>
    <p:sldId id="278" r:id="rId8"/>
    <p:sldId id="265" r:id="rId9"/>
    <p:sldId id="267" r:id="rId10"/>
    <p:sldId id="268" r:id="rId11"/>
    <p:sldId id="269" r:id="rId12"/>
    <p:sldId id="279" r:id="rId13"/>
    <p:sldId id="270" r:id="rId14"/>
    <p:sldId id="280" r:id="rId15"/>
    <p:sldId id="272" r:id="rId16"/>
    <p:sldId id="281" r:id="rId17"/>
    <p:sldId id="282" r:id="rId18"/>
    <p:sldId id="274" r:id="rId19"/>
    <p:sldId id="284" r:id="rId20"/>
    <p:sldId id="283" r:id="rId21"/>
    <p:sldId id="275" r:id="rId22"/>
    <p:sldId id="277" r:id="rId23"/>
  </p:sldIdLst>
  <p:sldSz cx="12192000" cy="6858000"/>
  <p:notesSz cx="6735763" cy="9869488"/>
  <p:custDataLst>
    <p:tags r:id="rId25"/>
  </p:custDataLst>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FF"/>
    <a:srgbClr val="99FF99"/>
    <a:srgbClr val="F3F5A9"/>
    <a:srgbClr val="00FFFF"/>
    <a:srgbClr val="FF66FF"/>
    <a:srgbClr val="FF66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390" autoAdjust="0"/>
  </p:normalViewPr>
  <p:slideViewPr>
    <p:cSldViewPr>
      <p:cViewPr varScale="1">
        <p:scale>
          <a:sx n="78" d="100"/>
          <a:sy n="78" d="100"/>
        </p:scale>
        <p:origin x="850" y="5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19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a:p>
        </p:txBody>
      </p:sp>
      <p:sp>
        <p:nvSpPr>
          <p:cNvPr id="6147" name="Rectangle 3"/>
          <p:cNvSpPr>
            <a:spLocks noGrp="1" noChangeArrowheads="1"/>
          </p:cNvSpPr>
          <p:nvPr>
            <p:ph type="dt" idx="1"/>
          </p:nvPr>
        </p:nvSpPr>
        <p:spPr bwMode="auto">
          <a:xfrm>
            <a:off x="3814763" y="0"/>
            <a:ext cx="2919412"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a:p>
        </p:txBody>
      </p:sp>
      <p:sp>
        <p:nvSpPr>
          <p:cNvPr id="23556" name="Rectangle 4"/>
          <p:cNvSpPr>
            <a:spLocks noGrp="1" noRot="1" noChangeAspect="1" noChangeArrowheads="1" noTextEdit="1"/>
          </p:cNvSpPr>
          <p:nvPr>
            <p:ph type="sldImg" idx="2"/>
          </p:nvPr>
        </p:nvSpPr>
        <p:spPr bwMode="auto">
          <a:xfrm>
            <a:off x="77788" y="739775"/>
            <a:ext cx="6580187"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73100" y="4687888"/>
            <a:ext cx="5389563" cy="444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9374188"/>
            <a:ext cx="2919413"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14763" y="9374188"/>
            <a:ext cx="2919412"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4081246C-D870-4267-B8A7-D917D65977AB}" type="slidenum">
              <a:rPr lang="en-US"/>
              <a:pPr/>
              <a:t>‹#›</a:t>
            </a:fld>
            <a:endParaRPr lang="en-US"/>
          </a:p>
        </p:txBody>
      </p:sp>
    </p:spTree>
    <p:extLst>
      <p:ext uri="{BB962C8B-B14F-4D97-AF65-F5344CB8AC3E}">
        <p14:creationId xmlns:p14="http://schemas.microsoft.com/office/powerpoint/2010/main" val="101475380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307B3BA-481C-4379-BC99-ED408272C5AE}" type="slidenum">
              <a:rPr lang="en-US"/>
              <a:pPr eaLnBrk="1" hangingPunct="1"/>
              <a:t>22</a:t>
            </a:fld>
            <a:endParaRPr lang="en-US"/>
          </a:p>
        </p:txBody>
      </p:sp>
      <p:sp>
        <p:nvSpPr>
          <p:cNvPr id="25603" name="Rectangle 2"/>
          <p:cNvSpPr>
            <a:spLocks noGrp="1" noRot="1" noChangeAspect="1" noChangeArrowheads="1" noTextEdit="1"/>
          </p:cNvSpPr>
          <p:nvPr>
            <p:ph type="sldImg"/>
          </p:nvPr>
        </p:nvSpPr>
        <p:spPr>
          <a:xfrm>
            <a:off x="77788" y="739775"/>
            <a:ext cx="6580187" cy="3702050"/>
          </a:xfrm>
          <a:ln/>
        </p:spPr>
      </p:sp>
      <p:sp>
        <p:nvSpPr>
          <p:cNvPr id="25604" name="Rectangle 3"/>
          <p:cNvSpPr>
            <a:spLocks noGrp="1" noChangeArrowheads="1"/>
          </p:cNvSpPr>
          <p:nvPr>
            <p:ph type="body" idx="1"/>
          </p:nvPr>
        </p:nvSpPr>
        <p:spPr>
          <a:noFill/>
        </p:spPr>
        <p:txBody>
          <a:bodyPr/>
          <a:lstStyle/>
          <a:p>
            <a:pPr eaLnBrk="1" hangingPunct="1"/>
            <a:endParaRPr lang="vi-VN">
              <a:latin typeface="Arial" panose="020B0604020202020204" pitchFamily="34" charset="0"/>
            </a:endParaRPr>
          </a:p>
        </p:txBody>
      </p:sp>
    </p:spTree>
    <p:extLst>
      <p:ext uri="{BB962C8B-B14F-4D97-AF65-F5344CB8AC3E}">
        <p14:creationId xmlns:p14="http://schemas.microsoft.com/office/powerpoint/2010/main" val="27997093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B55137D5-E093-4050-B983-0BF5ADD70428}" type="slidenum">
              <a:rPr lang="en-US"/>
              <a:pPr/>
              <a:t>‹#›</a:t>
            </a:fld>
            <a:endParaRPr lang="en-US"/>
          </a:p>
        </p:txBody>
      </p:sp>
    </p:spTree>
    <p:extLst>
      <p:ext uri="{BB962C8B-B14F-4D97-AF65-F5344CB8AC3E}">
        <p14:creationId xmlns:p14="http://schemas.microsoft.com/office/powerpoint/2010/main" val="36039959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B729DCC-82BB-4EF6-BC90-E69960B85EA1}" type="slidenum">
              <a:rPr lang="en-US"/>
              <a:pPr/>
              <a:t>‹#›</a:t>
            </a:fld>
            <a:endParaRPr lang="en-US"/>
          </a:p>
        </p:txBody>
      </p:sp>
    </p:spTree>
    <p:extLst>
      <p:ext uri="{BB962C8B-B14F-4D97-AF65-F5344CB8AC3E}">
        <p14:creationId xmlns:p14="http://schemas.microsoft.com/office/powerpoint/2010/main" val="366520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DF012D-B81C-4265-B22E-9F1A2130DED1}" type="slidenum">
              <a:rPr lang="en-US"/>
              <a:pPr/>
              <a:t>‹#›</a:t>
            </a:fld>
            <a:endParaRPr lang="en-US"/>
          </a:p>
        </p:txBody>
      </p:sp>
    </p:spTree>
    <p:extLst>
      <p:ext uri="{BB962C8B-B14F-4D97-AF65-F5344CB8AC3E}">
        <p14:creationId xmlns:p14="http://schemas.microsoft.com/office/powerpoint/2010/main" val="30207639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639"/>
            <a:ext cx="109728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EE688C21-2F69-47AB-AE5F-CA2258ABBEF7}" type="slidenum">
              <a:rPr lang="en-US"/>
              <a:pPr/>
              <a:t>‹#›</a:t>
            </a:fld>
            <a:endParaRPr lang="en-US"/>
          </a:p>
        </p:txBody>
      </p:sp>
    </p:spTree>
    <p:extLst>
      <p:ext uri="{BB962C8B-B14F-4D97-AF65-F5344CB8AC3E}">
        <p14:creationId xmlns:p14="http://schemas.microsoft.com/office/powerpoint/2010/main" val="17083416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91F58C5-A1AB-405C-BC87-E2F51870B5BD}" type="slidenum">
              <a:rPr lang="en-US"/>
              <a:pPr/>
              <a:t>‹#›</a:t>
            </a:fld>
            <a:endParaRPr lang="en-US"/>
          </a:p>
        </p:txBody>
      </p:sp>
    </p:spTree>
    <p:extLst>
      <p:ext uri="{BB962C8B-B14F-4D97-AF65-F5344CB8AC3E}">
        <p14:creationId xmlns:p14="http://schemas.microsoft.com/office/powerpoint/2010/main" val="1258083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A2E0CAEA-0F9A-498C-9FFF-504927595122}" type="slidenum">
              <a:rPr lang="en-US"/>
              <a:pPr/>
              <a:t>‹#›</a:t>
            </a:fld>
            <a:endParaRPr lang="en-US"/>
          </a:p>
        </p:txBody>
      </p:sp>
    </p:spTree>
    <p:extLst>
      <p:ext uri="{BB962C8B-B14F-4D97-AF65-F5344CB8AC3E}">
        <p14:creationId xmlns:p14="http://schemas.microsoft.com/office/powerpoint/2010/main" val="18720208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456DD5F-5740-4472-A1B1-20A027E93CBE}" type="slidenum">
              <a:rPr lang="en-US"/>
              <a:pPr/>
              <a:t>‹#›</a:t>
            </a:fld>
            <a:endParaRPr lang="en-US"/>
          </a:p>
        </p:txBody>
      </p:sp>
    </p:spTree>
    <p:extLst>
      <p:ext uri="{BB962C8B-B14F-4D97-AF65-F5344CB8AC3E}">
        <p14:creationId xmlns:p14="http://schemas.microsoft.com/office/powerpoint/2010/main" val="23381584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2DDB0329-3C7F-4460-AED7-F557DDEDC0B0}" type="slidenum">
              <a:rPr lang="en-US"/>
              <a:pPr/>
              <a:t>‹#›</a:t>
            </a:fld>
            <a:endParaRPr lang="en-US"/>
          </a:p>
        </p:txBody>
      </p:sp>
    </p:spTree>
    <p:extLst>
      <p:ext uri="{BB962C8B-B14F-4D97-AF65-F5344CB8AC3E}">
        <p14:creationId xmlns:p14="http://schemas.microsoft.com/office/powerpoint/2010/main" val="1050717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31ECF139-3F0D-47AA-957C-FC2C3B2D5682}" type="slidenum">
              <a:rPr lang="en-US"/>
              <a:pPr/>
              <a:t>‹#›</a:t>
            </a:fld>
            <a:endParaRPr lang="en-US"/>
          </a:p>
        </p:txBody>
      </p:sp>
    </p:spTree>
    <p:extLst>
      <p:ext uri="{BB962C8B-B14F-4D97-AF65-F5344CB8AC3E}">
        <p14:creationId xmlns:p14="http://schemas.microsoft.com/office/powerpoint/2010/main" val="22053989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F4DD8880-700D-4218-A9E0-DE0581E104BB}" type="slidenum">
              <a:rPr lang="en-US"/>
              <a:pPr/>
              <a:t>‹#›</a:t>
            </a:fld>
            <a:endParaRPr lang="en-US"/>
          </a:p>
        </p:txBody>
      </p:sp>
    </p:spTree>
    <p:extLst>
      <p:ext uri="{BB962C8B-B14F-4D97-AF65-F5344CB8AC3E}">
        <p14:creationId xmlns:p14="http://schemas.microsoft.com/office/powerpoint/2010/main" val="23506477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9F1B4F6-0249-443E-A1BB-E69293B2DA9F}" type="slidenum">
              <a:rPr lang="en-US"/>
              <a:pPr/>
              <a:t>‹#›</a:t>
            </a:fld>
            <a:endParaRPr lang="en-US"/>
          </a:p>
        </p:txBody>
      </p:sp>
    </p:spTree>
    <p:extLst>
      <p:ext uri="{BB962C8B-B14F-4D97-AF65-F5344CB8AC3E}">
        <p14:creationId xmlns:p14="http://schemas.microsoft.com/office/powerpoint/2010/main" val="33417598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B8FCEB6-5EE8-4FF7-9BB5-62C4A96C1EF5}" type="slidenum">
              <a:rPr lang="en-US"/>
              <a:pPr/>
              <a:t>‹#›</a:t>
            </a:fld>
            <a:endParaRPr lang="en-US"/>
          </a:p>
        </p:txBody>
      </p:sp>
    </p:spTree>
    <p:extLst>
      <p:ext uri="{BB962C8B-B14F-4D97-AF65-F5344CB8AC3E}">
        <p14:creationId xmlns:p14="http://schemas.microsoft.com/office/powerpoint/2010/main" val="2252394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smtClean="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smtClean="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6F910D63-78CE-499C-9B02-84F1A4FEB8D2}"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6" Type="http://schemas.openxmlformats.org/officeDocument/2006/relationships/slide" Target="slide22.xml"/><Relationship Id="rId5" Type="http://schemas.openxmlformats.org/officeDocument/2006/relationships/image" Target="../media/image29.jpeg"/><Relationship Id="rId4" Type="http://schemas.openxmlformats.org/officeDocument/2006/relationships/image" Target="../media/image28.jpeg"/></Relationships>
</file>

<file path=ppt/slides/_rels/slide21.xml.rels><?xml version="1.0" encoding="UTF-8" standalone="yes"?>
<Relationships xmlns="http://schemas.openxmlformats.org/package/2006/relationships"><Relationship Id="rId2" Type="http://schemas.openxmlformats.org/officeDocument/2006/relationships/slide" Target="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pct75">
          <a:fgClr>
            <a:schemeClr val="accent1"/>
          </a:fgClr>
          <a:bgClr>
            <a:schemeClr val="bg1"/>
          </a:bgClr>
        </a:pattFill>
        <a:effectLst/>
      </p:bgPr>
    </p:bg>
    <p:spTree>
      <p:nvGrpSpPr>
        <p:cNvPr id="1" name=""/>
        <p:cNvGrpSpPr/>
        <p:nvPr/>
      </p:nvGrpSpPr>
      <p:grpSpPr>
        <a:xfrm>
          <a:off x="0" y="0"/>
          <a:ext cx="0" cy="0"/>
          <a:chOff x="0" y="0"/>
          <a:chExt cx="0" cy="0"/>
        </a:xfrm>
      </p:grpSpPr>
      <p:pic>
        <p:nvPicPr>
          <p:cNvPr id="3075" name="Picture 64" descr="2b"/>
          <p:cNvPicPr>
            <a:picLocks noChangeAspect="1" noChangeArrowheads="1" noCrop="1"/>
          </p:cNvPicPr>
          <p:nvPr/>
        </p:nvPicPr>
        <p:blipFill>
          <a:blip r:embed="rId2"/>
          <a:srcRect/>
          <a:stretch>
            <a:fillRect/>
          </a:stretch>
        </p:blipFill>
        <p:spPr bwMode="auto">
          <a:xfrm>
            <a:off x="1981201" y="1219201"/>
            <a:ext cx="2403717" cy="4138613"/>
          </a:xfrm>
          <a:prstGeom prst="rect">
            <a:avLst/>
          </a:prstGeom>
          <a:noFill/>
          <a:ln w="9525">
            <a:noFill/>
            <a:miter lim="800000"/>
            <a:headEnd/>
            <a:tailEnd/>
          </a:ln>
        </p:spPr>
      </p:pic>
      <p:sp>
        <p:nvSpPr>
          <p:cNvPr id="5" name="Rectangle 4"/>
          <p:cNvSpPr/>
          <p:nvPr/>
        </p:nvSpPr>
        <p:spPr>
          <a:xfrm>
            <a:off x="4038600" y="1828801"/>
            <a:ext cx="3860352" cy="1015663"/>
          </a:xfrm>
          <a:prstGeom prst="rect">
            <a:avLst/>
          </a:prstGeom>
          <a:noFill/>
        </p:spPr>
        <p:txBody>
          <a:bodyPr wrap="none">
            <a:spAutoFit/>
          </a:bodyPr>
          <a:lstStyle/>
          <a:p>
            <a:pPr algn="ctr" eaLnBrk="1" hangingPunct="1">
              <a:defRPr/>
            </a:pPr>
            <a:r>
              <a:rPr lang="en-US" sz="54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Arial"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Khởi</a:t>
            </a:r>
            <a:r>
              <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 </a:t>
            </a:r>
            <a:r>
              <a:rPr lang="en-US" sz="6000" b="1" dirty="0" err="1">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rPr>
              <a:t>động</a:t>
            </a:r>
            <a:endParaRPr lang="en-US" sz="6000" b="1" dirty="0">
              <a:ln w="18000">
                <a:solidFill>
                  <a:schemeClr val="accent2">
                    <a:satMod val="140000"/>
                  </a:schemeClr>
                </a:solidFill>
                <a:prstDash val="solid"/>
                <a:miter lim="800000"/>
              </a:ln>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Line 3"/>
          <p:cNvSpPr>
            <a:spLocks noChangeShapeType="1"/>
          </p:cNvSpPr>
          <p:nvPr/>
        </p:nvSpPr>
        <p:spPr bwMode="auto">
          <a:xfrm>
            <a:off x="3733800" y="-14288"/>
            <a:ext cx="2590800" cy="0"/>
          </a:xfrm>
          <a:prstGeom prst="line">
            <a:avLst/>
          </a:prstGeom>
          <a:noFill/>
          <a:ln w="19050">
            <a:solidFill>
              <a:srgbClr val="0E6629"/>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0243" name="Text Box 10"/>
          <p:cNvSpPr txBox="1">
            <a:spLocks noChangeArrowheads="1"/>
          </p:cNvSpPr>
          <p:nvPr/>
        </p:nvSpPr>
        <p:spPr bwMode="auto">
          <a:xfrm>
            <a:off x="1528482" y="593725"/>
            <a:ext cx="9144000" cy="6294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cao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mét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dáng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thân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tròn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xòe</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rộng</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phần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điểm</a:t>
            </a:r>
            <a:r>
              <a:rPr lang="en-US" sz="2600" b="1" dirty="0">
                <a:solidFill>
                  <a:srgbClr val="0000FF"/>
                </a:solidFill>
                <a:latin typeface="Times New Roman" panose="02020603050405020304" pitchFamily="18" charset="0"/>
              </a:rPr>
              <a:t> ở </a:t>
            </a:r>
            <a:r>
              <a:rPr lang="en-US" sz="2600" b="1" dirty="0" err="1">
                <a:solidFill>
                  <a:srgbClr val="0000FF"/>
                </a:solidFill>
                <a:latin typeface="Times New Roman" panose="02020603050405020304" pitchFamily="18" charset="0"/>
              </a:rPr>
              <a:t>đỉnh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ngọn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Gốc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bằng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bắp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tay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vươn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đều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rắn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Mai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nở</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bốn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mùa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thẫm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xếp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thành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lớp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dài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tía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ức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gà</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chọi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đỏ</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suốt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từ</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sang </a:t>
            </a:r>
            <a:r>
              <a:rPr lang="en-US" sz="2600" b="1" dirty="0" err="1">
                <a:solidFill>
                  <a:srgbClr val="0000FF"/>
                </a:solidFill>
                <a:latin typeface="Times New Roman" panose="02020603050405020304" pitchFamily="18" charset="0"/>
              </a:rPr>
              <a:t>đời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kết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chín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đậm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như</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những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hạt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cườm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đính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tầng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lúc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xuê</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một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chắc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bền</a:t>
            </a:r>
            <a:r>
              <a:rPr lang="en-US" sz="2600" b="1" dirty="0">
                <a:solidFill>
                  <a:srgbClr val="0000FF"/>
                </a:solidFill>
                <a:latin typeface="Times New Roman" panose="02020603050405020304" pitchFamily="18" charset="0"/>
              </a:rPr>
              <a:t>. </a:t>
            </a:r>
          </a:p>
          <a:p>
            <a:pPr algn="just" eaLnBrk="1" hangingPunct="1">
              <a:spcBef>
                <a:spcPct val="50000"/>
              </a:spcBef>
            </a:pP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Đứng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bên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cây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ngắm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xem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lá</a:t>
            </a:r>
            <a:r>
              <a:rPr lang="en-US" sz="2600" b="1" dirty="0">
                <a:solidFill>
                  <a:srgbClr val="0000FF"/>
                </a:solidFill>
                <a:latin typeface="Times New Roman" panose="02020603050405020304" pitchFamily="18" charset="0"/>
              </a:rPr>
              <a:t>, ta </a:t>
            </a:r>
            <a:r>
              <a:rPr lang="en-US" sz="2600" b="1" dirty="0" err="1">
                <a:solidFill>
                  <a:srgbClr val="0000FF"/>
                </a:solidFill>
                <a:latin typeface="Times New Roman" panose="02020603050405020304" pitchFamily="18" charset="0"/>
              </a:rPr>
              <a:t>thầm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cảm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phục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màu</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nhiệm</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của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tạo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vật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trong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sự</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hào</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phóng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a:t>
            </a:r>
            <a:r>
              <a:rPr lang="en-US" sz="2600" b="1" dirty="0">
                <a:solidFill>
                  <a:srgbClr val="0000FF"/>
                </a:solidFill>
                <a:latin typeface="Times New Roman" panose="02020603050405020304" pitchFamily="18" charset="0"/>
              </a:rPr>
              <a:t> lo </a:t>
            </a:r>
            <a:r>
              <a:rPr lang="en-US" sz="2600" b="1" dirty="0" err="1">
                <a:solidFill>
                  <a:srgbClr val="0000FF"/>
                </a:solidFill>
                <a:latin typeface="Times New Roman" panose="02020603050405020304" pitchFamily="18" charset="0"/>
              </a:rPr>
              <a:t>xa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đã</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vàng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rực</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rỡ</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góp</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với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muôn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loài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hoa</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ngày</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Tết</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lại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có</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mai</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tứ</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quý</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cần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mẫn</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thịnh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vượng</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quanh</a:t>
            </a:r>
            <a:r>
              <a:rPr lang="en-US" sz="2600" b="1" dirty="0">
                <a:solidFill>
                  <a:srgbClr val="0000FF"/>
                </a:solidFill>
                <a:latin typeface="Times New Roman" panose="02020603050405020304" pitchFamily="18" charset="0"/>
              </a:rPr>
              <a:t> </a:t>
            </a:r>
            <a:r>
              <a:rPr lang="en-US" sz="2600" b="1" dirty="0" err="1">
                <a:solidFill>
                  <a:srgbClr val="0000FF"/>
                </a:solidFill>
                <a:latin typeface="Times New Roman" panose="02020603050405020304" pitchFamily="18" charset="0"/>
              </a:rPr>
              <a:t>năm</a:t>
            </a:r>
            <a:r>
              <a:rPr lang="en-US" sz="2600" b="1" dirty="0">
                <a:solidFill>
                  <a:srgbClr val="0000FF"/>
                </a:solidFill>
                <a:latin typeface="Times New Roman" panose="02020603050405020304" pitchFamily="18" charset="0"/>
              </a:rPr>
              <a:t>.</a:t>
            </a:r>
          </a:p>
          <a:p>
            <a:pPr algn="just" eaLnBrk="1" hangingPunct="1">
              <a:spcBef>
                <a:spcPct val="50000"/>
              </a:spcBef>
            </a:pPr>
            <a:r>
              <a:rPr lang="en-US" sz="2600" b="1" dirty="0">
                <a:solidFill>
                  <a:srgbClr val="0000FF"/>
                </a:solidFill>
                <a:latin typeface="Times New Roman" panose="02020603050405020304" pitchFamily="18" charset="0"/>
              </a:rPr>
              <a:t>					</a:t>
            </a:r>
            <a:r>
              <a:rPr lang="en-US" sz="2400" b="1" i="1" dirty="0">
                <a:solidFill>
                  <a:srgbClr val="0000FF"/>
                </a:solidFill>
                <a:latin typeface="Times New Roman" panose="02020603050405020304" pitchFamily="18" charset="0"/>
              </a:rPr>
              <a:t>Theo </a:t>
            </a:r>
            <a:r>
              <a:rPr lang="en-US" sz="2400" b="1" dirty="0">
                <a:solidFill>
                  <a:srgbClr val="0000FF"/>
                </a:solidFill>
                <a:latin typeface="Times New Roman" panose="02020603050405020304" pitchFamily="18" charset="0"/>
              </a:rPr>
              <a:t>NGUYỄN VŨ TIỀM</a:t>
            </a:r>
          </a:p>
        </p:txBody>
      </p:sp>
      <p:sp>
        <p:nvSpPr>
          <p:cNvPr id="10244" name="Text Box 11"/>
          <p:cNvSpPr txBox="1">
            <a:spLocks noChangeArrowheads="1"/>
          </p:cNvSpPr>
          <p:nvPr/>
        </p:nvSpPr>
        <p:spPr bwMode="auto">
          <a:xfrm>
            <a:off x="4114800" y="1"/>
            <a:ext cx="3733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3200" b="1" dirty="0" err="1">
                <a:solidFill>
                  <a:srgbClr val="FF3300"/>
                </a:solidFill>
                <a:latin typeface="Times New Roman" panose="02020603050405020304" pitchFamily="18" charset="0"/>
              </a:rPr>
              <a:t>Cây</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mai</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tứ</a:t>
            </a:r>
            <a:r>
              <a:rPr lang="en-US" sz="3200" b="1" dirty="0">
                <a:solidFill>
                  <a:srgbClr val="FF3300"/>
                </a:solidFill>
                <a:latin typeface="Times New Roman" panose="02020603050405020304" pitchFamily="18" charset="0"/>
              </a:rPr>
              <a:t> </a:t>
            </a:r>
            <a:r>
              <a:rPr lang="en-US" sz="3200" b="1" dirty="0" err="1">
                <a:solidFill>
                  <a:srgbClr val="FF3300"/>
                </a:solidFill>
                <a:latin typeface="Times New Roman" panose="02020603050405020304" pitchFamily="18" charset="0"/>
              </a:rPr>
              <a:t>quý</a:t>
            </a:r>
            <a:endParaRPr lang="en-US" sz="3200" b="1" dirty="0">
              <a:solidFill>
                <a:srgbClr val="FF3300"/>
              </a:solidFill>
              <a:latin typeface="Times New Roman" panose="02020603050405020304" pitchFamily="18" charset="0"/>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6629400" y="2057401"/>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1267" name="Text Box 6"/>
          <p:cNvSpPr txBox="1">
            <a:spLocks noChangeArrowheads="1"/>
          </p:cNvSpPr>
          <p:nvPr/>
        </p:nvSpPr>
        <p:spPr bwMode="auto">
          <a:xfrm>
            <a:off x="5965826" y="2049463"/>
            <a:ext cx="15017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1268" name="Text Box 8"/>
          <p:cNvSpPr txBox="1">
            <a:spLocks noChangeArrowheads="1"/>
          </p:cNvSpPr>
          <p:nvPr/>
        </p:nvSpPr>
        <p:spPr bwMode="auto">
          <a:xfrm>
            <a:off x="3048001" y="4800601"/>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pic>
        <p:nvPicPr>
          <p:cNvPr id="17418" name="Picture 10" descr="than ma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6600" y="0"/>
            <a:ext cx="3581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11" descr="hoa mai doan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0" y="2057401"/>
            <a:ext cx="35814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21" name="Rectangle 13"/>
          <p:cNvSpPr>
            <a:spLocks noChangeArrowheads="1"/>
          </p:cNvSpPr>
          <p:nvPr/>
        </p:nvSpPr>
        <p:spPr bwMode="auto">
          <a:xfrm>
            <a:off x="1485900" y="64201"/>
            <a:ext cx="5105400"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dirty="0">
                <a:solidFill>
                  <a:srgbClr val="FF3300"/>
                </a:solidFill>
              </a:rPr>
              <a:t>   </a:t>
            </a: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1:</a:t>
            </a:r>
            <a:r>
              <a:rPr lang="en-US" sz="2000" b="1" dirty="0">
                <a:solidFill>
                  <a:srgbClr val="0000FF"/>
                </a:solidFill>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cao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mét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dáng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thanh,thân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thân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tròn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xòe</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rộng</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phần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điểm</a:t>
            </a:r>
            <a:r>
              <a:rPr lang="en-US" sz="2000" b="1" dirty="0">
                <a:solidFill>
                  <a:srgbClr val="0000FF"/>
                </a:solidFill>
                <a:latin typeface="Times New Roman" panose="02020603050405020304" pitchFamily="18" charset="0"/>
              </a:rPr>
              <a:t> ở </a:t>
            </a:r>
            <a:r>
              <a:rPr lang="en-US" sz="2000" b="1" dirty="0" err="1">
                <a:solidFill>
                  <a:srgbClr val="0000FF"/>
                </a:solidFill>
                <a:latin typeface="Times New Roman" panose="02020603050405020304" pitchFamily="18" charset="0"/>
              </a:rPr>
              <a:t>đỉnh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ngọn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Gốc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bằng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bắp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tay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vươn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đều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rắn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a:t>
            </a:r>
          </a:p>
        </p:txBody>
      </p:sp>
      <p:sp>
        <p:nvSpPr>
          <p:cNvPr id="17422" name="Text Box 14"/>
          <p:cNvSpPr txBox="1">
            <a:spLocks noChangeArrowheads="1"/>
          </p:cNvSpPr>
          <p:nvPr/>
        </p:nvSpPr>
        <p:spPr bwMode="auto">
          <a:xfrm>
            <a:off x="1676400" y="2177922"/>
            <a:ext cx="47244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2:</a:t>
            </a:r>
            <a:r>
              <a:rPr lang="en-US" sz="2000" b="1" dirty="0">
                <a:solidFill>
                  <a:srgbClr val="0000FF"/>
                </a:solidFill>
                <a:latin typeface="Times New Roman" panose="02020603050405020304" pitchFamily="18" charset="0"/>
              </a:rPr>
              <a:t> Mai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nở</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bốn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mùa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thẫm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xếp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thành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lớp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dài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tía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ức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gà</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chọi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đỏ</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suốt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từ</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sang </a:t>
            </a:r>
            <a:r>
              <a:rPr lang="en-US" sz="2000" b="1" dirty="0" err="1">
                <a:solidFill>
                  <a:srgbClr val="0000FF"/>
                </a:solidFill>
                <a:latin typeface="Times New Roman" panose="02020603050405020304" pitchFamily="18" charset="0"/>
              </a:rPr>
              <a:t>đời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kết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chín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đậm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như</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những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hạt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cườm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đính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tầng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lúc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xuê</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một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chắc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bền</a:t>
            </a:r>
            <a:r>
              <a:rPr lang="en-US" sz="2000" b="1" dirty="0">
                <a:solidFill>
                  <a:srgbClr val="0000FF"/>
                </a:solidFill>
                <a:latin typeface="Times New Roman" panose="02020603050405020304" pitchFamily="18" charset="0"/>
              </a:rPr>
              <a:t>. </a:t>
            </a:r>
            <a:endParaRPr lang="en-US" sz="2000" dirty="0">
              <a:solidFill>
                <a:srgbClr val="0000FF"/>
              </a:solidFill>
              <a:latin typeface="Times New Roman" panose="02020603050405020304" pitchFamily="18" charset="0"/>
            </a:endParaRPr>
          </a:p>
        </p:txBody>
      </p:sp>
      <p:sp>
        <p:nvSpPr>
          <p:cNvPr id="17423" name="Text Box 15"/>
          <p:cNvSpPr txBox="1">
            <a:spLocks noChangeArrowheads="1"/>
          </p:cNvSpPr>
          <p:nvPr/>
        </p:nvSpPr>
        <p:spPr bwMode="auto">
          <a:xfrm>
            <a:off x="1676400" y="4781748"/>
            <a:ext cx="495300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u="sng" dirty="0" err="1">
                <a:solidFill>
                  <a:srgbClr val="FF3300"/>
                </a:solidFill>
                <a:latin typeface="Times New Roman" panose="02020603050405020304" pitchFamily="18" charset="0"/>
              </a:rPr>
              <a:t>Đoạn</a:t>
            </a:r>
            <a:r>
              <a:rPr lang="en-US" sz="2000" b="1" u="sng" dirty="0">
                <a:solidFill>
                  <a:srgbClr val="FF3300"/>
                </a:solidFill>
                <a:latin typeface="Times New Roman" panose="02020603050405020304" pitchFamily="18" charset="0"/>
              </a:rPr>
              <a:t> 3:</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Đứng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bên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cây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ngắm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xem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lá</a:t>
            </a:r>
            <a:r>
              <a:rPr lang="en-US" sz="2000" b="1" dirty="0">
                <a:solidFill>
                  <a:srgbClr val="0000FF"/>
                </a:solidFill>
                <a:latin typeface="Times New Roman" panose="02020603050405020304" pitchFamily="18" charset="0"/>
              </a:rPr>
              <a:t>, ta </a:t>
            </a:r>
            <a:r>
              <a:rPr lang="en-US" sz="2000" b="1" dirty="0" err="1">
                <a:solidFill>
                  <a:srgbClr val="0000FF"/>
                </a:solidFill>
                <a:latin typeface="Times New Roman" panose="02020603050405020304" pitchFamily="18" charset="0"/>
              </a:rPr>
              <a:t>thầm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cảm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phục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màu</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nhiệm</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của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tạo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vật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trong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sự</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hào</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phóng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a:t>
            </a:r>
            <a:r>
              <a:rPr lang="en-US" sz="2000" b="1" dirty="0">
                <a:solidFill>
                  <a:srgbClr val="0000FF"/>
                </a:solidFill>
                <a:latin typeface="Times New Roman" panose="02020603050405020304" pitchFamily="18" charset="0"/>
              </a:rPr>
              <a:t> lo </a:t>
            </a:r>
            <a:r>
              <a:rPr lang="en-US" sz="2000" b="1" dirty="0" err="1">
                <a:solidFill>
                  <a:srgbClr val="0000FF"/>
                </a:solidFill>
                <a:latin typeface="Times New Roman" panose="02020603050405020304" pitchFamily="18" charset="0"/>
              </a:rPr>
              <a:t>xa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đã</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vàng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rực</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rỡ</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góp</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với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muôn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loài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hoa</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ngày</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Tết</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lại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có</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mai</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tứ</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quý</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cần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mẫn</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thịnh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vượng</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quanh</a:t>
            </a:r>
            <a:r>
              <a:rPr lang="en-US" sz="2000" b="1" dirty="0">
                <a:solidFill>
                  <a:srgbClr val="0000FF"/>
                </a:solidFill>
                <a:latin typeface="Times New Roman" panose="02020603050405020304" pitchFamily="18" charset="0"/>
              </a:rPr>
              <a:t> </a:t>
            </a:r>
            <a:r>
              <a:rPr lang="en-US" sz="2000" b="1" dirty="0" err="1">
                <a:solidFill>
                  <a:srgbClr val="0000FF"/>
                </a:solidFill>
                <a:latin typeface="Times New Roman" panose="02020603050405020304" pitchFamily="18" charset="0"/>
              </a:rPr>
              <a:t>năm</a:t>
            </a:r>
            <a:r>
              <a:rPr lang="en-US" sz="2000" b="1" dirty="0">
                <a:solidFill>
                  <a:srgbClr val="0000FF"/>
                </a:solidFill>
                <a:latin typeface="Times New Roman" panose="02020603050405020304" pitchFamily="18" charset="0"/>
              </a:rPr>
              <a:t>.</a:t>
            </a:r>
            <a:endParaRPr lang="en-US" sz="2000" dirty="0">
              <a:solidFill>
                <a:srgbClr val="0000FF"/>
              </a:solidFill>
              <a:latin typeface="Times New Roman" panose="02020603050405020304" pitchFamily="18" charset="0"/>
            </a:endParaRPr>
          </a:p>
        </p:txBody>
      </p:sp>
      <p:pic>
        <p:nvPicPr>
          <p:cNvPr id="17424" name="Picture 16" descr="mai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43726" y="4495800"/>
            <a:ext cx="372427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5" name="Picture 17" descr="hoama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6" name="Picture 18" descr="image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86600" y="4495800"/>
            <a:ext cx="3581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27" name="Picture 19" descr="maituquy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010400" y="2133600"/>
            <a:ext cx="36576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17421"/>
                                        </p:tgtEl>
                                        <p:attrNameLst>
                                          <p:attrName>style.visibility</p:attrName>
                                        </p:attrNameLst>
                                      </p:cBhvr>
                                      <p:to>
                                        <p:strVal val="visible"/>
                                      </p:to>
                                    </p:set>
                                    <p:animEffect transition="in" filter="blinds(horizontal)">
                                      <p:cBhvr>
                                        <p:cTn id="7" dur="500"/>
                                        <p:tgtEl>
                                          <p:spTgt spid="174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17418"/>
                                        </p:tgtEl>
                                        <p:attrNameLst>
                                          <p:attrName>style.visibility</p:attrName>
                                        </p:attrNameLst>
                                      </p:cBhvr>
                                      <p:to>
                                        <p:strVal val="visible"/>
                                      </p:to>
                                    </p:set>
                                    <p:animEffect transition="in" filter="box(in)">
                                      <p:cBhvr>
                                        <p:cTn id="12" dur="500"/>
                                        <p:tgtEl>
                                          <p:spTgt spid="1741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22"/>
                                        </p:tgtEl>
                                        <p:attrNameLst>
                                          <p:attrName>style.visibility</p:attrName>
                                        </p:attrNameLst>
                                      </p:cBhvr>
                                      <p:to>
                                        <p:strVal val="visible"/>
                                      </p:to>
                                    </p:set>
                                    <p:animEffect transition="in" filter="checkerboard(across)">
                                      <p:cBhvr>
                                        <p:cTn id="17" dur="500"/>
                                        <p:tgtEl>
                                          <p:spTgt spid="17422"/>
                                        </p:tgtEl>
                                      </p:cBhvr>
                                    </p:animEffect>
                                  </p:childTnLst>
                                </p:cTn>
                              </p:par>
                            </p:childTnLst>
                          </p:cTn>
                        </p:par>
                        <p:par>
                          <p:cTn id="18" fill="hold" nodeType="afterGroup">
                            <p:stCondLst>
                              <p:cond delay="500"/>
                            </p:stCondLst>
                            <p:childTnLst>
                              <p:par>
                                <p:cTn id="19" presetID="5" presetClass="entr" presetSubtype="10" fill="hold" nodeType="afterEffect">
                                  <p:stCondLst>
                                    <p:cond delay="0"/>
                                  </p:stCondLst>
                                  <p:childTnLst>
                                    <p:set>
                                      <p:cBhvr>
                                        <p:cTn id="20" dur="1" fill="hold">
                                          <p:stCondLst>
                                            <p:cond delay="0"/>
                                          </p:stCondLst>
                                        </p:cTn>
                                        <p:tgtEl>
                                          <p:spTgt spid="17419"/>
                                        </p:tgtEl>
                                        <p:attrNameLst>
                                          <p:attrName>style.visibility</p:attrName>
                                        </p:attrNameLst>
                                      </p:cBhvr>
                                      <p:to>
                                        <p:strVal val="visible"/>
                                      </p:to>
                                    </p:set>
                                    <p:animEffect transition="in" filter="checkerboard(across)">
                                      <p:cBhvr>
                                        <p:cTn id="21" dur="2000"/>
                                        <p:tgtEl>
                                          <p:spTgt spid="1741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3" presetClass="exit" presetSubtype="10" fill="hold" nodeType="clickEffect">
                                  <p:stCondLst>
                                    <p:cond delay="0"/>
                                  </p:stCondLst>
                                  <p:childTnLst>
                                    <p:animEffect transition="out" filter="blinds(horizontal)">
                                      <p:cBhvr>
                                        <p:cTn id="25" dur="5000"/>
                                        <p:tgtEl>
                                          <p:spTgt spid="17419"/>
                                        </p:tgtEl>
                                      </p:cBhvr>
                                    </p:animEffect>
                                    <p:set>
                                      <p:cBhvr>
                                        <p:cTn id="26" dur="1" fill="hold">
                                          <p:stCondLst>
                                            <p:cond delay="4999"/>
                                          </p:stCondLst>
                                        </p:cTn>
                                        <p:tgtEl>
                                          <p:spTgt spid="17419"/>
                                        </p:tgtEl>
                                        <p:attrNameLst>
                                          <p:attrName>style.visibility</p:attrName>
                                        </p:attrNameLst>
                                      </p:cBhvr>
                                      <p:to>
                                        <p:strVal val="hidden"/>
                                      </p:to>
                                    </p:set>
                                  </p:childTnLst>
                                </p:cTn>
                              </p:par>
                            </p:childTnLst>
                          </p:cTn>
                        </p:par>
                        <p:par>
                          <p:cTn id="27" fill="hold" nodeType="afterGroup">
                            <p:stCondLst>
                              <p:cond delay="5000"/>
                            </p:stCondLst>
                            <p:childTnLst>
                              <p:par>
                                <p:cTn id="28" presetID="5" presetClass="entr" presetSubtype="10" fill="hold" nodeType="afterEffect">
                                  <p:stCondLst>
                                    <p:cond delay="0"/>
                                  </p:stCondLst>
                                  <p:childTnLst>
                                    <p:set>
                                      <p:cBhvr>
                                        <p:cTn id="29" dur="1" fill="hold">
                                          <p:stCondLst>
                                            <p:cond delay="0"/>
                                          </p:stCondLst>
                                        </p:cTn>
                                        <p:tgtEl>
                                          <p:spTgt spid="17427"/>
                                        </p:tgtEl>
                                        <p:attrNameLst>
                                          <p:attrName>style.visibility</p:attrName>
                                        </p:attrNameLst>
                                      </p:cBhvr>
                                      <p:to>
                                        <p:strVal val="visible"/>
                                      </p:to>
                                    </p:set>
                                    <p:animEffect transition="in" filter="checkerboard(across)">
                                      <p:cBhvr>
                                        <p:cTn id="30" dur="500"/>
                                        <p:tgtEl>
                                          <p:spTgt spid="17427"/>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8" presetClass="entr" presetSubtype="16" fill="hold" grpId="0" nodeType="clickEffect">
                                  <p:stCondLst>
                                    <p:cond delay="0"/>
                                  </p:stCondLst>
                                  <p:childTnLst>
                                    <p:set>
                                      <p:cBhvr>
                                        <p:cTn id="34" dur="1" fill="hold">
                                          <p:stCondLst>
                                            <p:cond delay="0"/>
                                          </p:stCondLst>
                                        </p:cTn>
                                        <p:tgtEl>
                                          <p:spTgt spid="17423"/>
                                        </p:tgtEl>
                                        <p:attrNameLst>
                                          <p:attrName>style.visibility</p:attrName>
                                        </p:attrNameLst>
                                      </p:cBhvr>
                                      <p:to>
                                        <p:strVal val="visible"/>
                                      </p:to>
                                    </p:set>
                                    <p:animEffect transition="in" filter="diamond(in)">
                                      <p:cBhvr>
                                        <p:cTn id="35" dur="2000"/>
                                        <p:tgtEl>
                                          <p:spTgt spid="17423"/>
                                        </p:tgtEl>
                                      </p:cBhvr>
                                    </p:animEffect>
                                  </p:childTnLst>
                                </p:cTn>
                              </p:par>
                            </p:childTnLst>
                          </p:cTn>
                        </p:par>
                        <p:par>
                          <p:cTn id="36" fill="hold" nodeType="afterGroup">
                            <p:stCondLst>
                              <p:cond delay="2000"/>
                            </p:stCondLst>
                            <p:childTnLst>
                              <p:par>
                                <p:cTn id="37" presetID="21" presetClass="entr" presetSubtype="4" fill="hold" nodeType="after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wheel(4)">
                                      <p:cBhvr>
                                        <p:cTn id="39" dur="1000"/>
                                        <p:tgtEl>
                                          <p:spTgt spid="17424"/>
                                        </p:tgtEl>
                                      </p:cBhvr>
                                    </p:animEffect>
                                  </p:childTnLst>
                                </p:cTn>
                              </p:par>
                            </p:childTnLst>
                          </p:cTn>
                        </p:par>
                        <p:par>
                          <p:cTn id="40" fill="hold" nodeType="afterGroup">
                            <p:stCondLst>
                              <p:cond delay="3000"/>
                            </p:stCondLst>
                            <p:childTnLst>
                              <p:par>
                                <p:cTn id="41" presetID="3" presetClass="entr" presetSubtype="10" fill="hold" nodeType="afterEffect">
                                  <p:stCondLst>
                                    <p:cond delay="0"/>
                                  </p:stCondLst>
                                  <p:childTnLst>
                                    <p:set>
                                      <p:cBhvr>
                                        <p:cTn id="42" dur="1" fill="hold">
                                          <p:stCondLst>
                                            <p:cond delay="0"/>
                                          </p:stCondLst>
                                        </p:cTn>
                                        <p:tgtEl>
                                          <p:spTgt spid="17425"/>
                                        </p:tgtEl>
                                        <p:attrNameLst>
                                          <p:attrName>style.visibility</p:attrName>
                                        </p:attrNameLst>
                                      </p:cBhvr>
                                      <p:to>
                                        <p:strVal val="visible"/>
                                      </p:to>
                                    </p:set>
                                    <p:animEffect transition="in" filter="blinds(horizontal)">
                                      <p:cBhvr>
                                        <p:cTn id="43" dur="1000"/>
                                        <p:tgtEl>
                                          <p:spTgt spid="1742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xit" presetSubtype="16" fill="hold" nodeType="clickEffect">
                                  <p:stCondLst>
                                    <p:cond delay="0"/>
                                  </p:stCondLst>
                                  <p:childTnLst>
                                    <p:animEffect transition="out" filter="diamond(in)">
                                      <p:cBhvr>
                                        <p:cTn id="47" dur="5000"/>
                                        <p:tgtEl>
                                          <p:spTgt spid="17425"/>
                                        </p:tgtEl>
                                      </p:cBhvr>
                                    </p:animEffect>
                                    <p:set>
                                      <p:cBhvr>
                                        <p:cTn id="48" dur="1" fill="hold">
                                          <p:stCondLst>
                                            <p:cond delay="4999"/>
                                          </p:stCondLst>
                                        </p:cTn>
                                        <p:tgtEl>
                                          <p:spTgt spid="17425"/>
                                        </p:tgtEl>
                                        <p:attrNameLst>
                                          <p:attrName>style.visibility</p:attrName>
                                        </p:attrNameLst>
                                      </p:cBhvr>
                                      <p:to>
                                        <p:strVal val="hidden"/>
                                      </p:to>
                                    </p:set>
                                  </p:childTnLst>
                                </p:cTn>
                              </p:par>
                            </p:childTnLst>
                          </p:cTn>
                        </p:par>
                        <p:par>
                          <p:cTn id="49" fill="hold" nodeType="afterGroup">
                            <p:stCondLst>
                              <p:cond delay="5000"/>
                            </p:stCondLst>
                            <p:childTnLst>
                              <p:par>
                                <p:cTn id="50" presetID="5" presetClass="entr" presetSubtype="10" fill="hold" nodeType="afterEffect">
                                  <p:stCondLst>
                                    <p:cond delay="0"/>
                                  </p:stCondLst>
                                  <p:childTnLst>
                                    <p:set>
                                      <p:cBhvr>
                                        <p:cTn id="51" dur="1" fill="hold">
                                          <p:stCondLst>
                                            <p:cond delay="0"/>
                                          </p:stCondLst>
                                        </p:cTn>
                                        <p:tgtEl>
                                          <p:spTgt spid="17426"/>
                                        </p:tgtEl>
                                        <p:attrNameLst>
                                          <p:attrName>style.visibility</p:attrName>
                                        </p:attrNameLst>
                                      </p:cBhvr>
                                      <p:to>
                                        <p:strVal val="visible"/>
                                      </p:to>
                                    </p:set>
                                    <p:animEffect transition="in" filter="checkerboard(across)">
                                      <p:cBhvr>
                                        <p:cTn id="52" dur="1000"/>
                                        <p:tgtEl>
                                          <p:spTgt spid="174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21" grpId="0"/>
      <p:bldP spid="17422" grpId="0"/>
      <p:bldP spid="174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3"/>
          <p:cNvSpPr txBox="1">
            <a:spLocks noChangeArrowheads="1"/>
          </p:cNvSpPr>
          <p:nvPr/>
        </p:nvSpPr>
        <p:spPr bwMode="auto">
          <a:xfrm>
            <a:off x="6629400" y="2057401"/>
            <a:ext cx="4038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2291" name="Text Box 4"/>
          <p:cNvSpPr txBox="1">
            <a:spLocks noChangeArrowheads="1"/>
          </p:cNvSpPr>
          <p:nvPr/>
        </p:nvSpPr>
        <p:spPr bwMode="auto">
          <a:xfrm>
            <a:off x="7239001" y="304801"/>
            <a:ext cx="15017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12292" name="Text Box 5"/>
          <p:cNvSpPr txBox="1">
            <a:spLocks noChangeArrowheads="1"/>
          </p:cNvSpPr>
          <p:nvPr/>
        </p:nvSpPr>
        <p:spPr bwMode="auto">
          <a:xfrm>
            <a:off x="3048001" y="4800601"/>
            <a:ext cx="1082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2293" name="Rectangle 8"/>
          <p:cNvSpPr>
            <a:spLocks noChangeArrowheads="1"/>
          </p:cNvSpPr>
          <p:nvPr/>
        </p:nvSpPr>
        <p:spPr bwMode="auto">
          <a:xfrm>
            <a:off x="1524000" y="304801"/>
            <a:ext cx="51054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rPr>
              <a:t>   </a:t>
            </a:r>
            <a:r>
              <a:rPr lang="en-US" b="1" u="sng">
                <a:solidFill>
                  <a:srgbClr val="FF3300"/>
                </a:solidFill>
                <a:latin typeface="Times New Roman" panose="02020603050405020304" pitchFamily="18" charset="0"/>
              </a:rPr>
              <a:t>Đoạn 1:</a:t>
            </a:r>
            <a:r>
              <a:rPr lang="en-US" b="1">
                <a:solidFill>
                  <a:srgbClr val="0000FF"/>
                </a:solidFill>
              </a:rPr>
              <a:t> </a:t>
            </a:r>
            <a:r>
              <a:rPr lang="en-US" b="1">
                <a:solidFill>
                  <a:srgbClr val="0000FF"/>
                </a:solidFill>
                <a:latin typeface="Times New Roman" panose="02020603050405020304" pitchFamily="18" charset="0"/>
              </a:rPr>
              <a:t>Cây mai cao trên hai mét, dáng thanh,thân thẳng như thân trúc. Tán tròn tự nhiên xòe rộng ở phần gốc, thu dần thành một điểm ở đỉnh ngọn. Gốc lớn bằng bắp tay,cành vươn đều, nhánh nào cũng rắn chắc.</a:t>
            </a:r>
          </a:p>
        </p:txBody>
      </p:sp>
      <p:sp>
        <p:nvSpPr>
          <p:cNvPr id="12294" name="Text Box 9"/>
          <p:cNvSpPr txBox="1">
            <a:spLocks noChangeArrowheads="1"/>
          </p:cNvSpPr>
          <p:nvPr/>
        </p:nvSpPr>
        <p:spPr bwMode="auto">
          <a:xfrm>
            <a:off x="1676400" y="2286000"/>
            <a:ext cx="47244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Mai tứ quý nở bốn mùa. Cánh hoa vàng thẫm xếp thành ba lớp. Năm cánh dài đỏ tía như ức gà chọi, đỏ suốt từ đời hoa sang đời kết trái. Trái kết màu chín đậm, óng ánh như  những hạt cườm đính trên  tầng áo lá lúc nào cũng xum xuê một màu xanh chắc bền. </a:t>
            </a:r>
            <a:endParaRPr lang="en-US">
              <a:solidFill>
                <a:srgbClr val="0000FF"/>
              </a:solidFill>
              <a:latin typeface="Times New Roman" panose="02020603050405020304" pitchFamily="18" charset="0"/>
            </a:endParaRPr>
          </a:p>
        </p:txBody>
      </p:sp>
      <p:sp>
        <p:nvSpPr>
          <p:cNvPr id="12295" name="Text Box 10"/>
          <p:cNvSpPr txBox="1">
            <a:spLocks noChangeArrowheads="1"/>
          </p:cNvSpPr>
          <p:nvPr/>
        </p:nvSpPr>
        <p:spPr bwMode="auto">
          <a:xfrm>
            <a:off x="1676400" y="4572001"/>
            <a:ext cx="49530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u="sng">
                <a:solidFill>
                  <a:srgbClr val="0000FF"/>
                </a:solidFill>
                <a:latin typeface="Times New Roman" panose="02020603050405020304" pitchFamily="18" charset="0"/>
              </a:rPr>
              <a:t>:</a:t>
            </a:r>
            <a:r>
              <a:rPr lang="en-US" b="1">
                <a:solidFill>
                  <a:srgbClr val="0000FF"/>
                </a:solidFill>
                <a:latin typeface="Times New Roman" panose="02020603050405020304" pitchFamily="18" charset="0"/>
              </a:rPr>
              <a:t>  Đứng trên cây ngắm hoa, xem lá, ta thầm cảm phục cái màu nhiệm của tạo vật trong sự hào phóng và lo xa: đã có mai vàng rực rỡ góp với muôn loài hoa ngày Tết, lại có mai tứ quý cần mẫn, thịnh vượng quanh năm.</a:t>
            </a:r>
            <a:endParaRPr lang="en-US">
              <a:solidFill>
                <a:srgbClr val="0000FF"/>
              </a:solidFill>
              <a:latin typeface="Times New Roman" panose="02020603050405020304" pitchFamily="18" charset="0"/>
            </a:endParaRPr>
          </a:p>
        </p:txBody>
      </p:sp>
      <p:sp>
        <p:nvSpPr>
          <p:cNvPr id="12296" name="Line 15"/>
          <p:cNvSpPr>
            <a:spLocks noChangeShapeType="1"/>
          </p:cNvSpPr>
          <p:nvPr/>
        </p:nvSpPr>
        <p:spPr bwMode="auto">
          <a:xfrm>
            <a:off x="65532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7" name="Line 16"/>
          <p:cNvSpPr>
            <a:spLocks noChangeShapeType="1"/>
          </p:cNvSpPr>
          <p:nvPr/>
        </p:nvSpPr>
        <p:spPr bwMode="auto">
          <a:xfrm flipV="1">
            <a:off x="1524000" y="2057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298" name="Line 17"/>
          <p:cNvSpPr>
            <a:spLocks noChangeShapeType="1"/>
          </p:cNvSpPr>
          <p:nvPr/>
        </p:nvSpPr>
        <p:spPr bwMode="auto">
          <a:xfrm flipV="1">
            <a:off x="1524000" y="43434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8690" name="Text Box 18"/>
          <p:cNvSpPr txBox="1">
            <a:spLocks noChangeArrowheads="1"/>
          </p:cNvSpPr>
          <p:nvPr/>
        </p:nvSpPr>
        <p:spPr bwMode="auto">
          <a:xfrm>
            <a:off x="6629400" y="838200"/>
            <a:ext cx="4038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err="1">
                <a:solidFill>
                  <a:srgbClr val="FF3300"/>
                </a:solidFill>
                <a:latin typeface="Times New Roman" panose="02020603050405020304" pitchFamily="18" charset="0"/>
              </a:rPr>
              <a:t>Giới</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thiệu</a:t>
            </a:r>
            <a:r>
              <a:rPr lang="en-US" b="1" dirty="0">
                <a:solidFill>
                  <a:srgbClr val="FF3300"/>
                </a:solidFill>
                <a:latin typeface="Times New Roman" panose="02020603050405020304" pitchFamily="18" charset="0"/>
              </a:rPr>
              <a:t> bao </a:t>
            </a:r>
            <a:r>
              <a:rPr lang="en-US" b="1" dirty="0" err="1">
                <a:solidFill>
                  <a:srgbClr val="FF3300"/>
                </a:solidFill>
                <a:latin typeface="Times New Roman" panose="02020603050405020304" pitchFamily="18" charset="0"/>
              </a:rPr>
              <a:t>quát</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về</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cây</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mai</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chiều</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cao</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dáng</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thân</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tán</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gốc</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cành</a:t>
            </a:r>
            <a:r>
              <a:rPr lang="en-US" b="1" dirty="0">
                <a:solidFill>
                  <a:srgbClr val="FF3300"/>
                </a:solidFill>
                <a:latin typeface="Times New Roman" panose="02020603050405020304" pitchFamily="18" charset="0"/>
              </a:rPr>
              <a:t>, </a:t>
            </a:r>
            <a:r>
              <a:rPr lang="en-US" b="1" dirty="0" err="1">
                <a:solidFill>
                  <a:srgbClr val="FF3300"/>
                </a:solidFill>
                <a:latin typeface="Times New Roman" panose="02020603050405020304" pitchFamily="18" charset="0"/>
              </a:rPr>
              <a:t>nhánh</a:t>
            </a:r>
            <a:r>
              <a:rPr lang="en-US" b="1" dirty="0">
                <a:solidFill>
                  <a:srgbClr val="FF3300"/>
                </a:solidFill>
                <a:latin typeface="Times New Roman" panose="02020603050405020304" pitchFamily="18" charset="0"/>
              </a:rPr>
              <a:t>).</a:t>
            </a:r>
          </a:p>
        </p:txBody>
      </p:sp>
      <p:sp>
        <p:nvSpPr>
          <p:cNvPr id="28691" name="Text Box 19"/>
          <p:cNvSpPr txBox="1">
            <a:spLocks noChangeArrowheads="1"/>
          </p:cNvSpPr>
          <p:nvPr/>
        </p:nvSpPr>
        <p:spPr bwMode="auto">
          <a:xfrm>
            <a:off x="7010400" y="2895601"/>
            <a:ext cx="335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kĩ về cánh hoa và quả mai.</a:t>
            </a:r>
          </a:p>
        </p:txBody>
      </p:sp>
      <p:sp>
        <p:nvSpPr>
          <p:cNvPr id="28692" name="Text Box 20"/>
          <p:cNvSpPr txBox="1">
            <a:spLocks noChangeArrowheads="1"/>
          </p:cNvSpPr>
          <p:nvPr/>
        </p:nvSpPr>
        <p:spPr bwMode="auto">
          <a:xfrm>
            <a:off x="6781800" y="5181601"/>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Cảm nghĩ của người miêu tả.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8690"/>
                                        </p:tgtEl>
                                        <p:attrNameLst>
                                          <p:attrName>style.visibility</p:attrName>
                                        </p:attrNameLst>
                                      </p:cBhvr>
                                      <p:to>
                                        <p:strVal val="visible"/>
                                      </p:to>
                                    </p:set>
                                    <p:anim calcmode="lin" valueType="num">
                                      <p:cBhvr>
                                        <p:cTn id="7" dur="1000" fill="hold"/>
                                        <p:tgtEl>
                                          <p:spTgt spid="28690"/>
                                        </p:tgtEl>
                                        <p:attrNameLst>
                                          <p:attrName>ppt_x</p:attrName>
                                        </p:attrNameLst>
                                      </p:cBhvr>
                                      <p:tavLst>
                                        <p:tav tm="0">
                                          <p:val>
                                            <p:strVal val="#ppt_x-.2"/>
                                          </p:val>
                                        </p:tav>
                                        <p:tav tm="100000">
                                          <p:val>
                                            <p:strVal val="#ppt_x"/>
                                          </p:val>
                                        </p:tav>
                                      </p:tavLst>
                                    </p:anim>
                                    <p:anim calcmode="lin" valueType="num">
                                      <p:cBhvr>
                                        <p:cTn id="8" dur="1000" fill="hold"/>
                                        <p:tgtEl>
                                          <p:spTgt spid="28690"/>
                                        </p:tgtEl>
                                        <p:attrNameLst>
                                          <p:attrName>ppt_y</p:attrName>
                                        </p:attrNameLst>
                                      </p:cBhvr>
                                      <p:tavLst>
                                        <p:tav tm="0">
                                          <p:val>
                                            <p:strVal val="#ppt_y"/>
                                          </p:val>
                                        </p:tav>
                                        <p:tav tm="100000">
                                          <p:val>
                                            <p:strVal val="#ppt_y"/>
                                          </p:val>
                                        </p:tav>
                                      </p:tavLst>
                                    </p:anim>
                                    <p:animEffect transition="in" filter="wipe(right)" prLst="gradientSize: 0.1">
                                      <p:cBhvr>
                                        <p:cTn id="9" dur="1000"/>
                                        <p:tgtEl>
                                          <p:spTgt spid="28690"/>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8691"/>
                                        </p:tgtEl>
                                        <p:attrNameLst>
                                          <p:attrName>style.visibility</p:attrName>
                                        </p:attrNameLst>
                                      </p:cBhvr>
                                      <p:to>
                                        <p:strVal val="visible"/>
                                      </p:to>
                                    </p:set>
                                    <p:anim calcmode="lin" valueType="num">
                                      <p:cBhvr>
                                        <p:cTn id="14" dur="1000" fill="hold"/>
                                        <p:tgtEl>
                                          <p:spTgt spid="28691"/>
                                        </p:tgtEl>
                                        <p:attrNameLst>
                                          <p:attrName>ppt_x</p:attrName>
                                        </p:attrNameLst>
                                      </p:cBhvr>
                                      <p:tavLst>
                                        <p:tav tm="0">
                                          <p:val>
                                            <p:strVal val="#ppt_x-.2"/>
                                          </p:val>
                                        </p:tav>
                                        <p:tav tm="100000">
                                          <p:val>
                                            <p:strVal val="#ppt_x"/>
                                          </p:val>
                                        </p:tav>
                                      </p:tavLst>
                                    </p:anim>
                                    <p:anim calcmode="lin" valueType="num">
                                      <p:cBhvr>
                                        <p:cTn id="15" dur="1000" fill="hold"/>
                                        <p:tgtEl>
                                          <p:spTgt spid="2869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8691"/>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9" presetClass="entr" presetSubtype="0" fill="hold" grpId="0" nodeType="clickEffect">
                                  <p:stCondLst>
                                    <p:cond delay="0"/>
                                  </p:stCondLst>
                                  <p:childTnLst>
                                    <p:set>
                                      <p:cBhvr>
                                        <p:cTn id="20" dur="1" fill="hold">
                                          <p:stCondLst>
                                            <p:cond delay="0"/>
                                          </p:stCondLst>
                                        </p:cTn>
                                        <p:tgtEl>
                                          <p:spTgt spid="28692"/>
                                        </p:tgtEl>
                                        <p:attrNameLst>
                                          <p:attrName>style.visibility</p:attrName>
                                        </p:attrNameLst>
                                      </p:cBhvr>
                                      <p:to>
                                        <p:strVal val="visible"/>
                                      </p:to>
                                    </p:set>
                                    <p:anim calcmode="lin" valueType="num">
                                      <p:cBhvr>
                                        <p:cTn id="21" dur="1000" fill="hold"/>
                                        <p:tgtEl>
                                          <p:spTgt spid="28692"/>
                                        </p:tgtEl>
                                        <p:attrNameLst>
                                          <p:attrName>ppt_x</p:attrName>
                                        </p:attrNameLst>
                                      </p:cBhvr>
                                      <p:tavLst>
                                        <p:tav tm="0">
                                          <p:val>
                                            <p:strVal val="#ppt_x-.2"/>
                                          </p:val>
                                        </p:tav>
                                        <p:tav tm="100000">
                                          <p:val>
                                            <p:strVal val="#ppt_x"/>
                                          </p:val>
                                        </p:tav>
                                      </p:tavLst>
                                    </p:anim>
                                    <p:anim calcmode="lin" valueType="num">
                                      <p:cBhvr>
                                        <p:cTn id="22" dur="1000" fill="hold"/>
                                        <p:tgtEl>
                                          <p:spTgt spid="28692"/>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6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90" grpId="0"/>
      <p:bldP spid="28691" grpId="0"/>
      <p:bldP spid="28692" grpId="0"/>
    </p:bld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Text Box 6"/>
          <p:cNvSpPr txBox="1">
            <a:spLocks noChangeArrowheads="1"/>
          </p:cNvSpPr>
          <p:nvPr/>
        </p:nvSpPr>
        <p:spPr bwMode="auto">
          <a:xfrm>
            <a:off x="3429001" y="2514601"/>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5" name="Text Box 7"/>
          <p:cNvSpPr txBox="1">
            <a:spLocks noChangeArrowheads="1"/>
          </p:cNvSpPr>
          <p:nvPr/>
        </p:nvSpPr>
        <p:spPr bwMode="auto">
          <a:xfrm>
            <a:off x="2667000" y="2057401"/>
            <a:ext cx="6400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6" name="Text Box 31"/>
          <p:cNvSpPr txBox="1">
            <a:spLocks noChangeArrowheads="1"/>
          </p:cNvSpPr>
          <p:nvPr/>
        </p:nvSpPr>
        <p:spPr bwMode="auto">
          <a:xfrm>
            <a:off x="6629400" y="5454651"/>
            <a:ext cx="3048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8468" name="AutoShape 36"/>
          <p:cNvSpPr>
            <a:spLocks noChangeArrowheads="1"/>
          </p:cNvSpPr>
          <p:nvPr/>
        </p:nvSpPr>
        <p:spPr bwMode="auto">
          <a:xfrm>
            <a:off x="3733800" y="228600"/>
            <a:ext cx="4724400" cy="1295400"/>
          </a:xfrm>
          <a:prstGeom prst="wedgeRoundRectCallout">
            <a:avLst>
              <a:gd name="adj1" fmla="val -38912"/>
              <a:gd name="adj2" fmla="val 81370"/>
              <a:gd name="adj3" fmla="val 16667"/>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latin typeface="Times New Roman" panose="02020603050405020304" pitchFamily="18" charset="0"/>
              </a:rPr>
              <a:t>Trình tự miêu tả của bài: </a:t>
            </a:r>
            <a:r>
              <a:rPr lang="en-US" sz="2400" b="1" i="1">
                <a:solidFill>
                  <a:srgbClr val="FF0066"/>
                </a:solidFill>
                <a:latin typeface="Times New Roman" panose="02020603050405020304" pitchFamily="18" charset="0"/>
              </a:rPr>
              <a:t>Cây mai tứ quý</a:t>
            </a:r>
            <a:r>
              <a:rPr lang="en-US" sz="2400" b="1">
                <a:latin typeface="Times New Roman" panose="02020603050405020304" pitchFamily="18" charset="0"/>
              </a:rPr>
              <a:t> có gì khác so với bài </a:t>
            </a:r>
            <a:r>
              <a:rPr lang="en-US" sz="2400" b="1" i="1">
                <a:solidFill>
                  <a:srgbClr val="FF0066"/>
                </a:solidFill>
                <a:latin typeface="Times New Roman" panose="02020603050405020304" pitchFamily="18" charset="0"/>
              </a:rPr>
              <a:t>Bãi ngô?</a:t>
            </a:r>
          </a:p>
        </p:txBody>
      </p:sp>
      <p:graphicFrame>
        <p:nvGraphicFramePr>
          <p:cNvPr id="18515" name="Group 83"/>
          <p:cNvGraphicFramePr>
            <a:graphicFrameLocks noGrp="1"/>
          </p:cNvGraphicFramePr>
          <p:nvPr>
            <p:ph sz="half" idx="2"/>
          </p:nvPr>
        </p:nvGraphicFramePr>
        <p:xfrm>
          <a:off x="2057400" y="1981200"/>
          <a:ext cx="8001000" cy="3360738"/>
        </p:xfrm>
        <a:graphic>
          <a:graphicData uri="http://schemas.openxmlformats.org/drawingml/2006/table">
            <a:tbl>
              <a:tblPr/>
              <a:tblGrid>
                <a:gridCol w="1293813">
                  <a:extLst>
                    <a:ext uri="{9D8B030D-6E8A-4147-A177-3AD203B41FA5}">
                      <a16:colId xmlns:a16="http://schemas.microsoft.com/office/drawing/2014/main" val="20000"/>
                    </a:ext>
                  </a:extLst>
                </a:gridCol>
                <a:gridCol w="3797300">
                  <a:extLst>
                    <a:ext uri="{9D8B030D-6E8A-4147-A177-3AD203B41FA5}">
                      <a16:colId xmlns:a16="http://schemas.microsoft.com/office/drawing/2014/main" val="20001"/>
                    </a:ext>
                  </a:extLst>
                </a:gridCol>
                <a:gridCol w="2909887">
                  <a:extLst>
                    <a:ext uri="{9D8B030D-6E8A-4147-A177-3AD203B41FA5}">
                      <a16:colId xmlns:a16="http://schemas.microsoft.com/office/drawing/2014/main" val="20002"/>
                    </a:ext>
                  </a:extLst>
                </a:gridCol>
              </a:tblGrid>
              <a:tr h="76208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a:ln>
                          <a:noFill/>
                        </a:ln>
                        <a:solidFill>
                          <a:srgbClr val="FF3300"/>
                        </a:solidFill>
                        <a:effectLst/>
                        <a:latin typeface="Arial" charset="0"/>
                      </a:endParaRP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a:ln>
                            <a:noFill/>
                          </a:ln>
                          <a:solidFill>
                            <a:srgbClr val="FF3300"/>
                          </a:solidFill>
                          <a:effectLst/>
                          <a:latin typeface="Times New Roman" pitchFamily="18" charset="0"/>
                        </a:rPr>
                        <a:t>Bãi ngô</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rgbClr val="0000FF"/>
                          </a:solidFill>
                          <a:effectLst/>
                          <a:latin typeface="Times New Roman" pitchFamily="18" charset="0"/>
                        </a:rPr>
                        <a:t>(Tả từng thời kì phát triển của cây)</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Cây mai tứ quý</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1" u="none" strike="noStrike" cap="none" normalizeH="0" baseline="0">
                          <a:ln>
                            <a:noFill/>
                          </a:ln>
                          <a:solidFill>
                            <a:srgbClr val="0000FF"/>
                          </a:solidFill>
                          <a:effectLst/>
                          <a:latin typeface="Times New Roman" pitchFamily="18" charset="0"/>
                        </a:rPr>
                        <a:t>(Tả từng bộ phận của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95260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Đoạn 1</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(Mở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Giới thiệu bao quát bãi ngô. Tả cây ngô từ lúc còn non đến khi xanh tốt.</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Giới thiệu bao quát về cây mai (chiều cao,dáng, thân, tán, gốc, cành, nhánh).</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5102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Đoạn 2</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(Thân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Tả hoa và búp ngô non giai đoạn đơm hoa kết trái.</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Đi sâu tả cánh hoa và trái cây.</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9502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Đoạn 3:</a:t>
                      </a: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FF3300"/>
                          </a:solidFill>
                          <a:effectLst/>
                          <a:latin typeface="Times New Roman" pitchFamily="18" charset="0"/>
                        </a:rPr>
                        <a:t>(Kết bài)</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Tả hoa, lá và bắp ngô giai đoạn thu hoạch được. </a:t>
                      </a:r>
                    </a:p>
                  </a:txBody>
                  <a:tcPr marT="45725" marB="45725"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a:ln>
                            <a:noFill/>
                          </a:ln>
                          <a:solidFill>
                            <a:srgbClr val="0000FF"/>
                          </a:solidFill>
                          <a:effectLst/>
                          <a:latin typeface="Times New Roman" pitchFamily="18" charset="0"/>
                        </a:rPr>
                        <a:t>Nêu cảm nghĩ của người miêu tả.</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18512" name="Text Box 80"/>
          <p:cNvSpPr txBox="1">
            <a:spLocks noChangeArrowheads="1"/>
          </p:cNvSpPr>
          <p:nvPr/>
        </p:nvSpPr>
        <p:spPr bwMode="auto">
          <a:xfrm>
            <a:off x="2057400" y="5638801"/>
            <a:ext cx="7467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000" b="1" i="1">
                <a:solidFill>
                  <a:srgbClr val="FF3300"/>
                </a:solidFill>
                <a:latin typeface="Times New Roman" panose="02020603050405020304" pitchFamily="18" charset="0"/>
              </a:rPr>
              <a:t>Từ cấu tạo của hai bài văn trên, rút ra nhận xét về cấu tạo của một bài văn miêu tả cây cối.</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18468"/>
                                        </p:tgtEl>
                                        <p:attrNameLst>
                                          <p:attrName>style.visibility</p:attrName>
                                        </p:attrNameLst>
                                      </p:cBhvr>
                                      <p:to>
                                        <p:strVal val="visible"/>
                                      </p:to>
                                    </p:set>
                                  </p:childTnLst>
                                </p:cTn>
                              </p:par>
                            </p:childTnLst>
                          </p:cTn>
                        </p:par>
                        <p:par>
                          <p:cTn id="7" fill="hold" nodeType="afterGroup">
                            <p:stCondLst>
                              <p:cond delay="500"/>
                            </p:stCondLst>
                            <p:childTnLst>
                              <p:par>
                                <p:cTn id="8" presetID="5" presetClass="entr" presetSubtype="10" fill="hold" nodeType="afterEffect">
                                  <p:stCondLst>
                                    <p:cond delay="0"/>
                                  </p:stCondLst>
                                  <p:childTnLst>
                                    <p:set>
                                      <p:cBhvr>
                                        <p:cTn id="9" dur="1" fill="hold">
                                          <p:stCondLst>
                                            <p:cond delay="0"/>
                                          </p:stCondLst>
                                        </p:cTn>
                                        <p:tgtEl>
                                          <p:spTgt spid="18515"/>
                                        </p:tgtEl>
                                        <p:attrNameLst>
                                          <p:attrName>style.visibility</p:attrName>
                                        </p:attrNameLst>
                                      </p:cBhvr>
                                      <p:to>
                                        <p:strVal val="visible"/>
                                      </p:to>
                                    </p:set>
                                    <p:animEffect transition="in" filter="checkerboard(across)">
                                      <p:cBhvr>
                                        <p:cTn id="10" dur="500"/>
                                        <p:tgtEl>
                                          <p:spTgt spid="18515"/>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85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68" grpId="0" animBg="1" autoUpdateAnimBg="0"/>
      <p:bldP spid="18512" grpId="0"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1" name="Text Box 7"/>
          <p:cNvSpPr txBox="1">
            <a:spLocks noChangeArrowheads="1"/>
          </p:cNvSpPr>
          <p:nvPr/>
        </p:nvSpPr>
        <p:spPr bwMode="auto">
          <a:xfrm>
            <a:off x="4953000" y="1792401"/>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30738" name="Text Box 18"/>
          <p:cNvSpPr txBox="1">
            <a:spLocks noChangeArrowheads="1"/>
          </p:cNvSpPr>
          <p:nvPr/>
        </p:nvSpPr>
        <p:spPr bwMode="auto">
          <a:xfrm>
            <a:off x="1752600" y="7256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 Ghi nhớ:</a:t>
            </a:r>
          </a:p>
        </p:txBody>
      </p:sp>
      <p:sp>
        <p:nvSpPr>
          <p:cNvPr id="14348" name="Text Box 21"/>
          <p:cNvSpPr txBox="1">
            <a:spLocks noChangeArrowheads="1"/>
          </p:cNvSpPr>
          <p:nvPr/>
        </p:nvSpPr>
        <p:spPr bwMode="auto">
          <a:xfrm>
            <a:off x="1736726" y="1184388"/>
            <a:ext cx="8931275" cy="2123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200" b="1" dirty="0" err="1">
                <a:solidFill>
                  <a:srgbClr val="FF3300"/>
                </a:solidFill>
                <a:latin typeface="Times New Roman" panose="02020603050405020304" pitchFamily="18" charset="0"/>
                <a:cs typeface="Times New Roman" panose="02020603050405020304" pitchFamily="18" charset="0"/>
              </a:rPr>
              <a:t>Bài</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văn</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miêu</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tả</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cây</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cối</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thường</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gồm</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có</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ba</a:t>
            </a:r>
            <a:r>
              <a:rPr lang="en-US" sz="2200" b="1" dirty="0">
                <a:solidFill>
                  <a:srgbClr val="FF3300"/>
                </a:solidFill>
                <a:latin typeface="Times New Roman" panose="02020603050405020304" pitchFamily="18" charset="0"/>
                <a:cs typeface="Times New Roman" panose="02020603050405020304" pitchFamily="18" charset="0"/>
              </a:rPr>
              <a:t> </a:t>
            </a:r>
            <a:r>
              <a:rPr lang="en-US" sz="2200" b="1" dirty="0" err="1">
                <a:solidFill>
                  <a:srgbClr val="FF3300"/>
                </a:solidFill>
                <a:latin typeface="Times New Roman" panose="02020603050405020304" pitchFamily="18" charset="0"/>
                <a:cs typeface="Times New Roman" panose="02020603050405020304" pitchFamily="18" charset="0"/>
              </a:rPr>
              <a:t>phần</a:t>
            </a:r>
            <a:r>
              <a:rPr lang="en-US" sz="2200" b="1" dirty="0">
                <a:solidFill>
                  <a:srgbClr val="FF3300"/>
                </a:solidFill>
                <a:latin typeface="Times New Roman" panose="02020603050405020304" pitchFamily="18" charset="0"/>
                <a:cs typeface="Times New Roman" panose="02020603050405020304" pitchFamily="18" charset="0"/>
              </a:rPr>
              <a:t>:</a:t>
            </a:r>
          </a:p>
          <a:p>
            <a:pPr eaLnBrk="1" hangingPunct="1"/>
            <a:r>
              <a:rPr lang="en-US" sz="2200" b="1" u="sng" dirty="0">
                <a:solidFill>
                  <a:srgbClr val="FF3300"/>
                </a:solidFill>
                <a:latin typeface="Times New Roman" panose="02020603050405020304" pitchFamily="18" charset="0"/>
                <a:cs typeface="Times New Roman" panose="02020603050405020304" pitchFamily="18" charset="0"/>
              </a:rPr>
              <a:t>1. </a:t>
            </a:r>
            <a:r>
              <a:rPr lang="en-US" sz="2200" b="1" u="sng" dirty="0" err="1">
                <a:solidFill>
                  <a:srgbClr val="FF3300"/>
                </a:solidFill>
                <a:latin typeface="Times New Roman" panose="02020603050405020304" pitchFamily="18" charset="0"/>
                <a:cs typeface="Times New Roman" panose="02020603050405020304" pitchFamily="18" charset="0"/>
              </a:rPr>
              <a:t>Mở</a:t>
            </a:r>
            <a:r>
              <a:rPr lang="en-US" sz="2200" b="1" u="sng" dirty="0">
                <a:solidFill>
                  <a:srgbClr val="FF3300"/>
                </a:solidFill>
                <a:latin typeface="Times New Roman" panose="02020603050405020304" pitchFamily="18" charset="0"/>
                <a:cs typeface="Times New Roman" panose="02020603050405020304" pitchFamily="18" charset="0"/>
              </a:rPr>
              <a:t> </a:t>
            </a:r>
            <a:r>
              <a:rPr lang="en-US" sz="2200" b="1" u="sng" dirty="0" err="1">
                <a:solidFill>
                  <a:srgbClr val="FF3300"/>
                </a:solidFill>
                <a:latin typeface="Times New Roman" panose="02020603050405020304" pitchFamily="18" charset="0"/>
                <a:cs typeface="Times New Roman" panose="02020603050405020304" pitchFamily="18" charset="0"/>
              </a:rPr>
              <a:t>bài</a:t>
            </a:r>
            <a:r>
              <a:rPr lang="en-US" sz="2200" b="1" u="sng" dirty="0">
                <a:solidFill>
                  <a:srgbClr val="FF3300"/>
                </a:solidFill>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Tả</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hoặc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giới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thiệu</a:t>
            </a:r>
            <a:r>
              <a:rPr lang="en-US" sz="2200" b="1" dirty="0">
                <a:solidFill>
                  <a:srgbClr val="0000FF"/>
                </a:solidFill>
                <a:latin typeface="Times New Roman" panose="02020603050405020304" pitchFamily="18" charset="0"/>
                <a:cs typeface="Times New Roman" panose="02020603050405020304" pitchFamily="18" charset="0"/>
              </a:rPr>
              <a:t> bao </a:t>
            </a:r>
            <a:r>
              <a:rPr lang="en-US" sz="2200" b="1" dirty="0" err="1">
                <a:solidFill>
                  <a:srgbClr val="0000FF"/>
                </a:solidFill>
                <a:latin typeface="Times New Roman" panose="02020603050405020304" pitchFamily="18" charset="0"/>
                <a:cs typeface="Times New Roman" panose="02020603050405020304" pitchFamily="18" charset="0"/>
              </a:rPr>
              <a:t>quát</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về</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cây</a:t>
            </a:r>
            <a:r>
              <a:rPr lang="en-US" sz="2200" b="1" dirty="0">
                <a:solidFill>
                  <a:srgbClr val="0000FF"/>
                </a:solidFill>
                <a:latin typeface="Times New Roman" panose="02020603050405020304" pitchFamily="18" charset="0"/>
                <a:cs typeface="Times New Roman" panose="02020603050405020304" pitchFamily="18" charset="0"/>
              </a:rPr>
              <a:t>.</a:t>
            </a:r>
          </a:p>
          <a:p>
            <a:pPr eaLnBrk="1" hangingPunct="1"/>
            <a:r>
              <a:rPr lang="en-US" sz="2200" b="1" u="sng" dirty="0">
                <a:solidFill>
                  <a:srgbClr val="FF3300"/>
                </a:solidFill>
                <a:latin typeface="Times New Roman" panose="02020603050405020304" pitchFamily="18" charset="0"/>
                <a:cs typeface="Times New Roman" panose="02020603050405020304" pitchFamily="18" charset="0"/>
              </a:rPr>
              <a:t>2. </a:t>
            </a:r>
            <a:r>
              <a:rPr lang="en-US" sz="2200" b="1" u="sng" dirty="0" err="1">
                <a:solidFill>
                  <a:srgbClr val="FF3300"/>
                </a:solidFill>
                <a:latin typeface="Times New Roman" panose="02020603050405020304" pitchFamily="18" charset="0"/>
                <a:cs typeface="Times New Roman" panose="02020603050405020304" pitchFamily="18" charset="0"/>
              </a:rPr>
              <a:t>Thân</a:t>
            </a:r>
            <a:r>
              <a:rPr lang="en-US" sz="2200" b="1" u="sng" dirty="0">
                <a:solidFill>
                  <a:srgbClr val="FF3300"/>
                </a:solidFill>
                <a:latin typeface="Times New Roman" panose="02020603050405020304" pitchFamily="18" charset="0"/>
                <a:cs typeface="Times New Roman" panose="02020603050405020304" pitchFamily="18" charset="0"/>
              </a:rPr>
              <a:t> </a:t>
            </a:r>
            <a:r>
              <a:rPr lang="en-US" sz="2200" b="1" u="sng" dirty="0" err="1">
                <a:solidFill>
                  <a:srgbClr val="FF3300"/>
                </a:solidFill>
                <a:latin typeface="Times New Roman" panose="02020603050405020304" pitchFamily="18" charset="0"/>
                <a:cs typeface="Times New Roman" panose="02020603050405020304" pitchFamily="18" charset="0"/>
              </a:rPr>
              <a:t>bài</a:t>
            </a:r>
            <a:r>
              <a:rPr lang="en-US" sz="2200" b="1" u="sng" dirty="0">
                <a:solidFill>
                  <a:srgbClr val="FF3300"/>
                </a:solidFill>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Tả</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từng</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bộ</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phận</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của</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cây</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hoặc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tả</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từng</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thời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kì</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phát</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triển</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của</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cây</a:t>
            </a:r>
            <a:r>
              <a:rPr lang="en-US" sz="2200" b="1" dirty="0">
                <a:latin typeface="Times New Roman" panose="02020603050405020304" pitchFamily="18" charset="0"/>
                <a:cs typeface="Times New Roman" panose="02020603050405020304" pitchFamily="18" charset="0"/>
              </a:rPr>
              <a:t>.</a:t>
            </a:r>
          </a:p>
          <a:p>
            <a:pPr eaLnBrk="1" hangingPunct="1"/>
            <a:r>
              <a:rPr lang="en-US" sz="2200" b="1" u="sng" dirty="0">
                <a:solidFill>
                  <a:srgbClr val="FF3300"/>
                </a:solidFill>
                <a:latin typeface="Times New Roman" panose="02020603050405020304" pitchFamily="18" charset="0"/>
                <a:cs typeface="Times New Roman" panose="02020603050405020304" pitchFamily="18" charset="0"/>
              </a:rPr>
              <a:t>3. </a:t>
            </a:r>
            <a:r>
              <a:rPr lang="en-US" sz="2200" b="1" u="sng" dirty="0" err="1">
                <a:solidFill>
                  <a:srgbClr val="FF3300"/>
                </a:solidFill>
                <a:latin typeface="Times New Roman" panose="02020603050405020304" pitchFamily="18" charset="0"/>
                <a:cs typeface="Times New Roman" panose="02020603050405020304" pitchFamily="18" charset="0"/>
              </a:rPr>
              <a:t>Kết</a:t>
            </a:r>
            <a:r>
              <a:rPr lang="en-US" sz="2200" b="1" u="sng" dirty="0">
                <a:solidFill>
                  <a:srgbClr val="FF3300"/>
                </a:solidFill>
                <a:latin typeface="Times New Roman" panose="02020603050405020304" pitchFamily="18" charset="0"/>
                <a:cs typeface="Times New Roman" panose="02020603050405020304" pitchFamily="18" charset="0"/>
              </a:rPr>
              <a:t> </a:t>
            </a:r>
            <a:r>
              <a:rPr lang="en-US" sz="2200" b="1" u="sng" dirty="0" err="1">
                <a:solidFill>
                  <a:srgbClr val="FF3300"/>
                </a:solidFill>
                <a:latin typeface="Times New Roman" panose="02020603050405020304" pitchFamily="18" charset="0"/>
                <a:cs typeface="Times New Roman" panose="02020603050405020304" pitchFamily="18" charset="0"/>
              </a:rPr>
              <a:t>bài</a:t>
            </a:r>
            <a:r>
              <a:rPr lang="en-US" sz="2200" b="1" u="sng" dirty="0">
                <a:solidFill>
                  <a:srgbClr val="FF3300"/>
                </a:solidFill>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Có</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thể</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nêu</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lợi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ích</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của</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cây</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ấn</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tượng</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đặc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biêt</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hoặc</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tình</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cảm</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của</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người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tả</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với</a:t>
            </a:r>
            <a:r>
              <a:rPr lang="en-US" sz="2200" b="1" dirty="0">
                <a:solidFill>
                  <a:srgbClr val="0000FF"/>
                </a:solidFill>
                <a:latin typeface="Times New Roman" panose="02020603050405020304" pitchFamily="18" charset="0"/>
                <a:cs typeface="Times New Roman" panose="02020603050405020304" pitchFamily="18" charset="0"/>
              </a:rPr>
              <a:t> </a:t>
            </a:r>
            <a:r>
              <a:rPr lang="en-US" sz="2200" b="1" dirty="0" err="1">
                <a:solidFill>
                  <a:srgbClr val="0000FF"/>
                </a:solidFill>
                <a:latin typeface="Times New Roman" panose="02020603050405020304" pitchFamily="18" charset="0"/>
                <a:cs typeface="Times New Roman" panose="02020603050405020304" pitchFamily="18" charset="0"/>
              </a:rPr>
              <a:t>cây</a:t>
            </a:r>
            <a:r>
              <a:rPr lang="en-US" sz="2200" b="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0738"/>
                                        </p:tgtEl>
                                        <p:attrNameLst>
                                          <p:attrName>style.visibility</p:attrName>
                                        </p:attrNameLst>
                                      </p:cBhvr>
                                      <p:to>
                                        <p:strVal val="visible"/>
                                      </p:to>
                                    </p:set>
                                    <p:anim calcmode="lin" valueType="num">
                                      <p:cBhvr>
                                        <p:cTn id="7" dur="500" decel="50000" fill="hold">
                                          <p:stCondLst>
                                            <p:cond delay="0"/>
                                          </p:stCondLst>
                                        </p:cTn>
                                        <p:tgtEl>
                                          <p:spTgt spid="3073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3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38"/>
                                        </p:tgtEl>
                                        <p:attrNameLst>
                                          <p:attrName>ppt_w</p:attrName>
                                        </p:attrNameLst>
                                      </p:cBhvr>
                                      <p:tavLst>
                                        <p:tav tm="0">
                                          <p:val>
                                            <p:strVal val="#ppt_w*.05"/>
                                          </p:val>
                                        </p:tav>
                                        <p:tav tm="100000">
                                          <p:val>
                                            <p:strVal val="#ppt_w"/>
                                          </p:val>
                                        </p:tav>
                                      </p:tavLst>
                                    </p:anim>
                                    <p:anim calcmode="lin" valueType="num">
                                      <p:cBhvr>
                                        <p:cTn id="10" dur="1000" fill="hold"/>
                                        <p:tgtEl>
                                          <p:spTgt spid="3073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3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3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3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3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5622926"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15363" name="Text Box 13"/>
          <p:cNvSpPr txBox="1">
            <a:spLocks noChangeArrowheads="1"/>
          </p:cNvSpPr>
          <p:nvPr/>
        </p:nvSpPr>
        <p:spPr bwMode="auto">
          <a:xfrm>
            <a:off x="1905000" y="0"/>
            <a:ext cx="2057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u="sng">
                <a:solidFill>
                  <a:srgbClr val="FF3300"/>
                </a:solidFill>
                <a:latin typeface="Times New Roman" panose="02020603050405020304" pitchFamily="18" charset="0"/>
              </a:rPr>
              <a:t>III. Luyện tập</a:t>
            </a:r>
          </a:p>
        </p:txBody>
      </p:sp>
      <p:sp>
        <p:nvSpPr>
          <p:cNvPr id="15364" name="Text Box 14"/>
          <p:cNvSpPr txBox="1">
            <a:spLocks noChangeArrowheads="1"/>
          </p:cNvSpPr>
          <p:nvPr/>
        </p:nvSpPr>
        <p:spPr bwMode="auto">
          <a:xfrm>
            <a:off x="1828800" y="396876"/>
            <a:ext cx="83058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i="1" u="sng">
                <a:solidFill>
                  <a:srgbClr val="FF3300"/>
                </a:solidFill>
                <a:latin typeface="Times New Roman" panose="02020603050405020304" pitchFamily="18" charset="0"/>
              </a:rPr>
              <a:t>Bài 1</a:t>
            </a:r>
            <a:r>
              <a:rPr lang="en-US" sz="2400" b="1" i="1">
                <a:solidFill>
                  <a:srgbClr val="FF3300"/>
                </a:solidFill>
                <a:latin typeface="Times New Roman" panose="02020603050405020304" pitchFamily="18" charset="0"/>
              </a:rPr>
              <a:t>: Đọc bài văn sau và cho biết cây gạo được miêu tả theo trình tự nào?</a:t>
            </a:r>
          </a:p>
        </p:txBody>
      </p:sp>
      <p:sp>
        <p:nvSpPr>
          <p:cNvPr id="15365" name="Text Box 15"/>
          <p:cNvSpPr txBox="1">
            <a:spLocks noChangeArrowheads="1"/>
          </p:cNvSpPr>
          <p:nvPr/>
        </p:nvSpPr>
        <p:spPr bwMode="auto">
          <a:xfrm>
            <a:off x="1524000" y="1098550"/>
            <a:ext cx="9144000" cy="550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200" b="1" i="1">
                <a:solidFill>
                  <a:srgbClr val="FF3300"/>
                </a:solidFill>
                <a:latin typeface="Times New Roman" panose="02020603050405020304" pitchFamily="18" charset="0"/>
              </a:rPr>
              <a:t>Cây gạo</a:t>
            </a:r>
          </a:p>
          <a:p>
            <a:pPr eaLnBrk="1" hangingPunct="1">
              <a:spcBef>
                <a:spcPct val="50000"/>
              </a:spcBef>
            </a:pPr>
            <a:r>
              <a:rPr lang="en-US" sz="2200">
                <a:latin typeface="Times New Roman" panose="02020603050405020304" pitchFamily="18" charset="0"/>
              </a:rPr>
              <a:t>    </a:t>
            </a:r>
            <a:r>
              <a:rPr lang="en-US" sz="2200">
                <a:solidFill>
                  <a:srgbClr val="0000FF"/>
                </a:solidFill>
                <a:latin typeface="Times New Roman" panose="02020603050405020304" pitchFamily="18" charset="0"/>
              </a:rPr>
              <a:t>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p>
          <a:p>
            <a:pPr eaLnBrk="1" hangingPunct="1">
              <a:spcBef>
                <a:spcPct val="50000"/>
              </a:spcBef>
            </a:pPr>
            <a:r>
              <a:rPr lang="en-US" sz="2200">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p>
          <a:p>
            <a:pPr eaLnBrk="1" hangingPunct="1">
              <a:spcBef>
                <a:spcPct val="50000"/>
              </a:spcBef>
            </a:pPr>
            <a:r>
              <a:rPr lang="en-US" sz="2200">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p>
          <a:p>
            <a:pPr eaLnBrk="1" hangingPunct="1">
              <a:spcBef>
                <a:spcPct val="50000"/>
              </a:spcBef>
            </a:pPr>
            <a:r>
              <a:rPr lang="en-US" sz="2200">
                <a:solidFill>
                  <a:srgbClr val="0000FF"/>
                </a:solidFill>
                <a:latin typeface="Times New Roman" panose="02020603050405020304" pitchFamily="18" charset="0"/>
              </a:rPr>
              <a:t>					</a:t>
            </a:r>
            <a:r>
              <a:rPr lang="en-US" sz="2200" i="1">
                <a:latin typeface="Times New Roman" panose="02020603050405020304" pitchFamily="18" charset="0"/>
              </a:rPr>
              <a:t>Theo</a:t>
            </a:r>
            <a:r>
              <a:rPr lang="en-US" sz="2200">
                <a:latin typeface="Times New Roman" panose="02020603050405020304" pitchFamily="18" charset="0"/>
              </a:rPr>
              <a:t>  VŨ TÚ NAM</a:t>
            </a: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2" name="Picture 4" descr="cay ga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6" descr="hoa_g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0"/>
            <a:ext cx="3810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2" descr="cay gao g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0"/>
            <a:ext cx="3810000" cy="264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2784" name="Group 16"/>
          <p:cNvGrpSpPr>
            <a:grpSpLocks/>
          </p:cNvGrpSpPr>
          <p:nvPr/>
        </p:nvGrpSpPr>
        <p:grpSpPr bwMode="auto">
          <a:xfrm>
            <a:off x="6858000" y="2438400"/>
            <a:ext cx="3810000" cy="2438400"/>
            <a:chOff x="3360" y="1680"/>
            <a:chExt cx="2400" cy="1584"/>
          </a:xfrm>
        </p:grpSpPr>
        <p:pic>
          <p:nvPicPr>
            <p:cNvPr id="16395" name="Picture 13" descr="vietnam-paintings-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04" y="1680"/>
              <a:ext cx="1056"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6" name="Picture 14" descr="van-mieu-mao-dien-bieu-tuong-tinh-than-hieu-hoc-xu-dong-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0" y="1680"/>
              <a:ext cx="1392" cy="15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2783" name="Picture 15" descr="hoagao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0"/>
            <a:ext cx="3810000"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85" name="Text Box 17"/>
          <p:cNvSpPr txBox="1">
            <a:spLocks noChangeArrowheads="1"/>
          </p:cNvSpPr>
          <p:nvPr/>
        </p:nvSpPr>
        <p:spPr bwMode="auto">
          <a:xfrm>
            <a:off x="1600200" y="152400"/>
            <a:ext cx="4953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một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32786" name="Text Box 18"/>
          <p:cNvSpPr txBox="1">
            <a:spLocks noChangeArrowheads="1"/>
          </p:cNvSpPr>
          <p:nvPr/>
        </p:nvSpPr>
        <p:spPr bwMode="auto">
          <a:xfrm>
            <a:off x="1524000" y="2590801"/>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32787" name="Text Box 19"/>
          <p:cNvSpPr txBox="1">
            <a:spLocks noChangeArrowheads="1"/>
          </p:cNvSpPr>
          <p:nvPr/>
        </p:nvSpPr>
        <p:spPr bwMode="auto">
          <a:xfrm>
            <a:off x="1524000" y="4419601"/>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pic>
        <p:nvPicPr>
          <p:cNvPr id="32788" name="Picture 20" descr="images"/>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58000" y="4876800"/>
            <a:ext cx="38100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2785"/>
                                        </p:tgtEl>
                                        <p:attrNameLst>
                                          <p:attrName>style.visibility</p:attrName>
                                        </p:attrNameLst>
                                      </p:cBhvr>
                                      <p:to>
                                        <p:strVal val="visible"/>
                                      </p:to>
                                    </p:set>
                                    <p:anim calcmode="lin" valueType="num">
                                      <p:cBhvr>
                                        <p:cTn id="7" dur="1000" fill="hold"/>
                                        <p:tgtEl>
                                          <p:spTgt spid="32785"/>
                                        </p:tgtEl>
                                        <p:attrNameLst>
                                          <p:attrName>ppt_x</p:attrName>
                                        </p:attrNameLst>
                                      </p:cBhvr>
                                      <p:tavLst>
                                        <p:tav tm="0">
                                          <p:val>
                                            <p:strVal val="#ppt_x-.2"/>
                                          </p:val>
                                        </p:tav>
                                        <p:tav tm="100000">
                                          <p:val>
                                            <p:strVal val="#ppt_x"/>
                                          </p:val>
                                        </p:tav>
                                      </p:tavLst>
                                    </p:anim>
                                    <p:anim calcmode="lin" valueType="num">
                                      <p:cBhvr>
                                        <p:cTn id="8" dur="1000" fill="hold"/>
                                        <p:tgtEl>
                                          <p:spTgt spid="32785"/>
                                        </p:tgtEl>
                                        <p:attrNameLst>
                                          <p:attrName>ppt_y</p:attrName>
                                        </p:attrNameLst>
                                      </p:cBhvr>
                                      <p:tavLst>
                                        <p:tav tm="0">
                                          <p:val>
                                            <p:strVal val="#ppt_y"/>
                                          </p:val>
                                        </p:tav>
                                        <p:tav tm="100000">
                                          <p:val>
                                            <p:strVal val="#ppt_y"/>
                                          </p:val>
                                        </p:tav>
                                      </p:tavLst>
                                    </p:anim>
                                    <p:animEffect transition="in" filter="wipe(right)" prLst="gradientSize: 0.1">
                                      <p:cBhvr>
                                        <p:cTn id="9" dur="1000"/>
                                        <p:tgtEl>
                                          <p:spTgt spid="3278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nodeType="clickEffect">
                                  <p:stCondLst>
                                    <p:cond delay="0"/>
                                  </p:stCondLst>
                                  <p:childTnLst>
                                    <p:set>
                                      <p:cBhvr>
                                        <p:cTn id="13" dur="1" fill="hold">
                                          <p:stCondLst>
                                            <p:cond delay="0"/>
                                          </p:stCondLst>
                                        </p:cTn>
                                        <p:tgtEl>
                                          <p:spTgt spid="32780"/>
                                        </p:tgtEl>
                                        <p:attrNameLst>
                                          <p:attrName>style.visibility</p:attrName>
                                        </p:attrNameLst>
                                      </p:cBhvr>
                                      <p:to>
                                        <p:strVal val="visible"/>
                                      </p:to>
                                    </p:set>
                                    <p:animEffect transition="in" filter="checkerboard(across)">
                                      <p:cBhvr>
                                        <p:cTn id="14" dur="5000"/>
                                        <p:tgtEl>
                                          <p:spTgt spid="32780"/>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8" presetClass="exit" presetSubtype="16" fill="hold" nodeType="clickEffect">
                                  <p:stCondLst>
                                    <p:cond delay="0"/>
                                  </p:stCondLst>
                                  <p:childTnLst>
                                    <p:animEffect transition="out" filter="diamond(in)">
                                      <p:cBhvr>
                                        <p:cTn id="18" dur="5000"/>
                                        <p:tgtEl>
                                          <p:spTgt spid="32780"/>
                                        </p:tgtEl>
                                      </p:cBhvr>
                                    </p:animEffect>
                                    <p:set>
                                      <p:cBhvr>
                                        <p:cTn id="19" dur="1" fill="hold">
                                          <p:stCondLst>
                                            <p:cond delay="4999"/>
                                          </p:stCondLst>
                                        </p:cTn>
                                        <p:tgtEl>
                                          <p:spTgt spid="32780"/>
                                        </p:tgtEl>
                                        <p:attrNameLst>
                                          <p:attrName>style.visibility</p:attrName>
                                        </p:attrNameLst>
                                      </p:cBhvr>
                                      <p:to>
                                        <p:strVal val="hidden"/>
                                      </p:to>
                                    </p:set>
                                  </p:childTnLst>
                                </p:cTn>
                              </p:par>
                            </p:childTnLst>
                          </p:cTn>
                        </p:par>
                        <p:par>
                          <p:cTn id="20" fill="hold" nodeType="afterGroup">
                            <p:stCondLst>
                              <p:cond delay="5000"/>
                            </p:stCondLst>
                            <p:childTnLst>
                              <p:par>
                                <p:cTn id="21" presetID="5" presetClass="entr" presetSubtype="10" fill="hold" nodeType="afterEffect">
                                  <p:stCondLst>
                                    <p:cond delay="0"/>
                                  </p:stCondLst>
                                  <p:childTnLst>
                                    <p:set>
                                      <p:cBhvr>
                                        <p:cTn id="22" dur="1" fill="hold">
                                          <p:stCondLst>
                                            <p:cond delay="0"/>
                                          </p:stCondLst>
                                        </p:cTn>
                                        <p:tgtEl>
                                          <p:spTgt spid="32774"/>
                                        </p:tgtEl>
                                        <p:attrNameLst>
                                          <p:attrName>style.visibility</p:attrName>
                                        </p:attrNameLst>
                                      </p:cBhvr>
                                      <p:to>
                                        <p:strVal val="visible"/>
                                      </p:to>
                                    </p:set>
                                    <p:animEffect transition="in" filter="checkerboard(across)">
                                      <p:cBhvr>
                                        <p:cTn id="23" dur="500"/>
                                        <p:tgtEl>
                                          <p:spTgt spid="32774"/>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xit" presetSubtype="16" fill="hold" nodeType="clickEffect">
                                  <p:stCondLst>
                                    <p:cond delay="0"/>
                                  </p:stCondLst>
                                  <p:childTnLst>
                                    <p:animEffect transition="out" filter="diamond(in)">
                                      <p:cBhvr>
                                        <p:cTn id="27" dur="5000"/>
                                        <p:tgtEl>
                                          <p:spTgt spid="32774"/>
                                        </p:tgtEl>
                                      </p:cBhvr>
                                    </p:animEffect>
                                    <p:set>
                                      <p:cBhvr>
                                        <p:cTn id="28" dur="1" fill="hold">
                                          <p:stCondLst>
                                            <p:cond delay="4999"/>
                                          </p:stCondLst>
                                        </p:cTn>
                                        <p:tgtEl>
                                          <p:spTgt spid="32774"/>
                                        </p:tgtEl>
                                        <p:attrNameLst>
                                          <p:attrName>style.visibility</p:attrName>
                                        </p:attrNameLst>
                                      </p:cBhvr>
                                      <p:to>
                                        <p:strVal val="hidden"/>
                                      </p:to>
                                    </p:set>
                                  </p:childTnLst>
                                </p:cTn>
                              </p:par>
                            </p:childTnLst>
                          </p:cTn>
                        </p:par>
                        <p:par>
                          <p:cTn id="29" fill="hold" nodeType="afterGroup">
                            <p:stCondLst>
                              <p:cond delay="5000"/>
                            </p:stCondLst>
                            <p:childTnLst>
                              <p:par>
                                <p:cTn id="30" presetID="21" presetClass="entr" presetSubtype="4" fill="hold" nodeType="afterEffect">
                                  <p:stCondLst>
                                    <p:cond delay="0"/>
                                  </p:stCondLst>
                                  <p:childTnLst>
                                    <p:set>
                                      <p:cBhvr>
                                        <p:cTn id="31" dur="1" fill="hold">
                                          <p:stCondLst>
                                            <p:cond delay="0"/>
                                          </p:stCondLst>
                                        </p:cTn>
                                        <p:tgtEl>
                                          <p:spTgt spid="32772"/>
                                        </p:tgtEl>
                                        <p:attrNameLst>
                                          <p:attrName>style.visibility</p:attrName>
                                        </p:attrNameLst>
                                      </p:cBhvr>
                                      <p:to>
                                        <p:strVal val="visible"/>
                                      </p:to>
                                    </p:set>
                                    <p:animEffect transition="in" filter="wheel(4)">
                                      <p:cBhvr>
                                        <p:cTn id="32" dur="2000"/>
                                        <p:tgtEl>
                                          <p:spTgt spid="32772"/>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5" presetClass="exit" presetSubtype="10" fill="hold" nodeType="clickEffect">
                                  <p:stCondLst>
                                    <p:cond delay="0"/>
                                  </p:stCondLst>
                                  <p:childTnLst>
                                    <p:animEffect transition="out" filter="checkerboard(across)">
                                      <p:cBhvr>
                                        <p:cTn id="36" dur="5000"/>
                                        <p:tgtEl>
                                          <p:spTgt spid="32772"/>
                                        </p:tgtEl>
                                      </p:cBhvr>
                                    </p:animEffect>
                                    <p:set>
                                      <p:cBhvr>
                                        <p:cTn id="37" dur="1" fill="hold">
                                          <p:stCondLst>
                                            <p:cond delay="4999"/>
                                          </p:stCondLst>
                                        </p:cTn>
                                        <p:tgtEl>
                                          <p:spTgt spid="32772"/>
                                        </p:tgtEl>
                                        <p:attrNameLst>
                                          <p:attrName>style.visibility</p:attrName>
                                        </p:attrNameLst>
                                      </p:cBhvr>
                                      <p:to>
                                        <p:strVal val="hidden"/>
                                      </p:to>
                                    </p:set>
                                  </p:childTnLst>
                                </p:cTn>
                              </p:par>
                            </p:childTnLst>
                          </p:cTn>
                        </p:par>
                        <p:par>
                          <p:cTn id="38" fill="hold" nodeType="afterGroup">
                            <p:stCondLst>
                              <p:cond delay="5000"/>
                            </p:stCondLst>
                            <p:childTnLst>
                              <p:par>
                                <p:cTn id="39" presetID="18" presetClass="entr" presetSubtype="12" fill="hold" nodeType="afterEffect">
                                  <p:stCondLst>
                                    <p:cond delay="0"/>
                                  </p:stCondLst>
                                  <p:childTnLst>
                                    <p:set>
                                      <p:cBhvr>
                                        <p:cTn id="40" dur="1" fill="hold">
                                          <p:stCondLst>
                                            <p:cond delay="0"/>
                                          </p:stCondLst>
                                        </p:cTn>
                                        <p:tgtEl>
                                          <p:spTgt spid="32783"/>
                                        </p:tgtEl>
                                        <p:attrNameLst>
                                          <p:attrName>style.visibility</p:attrName>
                                        </p:attrNameLst>
                                      </p:cBhvr>
                                      <p:to>
                                        <p:strVal val="visible"/>
                                      </p:to>
                                    </p:set>
                                    <p:animEffect transition="in" filter="strips(downLeft)">
                                      <p:cBhvr>
                                        <p:cTn id="41" dur="5000"/>
                                        <p:tgtEl>
                                          <p:spTgt spid="32783"/>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32786"/>
                                        </p:tgtEl>
                                        <p:attrNameLst>
                                          <p:attrName>style.visibility</p:attrName>
                                        </p:attrNameLst>
                                      </p:cBhvr>
                                      <p:to>
                                        <p:strVal val="visible"/>
                                      </p:to>
                                    </p:set>
                                    <p:anim calcmode="lin" valueType="num">
                                      <p:cBhvr>
                                        <p:cTn id="46" dur="1000" fill="hold"/>
                                        <p:tgtEl>
                                          <p:spTgt spid="32786"/>
                                        </p:tgtEl>
                                        <p:attrNameLst>
                                          <p:attrName>ppt_x</p:attrName>
                                        </p:attrNameLst>
                                      </p:cBhvr>
                                      <p:tavLst>
                                        <p:tav tm="0">
                                          <p:val>
                                            <p:strVal val="#ppt_x-.2"/>
                                          </p:val>
                                        </p:tav>
                                        <p:tav tm="100000">
                                          <p:val>
                                            <p:strVal val="#ppt_x"/>
                                          </p:val>
                                        </p:tav>
                                      </p:tavLst>
                                    </p:anim>
                                    <p:anim calcmode="lin" valueType="num">
                                      <p:cBhvr>
                                        <p:cTn id="47" dur="1000" fill="hold"/>
                                        <p:tgtEl>
                                          <p:spTgt spid="32786"/>
                                        </p:tgtEl>
                                        <p:attrNameLst>
                                          <p:attrName>ppt_y</p:attrName>
                                        </p:attrNameLst>
                                      </p:cBhvr>
                                      <p:tavLst>
                                        <p:tav tm="0">
                                          <p:val>
                                            <p:strVal val="#ppt_y"/>
                                          </p:val>
                                        </p:tav>
                                        <p:tav tm="100000">
                                          <p:val>
                                            <p:strVal val="#ppt_y"/>
                                          </p:val>
                                        </p:tav>
                                      </p:tavLst>
                                    </p:anim>
                                    <p:animEffect transition="in" filter="wipe(right)" prLst="gradientSize: 0.1">
                                      <p:cBhvr>
                                        <p:cTn id="48" dur="1000"/>
                                        <p:tgtEl>
                                          <p:spTgt spid="32786"/>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1" presetClass="entr" presetSubtype="4" fill="hold" nodeType="clickEffect">
                                  <p:stCondLst>
                                    <p:cond delay="0"/>
                                  </p:stCondLst>
                                  <p:childTnLst>
                                    <p:set>
                                      <p:cBhvr>
                                        <p:cTn id="52" dur="1" fill="hold">
                                          <p:stCondLst>
                                            <p:cond delay="0"/>
                                          </p:stCondLst>
                                        </p:cTn>
                                        <p:tgtEl>
                                          <p:spTgt spid="32784"/>
                                        </p:tgtEl>
                                        <p:attrNameLst>
                                          <p:attrName>style.visibility</p:attrName>
                                        </p:attrNameLst>
                                      </p:cBhvr>
                                      <p:to>
                                        <p:strVal val="visible"/>
                                      </p:to>
                                    </p:set>
                                    <p:animEffect transition="in" filter="wheel(4)">
                                      <p:cBhvr>
                                        <p:cTn id="53" dur="2000"/>
                                        <p:tgtEl>
                                          <p:spTgt spid="32784"/>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32787"/>
                                        </p:tgtEl>
                                        <p:attrNameLst>
                                          <p:attrName>style.visibility</p:attrName>
                                        </p:attrNameLst>
                                      </p:cBhvr>
                                      <p:to>
                                        <p:strVal val="visible"/>
                                      </p:to>
                                    </p:set>
                                    <p:anim calcmode="lin" valueType="num">
                                      <p:cBhvr>
                                        <p:cTn id="58" dur="1000" fill="hold"/>
                                        <p:tgtEl>
                                          <p:spTgt spid="32787"/>
                                        </p:tgtEl>
                                        <p:attrNameLst>
                                          <p:attrName>ppt_x</p:attrName>
                                        </p:attrNameLst>
                                      </p:cBhvr>
                                      <p:tavLst>
                                        <p:tav tm="0">
                                          <p:val>
                                            <p:strVal val="#ppt_x-.2"/>
                                          </p:val>
                                        </p:tav>
                                        <p:tav tm="100000">
                                          <p:val>
                                            <p:strVal val="#ppt_x"/>
                                          </p:val>
                                        </p:tav>
                                      </p:tavLst>
                                    </p:anim>
                                    <p:anim calcmode="lin" valueType="num">
                                      <p:cBhvr>
                                        <p:cTn id="59" dur="1000" fill="hold"/>
                                        <p:tgtEl>
                                          <p:spTgt spid="32787"/>
                                        </p:tgtEl>
                                        <p:attrNameLst>
                                          <p:attrName>ppt_y</p:attrName>
                                        </p:attrNameLst>
                                      </p:cBhvr>
                                      <p:tavLst>
                                        <p:tav tm="0">
                                          <p:val>
                                            <p:strVal val="#ppt_y"/>
                                          </p:val>
                                        </p:tav>
                                        <p:tav tm="100000">
                                          <p:val>
                                            <p:strVal val="#ppt_y"/>
                                          </p:val>
                                        </p:tav>
                                      </p:tavLst>
                                    </p:anim>
                                    <p:animEffect transition="in" filter="wipe(right)" prLst="gradientSize: 0.1">
                                      <p:cBhvr>
                                        <p:cTn id="60" dur="1000"/>
                                        <p:tgtEl>
                                          <p:spTgt spid="32787"/>
                                        </p:tgtEl>
                                      </p:cBhvr>
                                    </p:animEffect>
                                  </p:childTnLst>
                                </p:cTn>
                              </p:par>
                            </p:childTnLst>
                          </p:cTn>
                        </p:par>
                        <p:par>
                          <p:cTn id="61" fill="hold" nodeType="afterGroup">
                            <p:stCondLst>
                              <p:cond delay="1000"/>
                            </p:stCondLst>
                            <p:childTnLst>
                              <p:par>
                                <p:cTn id="62" presetID="5" presetClass="entr" presetSubtype="10" fill="hold" nodeType="afterEffect">
                                  <p:stCondLst>
                                    <p:cond delay="0"/>
                                  </p:stCondLst>
                                  <p:childTnLst>
                                    <p:set>
                                      <p:cBhvr>
                                        <p:cTn id="63" dur="1" fill="hold">
                                          <p:stCondLst>
                                            <p:cond delay="0"/>
                                          </p:stCondLst>
                                        </p:cTn>
                                        <p:tgtEl>
                                          <p:spTgt spid="32788"/>
                                        </p:tgtEl>
                                        <p:attrNameLst>
                                          <p:attrName>style.visibility</p:attrName>
                                        </p:attrNameLst>
                                      </p:cBhvr>
                                      <p:to>
                                        <p:strVal val="visible"/>
                                      </p:to>
                                    </p:set>
                                    <p:animEffect transition="in" filter="checkerboard(across)">
                                      <p:cBhvr>
                                        <p:cTn id="64" dur="5000"/>
                                        <p:tgtEl>
                                          <p:spTgt spid="327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85" grpId="0"/>
      <p:bldP spid="32786" grpId="0"/>
      <p:bldP spid="3278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9"/>
          <p:cNvSpPr txBox="1">
            <a:spLocks noChangeArrowheads="1"/>
          </p:cNvSpPr>
          <p:nvPr/>
        </p:nvSpPr>
        <p:spPr bwMode="auto">
          <a:xfrm>
            <a:off x="1752600" y="152400"/>
            <a:ext cx="47244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Cây gạo già mỗi năm lại trở lại tuổi xuân, cành nặng trĩu những hoa đỏ mọng và đầy tiếng chim hót. Chỉ cần một làn gió nhẹ hay nột đôi chim mới đến là có ngay mấy bông hoa lìa cành. Những bông hoa rơi từ trên cao, đài hoa nặng chúi xuống, những cánh hoa đỏ rực quay tít như chong chóng nom thật đẹp.</a:t>
            </a:r>
            <a:endParaRPr lang="en-US">
              <a:solidFill>
                <a:srgbClr val="0000FF"/>
              </a:solidFill>
              <a:latin typeface="Times New Roman" panose="02020603050405020304" pitchFamily="18" charset="0"/>
            </a:endParaRPr>
          </a:p>
        </p:txBody>
      </p:sp>
      <p:sp>
        <p:nvSpPr>
          <p:cNvPr id="17411" name="Text Box 10"/>
          <p:cNvSpPr txBox="1">
            <a:spLocks noChangeArrowheads="1"/>
          </p:cNvSpPr>
          <p:nvPr/>
        </p:nvSpPr>
        <p:spPr bwMode="auto">
          <a:xfrm>
            <a:off x="1676400" y="2438401"/>
            <a:ext cx="50292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Hết mùa hoa, chim chóc cũng vãn. Cây gạo chấm dứt những ngày tưng bừng ồn ã, lại trở về với dáng vẻ xanh mát, trầm tư. Cây đứng im cao lớn, hiền lành, làm tiêu cho những con đò cập bến và cho những đứa con về thăm quê mẹ.</a:t>
            </a:r>
            <a:endParaRPr lang="en-US">
              <a:solidFill>
                <a:srgbClr val="0000FF"/>
              </a:solidFill>
              <a:latin typeface="Times New Roman" panose="02020603050405020304" pitchFamily="18" charset="0"/>
            </a:endParaRPr>
          </a:p>
        </p:txBody>
      </p:sp>
      <p:sp>
        <p:nvSpPr>
          <p:cNvPr id="17412" name="Text Box 11"/>
          <p:cNvSpPr txBox="1">
            <a:spLocks noChangeArrowheads="1"/>
          </p:cNvSpPr>
          <p:nvPr/>
        </p:nvSpPr>
        <p:spPr bwMode="auto">
          <a:xfrm>
            <a:off x="1676400" y="4343401"/>
            <a:ext cx="48768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Ngày tháng đi thật chậm mà cũng thật nhanh. Những bông hoa đỏ ngày nào đã trở thành những quả gạo múp míp, hai đầu thon vút như con thoi. Sợi bông trong quả đầy dần, căng lên; những mảnh vỏ tách ra cho các múi bông nở đều, chín như nồi cơm chín đội vung mà cười, trắng lóa. Cây gạo như treo rung rinh hàng ngàn nồi cơm gạo mới.</a:t>
            </a:r>
            <a:endParaRPr lang="en-US">
              <a:solidFill>
                <a:srgbClr val="0000FF"/>
              </a:solidFill>
              <a:latin typeface="Times New Roman" panose="02020603050405020304" pitchFamily="18" charset="0"/>
            </a:endParaRPr>
          </a:p>
        </p:txBody>
      </p:sp>
      <p:sp>
        <p:nvSpPr>
          <p:cNvPr id="17413" name="Line 13"/>
          <p:cNvSpPr>
            <a:spLocks noChangeShapeType="1"/>
          </p:cNvSpPr>
          <p:nvPr/>
        </p:nvSpPr>
        <p:spPr bwMode="auto">
          <a:xfrm>
            <a:off x="6629400" y="0"/>
            <a:ext cx="0" cy="6858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4" name="Line 14"/>
          <p:cNvSpPr>
            <a:spLocks noChangeShapeType="1"/>
          </p:cNvSpPr>
          <p:nvPr/>
        </p:nvSpPr>
        <p:spPr bwMode="auto">
          <a:xfrm>
            <a:off x="1524000" y="2286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15" name="Line 15"/>
          <p:cNvSpPr>
            <a:spLocks noChangeShapeType="1"/>
          </p:cNvSpPr>
          <p:nvPr/>
        </p:nvSpPr>
        <p:spPr bwMode="auto">
          <a:xfrm>
            <a:off x="1524000" y="4191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3808" name="Text Box 16"/>
          <p:cNvSpPr txBox="1">
            <a:spLocks noChangeArrowheads="1"/>
          </p:cNvSpPr>
          <p:nvPr/>
        </p:nvSpPr>
        <p:spPr bwMode="auto">
          <a:xfrm>
            <a:off x="6781800" y="381000"/>
            <a:ext cx="3352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Mở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bao quát cây gạo già mỗi khi bước vào mùa hoa.</a:t>
            </a:r>
          </a:p>
        </p:txBody>
      </p:sp>
      <p:sp>
        <p:nvSpPr>
          <p:cNvPr id="33809" name="Text Box 17"/>
          <p:cNvSpPr txBox="1">
            <a:spLocks noChangeArrowheads="1"/>
          </p:cNvSpPr>
          <p:nvPr/>
        </p:nvSpPr>
        <p:spPr bwMode="auto">
          <a:xfrm>
            <a:off x="6781800" y="2743200"/>
            <a:ext cx="3733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Thân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già sau mùa hoa.</a:t>
            </a:r>
          </a:p>
        </p:txBody>
      </p:sp>
      <p:sp>
        <p:nvSpPr>
          <p:cNvPr id="33811" name="Text Box 19"/>
          <p:cNvSpPr txBox="1">
            <a:spLocks noChangeArrowheads="1"/>
          </p:cNvSpPr>
          <p:nvPr/>
        </p:nvSpPr>
        <p:spPr bwMode="auto">
          <a:xfrm>
            <a:off x="6934200" y="4953001"/>
            <a:ext cx="3505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0066"/>
                </a:solidFill>
                <a:latin typeface="Times New Roman" panose="02020603050405020304" pitchFamily="18" charset="0"/>
              </a:rPr>
              <a:t>Kết bài:</a:t>
            </a:r>
            <a:r>
              <a:rPr lang="en-US" b="1">
                <a:latin typeface="Times New Roman" panose="02020603050405020304" pitchFamily="18" charset="0"/>
              </a:rPr>
              <a:t> </a:t>
            </a:r>
            <a:r>
              <a:rPr lang="en-US" b="1">
                <a:solidFill>
                  <a:srgbClr val="0000FF"/>
                </a:solidFill>
                <a:latin typeface="Times New Roman" panose="02020603050405020304" pitchFamily="18" charset="0"/>
              </a:rPr>
              <a:t>Tả cây gạo khi tạo quả.</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33808"/>
                                        </p:tgtEl>
                                        <p:attrNameLst>
                                          <p:attrName>style.visibility</p:attrName>
                                        </p:attrNameLst>
                                      </p:cBhvr>
                                      <p:to>
                                        <p:strVal val="visible"/>
                                      </p:to>
                                    </p:set>
                                    <p:anim calcmode="lin" valueType="num">
                                      <p:cBhvr>
                                        <p:cTn id="7" dur="500" decel="50000" fill="hold">
                                          <p:stCondLst>
                                            <p:cond delay="0"/>
                                          </p:stCondLst>
                                        </p:cTn>
                                        <p:tgtEl>
                                          <p:spTgt spid="3380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380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3808"/>
                                        </p:tgtEl>
                                        <p:attrNameLst>
                                          <p:attrName>ppt_w</p:attrName>
                                        </p:attrNameLst>
                                      </p:cBhvr>
                                      <p:tavLst>
                                        <p:tav tm="0">
                                          <p:val>
                                            <p:strVal val="#ppt_w*.05"/>
                                          </p:val>
                                        </p:tav>
                                        <p:tav tm="100000">
                                          <p:val>
                                            <p:strVal val="#ppt_w"/>
                                          </p:val>
                                        </p:tav>
                                      </p:tavLst>
                                    </p:anim>
                                    <p:anim calcmode="lin" valueType="num">
                                      <p:cBhvr>
                                        <p:cTn id="10" dur="1000" fill="hold"/>
                                        <p:tgtEl>
                                          <p:spTgt spid="3380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380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380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380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380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53" presetClass="entr" presetSubtype="0" fill="hold" grpId="0" nodeType="clickEffect">
                                  <p:stCondLst>
                                    <p:cond delay="0"/>
                                  </p:stCondLst>
                                  <p:childTnLst>
                                    <p:set>
                                      <p:cBhvr>
                                        <p:cTn id="18" dur="1" fill="hold">
                                          <p:stCondLst>
                                            <p:cond delay="0"/>
                                          </p:stCondLst>
                                        </p:cTn>
                                        <p:tgtEl>
                                          <p:spTgt spid="33809"/>
                                        </p:tgtEl>
                                        <p:attrNameLst>
                                          <p:attrName>style.visibility</p:attrName>
                                        </p:attrNameLst>
                                      </p:cBhvr>
                                      <p:to>
                                        <p:strVal val="visible"/>
                                      </p:to>
                                    </p:set>
                                    <p:anim calcmode="lin" valueType="num">
                                      <p:cBhvr>
                                        <p:cTn id="19" dur="500" fill="hold"/>
                                        <p:tgtEl>
                                          <p:spTgt spid="33809"/>
                                        </p:tgtEl>
                                        <p:attrNameLst>
                                          <p:attrName>ppt_w</p:attrName>
                                        </p:attrNameLst>
                                      </p:cBhvr>
                                      <p:tavLst>
                                        <p:tav tm="0">
                                          <p:val>
                                            <p:fltVal val="0"/>
                                          </p:val>
                                        </p:tav>
                                        <p:tav tm="100000">
                                          <p:val>
                                            <p:strVal val="#ppt_w"/>
                                          </p:val>
                                        </p:tav>
                                      </p:tavLst>
                                    </p:anim>
                                    <p:anim calcmode="lin" valueType="num">
                                      <p:cBhvr>
                                        <p:cTn id="20" dur="500" fill="hold"/>
                                        <p:tgtEl>
                                          <p:spTgt spid="33809"/>
                                        </p:tgtEl>
                                        <p:attrNameLst>
                                          <p:attrName>ppt_h</p:attrName>
                                        </p:attrNameLst>
                                      </p:cBhvr>
                                      <p:tavLst>
                                        <p:tav tm="0">
                                          <p:val>
                                            <p:fltVal val="0"/>
                                          </p:val>
                                        </p:tav>
                                        <p:tav tm="100000">
                                          <p:val>
                                            <p:strVal val="#ppt_h"/>
                                          </p:val>
                                        </p:tav>
                                      </p:tavLst>
                                    </p:anim>
                                    <p:animEffect transition="in" filter="fade">
                                      <p:cBhvr>
                                        <p:cTn id="21" dur="500"/>
                                        <p:tgtEl>
                                          <p:spTgt spid="33809"/>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5" presetClass="entr" presetSubtype="0" fill="hold" grpId="0" nodeType="clickEffect">
                                  <p:stCondLst>
                                    <p:cond delay="0"/>
                                  </p:stCondLst>
                                  <p:childTnLst>
                                    <p:set>
                                      <p:cBhvr>
                                        <p:cTn id="25" dur="1" fill="hold">
                                          <p:stCondLst>
                                            <p:cond delay="0"/>
                                          </p:stCondLst>
                                        </p:cTn>
                                        <p:tgtEl>
                                          <p:spTgt spid="33811"/>
                                        </p:tgtEl>
                                        <p:attrNameLst>
                                          <p:attrName>style.visibility</p:attrName>
                                        </p:attrNameLst>
                                      </p:cBhvr>
                                      <p:to>
                                        <p:strVal val="visible"/>
                                      </p:to>
                                    </p:set>
                                    <p:anim calcmode="lin" valueType="num">
                                      <p:cBhvr>
                                        <p:cTn id="26" dur="500" decel="50000" fill="hold">
                                          <p:stCondLst>
                                            <p:cond delay="0"/>
                                          </p:stCondLst>
                                        </p:cTn>
                                        <p:tgtEl>
                                          <p:spTgt spid="33811"/>
                                        </p:tgtEl>
                                        <p:attrNameLst>
                                          <p:attrName>style.rotation</p:attrName>
                                        </p:attrNameLst>
                                      </p:cBhvr>
                                      <p:tavLst>
                                        <p:tav tm="0">
                                          <p:val>
                                            <p:fltVal val="-90"/>
                                          </p:val>
                                        </p:tav>
                                        <p:tav tm="100000">
                                          <p:val>
                                            <p:fltVal val="0"/>
                                          </p:val>
                                        </p:tav>
                                      </p:tavLst>
                                    </p:anim>
                                    <p:anim calcmode="lin" valueType="num">
                                      <p:cBhvr>
                                        <p:cTn id="27" dur="500" decel="50000" fill="hold">
                                          <p:stCondLst>
                                            <p:cond delay="0"/>
                                          </p:stCondLst>
                                        </p:cTn>
                                        <p:tgtEl>
                                          <p:spTgt spid="33811"/>
                                        </p:tgtEl>
                                        <p:attrNameLst>
                                          <p:attrName>ppt_w</p:attrName>
                                        </p:attrNameLst>
                                      </p:cBhvr>
                                      <p:tavLst>
                                        <p:tav tm="0">
                                          <p:val>
                                            <p:strVal val="#ppt_w"/>
                                          </p:val>
                                        </p:tav>
                                        <p:tav tm="100000">
                                          <p:val>
                                            <p:strVal val="#ppt_w*.05"/>
                                          </p:val>
                                        </p:tav>
                                      </p:tavLst>
                                    </p:anim>
                                    <p:anim calcmode="lin" valueType="num">
                                      <p:cBhvr>
                                        <p:cTn id="28" dur="500" accel="50000" fill="hold">
                                          <p:stCondLst>
                                            <p:cond delay="500"/>
                                          </p:stCondLst>
                                        </p:cTn>
                                        <p:tgtEl>
                                          <p:spTgt spid="33811"/>
                                        </p:tgtEl>
                                        <p:attrNameLst>
                                          <p:attrName>ppt_w</p:attrName>
                                        </p:attrNameLst>
                                      </p:cBhvr>
                                      <p:tavLst>
                                        <p:tav tm="0">
                                          <p:val>
                                            <p:strVal val="#ppt_w*.05"/>
                                          </p:val>
                                        </p:tav>
                                        <p:tav tm="100000">
                                          <p:val>
                                            <p:strVal val="#ppt_w"/>
                                          </p:val>
                                        </p:tav>
                                      </p:tavLst>
                                    </p:anim>
                                    <p:anim calcmode="lin" valueType="num">
                                      <p:cBhvr>
                                        <p:cTn id="29" dur="1000" fill="hold"/>
                                        <p:tgtEl>
                                          <p:spTgt spid="33811"/>
                                        </p:tgtEl>
                                        <p:attrNameLst>
                                          <p:attrName>ppt_h</p:attrName>
                                        </p:attrNameLst>
                                      </p:cBhvr>
                                      <p:tavLst>
                                        <p:tav tm="0">
                                          <p:val>
                                            <p:strVal val="#ppt_h"/>
                                          </p:val>
                                        </p:tav>
                                        <p:tav tm="100000">
                                          <p:val>
                                            <p:strVal val="#ppt_h"/>
                                          </p:val>
                                        </p:tav>
                                      </p:tavLst>
                                    </p:anim>
                                    <p:anim calcmode="lin" valueType="num">
                                      <p:cBhvr>
                                        <p:cTn id="30" dur="500" decel="50000" fill="hold">
                                          <p:stCondLst>
                                            <p:cond delay="0"/>
                                          </p:stCondLst>
                                        </p:cTn>
                                        <p:tgtEl>
                                          <p:spTgt spid="33811"/>
                                        </p:tgtEl>
                                        <p:attrNameLst>
                                          <p:attrName>ppt_x</p:attrName>
                                        </p:attrNameLst>
                                      </p:cBhvr>
                                      <p:tavLst>
                                        <p:tav tm="0">
                                          <p:val>
                                            <p:strVal val="#ppt_x+.4"/>
                                          </p:val>
                                        </p:tav>
                                        <p:tav tm="100000">
                                          <p:val>
                                            <p:strVal val="#ppt_x"/>
                                          </p:val>
                                        </p:tav>
                                      </p:tavLst>
                                    </p:anim>
                                    <p:anim calcmode="lin" valueType="num">
                                      <p:cBhvr>
                                        <p:cTn id="31" dur="500" decel="50000" fill="hold">
                                          <p:stCondLst>
                                            <p:cond delay="0"/>
                                          </p:stCondLst>
                                        </p:cTn>
                                        <p:tgtEl>
                                          <p:spTgt spid="33811"/>
                                        </p:tgtEl>
                                        <p:attrNameLst>
                                          <p:attrName>ppt_y</p:attrName>
                                        </p:attrNameLst>
                                      </p:cBhvr>
                                      <p:tavLst>
                                        <p:tav tm="0">
                                          <p:val>
                                            <p:strVal val="#ppt_y-.2"/>
                                          </p:val>
                                        </p:tav>
                                        <p:tav tm="100000">
                                          <p:val>
                                            <p:strVal val="#ppt_y+.1"/>
                                          </p:val>
                                        </p:tav>
                                      </p:tavLst>
                                    </p:anim>
                                    <p:anim calcmode="lin" valueType="num">
                                      <p:cBhvr>
                                        <p:cTn id="32" dur="500" accel="50000" fill="hold">
                                          <p:stCondLst>
                                            <p:cond delay="500"/>
                                          </p:stCondLst>
                                        </p:cTn>
                                        <p:tgtEl>
                                          <p:spTgt spid="33811"/>
                                        </p:tgtEl>
                                        <p:attrNameLst>
                                          <p:attrName>ppt_y</p:attrName>
                                        </p:attrNameLst>
                                      </p:cBhvr>
                                      <p:tavLst>
                                        <p:tav tm="0">
                                          <p:val>
                                            <p:strVal val="#ppt_y+.1"/>
                                          </p:val>
                                        </p:tav>
                                        <p:tav tm="100000">
                                          <p:val>
                                            <p:strVal val="#ppt_y"/>
                                          </p:val>
                                        </p:tav>
                                      </p:tavLst>
                                    </p:anim>
                                    <p:animEffect transition="in" filter="fade">
                                      <p:cBhvr>
                                        <p:cTn id="33" dur="1000" decel="50000">
                                          <p:stCondLst>
                                            <p:cond delay="0"/>
                                          </p:stCondLst>
                                        </p:cTn>
                                        <p:tgtEl>
                                          <p:spTgt spid="338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8" grpId="0"/>
      <p:bldP spid="33809" grpId="0"/>
      <p:bldP spid="338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9"/>
          <p:cNvSpPr txBox="1">
            <a:spLocks noChangeArrowheads="1"/>
          </p:cNvSpPr>
          <p:nvPr/>
        </p:nvSpPr>
        <p:spPr bwMode="auto">
          <a:xfrm>
            <a:off x="2209800" y="3886201"/>
            <a:ext cx="1841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Times New Roman" panose="02020603050405020304" pitchFamily="18" charset="0"/>
              <a:cs typeface="Arial" panose="020B0604020202020204" pitchFamily="34" charset="0"/>
            </a:endParaRPr>
          </a:p>
        </p:txBody>
      </p:sp>
      <p:sp>
        <p:nvSpPr>
          <p:cNvPr id="22541" name="Text Box 13"/>
          <p:cNvSpPr txBox="1">
            <a:spLocks noChangeArrowheads="1"/>
          </p:cNvSpPr>
          <p:nvPr/>
        </p:nvSpPr>
        <p:spPr bwMode="auto">
          <a:xfrm>
            <a:off x="1981200" y="866776"/>
            <a:ext cx="7924800" cy="88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dirty="0" err="1">
                <a:solidFill>
                  <a:srgbClr val="0000FF"/>
                </a:solidFill>
                <a:latin typeface="Times New Roman" panose="02020603050405020304" pitchFamily="18" charset="0"/>
              </a:rPr>
              <a:t>Tả</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theo</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từng</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thời</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kì</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phát</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triển</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trong</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một</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năm</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từ</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lúc</a:t>
            </a:r>
            <a:r>
              <a:rPr lang="en-US" sz="2600" dirty="0">
                <a:solidFill>
                  <a:srgbClr val="0000FF"/>
                </a:solidFill>
                <a:latin typeface="Times New Roman" panose="02020603050405020304" pitchFamily="18" charset="0"/>
              </a:rPr>
              <a:t> ra </a:t>
            </a:r>
            <a:r>
              <a:rPr lang="en-US" sz="2600" dirty="0" err="1">
                <a:solidFill>
                  <a:srgbClr val="0000FF"/>
                </a:solidFill>
                <a:latin typeface="Times New Roman" panose="02020603050405020304" pitchFamily="18" charset="0"/>
              </a:rPr>
              <a:t>hoa</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đến</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lúc</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kết</a:t>
            </a:r>
            <a:r>
              <a:rPr lang="en-US" sz="2600" dirty="0">
                <a:solidFill>
                  <a:srgbClr val="0000FF"/>
                </a:solidFill>
                <a:latin typeface="Times New Roman" panose="02020603050405020304" pitchFamily="18" charset="0"/>
              </a:rPr>
              <a:t> </a:t>
            </a:r>
            <a:r>
              <a:rPr lang="en-US" sz="2600" dirty="0" err="1">
                <a:solidFill>
                  <a:srgbClr val="0000FF"/>
                </a:solidFill>
                <a:latin typeface="Times New Roman" panose="02020603050405020304" pitchFamily="18" charset="0"/>
              </a:rPr>
              <a:t>quả</a:t>
            </a:r>
            <a:endParaRPr lang="en-US" sz="2600" dirty="0">
              <a:solidFill>
                <a:srgbClr val="0000FF"/>
              </a:solidFill>
              <a:latin typeface="Times New Roman" panose="02020603050405020304" pitchFamily="18" charset="0"/>
            </a:endParaRPr>
          </a:p>
        </p:txBody>
      </p:sp>
      <p:sp>
        <p:nvSpPr>
          <p:cNvPr id="22542" name="Text Box 14"/>
          <p:cNvSpPr txBox="1">
            <a:spLocks noChangeArrowheads="1"/>
          </p:cNvSpPr>
          <p:nvPr/>
        </p:nvSpPr>
        <p:spPr bwMode="auto">
          <a:xfrm>
            <a:off x="1981200" y="1752600"/>
            <a:ext cx="81534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600" b="1" u="sng" dirty="0" err="1">
                <a:solidFill>
                  <a:srgbClr val="FF3300"/>
                </a:solidFill>
                <a:latin typeface="Times New Roman" panose="02020603050405020304" pitchFamily="18" charset="0"/>
              </a:rPr>
              <a:t>Bài</a:t>
            </a:r>
            <a:r>
              <a:rPr lang="en-US" sz="2600" b="1" u="sng" dirty="0">
                <a:solidFill>
                  <a:srgbClr val="FF3300"/>
                </a:solidFill>
                <a:latin typeface="Times New Roman" panose="02020603050405020304" pitchFamily="18" charset="0"/>
              </a:rPr>
              <a:t> 2:</a:t>
            </a:r>
            <a:r>
              <a:rPr lang="en-US" sz="2600" b="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Lập</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dàn</a:t>
            </a:r>
            <a:r>
              <a:rPr lang="en-US" sz="2600" b="1" i="1" dirty="0">
                <a:solidFill>
                  <a:srgbClr val="FF3300"/>
                </a:solidFill>
                <a:latin typeface="Times New Roman" panose="02020603050405020304" pitchFamily="18" charset="0"/>
              </a:rPr>
              <a:t> ý </a:t>
            </a:r>
            <a:r>
              <a:rPr lang="en-US" sz="2600" b="1" i="1" dirty="0" err="1">
                <a:solidFill>
                  <a:srgbClr val="FF3300"/>
                </a:solidFill>
                <a:latin typeface="Times New Roman" panose="02020603050405020304" pitchFamily="18" charset="0"/>
              </a:rPr>
              <a:t>miêu</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tả</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một</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cây</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ăn</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quả</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quen</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thuộc</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theo</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một</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trong</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hai</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cách</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đã</a:t>
            </a:r>
            <a:r>
              <a:rPr lang="en-US" sz="2600" b="1" i="1" dirty="0">
                <a:solidFill>
                  <a:srgbClr val="FF3300"/>
                </a:solidFill>
                <a:latin typeface="Times New Roman" panose="02020603050405020304" pitchFamily="18" charset="0"/>
              </a:rPr>
              <a:t> </a:t>
            </a:r>
            <a:r>
              <a:rPr lang="en-US" sz="2600" b="1" i="1" dirty="0" err="1">
                <a:solidFill>
                  <a:srgbClr val="FF3300"/>
                </a:solidFill>
                <a:latin typeface="Times New Roman" panose="02020603050405020304" pitchFamily="18" charset="0"/>
              </a:rPr>
              <a:t>học</a:t>
            </a:r>
            <a:r>
              <a:rPr lang="en-US" sz="2600" b="1" i="1" dirty="0">
                <a:solidFill>
                  <a:srgbClr val="FF3300"/>
                </a:solidFill>
                <a:latin typeface="Times New Roman" panose="02020603050405020304" pitchFamily="18" charset="0"/>
              </a:rPr>
              <a:t>:</a:t>
            </a:r>
          </a:p>
          <a:p>
            <a:pPr eaLnBrk="1" hangingPunct="1">
              <a:spcBef>
                <a:spcPct val="50000"/>
              </a:spcBef>
              <a:buFontTx/>
              <a:buAutoNum type="alphaLcParenR"/>
            </a:pPr>
            <a:r>
              <a:rPr lang="en-US" sz="2600" i="1" dirty="0" err="1">
                <a:solidFill>
                  <a:srgbClr val="0000FF"/>
                </a:solidFill>
                <a:latin typeface="Times New Roman" panose="02020603050405020304" pitchFamily="18" charset="0"/>
              </a:rPr>
              <a:t>Tả</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lần</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lượt</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từng</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bộ</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phận</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của</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cây</a:t>
            </a:r>
            <a:r>
              <a:rPr lang="en-US" sz="2600" i="1" dirty="0">
                <a:solidFill>
                  <a:srgbClr val="0000FF"/>
                </a:solidFill>
                <a:latin typeface="Times New Roman" panose="02020603050405020304" pitchFamily="18" charset="0"/>
              </a:rPr>
              <a:t>.</a:t>
            </a:r>
          </a:p>
          <a:p>
            <a:pPr eaLnBrk="1" hangingPunct="1">
              <a:spcBef>
                <a:spcPct val="50000"/>
              </a:spcBef>
              <a:buFontTx/>
              <a:buAutoNum type="alphaLcParenR"/>
            </a:pPr>
            <a:r>
              <a:rPr lang="en-US" sz="2600" i="1" dirty="0" err="1">
                <a:solidFill>
                  <a:srgbClr val="0000FF"/>
                </a:solidFill>
                <a:latin typeface="Times New Roman" panose="02020603050405020304" pitchFamily="18" charset="0"/>
              </a:rPr>
              <a:t>Tả</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lần</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lượt</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từng</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thời</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kì</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phát</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triển</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của</a:t>
            </a:r>
            <a:r>
              <a:rPr lang="en-US" sz="2600" i="1" dirty="0">
                <a:solidFill>
                  <a:srgbClr val="0000FF"/>
                </a:solidFill>
                <a:latin typeface="Times New Roman" panose="02020603050405020304" pitchFamily="18" charset="0"/>
              </a:rPr>
              <a:t> </a:t>
            </a:r>
            <a:r>
              <a:rPr lang="en-US" sz="2600" i="1" dirty="0" err="1">
                <a:solidFill>
                  <a:srgbClr val="0000FF"/>
                </a:solidFill>
                <a:latin typeface="Times New Roman" panose="02020603050405020304" pitchFamily="18" charset="0"/>
              </a:rPr>
              <a:t>cây</a:t>
            </a:r>
            <a:r>
              <a:rPr lang="en-US" sz="2600" i="1" dirty="0">
                <a:solidFill>
                  <a:srgbClr val="0000FF"/>
                </a:solidFill>
                <a:latin typeface="Times New Roman" panose="02020603050405020304" pitchFamily="18" charset="0"/>
              </a:rPr>
              <a:t>.</a:t>
            </a:r>
          </a:p>
        </p:txBody>
      </p:sp>
      <p:sp>
        <p:nvSpPr>
          <p:cNvPr id="22550" name="AutoShape 22"/>
          <p:cNvSpPr>
            <a:spLocks noChangeArrowheads="1"/>
          </p:cNvSpPr>
          <p:nvPr/>
        </p:nvSpPr>
        <p:spPr bwMode="auto">
          <a:xfrm>
            <a:off x="3048000" y="4038600"/>
            <a:ext cx="5105400" cy="2057400"/>
          </a:xfrm>
          <a:prstGeom prst="cloudCallout">
            <a:avLst>
              <a:gd name="adj1" fmla="val 29602"/>
              <a:gd name="adj2" fmla="val 59338"/>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600" b="1" dirty="0" err="1">
                <a:solidFill>
                  <a:srgbClr val="FF3300"/>
                </a:solidFill>
                <a:latin typeface="Times New Roman" panose="02020603050405020304" pitchFamily="18" charset="0"/>
                <a:cs typeface="Times New Roman" panose="02020603050405020304" pitchFamily="18" charset="0"/>
              </a:rPr>
              <a:t>Kể</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tên</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một</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số</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cây</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ăn</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quả</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mà</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em</a:t>
            </a:r>
            <a:r>
              <a:rPr lang="en-US" sz="2600" b="1" dirty="0">
                <a:solidFill>
                  <a:srgbClr val="FF3300"/>
                </a:solidFill>
                <a:latin typeface="Times New Roman" panose="02020603050405020304" pitchFamily="18" charset="0"/>
                <a:cs typeface="Times New Roman" panose="02020603050405020304" pitchFamily="18" charset="0"/>
              </a:rPr>
              <a:t> </a:t>
            </a:r>
            <a:r>
              <a:rPr lang="en-US" sz="2600" b="1" dirty="0" err="1">
                <a:solidFill>
                  <a:srgbClr val="FF3300"/>
                </a:solidFill>
                <a:latin typeface="Times New Roman" panose="02020603050405020304" pitchFamily="18" charset="0"/>
                <a:cs typeface="Times New Roman" panose="02020603050405020304" pitchFamily="18" charset="0"/>
              </a:rPr>
              <a:t>biết</a:t>
            </a:r>
            <a:r>
              <a:rPr lang="en-US" sz="2600" b="1" dirty="0">
                <a:solidFill>
                  <a:srgbClr val="FF3300"/>
                </a:solidFill>
                <a:latin typeface="Times New Roman" panose="02020603050405020304" pitchFamily="18" charset="0"/>
                <a:cs typeface="Times New Roman" panose="02020603050405020304" pitchFamily="18" charset="0"/>
              </a:rPr>
              <a:t>?</a:t>
            </a:r>
          </a:p>
        </p:txBody>
      </p:sp>
      <p:sp>
        <p:nvSpPr>
          <p:cNvPr id="18438" name="Rectangle 23"/>
          <p:cNvSpPr>
            <a:spLocks noChangeArrowheads="1"/>
          </p:cNvSpPr>
          <p:nvPr/>
        </p:nvSpPr>
        <p:spPr bwMode="auto">
          <a:xfrm>
            <a:off x="2057401" y="357189"/>
            <a:ext cx="5347939"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600" i="1" dirty="0" err="1">
                <a:solidFill>
                  <a:srgbClr val="FF3300"/>
                </a:solidFill>
                <a:latin typeface="Times New Roman" panose="02020603050405020304" pitchFamily="18" charset="0"/>
                <a:cs typeface="Times New Roman" panose="02020603050405020304" pitchFamily="18" charset="0"/>
              </a:rPr>
              <a:t>Bài</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cây</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gạo</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miêu</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tả</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theo</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trình</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tự</a:t>
            </a:r>
            <a:r>
              <a:rPr lang="en-US" sz="2600" i="1" dirty="0">
                <a:solidFill>
                  <a:srgbClr val="FF3300"/>
                </a:solidFill>
                <a:latin typeface="Times New Roman" panose="02020603050405020304" pitchFamily="18" charset="0"/>
                <a:cs typeface="Times New Roman" panose="02020603050405020304" pitchFamily="18" charset="0"/>
              </a:rPr>
              <a:t> </a:t>
            </a:r>
            <a:r>
              <a:rPr lang="en-US" sz="2600" i="1" dirty="0" err="1">
                <a:solidFill>
                  <a:srgbClr val="FF3300"/>
                </a:solidFill>
                <a:latin typeface="Times New Roman" panose="02020603050405020304" pitchFamily="18" charset="0"/>
                <a:cs typeface="Times New Roman" panose="02020603050405020304" pitchFamily="18" charset="0"/>
              </a:rPr>
              <a:t>nào</a:t>
            </a:r>
            <a:r>
              <a:rPr lang="en-US" sz="2600" i="1" dirty="0">
                <a:solidFill>
                  <a:srgbClr val="FF3300"/>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2541"/>
                                        </p:tgtEl>
                                        <p:attrNameLst>
                                          <p:attrName>style.visibility</p:attrName>
                                        </p:attrNameLst>
                                      </p:cBhvr>
                                      <p:to>
                                        <p:strVal val="visible"/>
                                      </p:to>
                                    </p:set>
                                    <p:anim calcmode="lin" valueType="num">
                                      <p:cBhvr>
                                        <p:cTn id="7" dur="2000" fill="hold"/>
                                        <p:tgtEl>
                                          <p:spTgt spid="22541"/>
                                        </p:tgtEl>
                                        <p:attrNameLst>
                                          <p:attrName>ppt_x</p:attrName>
                                        </p:attrNameLst>
                                      </p:cBhvr>
                                      <p:tavLst>
                                        <p:tav tm="0">
                                          <p:val>
                                            <p:strVal val="#ppt_x-.2"/>
                                          </p:val>
                                        </p:tav>
                                        <p:tav tm="100000">
                                          <p:val>
                                            <p:strVal val="#ppt_x"/>
                                          </p:val>
                                        </p:tav>
                                      </p:tavLst>
                                    </p:anim>
                                    <p:anim calcmode="lin" valueType="num">
                                      <p:cBhvr>
                                        <p:cTn id="8" dur="2000" fill="hold"/>
                                        <p:tgtEl>
                                          <p:spTgt spid="22541"/>
                                        </p:tgtEl>
                                        <p:attrNameLst>
                                          <p:attrName>ppt_y</p:attrName>
                                        </p:attrNameLst>
                                      </p:cBhvr>
                                      <p:tavLst>
                                        <p:tav tm="0">
                                          <p:val>
                                            <p:strVal val="#ppt_y"/>
                                          </p:val>
                                        </p:tav>
                                        <p:tav tm="100000">
                                          <p:val>
                                            <p:strVal val="#ppt_y"/>
                                          </p:val>
                                        </p:tav>
                                      </p:tavLst>
                                    </p:anim>
                                    <p:animEffect transition="in" filter="wipe(right)" prLst="gradientSize: 0.1">
                                      <p:cBhvr>
                                        <p:cTn id="9" dur="2000"/>
                                        <p:tgtEl>
                                          <p:spTgt spid="22541"/>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22542"/>
                                        </p:tgtEl>
                                        <p:attrNameLst>
                                          <p:attrName>style.visibility</p:attrName>
                                        </p:attrNameLst>
                                      </p:cBhvr>
                                      <p:to>
                                        <p:strVal val="visible"/>
                                      </p:to>
                                    </p:set>
                                    <p:anim calcmode="lin" valueType="num">
                                      <p:cBhvr>
                                        <p:cTn id="14" dur="1000" fill="hold"/>
                                        <p:tgtEl>
                                          <p:spTgt spid="22542"/>
                                        </p:tgtEl>
                                        <p:attrNameLst>
                                          <p:attrName>ppt_x</p:attrName>
                                        </p:attrNameLst>
                                      </p:cBhvr>
                                      <p:tavLst>
                                        <p:tav tm="0">
                                          <p:val>
                                            <p:strVal val="#ppt_x-.2"/>
                                          </p:val>
                                        </p:tav>
                                        <p:tav tm="100000">
                                          <p:val>
                                            <p:strVal val="#ppt_x"/>
                                          </p:val>
                                        </p:tav>
                                      </p:tavLst>
                                    </p:anim>
                                    <p:anim calcmode="lin" valueType="num">
                                      <p:cBhvr>
                                        <p:cTn id="15" dur="1000" fill="hold"/>
                                        <p:tgtEl>
                                          <p:spTgt spid="22542"/>
                                        </p:tgtEl>
                                        <p:attrNameLst>
                                          <p:attrName>ppt_y</p:attrName>
                                        </p:attrNameLst>
                                      </p:cBhvr>
                                      <p:tavLst>
                                        <p:tav tm="0">
                                          <p:val>
                                            <p:strVal val="#ppt_y"/>
                                          </p:val>
                                        </p:tav>
                                        <p:tav tm="100000">
                                          <p:val>
                                            <p:strVal val="#ppt_y"/>
                                          </p:val>
                                        </p:tav>
                                      </p:tavLst>
                                    </p:anim>
                                    <p:animEffect transition="in" filter="wipe(right)" prLst="gradientSize: 0.1">
                                      <p:cBhvr>
                                        <p:cTn id="16" dur="1000"/>
                                        <p:tgtEl>
                                          <p:spTgt spid="22542"/>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20" presetClass="entr" presetSubtype="0" fill="hold" grpId="0" nodeType="clickEffect">
                                  <p:stCondLst>
                                    <p:cond delay="0"/>
                                  </p:stCondLst>
                                  <p:childTnLst>
                                    <p:set>
                                      <p:cBhvr>
                                        <p:cTn id="20" dur="1" fill="hold">
                                          <p:stCondLst>
                                            <p:cond delay="0"/>
                                          </p:stCondLst>
                                        </p:cTn>
                                        <p:tgtEl>
                                          <p:spTgt spid="22550"/>
                                        </p:tgtEl>
                                        <p:attrNameLst>
                                          <p:attrName>style.visibility</p:attrName>
                                        </p:attrNameLst>
                                      </p:cBhvr>
                                      <p:to>
                                        <p:strVal val="visible"/>
                                      </p:to>
                                    </p:set>
                                    <p:animEffect transition="in" filter="wedge">
                                      <p:cBhvr>
                                        <p:cTn id="21" dur="2000"/>
                                        <p:tgtEl>
                                          <p:spTgt spid="225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p:bldP spid="22542" grpId="0"/>
      <p:bldP spid="2255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52" name="Group 12"/>
          <p:cNvGrpSpPr>
            <a:grpSpLocks/>
          </p:cNvGrpSpPr>
          <p:nvPr/>
        </p:nvGrpSpPr>
        <p:grpSpPr bwMode="auto">
          <a:xfrm>
            <a:off x="1524000" y="0"/>
            <a:ext cx="9144000" cy="6858000"/>
            <a:chOff x="0" y="0"/>
            <a:chExt cx="5760" cy="4320"/>
          </a:xfrm>
        </p:grpSpPr>
        <p:pic>
          <p:nvPicPr>
            <p:cNvPr id="19459" name="Picture 4" descr="cay đu đủ"/>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64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0" name="Picture 5" descr="Dua-Nhao-Thom-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0"/>
              <a:ext cx="3120" cy="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1" name="Picture 6" descr="cay mi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8"/>
              <a:ext cx="2640" cy="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62" name="Picture 7" descr="cay buo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40" y="2160"/>
              <a:ext cx="3120" cy="2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3" name="Rectangle 8"/>
            <p:cNvSpPr>
              <a:spLocks noChangeArrowheads="1"/>
            </p:cNvSpPr>
            <p:nvPr/>
          </p:nvSpPr>
          <p:spPr bwMode="auto">
            <a:xfrm>
              <a:off x="864" y="2016"/>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đu đủ</a:t>
              </a:r>
            </a:p>
          </p:txBody>
        </p:sp>
        <p:sp>
          <p:nvSpPr>
            <p:cNvPr id="19464" name="Rectangle 9"/>
            <p:cNvSpPr>
              <a:spLocks noChangeArrowheads="1"/>
            </p:cNvSpPr>
            <p:nvPr/>
          </p:nvSpPr>
          <p:spPr bwMode="auto">
            <a:xfrm>
              <a:off x="816" y="4128"/>
              <a:ext cx="1056"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mít</a:t>
              </a:r>
            </a:p>
          </p:txBody>
        </p:sp>
        <p:sp>
          <p:nvSpPr>
            <p:cNvPr id="19465" name="Rectangle 10"/>
            <p:cNvSpPr>
              <a:spLocks noChangeArrowheads="1"/>
            </p:cNvSpPr>
            <p:nvPr/>
          </p:nvSpPr>
          <p:spPr bwMode="auto">
            <a:xfrm>
              <a:off x="3696" y="4128"/>
              <a:ext cx="1152"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bưởi</a:t>
              </a:r>
            </a:p>
          </p:txBody>
        </p:sp>
        <p:sp>
          <p:nvSpPr>
            <p:cNvPr id="19466" name="Rectangle 11"/>
            <p:cNvSpPr>
              <a:spLocks noChangeArrowheads="1"/>
            </p:cNvSpPr>
            <p:nvPr/>
          </p:nvSpPr>
          <p:spPr bwMode="auto">
            <a:xfrm>
              <a:off x="3648" y="1968"/>
              <a:ext cx="1008" cy="192"/>
            </a:xfrm>
            <a:prstGeom prst="rect">
              <a:avLst/>
            </a:prstGeom>
            <a:solidFill>
              <a:srgbClr val="FFCCFF"/>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solidFill>
                    <a:srgbClr val="0000FF"/>
                  </a:solidFill>
                </a:rPr>
                <a:t>Cây dừa</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0" presetClass="entr" presetSubtype="0" fill="hold" nodeType="afterEffect">
                                  <p:stCondLst>
                                    <p:cond delay="0"/>
                                  </p:stCondLst>
                                  <p:childTnLst>
                                    <p:set>
                                      <p:cBhvr>
                                        <p:cTn id="6" dur="1" fill="hold">
                                          <p:stCondLst>
                                            <p:cond delay="0"/>
                                          </p:stCondLst>
                                        </p:cTn>
                                        <p:tgtEl>
                                          <p:spTgt spid="35852"/>
                                        </p:tgtEl>
                                        <p:attrNameLst>
                                          <p:attrName>style.visibility</p:attrName>
                                        </p:attrNameLst>
                                      </p:cBhvr>
                                      <p:to>
                                        <p:strVal val="visible"/>
                                      </p:to>
                                    </p:set>
                                    <p:animEffect transition="in" filter="wedge">
                                      <p:cBhvr>
                                        <p:cTn id="7" dur="2000"/>
                                        <p:tgtEl>
                                          <p:spTgt spid="358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5" name="Text Box 9"/>
          <p:cNvSpPr txBox="1">
            <a:spLocks noChangeArrowheads="1"/>
          </p:cNvSpPr>
          <p:nvPr/>
        </p:nvSpPr>
        <p:spPr bwMode="auto">
          <a:xfrm>
            <a:off x="2057400" y="914401"/>
            <a:ext cx="754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err="1">
                <a:latin typeface="Times New Roman" panose="02020603050405020304" pitchFamily="18" charset="0"/>
                <a:cs typeface="Times New Roman" panose="02020603050405020304" pitchFamily="18" charset="0"/>
              </a:rPr>
              <a:t>Nêu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cấu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tạo</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của</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bài</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văn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miêu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tả</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đồ</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vật</a:t>
            </a:r>
            <a:r>
              <a:rPr lang="en-US" sz="2800" i="1" dirty="0">
                <a:latin typeface="Times New Roman" panose="02020603050405020304" pitchFamily="18" charset="0"/>
                <a:cs typeface="Times New Roman" panose="02020603050405020304" pitchFamily="18" charset="0"/>
              </a:rPr>
              <a:t>?</a:t>
            </a:r>
          </a:p>
        </p:txBody>
      </p:sp>
      <p:sp>
        <p:nvSpPr>
          <p:cNvPr id="3076" name="Rectangle 14"/>
          <p:cNvSpPr>
            <a:spLocks noChangeArrowheads="1"/>
          </p:cNvSpPr>
          <p:nvPr/>
        </p:nvSpPr>
        <p:spPr bwMode="auto">
          <a:xfrm>
            <a:off x="2057400" y="1517650"/>
            <a:ext cx="77724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800" b="1" i="1" dirty="0" err="1">
                <a:solidFill>
                  <a:srgbClr val="FF3300"/>
                </a:solidFill>
                <a:latin typeface="Times New Roman" panose="02020603050405020304" pitchFamily="18" charset="0"/>
                <a:cs typeface="Times New Roman" panose="02020603050405020304" pitchFamily="18" charset="0"/>
              </a:rPr>
              <a:t>Một</a:t>
            </a:r>
            <a:r>
              <a:rPr lang="en-US" sz="2800" b="1" i="1" dirty="0">
                <a:solidFill>
                  <a:srgbClr val="FF3300"/>
                </a:solidFill>
                <a:latin typeface="Times New Roman" panose="02020603050405020304" pitchFamily="18" charset="0"/>
                <a:cs typeface="Times New Roman" panose="02020603050405020304" pitchFamily="18" charset="0"/>
              </a:rPr>
              <a:t> </a:t>
            </a:r>
            <a:r>
              <a:rPr lang="en-US" sz="2800" b="1" i="1" dirty="0" err="1">
                <a:solidFill>
                  <a:srgbClr val="FF3300"/>
                </a:solidFill>
                <a:latin typeface="Times New Roman" panose="02020603050405020304" pitchFamily="18" charset="0"/>
                <a:cs typeface="Times New Roman" panose="02020603050405020304" pitchFamily="18" charset="0"/>
              </a:rPr>
              <a:t>bài</a:t>
            </a:r>
            <a:r>
              <a:rPr lang="en-US" sz="2800" b="1" i="1" dirty="0">
                <a:solidFill>
                  <a:srgbClr val="FF3300"/>
                </a:solidFill>
                <a:latin typeface="Times New Roman" panose="02020603050405020304" pitchFamily="18" charset="0"/>
                <a:cs typeface="Times New Roman" panose="02020603050405020304" pitchFamily="18" charset="0"/>
              </a:rPr>
              <a:t> </a:t>
            </a:r>
            <a:r>
              <a:rPr lang="en-US" sz="2800" b="1" i="1" dirty="0" err="1">
                <a:solidFill>
                  <a:srgbClr val="FF3300"/>
                </a:solidFill>
                <a:latin typeface="Times New Roman" panose="02020603050405020304" pitchFamily="18" charset="0"/>
                <a:cs typeface="Times New Roman" panose="02020603050405020304" pitchFamily="18" charset="0"/>
              </a:rPr>
              <a:t>văn</a:t>
            </a:r>
            <a:r>
              <a:rPr lang="en-US" sz="2800" b="1" i="1" dirty="0">
                <a:solidFill>
                  <a:srgbClr val="FF3300"/>
                </a:solidFill>
                <a:latin typeface="Times New Roman" panose="02020603050405020304" pitchFamily="18" charset="0"/>
                <a:cs typeface="Times New Roman" panose="02020603050405020304" pitchFamily="18" charset="0"/>
              </a:rPr>
              <a:t> </a:t>
            </a:r>
            <a:r>
              <a:rPr lang="en-US" sz="2800" b="1" i="1" dirty="0" err="1">
                <a:solidFill>
                  <a:srgbClr val="FF3300"/>
                </a:solidFill>
                <a:latin typeface="Times New Roman" panose="02020603050405020304" pitchFamily="18" charset="0"/>
                <a:cs typeface="Times New Roman" panose="02020603050405020304" pitchFamily="18" charset="0"/>
              </a:rPr>
              <a:t>miêu</a:t>
            </a:r>
            <a:r>
              <a:rPr lang="en-US" sz="2800" b="1" i="1" dirty="0">
                <a:solidFill>
                  <a:srgbClr val="FF3300"/>
                </a:solidFill>
                <a:latin typeface="Times New Roman" panose="02020603050405020304" pitchFamily="18" charset="0"/>
                <a:cs typeface="Times New Roman" panose="02020603050405020304" pitchFamily="18" charset="0"/>
              </a:rPr>
              <a:t> </a:t>
            </a:r>
            <a:r>
              <a:rPr lang="en-US" sz="2800" b="1" i="1" dirty="0" err="1">
                <a:solidFill>
                  <a:srgbClr val="FF3300"/>
                </a:solidFill>
                <a:latin typeface="Times New Roman" panose="02020603050405020304" pitchFamily="18" charset="0"/>
                <a:cs typeface="Times New Roman" panose="02020603050405020304" pitchFamily="18" charset="0"/>
              </a:rPr>
              <a:t>tả</a:t>
            </a:r>
            <a:r>
              <a:rPr lang="en-US" sz="2800" b="1" i="1" dirty="0">
                <a:solidFill>
                  <a:srgbClr val="FF3300"/>
                </a:solidFill>
                <a:latin typeface="Times New Roman" panose="02020603050405020304" pitchFamily="18" charset="0"/>
                <a:cs typeface="Times New Roman" panose="02020603050405020304" pitchFamily="18" charset="0"/>
              </a:rPr>
              <a:t> </a:t>
            </a:r>
            <a:r>
              <a:rPr lang="en-US" sz="2800" b="1" i="1" dirty="0" err="1">
                <a:solidFill>
                  <a:srgbClr val="FF3300"/>
                </a:solidFill>
                <a:latin typeface="Times New Roman" panose="02020603050405020304" pitchFamily="18" charset="0"/>
                <a:cs typeface="Times New Roman" panose="02020603050405020304" pitchFamily="18" charset="0"/>
              </a:rPr>
              <a:t>đồ</a:t>
            </a:r>
            <a:r>
              <a:rPr lang="en-US" sz="2800" b="1" i="1" dirty="0">
                <a:solidFill>
                  <a:srgbClr val="FF3300"/>
                </a:solidFill>
                <a:latin typeface="Times New Roman" panose="02020603050405020304" pitchFamily="18" charset="0"/>
                <a:cs typeface="Times New Roman" panose="02020603050405020304" pitchFamily="18" charset="0"/>
              </a:rPr>
              <a:t> </a:t>
            </a:r>
            <a:r>
              <a:rPr lang="en-US" sz="2800" b="1" i="1" dirty="0" err="1">
                <a:solidFill>
                  <a:srgbClr val="FF3300"/>
                </a:solidFill>
                <a:latin typeface="Times New Roman" panose="02020603050405020304" pitchFamily="18" charset="0"/>
                <a:cs typeface="Times New Roman" panose="02020603050405020304" pitchFamily="18" charset="0"/>
              </a:rPr>
              <a:t>vật</a:t>
            </a:r>
            <a:r>
              <a:rPr lang="en-US" sz="2800" b="1" i="1" dirty="0">
                <a:solidFill>
                  <a:srgbClr val="FF3300"/>
                </a:solidFill>
                <a:latin typeface="Times New Roman" panose="02020603050405020304" pitchFamily="18" charset="0"/>
                <a:cs typeface="Times New Roman" panose="02020603050405020304" pitchFamily="18" charset="0"/>
              </a:rPr>
              <a:t> </a:t>
            </a:r>
            <a:r>
              <a:rPr lang="en-US" sz="2800" b="1" i="1" dirty="0" err="1">
                <a:solidFill>
                  <a:srgbClr val="FF3300"/>
                </a:solidFill>
                <a:latin typeface="Times New Roman" panose="02020603050405020304" pitchFamily="18" charset="0"/>
                <a:cs typeface="Times New Roman" panose="02020603050405020304" pitchFamily="18" charset="0"/>
              </a:rPr>
              <a:t>gồm</a:t>
            </a:r>
            <a:r>
              <a:rPr lang="en-US" sz="2800" b="1" i="1" dirty="0">
                <a:solidFill>
                  <a:srgbClr val="FF3300"/>
                </a:solidFill>
                <a:latin typeface="Times New Roman" panose="02020603050405020304" pitchFamily="18" charset="0"/>
                <a:cs typeface="Times New Roman" panose="02020603050405020304" pitchFamily="18" charset="0"/>
              </a:rPr>
              <a:t> 3 </a:t>
            </a:r>
            <a:r>
              <a:rPr lang="en-US" sz="2800" b="1" i="1" dirty="0" err="1">
                <a:solidFill>
                  <a:srgbClr val="FF3300"/>
                </a:solidFill>
                <a:latin typeface="Times New Roman" panose="02020603050405020304" pitchFamily="18" charset="0"/>
                <a:cs typeface="Times New Roman" panose="02020603050405020304" pitchFamily="18" charset="0"/>
              </a:rPr>
              <a:t>phần</a:t>
            </a:r>
            <a:r>
              <a:rPr lang="en-US" sz="2800" b="1" i="1" dirty="0">
                <a:solidFill>
                  <a:srgbClr val="FF3300"/>
                </a:solidFill>
                <a:latin typeface="Times New Roman" panose="02020603050405020304" pitchFamily="18" charset="0"/>
                <a:cs typeface="Times New Roman" panose="02020603050405020304" pitchFamily="18" charset="0"/>
              </a:rPr>
              <a:t>:</a:t>
            </a:r>
          </a:p>
          <a:p>
            <a:pPr eaLnBrk="1" hangingPunct="1"/>
            <a:endParaRPr lang="en-US" sz="2800" b="1" i="1" dirty="0">
              <a:solidFill>
                <a:srgbClr val="FF3300"/>
              </a:solidFill>
              <a:latin typeface="Times New Roman" panose="02020603050405020304" pitchFamily="18" charset="0"/>
              <a:cs typeface="Times New Roman" panose="02020603050405020304" pitchFamily="18" charset="0"/>
            </a:endParaRPr>
          </a:p>
          <a:p>
            <a:pPr eaLnBrk="1" hangingPunct="1"/>
            <a:r>
              <a:rPr lang="en-US" sz="2800" b="1" dirty="0" err="1">
                <a:solidFill>
                  <a:srgbClr val="0000FF"/>
                </a:solidFill>
                <a:latin typeface="Times New Roman" panose="02020603050405020304" pitchFamily="18" charset="0"/>
                <a:cs typeface="Times New Roman" panose="02020603050405020304" pitchFamily="18" charset="0"/>
              </a:rPr>
              <a:t>Mở</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Giới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thiệu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tả</a:t>
            </a:r>
            <a:endParaRPr lang="en-US" sz="2800" dirty="0">
              <a:solidFill>
                <a:srgbClr val="0000FF"/>
              </a:solidFill>
              <a:latin typeface="Times New Roman" panose="02020603050405020304" pitchFamily="18" charset="0"/>
              <a:cs typeface="Times New Roman" panose="02020603050405020304" pitchFamily="18" charset="0"/>
            </a:endParaRPr>
          </a:p>
          <a:p>
            <a:pPr eaLnBrk="1" hangingPunct="1"/>
            <a:endParaRPr 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sz="2800" b="1" dirty="0" err="1">
                <a:solidFill>
                  <a:srgbClr val="0000FF"/>
                </a:solidFill>
                <a:latin typeface="Times New Roman" panose="02020603050405020304" pitchFamily="18" charset="0"/>
                <a:cs typeface="Times New Roman" panose="02020603050405020304" pitchFamily="18" charset="0"/>
              </a:rPr>
              <a:t>Thân</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Tả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bao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quát</a:t>
            </a:r>
            <a:endParaRPr 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sz="2800" dirty="0">
                <a:solidFill>
                  <a:srgbClr val="0000FF"/>
                </a:solidFill>
                <a:latin typeface="Times New Roman" panose="02020603050405020304" pitchFamily="18" charset="0"/>
                <a:cs typeface="Times New Roman" panose="02020603050405020304" pitchFamily="18" charset="0"/>
              </a:rPr>
              <a:t>                 - </a:t>
            </a:r>
            <a:r>
              <a:rPr lang="en-US" sz="2800" dirty="0" err="1">
                <a:solidFill>
                  <a:srgbClr val="0000FF"/>
                </a:solidFill>
                <a:latin typeface="Times New Roman" panose="02020603050405020304" pitchFamily="18" charset="0"/>
                <a:cs typeface="Times New Roman" panose="02020603050405020304" pitchFamily="18" charset="0"/>
              </a:rPr>
              <a:t>Tả</a:t>
            </a:r>
            <a:r>
              <a:rPr lang="en-US" sz="2800" dirty="0">
                <a:solidFill>
                  <a:srgbClr val="0000FF"/>
                </a:solidFill>
                <a:latin typeface="Times New Roman" panose="02020603050405020304" pitchFamily="18" charset="0"/>
                <a:cs typeface="Times New Roman" panose="02020603050405020304" pitchFamily="18" charset="0"/>
              </a:rPr>
              <a:t> chi </a:t>
            </a:r>
            <a:r>
              <a:rPr lang="en-US" sz="2800" dirty="0" err="1">
                <a:solidFill>
                  <a:srgbClr val="0000FF"/>
                </a:solidFill>
                <a:latin typeface="Times New Roman" panose="02020603050405020304" pitchFamily="18" charset="0"/>
                <a:cs typeface="Times New Roman" panose="02020603050405020304" pitchFamily="18" charset="0"/>
              </a:rPr>
              <a:t>tiết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theo</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trình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tự</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nhất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định</a:t>
            </a:r>
            <a:r>
              <a:rPr lang="en-US" sz="2800" dirty="0">
                <a:solidFill>
                  <a:srgbClr val="0000FF"/>
                </a:solidFill>
                <a:latin typeface="Times New Roman" panose="02020603050405020304" pitchFamily="18" charset="0"/>
                <a:cs typeface="Times New Roman" panose="02020603050405020304" pitchFamily="18" charset="0"/>
              </a:rPr>
              <a:t>)</a:t>
            </a:r>
          </a:p>
          <a:p>
            <a:pPr eaLnBrk="1" hangingPunct="1"/>
            <a:endParaRPr lang="en-US" sz="2800" dirty="0">
              <a:solidFill>
                <a:srgbClr val="0000FF"/>
              </a:solidFill>
              <a:latin typeface="Times New Roman" panose="02020603050405020304" pitchFamily="18" charset="0"/>
              <a:cs typeface="Times New Roman" panose="02020603050405020304" pitchFamily="18" charset="0"/>
            </a:endParaRPr>
          </a:p>
          <a:p>
            <a:pPr eaLnBrk="1" hangingPunct="1"/>
            <a:r>
              <a:rPr lang="en-US" sz="2800" b="1" dirty="0" err="1">
                <a:solidFill>
                  <a:srgbClr val="0000FF"/>
                </a:solidFill>
                <a:latin typeface="Times New Roman" panose="02020603050405020304" pitchFamily="18" charset="0"/>
                <a:cs typeface="Times New Roman" panose="02020603050405020304" pitchFamily="18" charset="0"/>
              </a:rPr>
              <a:t>Kết</a:t>
            </a:r>
            <a:r>
              <a:rPr lang="en-US" sz="2800" b="1" dirty="0">
                <a:solidFill>
                  <a:srgbClr val="0000FF"/>
                </a:solidFill>
                <a:latin typeface="Times New Roman" panose="02020603050405020304" pitchFamily="18" charset="0"/>
                <a:cs typeface="Times New Roman" panose="02020603050405020304" pitchFamily="18" charset="0"/>
              </a:rPr>
              <a:t> </a:t>
            </a:r>
            <a:r>
              <a:rPr lang="en-US" sz="2800" b="1" dirty="0" err="1">
                <a:solidFill>
                  <a:srgbClr val="0000FF"/>
                </a:solidFill>
                <a:latin typeface="Times New Roman" panose="02020603050405020304" pitchFamily="18" charset="0"/>
                <a:cs typeface="Times New Roman" panose="02020603050405020304" pitchFamily="18" charset="0"/>
              </a:rPr>
              <a:t>bài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Nêu</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nghĩ</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hoặc</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tình</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cảm</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của</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người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tả</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đối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với</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đồ</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vật</a:t>
            </a:r>
            <a:r>
              <a:rPr lang="en-US" sz="2800" dirty="0">
                <a:solidFill>
                  <a:srgbClr val="0000FF"/>
                </a:solidFill>
                <a:latin typeface="Times New Roman" panose="02020603050405020304" pitchFamily="18" charset="0"/>
                <a:cs typeface="Times New Roman" panose="02020603050405020304" pitchFamily="18" charset="0"/>
              </a:rPr>
              <a:t> </a:t>
            </a:r>
            <a:r>
              <a:rPr lang="en-US" sz="2800" dirty="0" err="1">
                <a:solidFill>
                  <a:srgbClr val="0000FF"/>
                </a:solidFill>
                <a:latin typeface="Times New Roman" panose="02020603050405020304" pitchFamily="18" charset="0"/>
                <a:cs typeface="Times New Roman" panose="02020603050405020304" pitchFamily="18" charset="0"/>
              </a:rPr>
              <a:t>đó</a:t>
            </a:r>
            <a:r>
              <a:rPr lang="en-US" sz="2800"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105"/>
                                        </p:tgtEl>
                                        <p:attrNameLst>
                                          <p:attrName>style.visibility</p:attrName>
                                        </p:attrNameLst>
                                      </p:cBhvr>
                                      <p:to>
                                        <p:strVal val="visible"/>
                                      </p:to>
                                    </p:set>
                                    <p:anim calcmode="lin" valueType="num">
                                      <p:cBhvr>
                                        <p:cTn id="7" dur="500" fill="hold"/>
                                        <p:tgtEl>
                                          <p:spTgt spid="4105"/>
                                        </p:tgtEl>
                                        <p:attrNameLst>
                                          <p:attrName>ppt_w</p:attrName>
                                        </p:attrNameLst>
                                      </p:cBhvr>
                                      <p:tavLst>
                                        <p:tav tm="0">
                                          <p:val>
                                            <p:fltVal val="0"/>
                                          </p:val>
                                        </p:tav>
                                        <p:tav tm="100000">
                                          <p:val>
                                            <p:strVal val="#ppt_w"/>
                                          </p:val>
                                        </p:tav>
                                      </p:tavLst>
                                    </p:anim>
                                    <p:anim calcmode="lin" valueType="num">
                                      <p:cBhvr>
                                        <p:cTn id="8" dur="500" fill="hold"/>
                                        <p:tgtEl>
                                          <p:spTgt spid="4105"/>
                                        </p:tgtEl>
                                        <p:attrNameLst>
                                          <p:attrName>ppt_h</p:attrName>
                                        </p:attrNameLst>
                                      </p:cBhvr>
                                      <p:tavLst>
                                        <p:tav tm="0">
                                          <p:val>
                                            <p:fltVal val="0"/>
                                          </p:val>
                                        </p:tav>
                                        <p:tav tm="100000">
                                          <p:val>
                                            <p:strVal val="#ppt_h"/>
                                          </p:val>
                                        </p:tav>
                                      </p:tavLst>
                                    </p:anim>
                                    <p:animEffect transition="in" filter="fade">
                                      <p:cBhvr>
                                        <p:cTn id="9" dur="500"/>
                                        <p:tgtEl>
                                          <p:spTgt spid="410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3076">
                                            <p:txEl>
                                              <p:pRg st="0" end="0"/>
                                            </p:txEl>
                                          </p:spTgt>
                                        </p:tgtEl>
                                        <p:attrNameLst>
                                          <p:attrName>style.visibility</p:attrName>
                                        </p:attrNameLst>
                                      </p:cBhvr>
                                      <p:to>
                                        <p:strVal val="visible"/>
                                      </p:to>
                                    </p:set>
                                    <p:anim calcmode="lin" valueType="num">
                                      <p:cBhvr additive="base">
                                        <p:cTn id="14" dur="500" fill="hold"/>
                                        <p:tgtEl>
                                          <p:spTgt spid="3076">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076">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076">
                                            <p:txEl>
                                              <p:pRg st="2" end="2"/>
                                            </p:txEl>
                                          </p:spTgt>
                                        </p:tgtEl>
                                        <p:attrNameLst>
                                          <p:attrName>style.visibility</p:attrName>
                                        </p:attrNameLst>
                                      </p:cBhvr>
                                      <p:to>
                                        <p:strVal val="visible"/>
                                      </p:to>
                                    </p:set>
                                    <p:animEffect transition="in" filter="fade">
                                      <p:cBhvr>
                                        <p:cTn id="20" dur="500"/>
                                        <p:tgtEl>
                                          <p:spTgt spid="3076">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nodeType="clickEffect">
                                  <p:stCondLst>
                                    <p:cond delay="0"/>
                                  </p:stCondLst>
                                  <p:childTnLst>
                                    <p:set>
                                      <p:cBhvr>
                                        <p:cTn id="24" dur="1" fill="hold">
                                          <p:stCondLst>
                                            <p:cond delay="0"/>
                                          </p:stCondLst>
                                        </p:cTn>
                                        <p:tgtEl>
                                          <p:spTgt spid="3076">
                                            <p:txEl>
                                              <p:pRg st="4" end="4"/>
                                            </p:txEl>
                                          </p:spTgt>
                                        </p:tgtEl>
                                        <p:attrNameLst>
                                          <p:attrName>style.visibility</p:attrName>
                                        </p:attrNameLst>
                                      </p:cBhvr>
                                      <p:to>
                                        <p:strVal val="visible"/>
                                      </p:to>
                                    </p:set>
                                    <p:animEffect transition="in" filter="circle(in)">
                                      <p:cBhvr>
                                        <p:cTn id="25" dur="2000"/>
                                        <p:tgtEl>
                                          <p:spTgt spid="3076">
                                            <p:txEl>
                                              <p:pRg st="4" end="4"/>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3076">
                                            <p:txEl>
                                              <p:pRg st="5" end="5"/>
                                            </p:txEl>
                                          </p:spTgt>
                                        </p:tgtEl>
                                        <p:attrNameLst>
                                          <p:attrName>style.visibility</p:attrName>
                                        </p:attrNameLst>
                                      </p:cBhvr>
                                      <p:to>
                                        <p:strVal val="visible"/>
                                      </p:to>
                                    </p:set>
                                    <p:animEffect transition="in" filter="circle(in)">
                                      <p:cBhvr>
                                        <p:cTn id="28" dur="2000"/>
                                        <p:tgtEl>
                                          <p:spTgt spid="3076">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076">
                                            <p:txEl>
                                              <p:pRg st="7" end="7"/>
                                            </p:txEl>
                                          </p:spTgt>
                                        </p:tgtEl>
                                        <p:attrNameLst>
                                          <p:attrName>style.visibility</p:attrName>
                                        </p:attrNameLst>
                                      </p:cBhvr>
                                      <p:to>
                                        <p:strVal val="visible"/>
                                      </p:to>
                                    </p:set>
                                    <p:anim calcmode="lin" valueType="num">
                                      <p:cBhvr additive="base">
                                        <p:cTn id="33" dur="500" fill="hold"/>
                                        <p:tgtEl>
                                          <p:spTgt spid="3076">
                                            <p:txEl>
                                              <p:pRg st="7" end="7"/>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076">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28" name="Group 12"/>
          <p:cNvGrpSpPr>
            <a:grpSpLocks/>
          </p:cNvGrpSpPr>
          <p:nvPr/>
        </p:nvGrpSpPr>
        <p:grpSpPr bwMode="auto">
          <a:xfrm>
            <a:off x="1524000" y="0"/>
            <a:ext cx="9144000" cy="6858000"/>
            <a:chOff x="0" y="0"/>
            <a:chExt cx="5760" cy="4320"/>
          </a:xfrm>
        </p:grpSpPr>
        <p:pic>
          <p:nvPicPr>
            <p:cNvPr id="20484" name="Picture 4" descr="Lemon_tree_Berkeley_closeup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2880"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descr="cay xoài"/>
            <p:cNvPicPr>
              <a:picLocks noChangeAspect="1" noChangeArrowheads="1"/>
            </p:cNvPicPr>
            <p:nvPr/>
          </p:nvPicPr>
          <p:blipFill>
            <a:blip r:embed="rId3">
              <a:lum contrast="4000"/>
              <a:extLst>
                <a:ext uri="{28A0092B-C50C-407E-A947-70E740481C1C}">
                  <a14:useLocalDpi xmlns:a14="http://schemas.microsoft.com/office/drawing/2010/main" val="0"/>
                </a:ext>
              </a:extLst>
            </a:blip>
            <a:srcRect/>
            <a:stretch>
              <a:fillRect/>
            </a:stretch>
          </p:blipFill>
          <p:spPr bwMode="auto">
            <a:xfrm>
              <a:off x="2832" y="0"/>
              <a:ext cx="2928" cy="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6" name="Picture 6" descr="chuoi0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32" y="2304"/>
              <a:ext cx="2928" cy="20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descr="cay nhã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56"/>
              <a:ext cx="2832" cy="2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Rectangle 8"/>
            <p:cNvSpPr>
              <a:spLocks noChangeArrowheads="1"/>
            </p:cNvSpPr>
            <p:nvPr/>
          </p:nvSpPr>
          <p:spPr bwMode="auto">
            <a:xfrm>
              <a:off x="1200" y="2016"/>
              <a:ext cx="1296" cy="192"/>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cam</a:t>
              </a:r>
            </a:p>
          </p:txBody>
        </p:sp>
        <p:sp>
          <p:nvSpPr>
            <p:cNvPr id="20489" name="Rectangle 9"/>
            <p:cNvSpPr>
              <a:spLocks noChangeArrowheads="1"/>
            </p:cNvSpPr>
            <p:nvPr/>
          </p:nvSpPr>
          <p:spPr bwMode="auto">
            <a:xfrm>
              <a:off x="3504" y="2064"/>
              <a:ext cx="1152"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xoài</a:t>
              </a:r>
            </a:p>
          </p:txBody>
        </p:sp>
        <p:sp>
          <p:nvSpPr>
            <p:cNvPr id="20490" name="Rectangle 10"/>
            <p:cNvSpPr>
              <a:spLocks noChangeArrowheads="1"/>
            </p:cNvSpPr>
            <p:nvPr/>
          </p:nvSpPr>
          <p:spPr bwMode="auto">
            <a:xfrm>
              <a:off x="960" y="4080"/>
              <a:ext cx="120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nhãn</a:t>
              </a:r>
            </a:p>
          </p:txBody>
        </p:sp>
        <p:sp>
          <p:nvSpPr>
            <p:cNvPr id="20491" name="Rectangle 11"/>
            <p:cNvSpPr>
              <a:spLocks noChangeArrowheads="1"/>
            </p:cNvSpPr>
            <p:nvPr/>
          </p:nvSpPr>
          <p:spPr bwMode="auto">
            <a:xfrm>
              <a:off x="3936" y="4080"/>
              <a:ext cx="960" cy="240"/>
            </a:xfrm>
            <a:prstGeom prst="rect">
              <a:avLst/>
            </a:prstGeom>
            <a:solidFill>
              <a:srgbClr val="FFFF00"/>
            </a:solidFill>
            <a:ln w="9525">
              <a:solidFill>
                <a:srgbClr val="FF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b="1"/>
                <a:t>Cây chuối</a:t>
              </a:r>
            </a:p>
          </p:txBody>
        </p:sp>
      </p:grpSp>
      <p:sp>
        <p:nvSpPr>
          <p:cNvPr id="20483" name="AutoShape 13">
            <a:hlinkClick r:id="rId6" action="ppaction://hlinksldjump" highlightClick="1"/>
          </p:cNvPr>
          <p:cNvSpPr>
            <a:spLocks noChangeArrowheads="1"/>
          </p:cNvSpPr>
          <p:nvPr/>
        </p:nvSpPr>
        <p:spPr bwMode="auto">
          <a:xfrm>
            <a:off x="9982200" y="6553200"/>
            <a:ext cx="533400" cy="304800"/>
          </a:xfrm>
          <a:prstGeom prst="actionButtonEnd">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nodeType="afterEffect">
                                  <p:stCondLst>
                                    <p:cond delay="0"/>
                                  </p:stCondLst>
                                  <p:childTnLst>
                                    <p:set>
                                      <p:cBhvr>
                                        <p:cTn id="6" dur="1" fill="hold">
                                          <p:stCondLst>
                                            <p:cond delay="0"/>
                                          </p:stCondLst>
                                        </p:cTn>
                                        <p:tgtEl>
                                          <p:spTgt spid="34828"/>
                                        </p:tgtEl>
                                        <p:attrNameLst>
                                          <p:attrName>style.visibility</p:attrName>
                                        </p:attrNameLst>
                                      </p:cBhvr>
                                      <p:to>
                                        <p:strVal val="visible"/>
                                      </p:to>
                                    </p:set>
                                    <p:animEffect transition="in" filter="checkerboard(across)">
                                      <p:cBhvr>
                                        <p:cTn id="7" dur="5000"/>
                                        <p:tgtEl>
                                          <p:spTgt spid="348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2"/>
          <p:cNvSpPr txBox="1">
            <a:spLocks noChangeArrowheads="1"/>
          </p:cNvSpPr>
          <p:nvPr/>
        </p:nvSpPr>
        <p:spPr bwMode="auto">
          <a:xfrm>
            <a:off x="5622926" y="4941888"/>
            <a:ext cx="11588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sz="2800"/>
          </a:p>
        </p:txBody>
      </p:sp>
      <p:sp>
        <p:nvSpPr>
          <p:cNvPr id="21507" name="Text Box 7"/>
          <p:cNvSpPr txBox="1">
            <a:spLocks noChangeArrowheads="1"/>
          </p:cNvSpPr>
          <p:nvPr/>
        </p:nvSpPr>
        <p:spPr bwMode="auto">
          <a:xfrm>
            <a:off x="4343400" y="152401"/>
            <a:ext cx="3581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8" name="Text Box 8"/>
          <p:cNvSpPr txBox="1">
            <a:spLocks noChangeArrowheads="1"/>
          </p:cNvSpPr>
          <p:nvPr/>
        </p:nvSpPr>
        <p:spPr bwMode="auto">
          <a:xfrm>
            <a:off x="4213226" y="1211263"/>
            <a:ext cx="40163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Times New Roman" panose="02020603050405020304" pitchFamily="18" charset="0"/>
              <a:cs typeface="Arial" panose="020B0604020202020204" pitchFamily="34" charset="0"/>
            </a:endParaRPr>
          </a:p>
        </p:txBody>
      </p:sp>
      <p:sp>
        <p:nvSpPr>
          <p:cNvPr id="21509" name="Text Box 10"/>
          <p:cNvSpPr txBox="1">
            <a:spLocks noChangeArrowheads="1"/>
          </p:cNvSpPr>
          <p:nvPr/>
        </p:nvSpPr>
        <p:spPr bwMode="auto">
          <a:xfrm>
            <a:off x="1676400" y="76200"/>
            <a:ext cx="8686800" cy="6510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400" b="1">
                <a:latin typeface="Times New Roman" panose="02020603050405020304" pitchFamily="18" charset="0"/>
              </a:rPr>
              <a:t>		</a:t>
            </a:r>
            <a:r>
              <a:rPr lang="en-US" sz="2400" b="1">
                <a:solidFill>
                  <a:srgbClr val="FF3300"/>
                </a:solidFill>
                <a:latin typeface="Times New Roman" panose="02020603050405020304" pitchFamily="18" charset="0"/>
              </a:rPr>
              <a:t>Dàn ý tả cây chuối</a:t>
            </a:r>
            <a:r>
              <a:rPr lang="en-US" sz="2400" b="1">
                <a:latin typeface="Times New Roman" panose="02020603050405020304" pitchFamily="18" charset="0"/>
              </a:rPr>
              <a:t> </a:t>
            </a:r>
            <a:r>
              <a:rPr lang="en-US" sz="2400" b="1" i="1">
                <a:solidFill>
                  <a:srgbClr val="FF3300"/>
                </a:solidFill>
                <a:latin typeface="Times New Roman" panose="02020603050405020304" pitchFamily="18" charset="0"/>
              </a:rPr>
              <a:t>(theo từng thời kì phát triển của cây</a:t>
            </a:r>
            <a:r>
              <a:rPr lang="en-US" b="1" i="1">
                <a:solidFill>
                  <a:srgbClr val="FF3300"/>
                </a:solidFill>
                <a:latin typeface="Times New Roman" panose="02020603050405020304" pitchFamily="18" charset="0"/>
              </a:rPr>
              <a:t>)</a:t>
            </a:r>
          </a:p>
          <a:p>
            <a:pPr eaLnBrk="1" hangingPunct="1">
              <a:spcBef>
                <a:spcPct val="50000"/>
              </a:spcBef>
              <a:buFontTx/>
              <a:buChar char="-"/>
            </a:pPr>
            <a:r>
              <a:rPr lang="en-US" b="1">
                <a:solidFill>
                  <a:srgbClr val="0000FF"/>
                </a:solidFill>
                <a:latin typeface="Times New Roman" panose="02020603050405020304" pitchFamily="18" charset="0"/>
              </a:rPr>
              <a:t>Mở bài: Cây chuối tiêu trồng ở góc vườn nhà bà ngoại em.</a:t>
            </a:r>
          </a:p>
          <a:p>
            <a:pPr eaLnBrk="1" hangingPunct="1">
              <a:spcBef>
                <a:spcPct val="50000"/>
              </a:spcBef>
              <a:buFontTx/>
              <a:buChar char="-"/>
            </a:pPr>
            <a:r>
              <a:rPr lang="en-US" b="1">
                <a:solidFill>
                  <a:srgbClr val="0000FF"/>
                </a:solidFill>
                <a:latin typeface="Times New Roman" panose="02020603050405020304" pitchFamily="18" charset="0"/>
              </a:rPr>
              <a:t>Thân bài:</a:t>
            </a:r>
            <a:r>
              <a:rPr lang="en-US" b="1">
                <a:latin typeface="Times New Roman" panose="02020603050405020304" pitchFamily="18" charset="0"/>
              </a:rPr>
              <a:t> </a:t>
            </a:r>
          </a:p>
          <a:p>
            <a:pPr eaLnBrk="1" hangingPunct="1">
              <a:spcBef>
                <a:spcPct val="50000"/>
              </a:spcBef>
              <a:buFontTx/>
              <a:buAutoNum type="alphaLcParenR"/>
            </a:pPr>
            <a:r>
              <a:rPr lang="en-US" b="1">
                <a:solidFill>
                  <a:srgbClr val="FF6600"/>
                </a:solidFill>
                <a:latin typeface="Times New Roman" panose="02020603050405020304" pitchFamily="18" charset="0"/>
              </a:rPr>
              <a:t>Tả bao quát</a:t>
            </a:r>
            <a:r>
              <a:rPr lang="en-US" b="1">
                <a:latin typeface="Times New Roman" panose="02020603050405020304" pitchFamily="18" charset="0"/>
              </a:rPr>
              <a:t>:</a:t>
            </a:r>
          </a:p>
          <a:p>
            <a:pPr eaLnBrk="1" hangingPunct="1">
              <a:spcBef>
                <a:spcPct val="50000"/>
              </a:spcBef>
            </a:pPr>
            <a:r>
              <a:rPr lang="en-US" b="1">
                <a:solidFill>
                  <a:srgbClr val="0000FF"/>
                </a:solidFill>
                <a:latin typeface="Times New Roman" panose="02020603050405020304" pitchFamily="18" charset="0"/>
              </a:rPr>
              <a:t>	+ Cây chuối cao, to.  Mọc cùng cả một bụi chuối xanh tốt</a:t>
            </a:r>
            <a:r>
              <a:rPr lang="en-US" b="1">
                <a:latin typeface="Times New Roman" panose="02020603050405020304" pitchFamily="18" charset="0"/>
              </a:rPr>
              <a:t>.</a:t>
            </a:r>
          </a:p>
          <a:p>
            <a:pPr eaLnBrk="1" hangingPunct="1">
              <a:spcBef>
                <a:spcPct val="50000"/>
              </a:spcBef>
            </a:pPr>
            <a:r>
              <a:rPr lang="en-US" b="1">
                <a:solidFill>
                  <a:srgbClr val="FF6600"/>
                </a:solidFill>
                <a:latin typeface="Times New Roman" panose="02020603050405020304" pitchFamily="18" charset="0"/>
              </a:rPr>
              <a:t>b)Tả từng bộ phận:</a:t>
            </a:r>
          </a:p>
          <a:p>
            <a:pPr eaLnBrk="1" hangingPunct="1">
              <a:spcBef>
                <a:spcPct val="50000"/>
              </a:spcBef>
            </a:pPr>
            <a:r>
              <a:rPr lang="en-US" b="1">
                <a:solidFill>
                  <a:srgbClr val="0000FF"/>
                </a:solidFill>
                <a:latin typeface="Times New Roman" panose="02020603050405020304" pitchFamily="18" charset="0"/>
              </a:rPr>
              <a:t>	+Rễ bám sâu, tỏa rộng.</a:t>
            </a:r>
          </a:p>
          <a:p>
            <a:pPr eaLnBrk="1" hangingPunct="1">
              <a:spcBef>
                <a:spcPct val="50000"/>
              </a:spcBef>
            </a:pPr>
            <a:r>
              <a:rPr lang="en-US" b="1">
                <a:solidFill>
                  <a:srgbClr val="0000FF"/>
                </a:solidFill>
                <a:latin typeface="Times New Roman" panose="02020603050405020304" pitchFamily="18" charset="0"/>
              </a:rPr>
              <a:t>	+Gốc hơi phình, to hơn phần thân.</a:t>
            </a:r>
          </a:p>
          <a:p>
            <a:pPr eaLnBrk="1" hangingPunct="1">
              <a:spcBef>
                <a:spcPct val="50000"/>
              </a:spcBef>
            </a:pPr>
            <a:r>
              <a:rPr lang="en-US" b="1">
                <a:solidFill>
                  <a:srgbClr val="0000FF"/>
                </a:solidFill>
                <a:latin typeface="Times New Roman" panose="02020603050405020304" pitchFamily="18" charset="0"/>
              </a:rPr>
              <a:t>	+Thân xốp, nhẵn bóng, màu đỏ tía.</a:t>
            </a:r>
          </a:p>
          <a:p>
            <a:pPr eaLnBrk="1" hangingPunct="1">
              <a:spcBef>
                <a:spcPct val="50000"/>
              </a:spcBef>
            </a:pPr>
            <a:r>
              <a:rPr lang="en-US" b="1">
                <a:solidFill>
                  <a:srgbClr val="0000FF"/>
                </a:solidFill>
                <a:latin typeface="Times New Roman" panose="02020603050405020304" pitchFamily="18" charset="0"/>
              </a:rPr>
              <a:t>	+Lá to và dài như cái quạt ba tiêu. </a:t>
            </a:r>
          </a:p>
          <a:p>
            <a:pPr eaLnBrk="1" hangingPunct="1">
              <a:spcBef>
                <a:spcPct val="50000"/>
              </a:spcBef>
            </a:pPr>
            <a:r>
              <a:rPr lang="en-US" b="1">
                <a:solidFill>
                  <a:srgbClr val="0000FF"/>
                </a:solidFill>
                <a:latin typeface="Times New Roman" panose="02020603050405020304" pitchFamily="18" charset="0"/>
              </a:rPr>
              <a:t>	+Buồng chuối dài, em đếm được hơn chục nải.</a:t>
            </a:r>
          </a:p>
          <a:p>
            <a:pPr eaLnBrk="1" hangingPunct="1">
              <a:spcBef>
                <a:spcPct val="50000"/>
              </a:spcBef>
            </a:pPr>
            <a:r>
              <a:rPr lang="en-US" b="1">
                <a:solidFill>
                  <a:srgbClr val="0000FF"/>
                </a:solidFill>
                <a:latin typeface="Times New Roman" panose="02020603050405020304" pitchFamily="18" charset="0"/>
              </a:rPr>
              <a:t>	+Các nải chuối úp sát nhau, quả to làm cho cây nghiêng mình, trĩu xuống. Có quả đã ngả vàng.</a:t>
            </a:r>
          </a:p>
          <a:p>
            <a:pPr eaLnBrk="1" hangingPunct="1">
              <a:spcBef>
                <a:spcPct val="50000"/>
              </a:spcBef>
            </a:pPr>
            <a:r>
              <a:rPr lang="en-US" b="1">
                <a:solidFill>
                  <a:srgbClr val="0000FF"/>
                </a:solidFill>
                <a:latin typeface="Times New Roman" panose="02020603050405020304" pitchFamily="18" charset="0"/>
              </a:rPr>
              <a:t>	+Chuối chín, hương thơm phảng phất, vị ngọt đậm đà.</a:t>
            </a:r>
          </a:p>
          <a:p>
            <a:pPr eaLnBrk="1" hangingPunct="1">
              <a:spcBef>
                <a:spcPct val="50000"/>
              </a:spcBef>
            </a:pPr>
            <a:r>
              <a:rPr lang="en-US" b="1">
                <a:solidFill>
                  <a:srgbClr val="0000FF"/>
                </a:solidFill>
                <a:latin typeface="Times New Roman" panose="02020603050405020304" pitchFamily="18" charset="0"/>
              </a:rPr>
              <a:t>	+Chuối dễ trồng, ăn ngon.</a:t>
            </a:r>
          </a:p>
          <a:p>
            <a:pPr eaLnBrk="1" hangingPunct="1">
              <a:spcBef>
                <a:spcPct val="50000"/>
              </a:spcBef>
            </a:pPr>
            <a:r>
              <a:rPr lang="en-US" b="1">
                <a:solidFill>
                  <a:srgbClr val="0000FF"/>
                </a:solidFill>
                <a:latin typeface="Times New Roman" panose="02020603050405020304" pitchFamily="18" charset="0"/>
              </a:rPr>
              <a:t> - Kết bài: Em thường giúp bà chăm sóc khóm chuối</a:t>
            </a:r>
            <a:r>
              <a:rPr lang="en-US" b="1">
                <a:latin typeface="Times New Roman" panose="02020603050405020304" pitchFamily="18" charset="0"/>
              </a:rPr>
              <a:t> .</a:t>
            </a:r>
            <a:endParaRPr lang="en-US"/>
          </a:p>
        </p:txBody>
      </p:sp>
      <p:sp>
        <p:nvSpPr>
          <p:cNvPr id="21510" name="AutoShape 14">
            <a:hlinkClick r:id="rId2" action="ppaction://hlinksldjump" highlightClick="1"/>
          </p:cNvPr>
          <p:cNvSpPr>
            <a:spLocks noChangeArrowheads="1"/>
          </p:cNvSpPr>
          <p:nvPr/>
        </p:nvSpPr>
        <p:spPr bwMode="auto">
          <a:xfrm>
            <a:off x="8686800" y="6553200"/>
            <a:ext cx="533400" cy="304800"/>
          </a:xfrm>
          <a:prstGeom prst="actionButtonBackPrevious">
            <a:avLst/>
          </a:prstGeom>
          <a:solidFill>
            <a:schemeClr val="accent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ChangeArrowheads="1"/>
          </p:cNvSpPr>
          <p:nvPr/>
        </p:nvSpPr>
        <p:spPr bwMode="auto">
          <a:xfrm>
            <a:off x="6248400" y="4648201"/>
            <a:ext cx="4114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rgbClr val="0E6629"/>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sz="2800"/>
              <a:t>        </a:t>
            </a:r>
          </a:p>
        </p:txBody>
      </p:sp>
      <p:pic>
        <p:nvPicPr>
          <p:cNvPr id="22531" name="Picture 2" descr="H:\HINHNEN\Khung hinh mau\1 (5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2691989" y="1752601"/>
            <a:ext cx="6909211" cy="3139321"/>
          </a:xfrm>
          <a:prstGeom prst="rect">
            <a:avLst/>
          </a:prstGeom>
          <a:noFill/>
        </p:spPr>
        <p:txBody>
          <a:bodyPr wrap="square">
            <a:spAutoFit/>
          </a:bodyPr>
          <a:lstStyle/>
          <a:p>
            <a:pPr algn="ctr">
              <a:defRPr/>
            </a:pP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Chúc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các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em</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p>
          <a:p>
            <a:pPr algn="ctr">
              <a:defRPr/>
            </a:pP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chăm</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ngoan</a:t>
            </a:r>
            <a:endPar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endParaRPr>
          </a:p>
          <a:p>
            <a:pPr algn="ctr">
              <a:defRPr/>
            </a:pP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học</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tập</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 </a:t>
            </a:r>
            <a:r>
              <a:rPr lang="en-US" sz="6600" b="1" dirty="0" err="1">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tốt</a:t>
            </a:r>
            <a:r>
              <a:rPr lang="en-US" sz="66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latin typeface="Times New Roman" pitchFamily="18" charset="0"/>
                <a:cs typeface="Times New Roman" pitchFamily="18" charset="0"/>
              </a:rPr>
              <a:t>!</a:t>
            </a: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010" name="AutoShape 106"/>
          <p:cNvSpPr>
            <a:spLocks noChangeArrowheads="1"/>
          </p:cNvSpPr>
          <p:nvPr/>
        </p:nvSpPr>
        <p:spPr bwMode="auto">
          <a:xfrm rot="2047278">
            <a:off x="10058401" y="4495800"/>
            <a:ext cx="334963" cy="3048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4000">
              <a:latin typeface=".VnCommercial Script" pitchFamily="34" charset="0"/>
            </a:endParaRPr>
          </a:p>
        </p:txBody>
      </p:sp>
      <p:sp>
        <p:nvSpPr>
          <p:cNvPr id="5123" name="Rectangle 18"/>
          <p:cNvSpPr>
            <a:spLocks noChangeArrowheads="1"/>
          </p:cNvSpPr>
          <p:nvPr/>
        </p:nvSpPr>
        <p:spPr bwMode="auto">
          <a:xfrm>
            <a:off x="2514600" y="1524000"/>
            <a:ext cx="72390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4400" b="1">
                <a:latin typeface="Arial" panose="020B0604020202020204" pitchFamily="34" charset="0"/>
              </a:rPr>
              <a:t>  </a:t>
            </a:r>
          </a:p>
        </p:txBody>
      </p:sp>
      <p:sp>
        <p:nvSpPr>
          <p:cNvPr id="9223" name="TextBox 15"/>
          <p:cNvSpPr txBox="1">
            <a:spLocks noChangeArrowheads="1"/>
          </p:cNvSpPr>
          <p:nvPr/>
        </p:nvSpPr>
        <p:spPr bwMode="auto">
          <a:xfrm>
            <a:off x="1676401" y="719139"/>
            <a:ext cx="8774113"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Thứ</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sáu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ngày</a:t>
            </a:r>
            <a:r>
              <a:rPr lang="en-US" altLang="en-US" sz="3200" b="1" dirty="0">
                <a:latin typeface="Times New Roman" panose="02020603050405020304" pitchFamily="18" charset="0"/>
                <a:cs typeface="Times New Roman" panose="02020603050405020304" pitchFamily="18" charset="0"/>
              </a:rPr>
              <a:t> 11 </a:t>
            </a:r>
            <a:r>
              <a:rPr lang="en-US" altLang="en-US" sz="3200" b="1" dirty="0" err="1">
                <a:latin typeface="Times New Roman" panose="02020603050405020304" pitchFamily="18" charset="0"/>
                <a:cs typeface="Times New Roman" panose="02020603050405020304" pitchFamily="18" charset="0"/>
              </a:rPr>
              <a:t>tháng</a:t>
            </a:r>
            <a:r>
              <a:rPr lang="en-US" altLang="en-US" sz="3200" b="1" dirty="0">
                <a:latin typeface="Times New Roman" panose="02020603050405020304" pitchFamily="18" charset="0"/>
                <a:cs typeface="Times New Roman" panose="02020603050405020304" pitchFamily="18" charset="0"/>
              </a:rPr>
              <a:t> 2 </a:t>
            </a:r>
            <a:r>
              <a:rPr lang="en-US" altLang="en-US" sz="3200" b="1" dirty="0" err="1">
                <a:latin typeface="Times New Roman" panose="02020603050405020304" pitchFamily="18" charset="0"/>
                <a:cs typeface="Times New Roman" panose="02020603050405020304" pitchFamily="18" charset="0"/>
              </a:rPr>
              <a:t>năm</a:t>
            </a:r>
            <a:r>
              <a:rPr lang="en-US" altLang="en-US" sz="3200" b="1" dirty="0">
                <a:latin typeface="Times New Roman" panose="02020603050405020304" pitchFamily="18" charset="0"/>
                <a:cs typeface="Times New Roman" panose="02020603050405020304" pitchFamily="18" charset="0"/>
              </a:rPr>
              <a:t> 2022</a:t>
            </a:r>
          </a:p>
          <a:p>
            <a:pPr algn="ctr" eaLnBrk="1" hangingPunct="1">
              <a:lnSpc>
                <a:spcPct val="100000"/>
              </a:lnSpc>
              <a:spcBef>
                <a:spcPct val="0"/>
              </a:spcBef>
              <a:buFontTx/>
              <a:buNone/>
            </a:pPr>
            <a:r>
              <a:rPr lang="en-US" altLang="en-US" sz="3200" b="1" dirty="0" err="1">
                <a:latin typeface="Times New Roman" panose="02020603050405020304" pitchFamily="18" charset="0"/>
                <a:cs typeface="Times New Roman" panose="02020603050405020304" pitchFamily="18" charset="0"/>
              </a:rPr>
              <a:t>Tập</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làm</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endParaRPr lang="en-US" altLang="en-US" sz="3200" b="1" dirty="0">
              <a:latin typeface="Times New Roman" panose="02020603050405020304" pitchFamily="18" charset="0"/>
              <a:cs typeface="Times New Roman" panose="02020603050405020304" pitchFamily="18" charset="0"/>
            </a:endParaRPr>
          </a:p>
          <a:p>
            <a:pPr algn="ctr" eaLnBrk="1" hangingPunct="1">
              <a:lnSpc>
                <a:spcPct val="100000"/>
              </a:lnSpc>
              <a:spcBef>
                <a:spcPct val="0"/>
              </a:spcBef>
              <a:buFontTx/>
              <a:buNone/>
            </a:pP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Cấu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tạo</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bài</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văn</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miêu</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tả</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cây</a:t>
            </a:r>
            <a:r>
              <a:rPr lang="en-US" altLang="en-US" sz="3200" b="1" dirty="0">
                <a:latin typeface="Times New Roman" panose="02020603050405020304" pitchFamily="18" charset="0"/>
                <a:cs typeface="Times New Roman" panose="02020603050405020304" pitchFamily="18" charset="0"/>
              </a:rPr>
              <a:t> </a:t>
            </a:r>
            <a:r>
              <a:rPr lang="en-US" altLang="en-US" sz="3200" b="1" dirty="0" err="1">
                <a:latin typeface="Times New Roman" panose="02020603050405020304" pitchFamily="18" charset="0"/>
                <a:cs typeface="Times New Roman" panose="02020603050405020304" pitchFamily="18" charset="0"/>
              </a:rPr>
              <a:t>cối</a:t>
            </a:r>
            <a:endParaRPr lang="en-US" altLang="en-US" sz="3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25239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 calcmode="lin" valueType="num">
                                      <p:cBhvr additive="base">
                                        <p:cTn id="7" dur="500" fill="hold"/>
                                        <p:tgtEl>
                                          <p:spTgt spid="9223"/>
                                        </p:tgtEl>
                                        <p:attrNameLst>
                                          <p:attrName>ppt_x</p:attrName>
                                        </p:attrNameLst>
                                      </p:cBhvr>
                                      <p:tavLst>
                                        <p:tav tm="0">
                                          <p:val>
                                            <p:strVal val="#ppt_x"/>
                                          </p:val>
                                        </p:tav>
                                        <p:tav tm="100000">
                                          <p:val>
                                            <p:strVal val="#ppt_x"/>
                                          </p:val>
                                        </p:tav>
                                      </p:tavLst>
                                    </p:anim>
                                    <p:anim calcmode="lin" valueType="num">
                                      <p:cBhvr additive="base">
                                        <p:cTn id="8" dur="500" fill="hold"/>
                                        <p:tgtEl>
                                          <p:spTgt spid="92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Text Box 7"/>
          <p:cNvSpPr txBox="1">
            <a:spLocks noChangeArrowheads="1"/>
          </p:cNvSpPr>
          <p:nvPr/>
        </p:nvSpPr>
        <p:spPr bwMode="auto">
          <a:xfrm>
            <a:off x="1981200" y="381000"/>
            <a:ext cx="43434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b="1" u="sng" dirty="0">
                <a:latin typeface="Times New Roman" panose="02020603050405020304" pitchFamily="18" charset="0"/>
                <a:cs typeface="Times New Roman" panose="02020603050405020304" pitchFamily="18" charset="0"/>
              </a:rPr>
              <a:t>I. </a:t>
            </a:r>
            <a:r>
              <a:rPr lang="en-US" sz="2800" b="1" u="sng" dirty="0" err="1">
                <a:latin typeface="Times New Roman" panose="02020603050405020304" pitchFamily="18" charset="0"/>
                <a:cs typeface="Times New Roman" panose="02020603050405020304" pitchFamily="18" charset="0"/>
              </a:rPr>
              <a:t>Nhận</a:t>
            </a:r>
            <a:r>
              <a:rPr lang="en-US" sz="2800" b="1" u="sng" dirty="0">
                <a:latin typeface="Times New Roman" panose="02020603050405020304" pitchFamily="18" charset="0"/>
                <a:cs typeface="Times New Roman" panose="02020603050405020304" pitchFamily="18" charset="0"/>
              </a:rPr>
              <a:t> </a:t>
            </a:r>
            <a:r>
              <a:rPr lang="en-US" sz="2800" b="1" u="sng" dirty="0" err="1">
                <a:latin typeface="Times New Roman" panose="02020603050405020304" pitchFamily="18" charset="0"/>
                <a:cs typeface="Times New Roman" panose="02020603050405020304" pitchFamily="18" charset="0"/>
              </a:rPr>
              <a:t>xét</a:t>
            </a:r>
            <a:endParaRPr lang="en-US" sz="2800" b="1" u="sng" dirty="0">
              <a:latin typeface="Times New Roman" panose="02020603050405020304" pitchFamily="18" charset="0"/>
              <a:cs typeface="Times New Roman" panose="02020603050405020304" pitchFamily="18" charset="0"/>
            </a:endParaRPr>
          </a:p>
        </p:txBody>
      </p:sp>
      <p:sp>
        <p:nvSpPr>
          <p:cNvPr id="9224" name="Text Box 8"/>
          <p:cNvSpPr txBox="1">
            <a:spLocks noChangeArrowheads="1"/>
          </p:cNvSpPr>
          <p:nvPr/>
        </p:nvSpPr>
        <p:spPr bwMode="auto">
          <a:xfrm>
            <a:off x="1905000" y="1347715"/>
            <a:ext cx="8382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i="1" dirty="0">
                <a:solidFill>
                  <a:srgbClr val="0000FF"/>
                </a:solidFill>
                <a:latin typeface=".VnArial" panose="020B7200000000000000" pitchFamily="34" charset="0"/>
                <a:cs typeface="Arial" panose="020B0604020202020204" pitchFamily="34" charset="0"/>
              </a:rPr>
              <a:t> </a:t>
            </a:r>
            <a:r>
              <a:rPr lang="vi-VN" sz="2800" i="1" u="sng" dirty="0">
                <a:latin typeface="Times New Roman" panose="02020603050405020304" pitchFamily="18" charset="0"/>
                <a:cs typeface="Times New Roman" panose="02020603050405020304" pitchFamily="18" charset="0"/>
              </a:rPr>
              <a:t>Bài 1</a:t>
            </a:r>
            <a:r>
              <a:rPr lang="vi-VN" sz="2800" i="1" dirty="0">
                <a:latin typeface="Times New Roman" panose="02020603050405020304" pitchFamily="18" charset="0"/>
                <a:cs typeface="Times New Roman" panose="02020603050405020304" pitchFamily="18" charset="0"/>
              </a:rPr>
              <a:t>:  Đ</a:t>
            </a:r>
            <a:r>
              <a:rPr lang="en-US" sz="2800" i="1" dirty="0" err="1">
                <a:latin typeface="Times New Roman" panose="02020603050405020304" pitchFamily="18" charset="0"/>
                <a:cs typeface="Times New Roman" panose="02020603050405020304" pitchFamily="18" charset="0"/>
              </a:rPr>
              <a:t>ọc</a:t>
            </a:r>
            <a:r>
              <a:rPr lang="vi-VN" sz="2800" i="1" dirty="0">
                <a:latin typeface="Times New Roman" panose="02020603050405020304" pitchFamily="18" charset="0"/>
                <a:cs typeface="Times New Roman" panose="02020603050405020304" pitchFamily="18" charset="0"/>
              </a:rPr>
              <a:t> bài sau đây. Xác định các đoạn văn và nội dung của từng đoạn.</a:t>
            </a:r>
            <a:endParaRPr lang="vi-VN" sz="2800" i="1" u="sng" dirty="0">
              <a:latin typeface="Times New Roman" panose="02020603050405020304" pitchFamily="18" charset="0"/>
              <a:cs typeface="Times New Roman" panose="02020603050405020304" pitchFamily="18" charset="0"/>
            </a:endParaRPr>
          </a:p>
        </p:txBody>
      </p:sp>
      <p:sp>
        <p:nvSpPr>
          <p:cNvPr id="4103" name="Text Box 12"/>
          <p:cNvSpPr txBox="1">
            <a:spLocks noChangeArrowheads="1"/>
          </p:cNvSpPr>
          <p:nvPr/>
        </p:nvSpPr>
        <p:spPr bwMode="auto">
          <a:xfrm>
            <a:off x="4953000" y="4167115"/>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4104" name="Text Box 14"/>
          <p:cNvSpPr txBox="1">
            <a:spLocks noChangeArrowheads="1"/>
          </p:cNvSpPr>
          <p:nvPr/>
        </p:nvSpPr>
        <p:spPr bwMode="auto">
          <a:xfrm>
            <a:off x="6553200" y="2871715"/>
            <a:ext cx="3657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3"/>
                                        </p:tgtEl>
                                        <p:attrNameLst>
                                          <p:attrName>style.visibility</p:attrName>
                                        </p:attrNameLst>
                                      </p:cBhvr>
                                      <p:to>
                                        <p:strVal val="visible"/>
                                      </p:to>
                                    </p:set>
                                    <p:animEffect transition="in" filter="box(in)">
                                      <p:cBhvr>
                                        <p:cTn id="7" dur="500"/>
                                        <p:tgtEl>
                                          <p:spTgt spid="922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4"/>
                                        </p:tgtEl>
                                        <p:attrNameLst>
                                          <p:attrName>style.visibility</p:attrName>
                                        </p:attrNameLst>
                                      </p:cBhvr>
                                      <p:to>
                                        <p:strVal val="visible"/>
                                      </p:to>
                                    </p:set>
                                    <p:animEffect transition="in" filter="box(in)">
                                      <p:cBhvr>
                                        <p:cTn id="12"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3" grpId="0"/>
      <p:bldP spid="922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1524001" y="519112"/>
            <a:ext cx="9126071" cy="61247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2800" dirty="0">
                <a:solidFill>
                  <a:srgbClr val="0000FF"/>
                </a:solidFill>
              </a:rPr>
              <a:t>      </a:t>
            </a:r>
            <a:r>
              <a:rPr lang="en-US" sz="2800" b="1" dirty="0" err="1">
                <a:solidFill>
                  <a:srgbClr val="0000FF"/>
                </a:solidFill>
                <a:latin typeface="Times New Roman" panose="02020603050405020304" pitchFamily="18" charset="0"/>
              </a:rPr>
              <a:t>Bãi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quê</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em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ngày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tốt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Mới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tấm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Thế</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ít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lâu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sau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thành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cây</a:t>
            </a:r>
            <a:r>
              <a:rPr lang="en-US" sz="2800" b="1" dirty="0">
                <a:solidFill>
                  <a:srgbClr val="0000FF"/>
                </a:solidFill>
                <a:latin typeface="Times New Roman" panose="02020603050405020304" pitchFamily="18" charset="0"/>
              </a:rPr>
              <a:t> rung </a:t>
            </a:r>
            <a:r>
              <a:rPr lang="en-US" sz="2800" b="1" dirty="0" err="1">
                <a:solidFill>
                  <a:srgbClr val="0000FF"/>
                </a:solidFill>
                <a:latin typeface="Times New Roman" panose="02020603050405020304" pitchFamily="18" charset="0"/>
              </a:rPr>
              <a:t>rung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trước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gió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rộng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dài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trổ</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mạnh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mẽ</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nõn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nà</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ngọn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một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thứ</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kết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bằng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phấn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vươn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bướm</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thoáng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đỗ</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rồi</a:t>
            </a:r>
            <a:r>
              <a:rPr lang="en-US" sz="2800" b="1" dirty="0">
                <a:solidFill>
                  <a:srgbClr val="0000FF"/>
                </a:solidFill>
                <a:latin typeface="Times New Roman" panose="02020603050405020304" pitchFamily="18" charset="0"/>
              </a:rPr>
              <a:t> bay </a:t>
            </a:r>
            <a:r>
              <a:rPr lang="en-US" sz="2800" b="1" dirty="0" err="1">
                <a:solidFill>
                  <a:srgbClr val="0000FF"/>
                </a:solidFill>
                <a:latin typeface="Times New Roman" panose="02020603050405020304" pitchFamily="18" charset="0"/>
              </a:rPr>
              <a:t>đi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búp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non </a:t>
            </a:r>
            <a:r>
              <a:rPr lang="en-US" sz="2800" b="1" dirty="0" err="1">
                <a:solidFill>
                  <a:srgbClr val="0000FF"/>
                </a:solidFill>
                <a:latin typeface="Times New Roman" panose="02020603050405020304" pitchFamily="18" charset="0"/>
              </a:rPr>
              <a:t>nhú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lên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lớn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dần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Mình</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có</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nhiều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khía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sợi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tơ</a:t>
            </a:r>
            <a:r>
              <a:rPr lang="en-US" sz="2800" b="1" dirty="0">
                <a:solidFill>
                  <a:srgbClr val="0000FF"/>
                </a:solidFill>
                <a:latin typeface="Times New Roman" panose="02020603050405020304" pitchFamily="18" charset="0"/>
              </a:rPr>
              <a:t> hung </a:t>
            </a:r>
            <a:r>
              <a:rPr lang="en-US" sz="2800" b="1" dirty="0" err="1">
                <a:solidFill>
                  <a:srgbClr val="0000FF"/>
                </a:solidFill>
                <a:latin typeface="Times New Roman" panose="02020603050405020304" pitchFamily="18" charset="0"/>
              </a:rPr>
              <a:t>hung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bọc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trong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làn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áo</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mỏng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óng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ánh</a:t>
            </a:r>
            <a:r>
              <a:rPr lang="en-US" sz="2800" b="1" dirty="0">
                <a:solidFill>
                  <a:srgbClr val="0000FF"/>
                </a:solidFill>
                <a:latin typeface="Times New Roman" panose="02020603050405020304" pitchFamily="18" charset="0"/>
              </a:rPr>
              <a:t>.</a:t>
            </a:r>
          </a:p>
          <a:p>
            <a:pPr eaLnBrk="1" hangingPunct="1">
              <a:spcBef>
                <a:spcPct val="50000"/>
              </a:spcBef>
            </a:pP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Trời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tiếng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tu</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hú</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gần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xa</a:t>
            </a:r>
            <a:r>
              <a:rPr lang="en-US" sz="2800" b="1" dirty="0">
                <a:solidFill>
                  <a:srgbClr val="0000FF"/>
                </a:solidFill>
                <a:latin typeface="Times New Roman" panose="02020603050405020304" pitchFamily="18" charset="0"/>
              </a:rPr>
              <a:t> ran </a:t>
            </a:r>
            <a:r>
              <a:rPr lang="en-US" sz="2800" b="1" dirty="0" err="1">
                <a:solidFill>
                  <a:srgbClr val="0000FF"/>
                </a:solidFill>
                <a:latin typeface="Times New Roman" panose="02020603050405020304" pitchFamily="18" charset="0"/>
              </a:rPr>
              <a:t>ran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Hoa</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xác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như</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cỏ</a:t>
            </a:r>
            <a:r>
              <a:rPr lang="en-US" sz="2800" b="1" dirty="0">
                <a:solidFill>
                  <a:srgbClr val="0000FF"/>
                </a:solidFill>
                <a:latin typeface="Times New Roman" panose="02020603050405020304" pitchFamily="18" charset="0"/>
              </a:rPr>
              <a:t> may. </a:t>
            </a:r>
            <a:r>
              <a:rPr lang="en-US" sz="2800" b="1" dirty="0" err="1">
                <a:solidFill>
                  <a:srgbClr val="0000FF"/>
                </a:solidFill>
                <a:latin typeface="Times New Roman" panose="02020603050405020304" pitchFamily="18" charset="0"/>
              </a:rPr>
              <a:t>Lá</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quắt</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lại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rủ</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xuống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Những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bắp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ngô</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đã</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mập</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và</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chắc</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chỉ</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còn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chờ</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tay</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người</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đến</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bẻ</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mang</a:t>
            </a:r>
            <a:r>
              <a:rPr lang="en-US" sz="2800" b="1" dirty="0">
                <a:solidFill>
                  <a:srgbClr val="0000FF"/>
                </a:solidFill>
                <a:latin typeface="Times New Roman" panose="02020603050405020304" pitchFamily="18" charset="0"/>
              </a:rPr>
              <a:t> </a:t>
            </a:r>
            <a:r>
              <a:rPr lang="en-US" sz="2800" b="1" dirty="0" err="1">
                <a:solidFill>
                  <a:srgbClr val="0000FF"/>
                </a:solidFill>
                <a:latin typeface="Times New Roman" panose="02020603050405020304" pitchFamily="18" charset="0"/>
              </a:rPr>
              <a:t>về</a:t>
            </a:r>
            <a:r>
              <a:rPr lang="en-US" sz="2800" b="1" dirty="0">
                <a:solidFill>
                  <a:srgbClr val="0000FF"/>
                </a:solidFill>
                <a:latin typeface="Times New Roman" panose="02020603050405020304" pitchFamily="18" charset="0"/>
              </a:rPr>
              <a:t>. 					</a:t>
            </a:r>
            <a:r>
              <a:rPr lang="en-US" sz="2800" b="1" i="1" dirty="0" err="1">
                <a:solidFill>
                  <a:srgbClr val="0000FF"/>
                </a:solidFill>
                <a:latin typeface="Times New Roman" panose="02020603050405020304" pitchFamily="18" charset="0"/>
              </a:rPr>
              <a:t>Nguyên</a:t>
            </a:r>
            <a:r>
              <a:rPr lang="en-US" sz="2800" b="1" i="1" dirty="0">
                <a:solidFill>
                  <a:srgbClr val="0000FF"/>
                </a:solidFill>
                <a:latin typeface="Times New Roman" panose="02020603050405020304" pitchFamily="18" charset="0"/>
              </a:rPr>
              <a:t> </a:t>
            </a:r>
            <a:r>
              <a:rPr lang="en-US" sz="2800" b="1" i="1" dirty="0" err="1">
                <a:solidFill>
                  <a:srgbClr val="0000FF"/>
                </a:solidFill>
                <a:latin typeface="Times New Roman" panose="02020603050405020304" pitchFamily="18" charset="0"/>
              </a:rPr>
              <a:t>Hồng</a:t>
            </a:r>
            <a:endParaRPr lang="en-US" sz="2800" b="1" i="1" dirty="0">
              <a:solidFill>
                <a:srgbClr val="0000FF"/>
              </a:solidFill>
              <a:latin typeface="Times New Roman" panose="02020603050405020304" pitchFamily="18" charset="0"/>
            </a:endParaRPr>
          </a:p>
        </p:txBody>
      </p:sp>
      <p:sp>
        <p:nvSpPr>
          <p:cNvPr id="5124" name="Text Box 9"/>
          <p:cNvSpPr txBox="1">
            <a:spLocks noChangeArrowheads="1"/>
          </p:cNvSpPr>
          <p:nvPr/>
        </p:nvSpPr>
        <p:spPr bwMode="auto">
          <a:xfrm>
            <a:off x="4724400" y="0"/>
            <a:ext cx="2209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sz="2800" b="1" dirty="0" err="1">
                <a:solidFill>
                  <a:srgbClr val="FF3300"/>
                </a:solidFill>
                <a:latin typeface="Times New Roman" panose="02020603050405020304" pitchFamily="18" charset="0"/>
                <a:cs typeface="Times New Roman" panose="02020603050405020304" pitchFamily="18" charset="0"/>
              </a:rPr>
              <a:t>Bãi</a:t>
            </a:r>
            <a:r>
              <a:rPr lang="en-US" sz="2800" b="1" dirty="0">
                <a:solidFill>
                  <a:srgbClr val="FF3300"/>
                </a:solidFill>
                <a:latin typeface="Times New Roman" panose="02020603050405020304" pitchFamily="18" charset="0"/>
                <a:cs typeface="Times New Roman" panose="02020603050405020304" pitchFamily="18" charset="0"/>
              </a:rPr>
              <a:t> </a:t>
            </a:r>
            <a:r>
              <a:rPr lang="en-US" sz="2800" b="1" dirty="0" err="1">
                <a:solidFill>
                  <a:srgbClr val="FF3300"/>
                </a:solidFill>
                <a:latin typeface="Times New Roman" panose="02020603050405020304" pitchFamily="18" charset="0"/>
                <a:cs typeface="Times New Roman" panose="02020603050405020304" pitchFamily="18" charset="0"/>
              </a:rPr>
              <a:t>ngô</a:t>
            </a:r>
            <a:endParaRPr lang="en-US" sz="2800" b="1" dirty="0">
              <a:solidFill>
                <a:srgbClr val="FF3300"/>
              </a:solidFill>
              <a:latin typeface="Times New Roman" panose="02020603050405020304" pitchFamily="18"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6096000" y="16764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pic>
        <p:nvPicPr>
          <p:cNvPr id="11270" name="Picture 6"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1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7" name="Rectangle 13"/>
          <p:cNvSpPr>
            <a:spLocks noChangeArrowheads="1"/>
          </p:cNvSpPr>
          <p:nvPr/>
        </p:nvSpPr>
        <p:spPr bwMode="auto">
          <a:xfrm>
            <a:off x="1671638" y="-50125"/>
            <a:ext cx="38862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solidFill>
                  <a:srgbClr val="FF3300"/>
                </a:solidFill>
                <a:latin typeface="Times New Roman" panose="02020603050405020304" pitchFamily="18" charset="0"/>
              </a:rPr>
              <a:t> </a:t>
            </a:r>
            <a:r>
              <a:rPr lang="en-US" b="1" u="sng" dirty="0" err="1">
                <a:solidFill>
                  <a:srgbClr val="FF3300"/>
                </a:solidFill>
                <a:latin typeface="Times New Roman" panose="02020603050405020304" pitchFamily="18" charset="0"/>
              </a:rPr>
              <a:t>Đoạn</a:t>
            </a:r>
            <a:r>
              <a:rPr lang="en-US" b="1" u="sng" dirty="0">
                <a:solidFill>
                  <a:srgbClr val="FF3300"/>
                </a:solidFill>
                <a:latin typeface="Times New Roman" panose="02020603050405020304" pitchFamily="18" charset="0"/>
              </a:rPr>
              <a:t> 1:</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Bãi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quê</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em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ngày</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càng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xanh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tốt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Mới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dạo</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nào</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cây</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còn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lấm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tấm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như</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mạ</a:t>
            </a:r>
            <a:r>
              <a:rPr lang="en-US" b="1" dirty="0">
                <a:solidFill>
                  <a:srgbClr val="0000FF"/>
                </a:solidFill>
                <a:latin typeface="Times New Roman" panose="02020603050405020304" pitchFamily="18" charset="0"/>
              </a:rPr>
              <a:t> non. </a:t>
            </a:r>
            <a:r>
              <a:rPr lang="en-US" b="1" dirty="0" err="1">
                <a:solidFill>
                  <a:srgbClr val="0000FF"/>
                </a:solidFill>
                <a:latin typeface="Times New Roman" panose="02020603050405020304" pitchFamily="18" charset="0"/>
              </a:rPr>
              <a:t>Thế</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chỉ</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ít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lâu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sau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đã</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thành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cây</a:t>
            </a:r>
            <a:r>
              <a:rPr lang="en-US" b="1" dirty="0">
                <a:solidFill>
                  <a:srgbClr val="0000FF"/>
                </a:solidFill>
                <a:latin typeface="Times New Roman" panose="02020603050405020304" pitchFamily="18" charset="0"/>
              </a:rPr>
              <a:t> rung </a:t>
            </a:r>
            <a:r>
              <a:rPr lang="en-US" b="1" dirty="0" err="1">
                <a:solidFill>
                  <a:srgbClr val="0000FF"/>
                </a:solidFill>
                <a:latin typeface="Times New Roman" panose="02020603050405020304" pitchFamily="18" charset="0"/>
              </a:rPr>
              <a:t>rung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trước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gió</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ánh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lá</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rộng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dài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trổ</a:t>
            </a:r>
            <a:r>
              <a:rPr lang="en-US" b="1" dirty="0">
                <a:solidFill>
                  <a:srgbClr val="0000FF"/>
                </a:solidFill>
                <a:latin typeface="Times New Roman" panose="02020603050405020304" pitchFamily="18" charset="0"/>
              </a:rPr>
              <a:t> ra </a:t>
            </a:r>
            <a:r>
              <a:rPr lang="en-US" b="1" dirty="0" err="1">
                <a:solidFill>
                  <a:srgbClr val="0000FF"/>
                </a:solidFill>
                <a:latin typeface="Times New Roman" panose="02020603050405020304" pitchFamily="18" charset="0"/>
              </a:rPr>
              <a:t>mạnh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mẽ</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nõn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nà</a:t>
            </a:r>
            <a:r>
              <a:rPr lang="en-US" b="1" dirty="0">
                <a:solidFill>
                  <a:srgbClr val="0000FF"/>
                </a:solidFill>
                <a:latin typeface="Times New Roman" panose="02020603050405020304" pitchFamily="18" charset="0"/>
              </a:rPr>
              <a:t>.</a:t>
            </a:r>
          </a:p>
        </p:txBody>
      </p:sp>
      <p:sp>
        <p:nvSpPr>
          <p:cNvPr id="11278" name="Text Box 14"/>
          <p:cNvSpPr txBox="1">
            <a:spLocks noChangeArrowheads="1"/>
          </p:cNvSpPr>
          <p:nvPr/>
        </p:nvSpPr>
        <p:spPr bwMode="auto">
          <a:xfrm>
            <a:off x="1676400" y="2133601"/>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dirty="0">
                <a:solidFill>
                  <a:srgbClr val="FF3300"/>
                </a:solidFill>
                <a:latin typeface="Times New Roman" panose="02020603050405020304" pitchFamily="18" charset="0"/>
              </a:rPr>
              <a:t> </a:t>
            </a:r>
            <a:r>
              <a:rPr lang="en-US" b="1" u="sng" dirty="0" err="1">
                <a:solidFill>
                  <a:srgbClr val="FF3300"/>
                </a:solidFill>
                <a:latin typeface="Times New Roman" panose="02020603050405020304" pitchFamily="18" charset="0"/>
              </a:rPr>
              <a:t>Đoạn</a:t>
            </a:r>
            <a:r>
              <a:rPr lang="en-US" b="1" u="sng" dirty="0">
                <a:solidFill>
                  <a:srgbClr val="FF3300"/>
                </a:solidFill>
                <a:latin typeface="Times New Roman" panose="02020603050405020304" pitchFamily="18" charset="0"/>
              </a:rPr>
              <a:t> 2:</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Trên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ngọn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một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thứ</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búp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như</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kết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bằng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nhung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phấn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vươn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lên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đàn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bướm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bướm</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vàng</a:t>
            </a:r>
            <a:r>
              <a:rPr lang="en-US" b="1" dirty="0">
                <a:solidFill>
                  <a:srgbClr val="0000FF"/>
                </a:solidFill>
                <a:latin typeface="Times New Roman" panose="02020603050405020304" pitchFamily="18" charset="0"/>
              </a:rPr>
              <a:t> bay </a:t>
            </a:r>
            <a:r>
              <a:rPr lang="en-US" b="1" dirty="0" err="1">
                <a:solidFill>
                  <a:srgbClr val="0000FF"/>
                </a:solidFill>
                <a:latin typeface="Times New Roman" panose="02020603050405020304" pitchFamily="18" charset="0"/>
              </a:rPr>
              <a:t>đến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thoáng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đỗ</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rồi</a:t>
            </a:r>
            <a:r>
              <a:rPr lang="en-US" b="1" dirty="0">
                <a:solidFill>
                  <a:srgbClr val="0000FF"/>
                </a:solidFill>
                <a:latin typeface="Times New Roman" panose="02020603050405020304" pitchFamily="18" charset="0"/>
              </a:rPr>
              <a:t> bay </a:t>
            </a:r>
            <a:r>
              <a:rPr lang="en-US" b="1" dirty="0" err="1">
                <a:solidFill>
                  <a:srgbClr val="0000FF"/>
                </a:solidFill>
                <a:latin typeface="Times New Roman" panose="02020603050405020304" pitchFamily="18" charset="0"/>
              </a:rPr>
              <a:t>đi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Núp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trong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cuống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lá</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búp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non </a:t>
            </a:r>
            <a:r>
              <a:rPr lang="en-US" b="1" dirty="0" err="1">
                <a:solidFill>
                  <a:srgbClr val="0000FF"/>
                </a:solidFill>
                <a:latin typeface="Times New Roman" panose="02020603050405020304" pitchFamily="18" charset="0"/>
              </a:rPr>
              <a:t>nhú</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lên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lớn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dần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Mình</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có</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nhiều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khía</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sợi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tơ</a:t>
            </a:r>
            <a:r>
              <a:rPr lang="en-US" b="1" dirty="0">
                <a:solidFill>
                  <a:srgbClr val="0000FF"/>
                </a:solidFill>
                <a:latin typeface="Times New Roman" panose="02020603050405020304" pitchFamily="18" charset="0"/>
              </a:rPr>
              <a:t> hung </a:t>
            </a:r>
            <a:r>
              <a:rPr lang="en-US" b="1" dirty="0" err="1">
                <a:solidFill>
                  <a:srgbClr val="0000FF"/>
                </a:solidFill>
                <a:latin typeface="Times New Roman" panose="02020603050405020304" pitchFamily="18" charset="0"/>
              </a:rPr>
              <a:t>hung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bọc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trong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làn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áo</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mỏng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óng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ánh</a:t>
            </a:r>
            <a:r>
              <a:rPr lang="en-US" b="1" dirty="0">
                <a:solidFill>
                  <a:srgbClr val="0000FF"/>
                </a:solidFill>
                <a:latin typeface="Times New Roman" panose="02020603050405020304" pitchFamily="18" charset="0"/>
              </a:rPr>
              <a:t>.</a:t>
            </a:r>
            <a:endParaRPr lang="en-US" dirty="0">
              <a:solidFill>
                <a:srgbClr val="0000FF"/>
              </a:solidFill>
              <a:latin typeface="Times New Roman" panose="02020603050405020304" pitchFamily="18" charset="0"/>
            </a:endParaRPr>
          </a:p>
        </p:txBody>
      </p:sp>
      <p:sp>
        <p:nvSpPr>
          <p:cNvPr id="11279" name="Text Box 15"/>
          <p:cNvSpPr txBox="1">
            <a:spLocks noChangeArrowheads="1"/>
          </p:cNvSpPr>
          <p:nvPr/>
        </p:nvSpPr>
        <p:spPr bwMode="auto">
          <a:xfrm>
            <a:off x="1557338" y="4713134"/>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dirty="0" err="1">
                <a:solidFill>
                  <a:srgbClr val="FF3300"/>
                </a:solidFill>
                <a:latin typeface="Times New Roman" panose="02020603050405020304" pitchFamily="18" charset="0"/>
              </a:rPr>
              <a:t>Đoạn</a:t>
            </a:r>
            <a:r>
              <a:rPr lang="en-US" b="1" u="sng" dirty="0">
                <a:solidFill>
                  <a:srgbClr val="FF3300"/>
                </a:solidFill>
                <a:latin typeface="Times New Roman" panose="02020603050405020304" pitchFamily="18" charset="0"/>
              </a:rPr>
              <a:t> 3:</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Trời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chang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chang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tiếng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tu</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hú</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gần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xa</a:t>
            </a:r>
            <a:r>
              <a:rPr lang="en-US" b="1" dirty="0">
                <a:solidFill>
                  <a:srgbClr val="0000FF"/>
                </a:solidFill>
                <a:latin typeface="Times New Roman" panose="02020603050405020304" pitchFamily="18" charset="0"/>
              </a:rPr>
              <a:t> ran </a:t>
            </a:r>
            <a:r>
              <a:rPr lang="en-US" b="1" dirty="0" err="1">
                <a:solidFill>
                  <a:srgbClr val="0000FF"/>
                </a:solidFill>
                <a:latin typeface="Times New Roman" panose="02020603050405020304" pitchFamily="18" charset="0"/>
              </a:rPr>
              <a:t>ran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Hoa</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xơ</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xác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như</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cỏ</a:t>
            </a:r>
            <a:r>
              <a:rPr lang="en-US" b="1" dirty="0">
                <a:solidFill>
                  <a:srgbClr val="0000FF"/>
                </a:solidFill>
                <a:latin typeface="Times New Roman" panose="02020603050405020304" pitchFamily="18" charset="0"/>
              </a:rPr>
              <a:t> may. </a:t>
            </a:r>
            <a:r>
              <a:rPr lang="en-US" b="1" dirty="0" err="1">
                <a:solidFill>
                  <a:srgbClr val="0000FF"/>
                </a:solidFill>
                <a:latin typeface="Times New Roman" panose="02020603050405020304" pitchFamily="18" charset="0"/>
              </a:rPr>
              <a:t>Lá</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quắt</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lại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rủ</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xuống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Những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bắp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ngô</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đã</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mập</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và</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chắc</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chỉ</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còn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chờ</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tay</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người</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đến</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bẻ</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mang</a:t>
            </a:r>
            <a:r>
              <a:rPr lang="en-US" b="1" dirty="0">
                <a:solidFill>
                  <a:srgbClr val="0000FF"/>
                </a:solidFill>
                <a:latin typeface="Times New Roman" panose="02020603050405020304" pitchFamily="18" charset="0"/>
              </a:rPr>
              <a:t> </a:t>
            </a:r>
            <a:r>
              <a:rPr lang="en-US" b="1" dirty="0" err="1">
                <a:solidFill>
                  <a:srgbClr val="0000FF"/>
                </a:solidFill>
                <a:latin typeface="Times New Roman" panose="02020603050405020304" pitchFamily="18" charset="0"/>
              </a:rPr>
              <a:t>về</a:t>
            </a:r>
            <a:r>
              <a:rPr lang="en-US" b="1" dirty="0">
                <a:solidFill>
                  <a:srgbClr val="0000FF"/>
                </a:solidFill>
                <a:latin typeface="Times New Roman" panose="02020603050405020304" pitchFamily="18" charset="0"/>
              </a:rPr>
              <a:t>.  </a:t>
            </a:r>
            <a:endParaRPr lang="en-US" dirty="0">
              <a:solidFill>
                <a:srgbClr val="0000FF"/>
              </a:solidFill>
              <a:latin typeface="Times New Roman" panose="02020603050405020304" pitchFamily="18" charset="0"/>
            </a:endParaRPr>
          </a:p>
        </p:txBody>
      </p:sp>
      <p:pic>
        <p:nvPicPr>
          <p:cNvPr id="11280" name="Picture 16" descr="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1981201"/>
            <a:ext cx="4648200" cy="244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1" name="Picture 17" descr="corn_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91200" y="4495800"/>
            <a:ext cx="47244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2" name="Picture 18" descr="Cay N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981200"/>
            <a:ext cx="4724400" cy="2457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83" name="Picture 19" descr="Ngo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91200" y="0"/>
            <a:ext cx="46482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291" name="Group 27"/>
          <p:cNvGrpSpPr>
            <a:grpSpLocks/>
          </p:cNvGrpSpPr>
          <p:nvPr/>
        </p:nvGrpSpPr>
        <p:grpSpPr bwMode="auto">
          <a:xfrm>
            <a:off x="1524000" y="0"/>
            <a:ext cx="9144000" cy="6705600"/>
            <a:chOff x="0" y="0"/>
            <a:chExt cx="5760" cy="4224"/>
          </a:xfrm>
        </p:grpSpPr>
        <p:sp>
          <p:nvSpPr>
            <p:cNvPr id="6156" name="Line 23"/>
            <p:cNvSpPr>
              <a:spLocks noChangeShapeType="1"/>
            </p:cNvSpPr>
            <p:nvPr/>
          </p:nvSpPr>
          <p:spPr bwMode="auto">
            <a:xfrm>
              <a:off x="2634" y="0"/>
              <a:ext cx="0" cy="42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7" name="Line 24"/>
            <p:cNvSpPr>
              <a:spLocks noChangeShapeType="1"/>
            </p:cNvSpPr>
            <p:nvPr/>
          </p:nvSpPr>
          <p:spPr bwMode="auto">
            <a:xfrm flipV="1">
              <a:off x="0" y="120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8" name="Line 25"/>
            <p:cNvSpPr>
              <a:spLocks noChangeShapeType="1"/>
            </p:cNvSpPr>
            <p:nvPr/>
          </p:nvSpPr>
          <p:spPr bwMode="auto">
            <a:xfrm flipV="1">
              <a:off x="0" y="2880"/>
              <a:ext cx="576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77"/>
                                        </p:tgtEl>
                                        <p:attrNameLst>
                                          <p:attrName>style.visibility</p:attrName>
                                        </p:attrNameLst>
                                      </p:cBhvr>
                                      <p:to>
                                        <p:strVal val="visible"/>
                                      </p:to>
                                    </p:set>
                                    <p:animEffect transition="in" filter="box(in)">
                                      <p:cBhvr>
                                        <p:cTn id="7" dur="500"/>
                                        <p:tgtEl>
                                          <p:spTgt spid="11277"/>
                                        </p:tgtEl>
                                      </p:cBhvr>
                                    </p:animEffect>
                                  </p:childTnLst>
                                </p:cTn>
                              </p:par>
                            </p:childTnLst>
                          </p:cTn>
                        </p:par>
                        <p:par>
                          <p:cTn id="8" fill="hold" nodeType="afterGroup">
                            <p:stCondLst>
                              <p:cond delay="500"/>
                            </p:stCondLst>
                            <p:childTnLst>
                              <p:par>
                                <p:cTn id="9" presetID="3" presetClass="entr" presetSubtype="10" fill="hold" nodeType="afterEffect">
                                  <p:stCondLst>
                                    <p:cond delay="0"/>
                                  </p:stCondLst>
                                  <p:childTnLst>
                                    <p:set>
                                      <p:cBhvr>
                                        <p:cTn id="10" dur="1" fill="hold">
                                          <p:stCondLst>
                                            <p:cond delay="0"/>
                                          </p:stCondLst>
                                        </p:cTn>
                                        <p:tgtEl>
                                          <p:spTgt spid="11270"/>
                                        </p:tgtEl>
                                        <p:attrNameLst>
                                          <p:attrName>style.visibility</p:attrName>
                                        </p:attrNameLst>
                                      </p:cBhvr>
                                      <p:to>
                                        <p:strVal val="visible"/>
                                      </p:to>
                                    </p:set>
                                    <p:animEffect transition="in" filter="blinds(horizontal)">
                                      <p:cBhvr>
                                        <p:cTn id="11" dur="500"/>
                                        <p:tgtEl>
                                          <p:spTgt spid="11270"/>
                                        </p:tgtEl>
                                      </p:cBhvr>
                                    </p:animEffect>
                                  </p:childTnLst>
                                </p:cTn>
                              </p:par>
                            </p:childTnLst>
                          </p:cTn>
                        </p:par>
                        <p:par>
                          <p:cTn id="12" fill="hold" nodeType="afterGroup">
                            <p:stCondLst>
                              <p:cond delay="1000"/>
                            </p:stCondLst>
                            <p:childTnLst>
                              <p:par>
                                <p:cTn id="13" presetID="4" presetClass="entr" presetSubtype="16" fill="hold" nodeType="afterEffect">
                                  <p:stCondLst>
                                    <p:cond delay="0"/>
                                  </p:stCondLst>
                                  <p:childTnLst>
                                    <p:set>
                                      <p:cBhvr>
                                        <p:cTn id="14" dur="1" fill="hold">
                                          <p:stCondLst>
                                            <p:cond delay="0"/>
                                          </p:stCondLst>
                                        </p:cTn>
                                        <p:tgtEl>
                                          <p:spTgt spid="11291"/>
                                        </p:tgtEl>
                                        <p:attrNameLst>
                                          <p:attrName>style.visibility</p:attrName>
                                        </p:attrNameLst>
                                      </p:cBhvr>
                                      <p:to>
                                        <p:strVal val="visible"/>
                                      </p:to>
                                    </p:set>
                                    <p:animEffect transition="in" filter="box(in)">
                                      <p:cBhvr>
                                        <p:cTn id="15" dur="500"/>
                                        <p:tgtEl>
                                          <p:spTgt spid="11291"/>
                                        </p:tgtEl>
                                      </p:cBhvr>
                                    </p:animEffect>
                                  </p:childTnLst>
                                </p:cTn>
                              </p:par>
                            </p:childTnLst>
                          </p:cTn>
                        </p:par>
                        <p:par>
                          <p:cTn id="16" fill="hold" nodeType="afterGroup">
                            <p:stCondLst>
                              <p:cond delay="1500"/>
                            </p:stCondLst>
                            <p:childTnLst>
                              <p:par>
                                <p:cTn id="17" presetID="8" presetClass="exit" presetSubtype="16" fill="hold" nodeType="afterEffect">
                                  <p:stCondLst>
                                    <p:cond delay="0"/>
                                  </p:stCondLst>
                                  <p:childTnLst>
                                    <p:animEffect transition="out" filter="diamond(in)">
                                      <p:cBhvr>
                                        <p:cTn id="18" dur="2000"/>
                                        <p:tgtEl>
                                          <p:spTgt spid="11270"/>
                                        </p:tgtEl>
                                      </p:cBhvr>
                                    </p:animEffect>
                                    <p:set>
                                      <p:cBhvr>
                                        <p:cTn id="19" dur="1" fill="hold">
                                          <p:stCondLst>
                                            <p:cond delay="1999"/>
                                          </p:stCondLst>
                                        </p:cTn>
                                        <p:tgtEl>
                                          <p:spTgt spid="11270"/>
                                        </p:tgtEl>
                                        <p:attrNameLst>
                                          <p:attrName>style.visibility</p:attrName>
                                        </p:attrNameLst>
                                      </p:cBhvr>
                                      <p:to>
                                        <p:strVal val="hidden"/>
                                      </p:to>
                                    </p:set>
                                  </p:childTnLst>
                                </p:cTn>
                              </p:par>
                            </p:childTnLst>
                          </p:cTn>
                        </p:par>
                        <p:par>
                          <p:cTn id="20" fill="hold" nodeType="afterGroup">
                            <p:stCondLst>
                              <p:cond delay="3500"/>
                            </p:stCondLst>
                            <p:childTnLst>
                              <p:par>
                                <p:cTn id="21" presetID="21" presetClass="entr" presetSubtype="4" fill="hold" nodeType="afterEffect">
                                  <p:stCondLst>
                                    <p:cond delay="0"/>
                                  </p:stCondLst>
                                  <p:childTnLst>
                                    <p:set>
                                      <p:cBhvr>
                                        <p:cTn id="22" dur="1" fill="hold">
                                          <p:stCondLst>
                                            <p:cond delay="0"/>
                                          </p:stCondLst>
                                        </p:cTn>
                                        <p:tgtEl>
                                          <p:spTgt spid="11283"/>
                                        </p:tgtEl>
                                        <p:attrNameLst>
                                          <p:attrName>style.visibility</p:attrName>
                                        </p:attrNameLst>
                                      </p:cBhvr>
                                      <p:to>
                                        <p:strVal val="visible"/>
                                      </p:to>
                                    </p:set>
                                    <p:animEffect transition="in" filter="wheel(4)">
                                      <p:cBhvr>
                                        <p:cTn id="23" dur="2000"/>
                                        <p:tgtEl>
                                          <p:spTgt spid="11283"/>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8" presetClass="entr" presetSubtype="16" fill="hold" grpId="0" nodeType="clickEffect">
                                  <p:stCondLst>
                                    <p:cond delay="0"/>
                                  </p:stCondLst>
                                  <p:childTnLst>
                                    <p:set>
                                      <p:cBhvr>
                                        <p:cTn id="27" dur="1" fill="hold">
                                          <p:stCondLst>
                                            <p:cond delay="0"/>
                                          </p:stCondLst>
                                        </p:cTn>
                                        <p:tgtEl>
                                          <p:spTgt spid="11278"/>
                                        </p:tgtEl>
                                        <p:attrNameLst>
                                          <p:attrName>style.visibility</p:attrName>
                                        </p:attrNameLst>
                                      </p:cBhvr>
                                      <p:to>
                                        <p:strVal val="visible"/>
                                      </p:to>
                                    </p:set>
                                    <p:animEffect transition="in" filter="diamond(in)">
                                      <p:cBhvr>
                                        <p:cTn id="28" dur="2000"/>
                                        <p:tgtEl>
                                          <p:spTgt spid="1127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5" presetClass="entr" presetSubtype="10" fill="hold" nodeType="clickEffect">
                                  <p:stCondLst>
                                    <p:cond delay="0"/>
                                  </p:stCondLst>
                                  <p:childTnLst>
                                    <p:set>
                                      <p:cBhvr>
                                        <p:cTn id="32" dur="1" fill="hold">
                                          <p:stCondLst>
                                            <p:cond delay="0"/>
                                          </p:stCondLst>
                                        </p:cTn>
                                        <p:tgtEl>
                                          <p:spTgt spid="11280"/>
                                        </p:tgtEl>
                                        <p:attrNameLst>
                                          <p:attrName>style.visibility</p:attrName>
                                        </p:attrNameLst>
                                      </p:cBhvr>
                                      <p:to>
                                        <p:strVal val="visible"/>
                                      </p:to>
                                    </p:set>
                                    <p:animEffect transition="in" filter="checkerboard(across)">
                                      <p:cBhvr>
                                        <p:cTn id="33" dur="5000"/>
                                        <p:tgtEl>
                                          <p:spTgt spid="11280"/>
                                        </p:tgtEl>
                                      </p:cBhvr>
                                    </p:animEffect>
                                  </p:childTnLst>
                                </p:cTn>
                              </p:par>
                            </p:childTnLst>
                          </p:cTn>
                        </p:par>
                        <p:par>
                          <p:cTn id="34" fill="hold" nodeType="afterGroup">
                            <p:stCondLst>
                              <p:cond delay="5000"/>
                            </p:stCondLst>
                            <p:childTnLst>
                              <p:par>
                                <p:cTn id="35" presetID="8" presetClass="exit" presetSubtype="16" fill="hold" nodeType="afterEffect">
                                  <p:stCondLst>
                                    <p:cond delay="0"/>
                                  </p:stCondLst>
                                  <p:childTnLst>
                                    <p:animEffect transition="out" filter="diamond(in)">
                                      <p:cBhvr>
                                        <p:cTn id="36" dur="5000"/>
                                        <p:tgtEl>
                                          <p:spTgt spid="11280"/>
                                        </p:tgtEl>
                                      </p:cBhvr>
                                    </p:animEffect>
                                    <p:set>
                                      <p:cBhvr>
                                        <p:cTn id="37" dur="1" fill="hold">
                                          <p:stCondLst>
                                            <p:cond delay="4999"/>
                                          </p:stCondLst>
                                        </p:cTn>
                                        <p:tgtEl>
                                          <p:spTgt spid="11280"/>
                                        </p:tgtEl>
                                        <p:attrNameLst>
                                          <p:attrName>style.visibility</p:attrName>
                                        </p:attrNameLst>
                                      </p:cBhvr>
                                      <p:to>
                                        <p:strVal val="hidden"/>
                                      </p:to>
                                    </p:set>
                                  </p:childTnLst>
                                </p:cTn>
                              </p:par>
                            </p:childTnLst>
                          </p:cTn>
                        </p:par>
                        <p:par>
                          <p:cTn id="38" fill="hold" nodeType="afterGroup">
                            <p:stCondLst>
                              <p:cond delay="10000"/>
                            </p:stCondLst>
                            <p:childTnLst>
                              <p:par>
                                <p:cTn id="39" presetID="5" presetClass="entr" presetSubtype="10" fill="hold" nodeType="afterEffect">
                                  <p:stCondLst>
                                    <p:cond delay="0"/>
                                  </p:stCondLst>
                                  <p:childTnLst>
                                    <p:set>
                                      <p:cBhvr>
                                        <p:cTn id="40" dur="1" fill="hold">
                                          <p:stCondLst>
                                            <p:cond delay="0"/>
                                          </p:stCondLst>
                                        </p:cTn>
                                        <p:tgtEl>
                                          <p:spTgt spid="11282"/>
                                        </p:tgtEl>
                                        <p:attrNameLst>
                                          <p:attrName>style.visibility</p:attrName>
                                        </p:attrNameLst>
                                      </p:cBhvr>
                                      <p:to>
                                        <p:strVal val="visible"/>
                                      </p:to>
                                    </p:set>
                                    <p:animEffect transition="in" filter="checkerboard(across)">
                                      <p:cBhvr>
                                        <p:cTn id="41" dur="500"/>
                                        <p:tgtEl>
                                          <p:spTgt spid="11282"/>
                                        </p:tgtEl>
                                      </p:cBhvr>
                                    </p:animEffect>
                                  </p:childTnLst>
                                </p:cTn>
                              </p:par>
                            </p:childTnLst>
                          </p:cTn>
                        </p:par>
                      </p:childTnLst>
                    </p:cTn>
                  </p:par>
                  <p:par>
                    <p:cTn id="42" fill="hold" nodeType="clickPar">
                      <p:stCondLst>
                        <p:cond delay="indefinite"/>
                      </p:stCondLst>
                      <p:childTnLst>
                        <p:par>
                          <p:cTn id="43" fill="hold" nodeType="withGroup">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1279"/>
                                        </p:tgtEl>
                                        <p:attrNameLst>
                                          <p:attrName>style.visibility</p:attrName>
                                        </p:attrNameLst>
                                      </p:cBhvr>
                                      <p:to>
                                        <p:strVal val="visible"/>
                                      </p:to>
                                    </p:set>
                                    <p:anim calcmode="lin" valueType="num">
                                      <p:cBhvr>
                                        <p:cTn id="46" dur="1000" fill="hold"/>
                                        <p:tgtEl>
                                          <p:spTgt spid="11279"/>
                                        </p:tgtEl>
                                        <p:attrNameLst>
                                          <p:attrName>ppt_x</p:attrName>
                                        </p:attrNameLst>
                                      </p:cBhvr>
                                      <p:tavLst>
                                        <p:tav tm="0">
                                          <p:val>
                                            <p:strVal val="#ppt_x-.2"/>
                                          </p:val>
                                        </p:tav>
                                        <p:tav tm="100000">
                                          <p:val>
                                            <p:strVal val="#ppt_x"/>
                                          </p:val>
                                        </p:tav>
                                      </p:tavLst>
                                    </p:anim>
                                    <p:anim calcmode="lin" valueType="num">
                                      <p:cBhvr>
                                        <p:cTn id="47" dur="1000" fill="hold"/>
                                        <p:tgtEl>
                                          <p:spTgt spid="11279"/>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1279"/>
                                        </p:tgtEl>
                                      </p:cBhvr>
                                    </p:animEffect>
                                  </p:childTnLst>
                                </p:cTn>
                              </p:par>
                            </p:childTnLst>
                          </p:cTn>
                        </p:par>
                        <p:par>
                          <p:cTn id="49" fill="hold" nodeType="afterGroup">
                            <p:stCondLst>
                              <p:cond delay="1000"/>
                            </p:stCondLst>
                            <p:childTnLst>
                              <p:par>
                                <p:cTn id="50" presetID="25" presetClass="entr" presetSubtype="0" fill="hold" nodeType="afterEffect">
                                  <p:stCondLst>
                                    <p:cond delay="0"/>
                                  </p:stCondLst>
                                  <p:childTnLst>
                                    <p:set>
                                      <p:cBhvr>
                                        <p:cTn id="51" dur="1" fill="hold">
                                          <p:stCondLst>
                                            <p:cond delay="0"/>
                                          </p:stCondLst>
                                        </p:cTn>
                                        <p:tgtEl>
                                          <p:spTgt spid="11281"/>
                                        </p:tgtEl>
                                        <p:attrNameLst>
                                          <p:attrName>style.visibility</p:attrName>
                                        </p:attrNameLst>
                                      </p:cBhvr>
                                      <p:to>
                                        <p:strVal val="visible"/>
                                      </p:to>
                                    </p:set>
                                    <p:anim calcmode="lin" valueType="num">
                                      <p:cBhvr>
                                        <p:cTn id="52" dur="500" decel="50000" fill="hold">
                                          <p:stCondLst>
                                            <p:cond delay="0"/>
                                          </p:stCondLst>
                                        </p:cTn>
                                        <p:tgtEl>
                                          <p:spTgt spid="11281"/>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1281"/>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1281"/>
                                        </p:tgtEl>
                                        <p:attrNameLst>
                                          <p:attrName>ppt_w</p:attrName>
                                        </p:attrNameLst>
                                      </p:cBhvr>
                                      <p:tavLst>
                                        <p:tav tm="0">
                                          <p:val>
                                            <p:strVal val="#ppt_w*.05"/>
                                          </p:val>
                                        </p:tav>
                                        <p:tav tm="100000">
                                          <p:val>
                                            <p:strVal val="#ppt_w"/>
                                          </p:val>
                                        </p:tav>
                                      </p:tavLst>
                                    </p:anim>
                                    <p:anim calcmode="lin" valueType="num">
                                      <p:cBhvr>
                                        <p:cTn id="55" dur="1000" fill="hold"/>
                                        <p:tgtEl>
                                          <p:spTgt spid="11281"/>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1281"/>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1281"/>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1281"/>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12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7" grpId="0"/>
      <p:bldP spid="11278" grpId="0"/>
      <p:bldP spid="112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6096000" y="1676401"/>
            <a:ext cx="3124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7171" name="Rectangle 4"/>
          <p:cNvSpPr>
            <a:spLocks noChangeArrowheads="1"/>
          </p:cNvSpPr>
          <p:nvPr/>
        </p:nvSpPr>
        <p:spPr bwMode="auto">
          <a:xfrm>
            <a:off x="1676400" y="152400"/>
            <a:ext cx="38862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1:</a:t>
            </a:r>
            <a:r>
              <a:rPr lang="en-US" b="1">
                <a:solidFill>
                  <a:srgbClr val="0000FF"/>
                </a:solidFill>
                <a:latin typeface="Times New Roman" panose="02020603050405020304" pitchFamily="18" charset="0"/>
              </a:rPr>
              <a:t>  Bãi ngô quê em ngày càng xanh tốt. Mới dạo nào những cây ngô còn lấm tấm như mạ non. Thế mà chỉ ít lâu sau,ngô đã thành cây rung rung trước gió và ánh nắng. Những lá ngô rộng dài, trổ ra mạnh mẽ, nõn nà.</a:t>
            </a:r>
          </a:p>
        </p:txBody>
      </p:sp>
      <p:sp>
        <p:nvSpPr>
          <p:cNvPr id="7172" name="Text Box 5"/>
          <p:cNvSpPr txBox="1">
            <a:spLocks noChangeArrowheads="1"/>
          </p:cNvSpPr>
          <p:nvPr/>
        </p:nvSpPr>
        <p:spPr bwMode="auto">
          <a:xfrm>
            <a:off x="1600200" y="2133601"/>
            <a:ext cx="39624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 </a:t>
            </a:r>
            <a:r>
              <a:rPr lang="en-US" b="1" u="sng">
                <a:solidFill>
                  <a:srgbClr val="FF3300"/>
                </a:solidFill>
                <a:latin typeface="Times New Roman" panose="02020603050405020304" pitchFamily="18" charset="0"/>
              </a:rPr>
              <a:t>Đoạn 2:</a:t>
            </a:r>
            <a:r>
              <a:rPr lang="en-US" b="1">
                <a:solidFill>
                  <a:srgbClr val="0000FF"/>
                </a:solidFill>
                <a:latin typeface="Times New Roman" panose="02020603050405020304" pitchFamily="18" charset="0"/>
              </a:rPr>
              <a:t> Trên ngọn, một thứ búp như kết bằng nhung và phấn vươn lên. Những đàn bướm trắng,bướm vàng bay đến, thoáng đỗ rồi bay đi. Núp trong cuống lá, những búp ngô non nhú lên và lớn dần. Mình có nhiều khía vàng vàng và những sợi tơ hung hung bọc trong làn áo mỏng óng ánh.</a:t>
            </a:r>
            <a:endParaRPr lang="en-US">
              <a:solidFill>
                <a:srgbClr val="0000FF"/>
              </a:solidFill>
              <a:latin typeface="Times New Roman" panose="02020603050405020304" pitchFamily="18" charset="0"/>
            </a:endParaRPr>
          </a:p>
        </p:txBody>
      </p:sp>
      <p:sp>
        <p:nvSpPr>
          <p:cNvPr id="7173" name="Text Box 6"/>
          <p:cNvSpPr txBox="1">
            <a:spLocks noChangeArrowheads="1"/>
          </p:cNvSpPr>
          <p:nvPr/>
        </p:nvSpPr>
        <p:spPr bwMode="auto">
          <a:xfrm>
            <a:off x="1524000" y="4724401"/>
            <a:ext cx="4114800" cy="146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u="sng">
                <a:solidFill>
                  <a:srgbClr val="FF3300"/>
                </a:solidFill>
                <a:latin typeface="Times New Roman" panose="02020603050405020304" pitchFamily="18" charset="0"/>
              </a:rPr>
              <a:t>Đoạn 3:</a:t>
            </a:r>
            <a:r>
              <a:rPr lang="en-US" b="1">
                <a:solidFill>
                  <a:srgbClr val="0000FF"/>
                </a:solidFill>
                <a:latin typeface="Times New Roman" panose="02020603050405020304" pitchFamily="18" charset="0"/>
              </a:rPr>
              <a:t> Trời nắng chang chang, tiếng tu hú gần xa ran ran. Hoa ngô xơ xác như cỏ may. Lá ngô quắt lại rủ xuống. Những bắp ngô đã mập và chắc, chỉ còn chờ tay người đến bẻ mang về.  </a:t>
            </a:r>
            <a:endParaRPr lang="en-US">
              <a:solidFill>
                <a:srgbClr val="0000FF"/>
              </a:solidFill>
              <a:latin typeface="Times New Roman" panose="02020603050405020304" pitchFamily="18" charset="0"/>
            </a:endParaRPr>
          </a:p>
        </p:txBody>
      </p:sp>
      <p:sp>
        <p:nvSpPr>
          <p:cNvPr id="27659" name="Text Box 11"/>
          <p:cNvSpPr txBox="1">
            <a:spLocks noChangeArrowheads="1"/>
          </p:cNvSpPr>
          <p:nvPr/>
        </p:nvSpPr>
        <p:spPr bwMode="auto">
          <a:xfrm>
            <a:off x="5638800" y="533400"/>
            <a:ext cx="50292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Giới thiệu bao quát về bãi ngô, tả cây ngô từ khi còn lấm tấm  như mạ non đến lúc trưởng thành.</a:t>
            </a:r>
          </a:p>
        </p:txBody>
      </p:sp>
      <p:sp>
        <p:nvSpPr>
          <p:cNvPr id="27660" name="Text Box 12"/>
          <p:cNvSpPr txBox="1">
            <a:spLocks noChangeArrowheads="1"/>
          </p:cNvSpPr>
          <p:nvPr/>
        </p:nvSpPr>
        <p:spPr bwMode="auto">
          <a:xfrm>
            <a:off x="5867400" y="2667000"/>
            <a:ext cx="4800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và búp ngô non giai đoạn đơm hoa, kết trái.</a:t>
            </a:r>
          </a:p>
        </p:txBody>
      </p:sp>
      <p:sp>
        <p:nvSpPr>
          <p:cNvPr id="27661" name="Text Box 13"/>
          <p:cNvSpPr txBox="1">
            <a:spLocks noChangeArrowheads="1"/>
          </p:cNvSpPr>
          <p:nvPr/>
        </p:nvSpPr>
        <p:spPr bwMode="auto">
          <a:xfrm>
            <a:off x="5943600" y="5105401"/>
            <a:ext cx="4572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b="1">
                <a:solidFill>
                  <a:srgbClr val="FF3300"/>
                </a:solidFill>
                <a:latin typeface="Times New Roman" panose="02020603050405020304" pitchFamily="18" charset="0"/>
              </a:rPr>
              <a:t>Tả hoa, lá và bắp ngô giai đoạn thu hoạch.</a:t>
            </a:r>
          </a:p>
        </p:txBody>
      </p:sp>
      <p:sp>
        <p:nvSpPr>
          <p:cNvPr id="7177" name="Line 14"/>
          <p:cNvSpPr>
            <a:spLocks noChangeShapeType="1"/>
          </p:cNvSpPr>
          <p:nvPr/>
        </p:nvSpPr>
        <p:spPr bwMode="auto">
          <a:xfrm>
            <a:off x="5705475" y="0"/>
            <a:ext cx="0" cy="67056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8" name="Line 15"/>
          <p:cNvSpPr>
            <a:spLocks noChangeShapeType="1"/>
          </p:cNvSpPr>
          <p:nvPr/>
        </p:nvSpPr>
        <p:spPr bwMode="auto">
          <a:xfrm flipV="1">
            <a:off x="1524000" y="1905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79" name="Line 16"/>
          <p:cNvSpPr>
            <a:spLocks noChangeShapeType="1"/>
          </p:cNvSpPr>
          <p:nvPr/>
        </p:nvSpPr>
        <p:spPr bwMode="auto">
          <a:xfrm flipV="1">
            <a:off x="1524000" y="4572000"/>
            <a:ext cx="914400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7659"/>
                                        </p:tgtEl>
                                        <p:attrNameLst>
                                          <p:attrName>style.visibility</p:attrName>
                                        </p:attrNameLst>
                                      </p:cBhvr>
                                      <p:to>
                                        <p:strVal val="visible"/>
                                      </p:to>
                                    </p:set>
                                    <p:animEffect transition="in" filter="blinds(horizontal)">
                                      <p:cBhvr>
                                        <p:cTn id="7" dur="500"/>
                                        <p:tgtEl>
                                          <p:spTgt spid="2765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7660"/>
                                        </p:tgtEl>
                                        <p:attrNameLst>
                                          <p:attrName>style.visibility</p:attrName>
                                        </p:attrNameLst>
                                      </p:cBhvr>
                                      <p:to>
                                        <p:strVal val="visible"/>
                                      </p:to>
                                    </p:set>
                                    <p:animEffect transition="in" filter="checkerboard(across)">
                                      <p:cBhvr>
                                        <p:cTn id="12" dur="500"/>
                                        <p:tgtEl>
                                          <p:spTgt spid="2766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27661"/>
                                        </p:tgtEl>
                                        <p:attrNameLst>
                                          <p:attrName>style.visibility</p:attrName>
                                        </p:attrNameLst>
                                      </p:cBhvr>
                                      <p:to>
                                        <p:strVal val="visible"/>
                                      </p:to>
                                    </p:set>
                                    <p:anim calcmode="lin" valueType="num">
                                      <p:cBhvr>
                                        <p:cTn id="17" dur="1000" fill="hold"/>
                                        <p:tgtEl>
                                          <p:spTgt spid="27661"/>
                                        </p:tgtEl>
                                        <p:attrNameLst>
                                          <p:attrName>ppt_x</p:attrName>
                                        </p:attrNameLst>
                                      </p:cBhvr>
                                      <p:tavLst>
                                        <p:tav tm="0">
                                          <p:val>
                                            <p:strVal val="#ppt_x-.2"/>
                                          </p:val>
                                        </p:tav>
                                        <p:tav tm="100000">
                                          <p:val>
                                            <p:strVal val="#ppt_x"/>
                                          </p:val>
                                        </p:tav>
                                      </p:tavLst>
                                    </p:anim>
                                    <p:anim calcmode="lin" valueType="num">
                                      <p:cBhvr>
                                        <p:cTn id="18" dur="1000" fill="hold"/>
                                        <p:tgtEl>
                                          <p:spTgt spid="27661"/>
                                        </p:tgtEl>
                                        <p:attrNameLst>
                                          <p:attrName>ppt_y</p:attrName>
                                        </p:attrNameLst>
                                      </p:cBhvr>
                                      <p:tavLst>
                                        <p:tav tm="0">
                                          <p:val>
                                            <p:strVal val="#ppt_y"/>
                                          </p:val>
                                        </p:tav>
                                        <p:tav tm="100000">
                                          <p:val>
                                            <p:strVal val="#ppt_y"/>
                                          </p:val>
                                        </p:tav>
                                      </p:tavLst>
                                    </p:anim>
                                    <p:animEffect transition="in" filter="wipe(right)" prLst="gradientSize: 0.1">
                                      <p:cBhvr>
                                        <p:cTn id="19"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9" grpId="0"/>
      <p:bldP spid="27660" grpId="0"/>
      <p:bldP spid="2766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3" descr="doan 1 bai ngo n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819400"/>
            <a:ext cx="34290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4" descr="doan 2 bai n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2819400"/>
            <a:ext cx="2743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6"/>
          <p:cNvSpPr txBox="1">
            <a:spLocks noChangeArrowheads="1"/>
          </p:cNvSpPr>
          <p:nvPr/>
        </p:nvSpPr>
        <p:spPr bwMode="auto">
          <a:xfrm>
            <a:off x="4632326" y="5759451"/>
            <a:ext cx="26066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13319" name="Text Box 7"/>
          <p:cNvSpPr txBox="1">
            <a:spLocks noChangeArrowheads="1"/>
          </p:cNvSpPr>
          <p:nvPr/>
        </p:nvSpPr>
        <p:spPr bwMode="auto">
          <a:xfrm>
            <a:off x="1981200" y="2209801"/>
            <a:ext cx="71628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sz="2400" b="1" dirty="0" err="1">
                <a:solidFill>
                  <a:srgbClr val="0000FF"/>
                </a:solidFill>
                <a:latin typeface="Times New Roman" panose="02020603050405020304" pitchFamily="18" charset="0"/>
                <a:cs typeface="Times New Roman" panose="02020603050405020304" pitchFamily="18" charset="0"/>
              </a:rPr>
              <a:t>Tả</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từng</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thời</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kỳ</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phát</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triển</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của</a:t>
            </a:r>
            <a:r>
              <a:rPr lang="en-US" sz="2400" b="1" dirty="0">
                <a:solidFill>
                  <a:srgbClr val="0000FF"/>
                </a:solidFill>
                <a:latin typeface="Times New Roman" panose="02020603050405020304" pitchFamily="18" charset="0"/>
                <a:cs typeface="Times New Roman" panose="02020603050405020304" pitchFamily="18" charset="0"/>
              </a:rPr>
              <a:t> </a:t>
            </a:r>
            <a:r>
              <a:rPr lang="en-US" sz="2400" b="1" dirty="0" err="1">
                <a:solidFill>
                  <a:srgbClr val="0000FF"/>
                </a:solidFill>
                <a:latin typeface="Times New Roman" panose="02020603050405020304" pitchFamily="18" charset="0"/>
                <a:cs typeface="Times New Roman" panose="02020603050405020304" pitchFamily="18" charset="0"/>
              </a:rPr>
              <a:t>cây</a:t>
            </a:r>
            <a:r>
              <a:rPr lang="en-US" sz="2400" b="1" dirty="0">
                <a:solidFill>
                  <a:srgbClr val="0000FF"/>
                </a:solidFill>
                <a:latin typeface="Times New Roman" panose="02020603050405020304" pitchFamily="18" charset="0"/>
                <a:cs typeface="Times New Roman" panose="02020603050405020304" pitchFamily="18" charset="0"/>
              </a:rPr>
              <a:t>.</a:t>
            </a:r>
          </a:p>
        </p:txBody>
      </p:sp>
      <p:sp>
        <p:nvSpPr>
          <p:cNvPr id="13322" name="AutoShape 10"/>
          <p:cNvSpPr>
            <a:spLocks noChangeArrowheads="1"/>
          </p:cNvSpPr>
          <p:nvPr/>
        </p:nvSpPr>
        <p:spPr bwMode="auto">
          <a:xfrm>
            <a:off x="3886200" y="152400"/>
            <a:ext cx="3429000" cy="990600"/>
          </a:xfrm>
          <a:prstGeom prst="wedgeRoundRectCallout">
            <a:avLst>
              <a:gd name="adj1" fmla="val -43009"/>
              <a:gd name="adj2" fmla="val 143269"/>
              <a:gd name="adj3" fmla="val 16667"/>
            </a:avLst>
          </a:prstGeom>
          <a:solidFill>
            <a:srgbClr val="00FF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r>
              <a:rPr lang="en-US" sz="2400" b="1">
                <a:solidFill>
                  <a:srgbClr val="FF3300"/>
                </a:solidFill>
                <a:latin typeface="Times New Roman" panose="02020603050405020304" pitchFamily="18" charset="0"/>
              </a:rPr>
              <a:t>Tác giả tả cây ngô theo trình tự nào?</a:t>
            </a:r>
          </a:p>
        </p:txBody>
      </p:sp>
      <p:pic>
        <p:nvPicPr>
          <p:cNvPr id="13323" name="Picture 11" descr="n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2819400"/>
            <a:ext cx="30861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5" presetClass="entr" presetSubtype="0" fill="hold" grpId="0" nodeType="afterEffect">
                                  <p:stCondLst>
                                    <p:cond delay="0"/>
                                  </p:stCondLst>
                                  <p:childTnLst>
                                    <p:set>
                                      <p:cBhvr>
                                        <p:cTn id="6" dur="1" fill="hold">
                                          <p:stCondLst>
                                            <p:cond delay="0"/>
                                          </p:stCondLst>
                                        </p:cTn>
                                        <p:tgtEl>
                                          <p:spTgt spid="13322"/>
                                        </p:tgtEl>
                                        <p:attrNameLst>
                                          <p:attrName>style.visibility</p:attrName>
                                        </p:attrNameLst>
                                      </p:cBhvr>
                                      <p:to>
                                        <p:strVal val="visible"/>
                                      </p:to>
                                    </p:set>
                                    <p:anim calcmode="lin" valueType="num">
                                      <p:cBhvr>
                                        <p:cTn id="7" dur="500" decel="50000" fill="hold">
                                          <p:stCondLst>
                                            <p:cond delay="0"/>
                                          </p:stCondLst>
                                        </p:cTn>
                                        <p:tgtEl>
                                          <p:spTgt spid="133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133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13322"/>
                                        </p:tgtEl>
                                        <p:attrNameLst>
                                          <p:attrName>ppt_w</p:attrName>
                                        </p:attrNameLst>
                                      </p:cBhvr>
                                      <p:tavLst>
                                        <p:tav tm="0">
                                          <p:val>
                                            <p:strVal val="#ppt_w*.05"/>
                                          </p:val>
                                        </p:tav>
                                        <p:tav tm="100000">
                                          <p:val>
                                            <p:strVal val="#ppt_w"/>
                                          </p:val>
                                        </p:tav>
                                      </p:tavLst>
                                    </p:anim>
                                    <p:anim calcmode="lin" valueType="num">
                                      <p:cBhvr>
                                        <p:cTn id="10" dur="1000" fill="hold"/>
                                        <p:tgtEl>
                                          <p:spTgt spid="133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133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133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133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13322"/>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9" presetClass="entr" presetSubtype="0" fill="hold" grpId="0" nodeType="clickEffect">
                                  <p:stCondLst>
                                    <p:cond delay="0"/>
                                  </p:stCondLst>
                                  <p:childTnLst>
                                    <p:set>
                                      <p:cBhvr>
                                        <p:cTn id="18" dur="1" fill="hold">
                                          <p:stCondLst>
                                            <p:cond delay="0"/>
                                          </p:stCondLst>
                                        </p:cTn>
                                        <p:tgtEl>
                                          <p:spTgt spid="13319"/>
                                        </p:tgtEl>
                                        <p:attrNameLst>
                                          <p:attrName>style.visibility</p:attrName>
                                        </p:attrNameLst>
                                      </p:cBhvr>
                                      <p:to>
                                        <p:strVal val="visible"/>
                                      </p:to>
                                    </p:set>
                                    <p:anim calcmode="lin" valueType="num">
                                      <p:cBhvr>
                                        <p:cTn id="19" dur="1000" fill="hold"/>
                                        <p:tgtEl>
                                          <p:spTgt spid="13319"/>
                                        </p:tgtEl>
                                        <p:attrNameLst>
                                          <p:attrName>ppt_x</p:attrName>
                                        </p:attrNameLst>
                                      </p:cBhvr>
                                      <p:tavLst>
                                        <p:tav tm="0">
                                          <p:val>
                                            <p:strVal val="#ppt_x-.2"/>
                                          </p:val>
                                        </p:tav>
                                        <p:tav tm="100000">
                                          <p:val>
                                            <p:strVal val="#ppt_x"/>
                                          </p:val>
                                        </p:tav>
                                      </p:tavLst>
                                    </p:anim>
                                    <p:anim calcmode="lin" valueType="num">
                                      <p:cBhvr>
                                        <p:cTn id="20" dur="1000" fill="hold"/>
                                        <p:tgtEl>
                                          <p:spTgt spid="13319"/>
                                        </p:tgtEl>
                                        <p:attrNameLst>
                                          <p:attrName>ppt_y</p:attrName>
                                        </p:attrNameLst>
                                      </p:cBhvr>
                                      <p:tavLst>
                                        <p:tav tm="0">
                                          <p:val>
                                            <p:strVal val="#ppt_y"/>
                                          </p:val>
                                        </p:tav>
                                        <p:tav tm="100000">
                                          <p:val>
                                            <p:strVal val="#ppt_y"/>
                                          </p:val>
                                        </p:tav>
                                      </p:tavLst>
                                    </p:anim>
                                    <p:animEffect transition="in" filter="wipe(right)" prLst="gradientSize: 0.1">
                                      <p:cBhvr>
                                        <p:cTn id="21" dur="1000"/>
                                        <p:tgtEl>
                                          <p:spTgt spid="13319"/>
                                        </p:tgtEl>
                                      </p:cBhvr>
                                    </p:animEffect>
                                  </p:childTnLst>
                                </p:cTn>
                              </p:par>
                            </p:childTnLst>
                          </p:cTn>
                        </p:par>
                        <p:par>
                          <p:cTn id="22" fill="hold" nodeType="afterGroup">
                            <p:stCondLst>
                              <p:cond delay="1000"/>
                            </p:stCondLst>
                            <p:childTnLst>
                              <p:par>
                                <p:cTn id="23" presetID="3" presetClass="entr" presetSubtype="10" fill="hold" nodeType="afterEffect">
                                  <p:stCondLst>
                                    <p:cond delay="0"/>
                                  </p:stCondLst>
                                  <p:childTnLst>
                                    <p:set>
                                      <p:cBhvr>
                                        <p:cTn id="24" dur="1" fill="hold">
                                          <p:stCondLst>
                                            <p:cond delay="0"/>
                                          </p:stCondLst>
                                        </p:cTn>
                                        <p:tgtEl>
                                          <p:spTgt spid="13315"/>
                                        </p:tgtEl>
                                        <p:attrNameLst>
                                          <p:attrName>style.visibility</p:attrName>
                                        </p:attrNameLst>
                                      </p:cBhvr>
                                      <p:to>
                                        <p:strVal val="visible"/>
                                      </p:to>
                                    </p:set>
                                    <p:animEffect transition="in" filter="blinds(horizontal)">
                                      <p:cBhvr>
                                        <p:cTn id="25" dur="3000"/>
                                        <p:tgtEl>
                                          <p:spTgt spid="13315"/>
                                        </p:tgtEl>
                                      </p:cBhvr>
                                    </p:animEffect>
                                  </p:childTnLst>
                                </p:cTn>
                              </p:par>
                            </p:childTnLst>
                          </p:cTn>
                        </p:par>
                        <p:par>
                          <p:cTn id="26" fill="hold" nodeType="afterGroup">
                            <p:stCondLst>
                              <p:cond delay="4000"/>
                            </p:stCondLst>
                            <p:childTnLst>
                              <p:par>
                                <p:cTn id="27" presetID="21" presetClass="entr" presetSubtype="4" fill="hold" nodeType="afterEffect">
                                  <p:stCondLst>
                                    <p:cond delay="0"/>
                                  </p:stCondLst>
                                  <p:childTnLst>
                                    <p:set>
                                      <p:cBhvr>
                                        <p:cTn id="28" dur="1" fill="hold">
                                          <p:stCondLst>
                                            <p:cond delay="0"/>
                                          </p:stCondLst>
                                        </p:cTn>
                                        <p:tgtEl>
                                          <p:spTgt spid="13323"/>
                                        </p:tgtEl>
                                        <p:attrNameLst>
                                          <p:attrName>style.visibility</p:attrName>
                                        </p:attrNameLst>
                                      </p:cBhvr>
                                      <p:to>
                                        <p:strVal val="visible"/>
                                      </p:to>
                                    </p:set>
                                    <p:animEffect transition="in" filter="wheel(4)">
                                      <p:cBhvr>
                                        <p:cTn id="29" dur="3000"/>
                                        <p:tgtEl>
                                          <p:spTgt spid="13323"/>
                                        </p:tgtEl>
                                      </p:cBhvr>
                                    </p:animEffect>
                                  </p:childTnLst>
                                </p:cTn>
                              </p:par>
                            </p:childTnLst>
                          </p:cTn>
                        </p:par>
                        <p:par>
                          <p:cTn id="30" fill="hold" nodeType="afterGroup">
                            <p:stCondLst>
                              <p:cond delay="7000"/>
                            </p:stCondLst>
                            <p:childTnLst>
                              <p:par>
                                <p:cTn id="31" presetID="5" presetClass="entr" presetSubtype="10" fill="hold" nodeType="afterEffect">
                                  <p:stCondLst>
                                    <p:cond delay="0"/>
                                  </p:stCondLst>
                                  <p:childTnLst>
                                    <p:set>
                                      <p:cBhvr>
                                        <p:cTn id="32" dur="1" fill="hold">
                                          <p:stCondLst>
                                            <p:cond delay="0"/>
                                          </p:stCondLst>
                                        </p:cTn>
                                        <p:tgtEl>
                                          <p:spTgt spid="13316"/>
                                        </p:tgtEl>
                                        <p:attrNameLst>
                                          <p:attrName>style.visibility</p:attrName>
                                        </p:attrNameLst>
                                      </p:cBhvr>
                                      <p:to>
                                        <p:strVal val="visible"/>
                                      </p:to>
                                    </p:set>
                                    <p:animEffect transition="in" filter="checkerboard(across)">
                                      <p:cBhvr>
                                        <p:cTn id="33" dur="3000"/>
                                        <p:tgtEl>
                                          <p:spTgt spid="133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9" grpId="0"/>
      <p:bldP spid="133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2362200" y="381001"/>
            <a:ext cx="7162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19" name="Text Box 4"/>
          <p:cNvSpPr txBox="1">
            <a:spLocks noChangeArrowheads="1"/>
          </p:cNvSpPr>
          <p:nvPr/>
        </p:nvSpPr>
        <p:spPr bwMode="auto">
          <a:xfrm>
            <a:off x="2971800" y="457201"/>
            <a:ext cx="6324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0" name="Text Box 5"/>
          <p:cNvSpPr txBox="1">
            <a:spLocks noChangeArrowheads="1"/>
          </p:cNvSpPr>
          <p:nvPr/>
        </p:nvSpPr>
        <p:spPr bwMode="auto">
          <a:xfrm>
            <a:off x="3429001" y="762001"/>
            <a:ext cx="519747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atin typeface="Arial Black" panose="020B0A04020102020204" pitchFamily="34" charset="0"/>
              <a:cs typeface="Arial" panose="020B0604020202020204" pitchFamily="34" charset="0"/>
            </a:endParaRPr>
          </a:p>
        </p:txBody>
      </p:sp>
      <p:sp>
        <p:nvSpPr>
          <p:cNvPr id="9221" name="Text Box 7"/>
          <p:cNvSpPr txBox="1">
            <a:spLocks noChangeArrowheads="1"/>
          </p:cNvSpPr>
          <p:nvPr/>
        </p:nvSpPr>
        <p:spPr bwMode="auto">
          <a:xfrm>
            <a:off x="1752600" y="3124201"/>
            <a:ext cx="8458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spcBef>
                <a:spcPct val="50000"/>
              </a:spcBef>
            </a:pPr>
            <a:r>
              <a:rPr lang="en-US">
                <a:latin typeface="Arial Black" panose="020B0A04020102020204" pitchFamily="34" charset="0"/>
                <a:cs typeface="Arial" panose="020B0604020202020204" pitchFamily="34" charset="0"/>
              </a:rPr>
              <a:t>    </a:t>
            </a:r>
            <a:endParaRPr lang="en-US" sz="1600">
              <a:solidFill>
                <a:schemeClr val="folHlink"/>
              </a:solidFill>
              <a:latin typeface=".VnTime" panose="020B7200000000000000" pitchFamily="34" charset="0"/>
              <a:cs typeface="Arial" panose="020B0604020202020204" pitchFamily="34" charset="0"/>
            </a:endParaRPr>
          </a:p>
        </p:txBody>
      </p:sp>
      <p:sp>
        <p:nvSpPr>
          <p:cNvPr id="9222" name="Text Box 9"/>
          <p:cNvSpPr txBox="1">
            <a:spLocks noChangeArrowheads="1"/>
          </p:cNvSpPr>
          <p:nvPr/>
        </p:nvSpPr>
        <p:spPr bwMode="auto">
          <a:xfrm>
            <a:off x="4953000" y="4876801"/>
            <a:ext cx="4953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atin typeface="Arial Black" panose="020B0A04020102020204" pitchFamily="34" charset="0"/>
              <a:cs typeface="Arial" panose="020B0604020202020204" pitchFamily="34" charset="0"/>
            </a:endParaRPr>
          </a:p>
        </p:txBody>
      </p:sp>
      <p:sp>
        <p:nvSpPr>
          <p:cNvPr id="9223" name="Text Box 21"/>
          <p:cNvSpPr txBox="1">
            <a:spLocks noChangeArrowheads="1"/>
          </p:cNvSpPr>
          <p:nvPr/>
        </p:nvSpPr>
        <p:spPr bwMode="auto">
          <a:xfrm>
            <a:off x="2064224" y="408047"/>
            <a:ext cx="2743200"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a:solidFill>
                  <a:srgbClr val="FF3300"/>
                </a:solidFill>
                <a:latin typeface="Times New Roman" panose="02020603050405020304" pitchFamily="18" charset="0"/>
                <a:cs typeface="Times New Roman" panose="02020603050405020304" pitchFamily="18" charset="0"/>
              </a:rPr>
              <a:t>I. </a:t>
            </a:r>
            <a:r>
              <a:rPr lang="en-US" sz="3200" b="1" u="sng" dirty="0" err="1">
                <a:solidFill>
                  <a:srgbClr val="FF3300"/>
                </a:solidFill>
                <a:latin typeface="Times New Roman" panose="02020603050405020304" pitchFamily="18" charset="0"/>
                <a:cs typeface="Times New Roman" panose="02020603050405020304" pitchFamily="18" charset="0"/>
              </a:rPr>
              <a:t>Nhận</a:t>
            </a:r>
            <a:r>
              <a:rPr lang="en-US" sz="3200" b="1" u="sng" dirty="0">
                <a:solidFill>
                  <a:srgbClr val="FF3300"/>
                </a:solidFill>
                <a:latin typeface="Times New Roman" panose="02020603050405020304" pitchFamily="18" charset="0"/>
                <a:cs typeface="Times New Roman" panose="02020603050405020304" pitchFamily="18" charset="0"/>
              </a:rPr>
              <a:t> </a:t>
            </a:r>
            <a:r>
              <a:rPr lang="en-US" sz="3200" b="1" u="sng" dirty="0" err="1">
                <a:solidFill>
                  <a:srgbClr val="FF3300"/>
                </a:solidFill>
                <a:latin typeface="Times New Roman" panose="02020603050405020304" pitchFamily="18" charset="0"/>
                <a:cs typeface="Times New Roman" panose="02020603050405020304" pitchFamily="18" charset="0"/>
              </a:rPr>
              <a:t>xét</a:t>
            </a:r>
            <a:endParaRPr lang="en-US" sz="3200" b="1" u="sng" dirty="0">
              <a:solidFill>
                <a:srgbClr val="FF3300"/>
              </a:solidFill>
              <a:latin typeface="Times New Roman" panose="02020603050405020304" pitchFamily="18" charset="0"/>
              <a:cs typeface="Times New Roman" panose="02020603050405020304" pitchFamily="18" charset="0"/>
            </a:endParaRPr>
          </a:p>
        </p:txBody>
      </p:sp>
      <p:sp>
        <p:nvSpPr>
          <p:cNvPr id="15383" name="Text Box 23"/>
          <p:cNvSpPr txBox="1">
            <a:spLocks noChangeArrowheads="1"/>
          </p:cNvSpPr>
          <p:nvPr/>
        </p:nvSpPr>
        <p:spPr bwMode="auto">
          <a:xfrm>
            <a:off x="1892490" y="1222045"/>
            <a:ext cx="847071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sz="3200" b="1" u="sng" dirty="0" err="1">
                <a:solidFill>
                  <a:srgbClr val="0000FF"/>
                </a:solidFill>
                <a:latin typeface="Times New Roman" panose="02020603050405020304" pitchFamily="18" charset="0"/>
                <a:cs typeface="Times New Roman" panose="02020603050405020304" pitchFamily="18" charset="0"/>
              </a:rPr>
              <a:t>Bài</a:t>
            </a:r>
            <a:r>
              <a:rPr lang="en-US" sz="3200" b="1" u="sng" dirty="0">
                <a:solidFill>
                  <a:srgbClr val="0000FF"/>
                </a:solidFill>
                <a:latin typeface="Times New Roman" panose="02020603050405020304" pitchFamily="18" charset="0"/>
                <a:cs typeface="Times New Roman" panose="02020603050405020304" pitchFamily="18" charset="0"/>
              </a:rPr>
              <a:t> 2:</a:t>
            </a:r>
            <a:r>
              <a:rPr lang="en-US" sz="3200" b="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Đọc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lại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Cây</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mai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tứ</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quý</a:t>
            </a:r>
            <a:r>
              <a:rPr lang="en-US" sz="3200" b="1" i="1" dirty="0">
                <a:solidFill>
                  <a:srgbClr val="0000FF"/>
                </a:solidFill>
                <a:latin typeface="Times New Roman" panose="02020603050405020304" pitchFamily="18" charset="0"/>
                <a:cs typeface="Times New Roman" panose="02020603050405020304" pitchFamily="18" charset="0"/>
              </a:rPr>
              <a:t> ( </a:t>
            </a:r>
            <a:r>
              <a:rPr lang="en-US" sz="3200" b="1" i="1" dirty="0" err="1">
                <a:solidFill>
                  <a:srgbClr val="0000FF"/>
                </a:solidFill>
                <a:latin typeface="Times New Roman" panose="02020603050405020304" pitchFamily="18" charset="0"/>
                <a:cs typeface="Times New Roman" panose="02020603050405020304" pitchFamily="18" charset="0"/>
              </a:rPr>
              <a:t>sách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Tiếng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Việt</a:t>
            </a:r>
            <a:r>
              <a:rPr lang="en-US" sz="3200" b="1" i="1" dirty="0">
                <a:solidFill>
                  <a:srgbClr val="0000FF"/>
                </a:solidFill>
                <a:latin typeface="Times New Roman" panose="02020603050405020304" pitchFamily="18" charset="0"/>
                <a:cs typeface="Times New Roman" panose="02020603050405020304" pitchFamily="18" charset="0"/>
              </a:rPr>
              <a:t> 4, </a:t>
            </a:r>
            <a:r>
              <a:rPr lang="en-US" sz="3200" b="1" i="1" dirty="0" err="1">
                <a:solidFill>
                  <a:srgbClr val="0000FF"/>
                </a:solidFill>
                <a:latin typeface="Times New Roman" panose="02020603050405020304" pitchFamily="18" charset="0"/>
                <a:cs typeface="Times New Roman" panose="02020603050405020304" pitchFamily="18" charset="0"/>
              </a:rPr>
              <a:t>tập</a:t>
            </a:r>
            <a:r>
              <a:rPr lang="en-US" sz="3200" b="1" i="1" dirty="0">
                <a:solidFill>
                  <a:srgbClr val="0000FF"/>
                </a:solidFill>
                <a:latin typeface="Times New Roman" panose="02020603050405020304" pitchFamily="18" charset="0"/>
                <a:cs typeface="Times New Roman" panose="02020603050405020304" pitchFamily="18" charset="0"/>
              </a:rPr>
              <a:t> 2, </a:t>
            </a:r>
            <a:r>
              <a:rPr lang="en-US" sz="3200" b="1" i="1" dirty="0" err="1">
                <a:solidFill>
                  <a:srgbClr val="0000FF"/>
                </a:solidFill>
                <a:latin typeface="Times New Roman" panose="02020603050405020304" pitchFamily="18" charset="0"/>
                <a:cs typeface="Times New Roman" panose="02020603050405020304" pitchFamily="18" charset="0"/>
              </a:rPr>
              <a:t>trang</a:t>
            </a:r>
            <a:r>
              <a:rPr lang="en-US" sz="3200" b="1" i="1" dirty="0">
                <a:solidFill>
                  <a:srgbClr val="0000FF"/>
                </a:solidFill>
                <a:latin typeface="Times New Roman" panose="02020603050405020304" pitchFamily="18" charset="0"/>
                <a:cs typeface="Times New Roman" panose="02020603050405020304" pitchFamily="18" charset="0"/>
              </a:rPr>
              <a:t> 23). </a:t>
            </a:r>
            <a:r>
              <a:rPr lang="en-US" sz="3200" b="1" i="1" dirty="0" err="1">
                <a:solidFill>
                  <a:srgbClr val="0000FF"/>
                </a:solidFill>
                <a:latin typeface="Times New Roman" panose="02020603050405020304" pitchFamily="18" charset="0"/>
                <a:cs typeface="Times New Roman" panose="02020603050405020304" pitchFamily="18" charset="0"/>
              </a:rPr>
              <a:t>Trình</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tự</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miêu</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tả</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trong</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bài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ấy</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có</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điểm</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gì</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khác</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Bãi</a:t>
            </a:r>
            <a:r>
              <a:rPr lang="en-US" sz="3200" b="1" i="1" dirty="0">
                <a:solidFill>
                  <a:srgbClr val="0000FF"/>
                </a:solidFill>
                <a:latin typeface="Times New Roman" panose="02020603050405020304" pitchFamily="18" charset="0"/>
                <a:cs typeface="Times New Roman" panose="02020603050405020304" pitchFamily="18" charset="0"/>
              </a:rPr>
              <a:t> </a:t>
            </a:r>
            <a:r>
              <a:rPr lang="en-US" sz="3200" b="1" i="1" dirty="0" err="1">
                <a:solidFill>
                  <a:srgbClr val="0000FF"/>
                </a:solidFill>
                <a:latin typeface="Times New Roman" panose="02020603050405020304" pitchFamily="18" charset="0"/>
                <a:cs typeface="Times New Roman" panose="02020603050405020304" pitchFamily="18" charset="0"/>
              </a:rPr>
              <a:t>ngô</a:t>
            </a:r>
            <a:r>
              <a:rPr lang="en-US" sz="3200" b="1" i="1" dirty="0">
                <a:solidFill>
                  <a:srgbClr val="0000FF"/>
                </a:solidFill>
                <a:latin typeface="Times New Roman" panose="02020603050405020304" pitchFamily="18" charset="0"/>
                <a:cs typeface="Times New Roman" panose="02020603050405020304" pitchFamily="18" charset="0"/>
              </a:rPr>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5383"/>
                                        </p:tgtEl>
                                        <p:attrNameLst>
                                          <p:attrName>style.visibility</p:attrName>
                                        </p:attrNameLst>
                                      </p:cBhvr>
                                      <p:to>
                                        <p:strVal val="visible"/>
                                      </p:to>
                                    </p:set>
                                    <p:animEffect transition="in" filter="checkerboard(across)">
                                      <p:cBhvr>
                                        <p:cTn id="7" dur="500"/>
                                        <p:tgtEl>
                                          <p:spTgt spid="153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83" grpId="0"/>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259&quot;/&gt;&lt;/object&gt;&lt;object type=&quot;3&quot; unique_id=&quot;10005&quot;&gt;&lt;property id=&quot;20148&quot; value=&quot;5&quot;/&gt;&lt;property id=&quot;20300&quot; value=&quot;Slide 2&quot;/&gt;&lt;property id=&quot;20307&quot; value=&quot;258&quot;/&gt;&lt;/object&gt;&lt;object type=&quot;3&quot; unique_id=&quot;10006&quot;&gt;&lt;property id=&quot;20148&quot; value=&quot;5&quot;/&gt;&lt;property id=&quot;20300&quot; value=&quot;Slide 3&quot;/&gt;&lt;property id=&quot;20307&quot; value=&quot;261&quot;/&gt;&lt;/object&gt;&lt;object type=&quot;3&quot; unique_id=&quot;10007&quot;&gt;&lt;property id=&quot;20148&quot; value=&quot;5&quot;/&gt;&lt;property id=&quot;20300&quot; value=&quot;Slide 4&quot;/&gt;&lt;property id=&quot;20307&quot; value=&quot;262&quot;/&gt;&lt;/object&gt;&lt;object type=&quot;3&quot; unique_id=&quot;10008&quot;&gt;&lt;property id=&quot;20148&quot; value=&quot;5&quot;/&gt;&lt;property id=&quot;20300&quot; value=&quot;Slide 5&quot;/&gt;&lt;property id=&quot;20307&quot; value=&quot;263&quot;/&gt;&lt;/object&gt;&lt;object type=&quot;3&quot; unique_id=&quot;10009&quot;&gt;&lt;property id=&quot;20148&quot; value=&quot;5&quot;/&gt;&lt;property id=&quot;20300&quot; value=&quot;Slide 6&quot;/&gt;&lt;property id=&quot;20307&quot; value=&quot;278&quot;/&gt;&lt;/object&gt;&lt;object type=&quot;3&quot; unique_id=&quot;10010&quot;&gt;&lt;property id=&quot;20148&quot; value=&quot;5&quot;/&gt;&lt;property id=&quot;20300&quot; value=&quot;Slide 7&quot;/&gt;&lt;property id=&quot;20307&quot; value=&quot;265&quot;/&gt;&lt;/object&gt;&lt;object type=&quot;3&quot; unique_id=&quot;10011&quot;&gt;&lt;property id=&quot;20148&quot; value=&quot;5&quot;/&gt;&lt;property id=&quot;20300&quot; value=&quot;Slide 8&quot;/&gt;&lt;property id=&quot;20307&quot; value=&quot;267&quot;/&gt;&lt;/object&gt;&lt;object type=&quot;3&quot; unique_id=&quot;10012&quot;&gt;&lt;property id=&quot;20148&quot; value=&quot;5&quot;/&gt;&lt;property id=&quot;20300&quot; value=&quot;Slide 9&quot;/&gt;&lt;property id=&quot;20307&quot; value=&quot;268&quot;/&gt;&lt;/object&gt;&lt;object type=&quot;3&quot; unique_id=&quot;10013&quot;&gt;&lt;property id=&quot;20148&quot; value=&quot;5&quot;/&gt;&lt;property id=&quot;20300&quot; value=&quot;Slide 10&quot;/&gt;&lt;property id=&quot;20307&quot; value=&quot;269&quot;/&gt;&lt;/object&gt;&lt;object type=&quot;3&quot; unique_id=&quot;10014&quot;&gt;&lt;property id=&quot;20148&quot; value=&quot;5&quot;/&gt;&lt;property id=&quot;20300&quot; value=&quot;Slide 11&quot;/&gt;&lt;property id=&quot;20307&quot; value=&quot;279&quot;/&gt;&lt;/object&gt;&lt;object type=&quot;3&quot; unique_id=&quot;10015&quot;&gt;&lt;property id=&quot;20148&quot; value=&quot;5&quot;/&gt;&lt;property id=&quot;20300&quot; value=&quot;Slide 12&quot;/&gt;&lt;property id=&quot;20307&quot; value=&quot;270&quot;/&gt;&lt;/object&gt;&lt;object type=&quot;3&quot; unique_id=&quot;10016&quot;&gt;&lt;property id=&quot;20148&quot; value=&quot;5&quot;/&gt;&lt;property id=&quot;20300&quot; value=&quot;Slide 13&quot;/&gt;&lt;property id=&quot;20307&quot; value=&quot;280&quot;/&gt;&lt;/object&gt;&lt;object type=&quot;3&quot; unique_id=&quot;10017&quot;&gt;&lt;property id=&quot;20148&quot; value=&quot;5&quot;/&gt;&lt;property id=&quot;20300&quot; value=&quot;Slide 14&quot;/&gt;&lt;property id=&quot;20307&quot; value=&quot;272&quot;/&gt;&lt;/object&gt;&lt;object type=&quot;3&quot; unique_id=&quot;10018&quot;&gt;&lt;property id=&quot;20148&quot; value=&quot;5&quot;/&gt;&lt;property id=&quot;20300&quot; value=&quot;Slide 15&quot;/&gt;&lt;property id=&quot;20307&quot; value=&quot;281&quot;/&gt;&lt;/object&gt;&lt;object type=&quot;3&quot; unique_id=&quot;10019&quot;&gt;&lt;property id=&quot;20148&quot; value=&quot;5&quot;/&gt;&lt;property id=&quot;20300&quot; value=&quot;Slide 16&quot;/&gt;&lt;property id=&quot;20307&quot; value=&quot;282&quot;/&gt;&lt;/object&gt;&lt;object type=&quot;3&quot; unique_id=&quot;10020&quot;&gt;&lt;property id=&quot;20148&quot; value=&quot;5&quot;/&gt;&lt;property id=&quot;20300&quot; value=&quot;Slide 17&quot;/&gt;&lt;property id=&quot;20307&quot; value=&quot;274&quot;/&gt;&lt;/object&gt;&lt;object type=&quot;3&quot; unique_id=&quot;10021&quot;&gt;&lt;property id=&quot;20148&quot; value=&quot;5&quot;/&gt;&lt;property id=&quot;20300&quot; value=&quot;Slide 18&quot;/&gt;&lt;property id=&quot;20307&quot; value=&quot;284&quot;/&gt;&lt;/object&gt;&lt;object type=&quot;3&quot; unique_id=&quot;10022&quot;&gt;&lt;property id=&quot;20148&quot; value=&quot;5&quot;/&gt;&lt;property id=&quot;20300&quot; value=&quot;Slide 19&quot;/&gt;&lt;property id=&quot;20307&quot; value=&quot;283&quot;/&gt;&lt;/object&gt;&lt;object type=&quot;3&quot; unique_id=&quot;10023&quot;&gt;&lt;property id=&quot;20148&quot; value=&quot;5&quot;/&gt;&lt;property id=&quot;20300&quot; value=&quot;Slide 20&quot;/&gt;&lt;property id=&quot;20307&quot; value=&quot;275&quot;/&gt;&lt;/object&gt;&lt;object type=&quot;3&quot; unique_id=&quot;10024&quot;&gt;&lt;property id=&quot;20148&quot; value=&quot;5&quot;/&gt;&lt;property id=&quot;20300&quot; value=&quot;Slide 21&quot;/&gt;&lt;property id=&quot;20307&quot; value=&quot;277&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1399</TotalTime>
  <Words>2623</Words>
  <Application>Microsoft Office PowerPoint</Application>
  <PresentationFormat>Màn hình rộng</PresentationFormat>
  <Paragraphs>121</Paragraphs>
  <Slides>22</Slides>
  <Notes>1</Notes>
  <HiddenSlides>0</HiddenSlides>
  <MMClips>0</MMClips>
  <ScaleCrop>false</ScaleCrop>
  <HeadingPairs>
    <vt:vector size="6" baseType="variant">
      <vt:variant>
        <vt:lpstr>Phông được Dùng</vt:lpstr>
      </vt:variant>
      <vt:variant>
        <vt:i4>6</vt:i4>
      </vt:variant>
      <vt:variant>
        <vt:lpstr>Chủ đề</vt:lpstr>
      </vt:variant>
      <vt:variant>
        <vt:i4>1</vt:i4>
      </vt:variant>
      <vt:variant>
        <vt:lpstr>Tiêu đề Bản chiếu</vt:lpstr>
      </vt:variant>
      <vt:variant>
        <vt:i4>22</vt:i4>
      </vt:variant>
    </vt:vector>
  </HeadingPairs>
  <TitlesOfParts>
    <vt:vector size="29" baseType="lpstr">
      <vt:lpstr>.VnArial</vt:lpstr>
      <vt:lpstr>.VnCommercial Script</vt:lpstr>
      <vt:lpstr>.VnTime</vt:lpstr>
      <vt:lpstr>Arial</vt:lpstr>
      <vt:lpstr>Arial Black</vt:lpstr>
      <vt:lpstr>Times New Roman</vt:lpstr>
      <vt:lpstr>Default Design</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AQ</dc:creator>
  <cp:lastModifiedBy>Admin</cp:lastModifiedBy>
  <cp:revision>136</cp:revision>
  <dcterms:created xsi:type="dcterms:W3CDTF">2011-01-08T06:37:24Z</dcterms:created>
  <dcterms:modified xsi:type="dcterms:W3CDTF">2022-02-04T16:07:10Z</dcterms:modified>
</cp:coreProperties>
</file>